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7" r:id="rId4"/>
    <p:sldId id="268" r:id="rId5"/>
    <p:sldId id="269" r:id="rId6"/>
    <p:sldId id="270" r:id="rId7"/>
    <p:sldId id="258" r:id="rId8"/>
    <p:sldId id="259" r:id="rId9"/>
    <p:sldId id="260" r:id="rId10"/>
    <p:sldId id="271" r:id="rId11"/>
    <p:sldId id="272" r:id="rId12"/>
    <p:sldId id="261" r:id="rId13"/>
    <p:sldId id="262" r:id="rId14"/>
    <p:sldId id="263" r:id="rId15"/>
    <p:sldId id="264" r:id="rId16"/>
    <p:sldId id="275" r:id="rId17"/>
    <p:sldId id="273" r:id="rId18"/>
    <p:sldId id="274" r:id="rId19"/>
    <p:sldId id="265" r:id="rId20"/>
    <p:sldId id="26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536B8BF1-695E-4544-8AD5-F3107C8DB5FA}" type="datetimeFigureOut">
              <a:rPr lang="en-GB" smtClean="0"/>
              <a:t>27/10/2022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E408BC-E191-42BF-BA41-8EF05208B1BD}" type="slidenum">
              <a:rPr lang="en-GB" smtClean="0"/>
              <a:t>‹#›</a:t>
            </a:fld>
            <a:endParaRPr lang="en-GB"/>
          </a:p>
        </p:txBody>
      </p:sp>
    </p:spTree>
    <p:extLst>
      <p:ext uri="{BB962C8B-B14F-4D97-AF65-F5344CB8AC3E}">
        <p14:creationId xmlns:p14="http://schemas.microsoft.com/office/powerpoint/2010/main" val="3309947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36B8BF1-695E-4544-8AD5-F3107C8DB5FA}" type="datetimeFigureOut">
              <a:rPr lang="en-GB" smtClean="0"/>
              <a:t>27/10/2022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E408BC-E191-42BF-BA41-8EF05208B1BD}" type="slidenum">
              <a:rPr lang="en-GB" smtClean="0"/>
              <a:t>‹#›</a:t>
            </a:fld>
            <a:endParaRPr lang="en-GB"/>
          </a:p>
        </p:txBody>
      </p:sp>
    </p:spTree>
    <p:extLst>
      <p:ext uri="{BB962C8B-B14F-4D97-AF65-F5344CB8AC3E}">
        <p14:creationId xmlns:p14="http://schemas.microsoft.com/office/powerpoint/2010/main" val="882175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38200" y="6422854"/>
            <a:ext cx="2743196" cy="365125"/>
          </a:xfrm>
        </p:spPr>
        <p:txBody>
          <a:bodyPr/>
          <a:lstStyle/>
          <a:p>
            <a:fld id="{536B8BF1-695E-4544-8AD5-F3107C8DB5FA}" type="datetimeFigureOut">
              <a:rPr lang="en-GB" smtClean="0"/>
              <a:t>27/10/2022</a:t>
            </a:fld>
            <a:endParaRPr lang="en-GB"/>
          </a:p>
        </p:txBody>
      </p:sp>
      <p:sp>
        <p:nvSpPr>
          <p:cNvPr id="5" name="Footer Placeholder 4"/>
          <p:cNvSpPr>
            <a:spLocks noGrp="1"/>
          </p:cNvSpPr>
          <p:nvPr>
            <p:ph type="ftr" sz="quarter" idx="11"/>
          </p:nvPr>
        </p:nvSpPr>
        <p:spPr>
          <a:xfrm>
            <a:off x="3776135" y="6422854"/>
            <a:ext cx="4279669" cy="365125"/>
          </a:xfrm>
        </p:spPr>
        <p:txBody>
          <a:bodyPr/>
          <a:lstStyle/>
          <a:p>
            <a:endParaRPr lang="en-GB"/>
          </a:p>
        </p:txBody>
      </p:sp>
      <p:sp>
        <p:nvSpPr>
          <p:cNvPr id="6" name="Slide Number Placeholder 5"/>
          <p:cNvSpPr>
            <a:spLocks noGrp="1"/>
          </p:cNvSpPr>
          <p:nvPr>
            <p:ph type="sldNum" sz="quarter" idx="12"/>
          </p:nvPr>
        </p:nvSpPr>
        <p:spPr>
          <a:xfrm>
            <a:off x="8073048" y="6422854"/>
            <a:ext cx="879759" cy="365125"/>
          </a:xfrm>
        </p:spPr>
        <p:txBody>
          <a:bodyPr/>
          <a:lstStyle/>
          <a:p>
            <a:fld id="{DAE408BC-E191-42BF-BA41-8EF05208B1BD}" type="slidenum">
              <a:rPr lang="en-GB" smtClean="0"/>
              <a:t>‹#›</a:t>
            </a:fld>
            <a:endParaRPr lang="en-GB"/>
          </a:p>
        </p:txBody>
      </p:sp>
    </p:spTree>
    <p:extLst>
      <p:ext uri="{BB962C8B-B14F-4D97-AF65-F5344CB8AC3E}">
        <p14:creationId xmlns:p14="http://schemas.microsoft.com/office/powerpoint/2010/main" val="374927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36B8BF1-695E-4544-8AD5-F3107C8DB5FA}" type="datetimeFigureOut">
              <a:rPr lang="en-GB" smtClean="0"/>
              <a:t>27/10/2022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E408BC-E191-42BF-BA41-8EF05208B1BD}" type="slidenum">
              <a:rPr lang="en-GB" smtClean="0"/>
              <a:t>‹#›</a:t>
            </a:fld>
            <a:endParaRPr lang="en-GB"/>
          </a:p>
        </p:txBody>
      </p:sp>
    </p:spTree>
    <p:extLst>
      <p:ext uri="{BB962C8B-B14F-4D97-AF65-F5344CB8AC3E}">
        <p14:creationId xmlns:p14="http://schemas.microsoft.com/office/powerpoint/2010/main" val="4212551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tx2"/>
                </a:solidFill>
              </a:defRPr>
            </a:lvl1pPr>
          </a:lstStyle>
          <a:p>
            <a:fld id="{536B8BF1-695E-4544-8AD5-F3107C8DB5FA}" type="datetimeFigureOut">
              <a:rPr lang="en-GB" smtClean="0"/>
              <a:t>27/10/2022</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AE408BC-E191-42BF-BA41-8EF05208B1BD}" type="slidenum">
              <a:rPr lang="en-GB" smtClean="0"/>
              <a:t>‹#›</a:t>
            </a:fld>
            <a:endParaRPr lang="en-GB"/>
          </a:p>
        </p:txBody>
      </p:sp>
    </p:spTree>
    <p:extLst>
      <p:ext uri="{BB962C8B-B14F-4D97-AF65-F5344CB8AC3E}">
        <p14:creationId xmlns:p14="http://schemas.microsoft.com/office/powerpoint/2010/main" val="368873996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36B8BF1-695E-4544-8AD5-F3107C8DB5FA}" type="datetimeFigureOut">
              <a:rPr lang="en-GB" smtClean="0"/>
              <a:t>27/10/2022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E408BC-E191-42BF-BA41-8EF05208B1BD}" type="slidenum">
              <a:rPr lang="en-GB" smtClean="0"/>
              <a:t>‹#›</a:t>
            </a:fld>
            <a:endParaRPr lang="en-GB"/>
          </a:p>
        </p:txBody>
      </p:sp>
    </p:spTree>
    <p:extLst>
      <p:ext uri="{BB962C8B-B14F-4D97-AF65-F5344CB8AC3E}">
        <p14:creationId xmlns:p14="http://schemas.microsoft.com/office/powerpoint/2010/main" val="420438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36B8BF1-695E-4544-8AD5-F3107C8DB5FA}" type="datetimeFigureOut">
              <a:rPr lang="en-GB" smtClean="0"/>
              <a:t>27/10/2022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E408BC-E191-42BF-BA41-8EF05208B1BD}" type="slidenum">
              <a:rPr lang="en-GB" smtClean="0"/>
              <a:t>‹#›</a:t>
            </a:fld>
            <a:endParaRPr lang="en-GB"/>
          </a:p>
        </p:txBody>
      </p:sp>
    </p:spTree>
    <p:extLst>
      <p:ext uri="{BB962C8B-B14F-4D97-AF65-F5344CB8AC3E}">
        <p14:creationId xmlns:p14="http://schemas.microsoft.com/office/powerpoint/2010/main" val="3166093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536B8BF1-695E-4544-8AD5-F3107C8DB5FA}" type="datetimeFigureOut">
              <a:rPr lang="en-GB" smtClean="0"/>
              <a:t>27/10/2022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E408BC-E191-42BF-BA41-8EF05208B1BD}" type="slidenum">
              <a:rPr lang="en-GB" smtClean="0"/>
              <a:t>‹#›</a:t>
            </a:fld>
            <a:endParaRPr lang="en-GB"/>
          </a:p>
        </p:txBody>
      </p:sp>
    </p:spTree>
    <p:extLst>
      <p:ext uri="{BB962C8B-B14F-4D97-AF65-F5344CB8AC3E}">
        <p14:creationId xmlns:p14="http://schemas.microsoft.com/office/powerpoint/2010/main" val="3814498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8BF1-695E-4544-8AD5-F3107C8DB5FA}" type="datetimeFigureOut">
              <a:rPr lang="en-GB" smtClean="0"/>
              <a:t>27/10/2022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E408BC-E191-42BF-BA41-8EF05208B1BD}" type="slidenum">
              <a:rPr lang="en-GB" smtClean="0"/>
              <a:t>‹#›</a:t>
            </a:fld>
            <a:endParaRPr lang="en-GB"/>
          </a:p>
        </p:txBody>
      </p:sp>
    </p:spTree>
    <p:extLst>
      <p:ext uri="{BB962C8B-B14F-4D97-AF65-F5344CB8AC3E}">
        <p14:creationId xmlns:p14="http://schemas.microsoft.com/office/powerpoint/2010/main" val="2013422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536B8BF1-695E-4544-8AD5-F3107C8DB5FA}" type="datetimeFigureOut">
              <a:rPr lang="en-GB" smtClean="0"/>
              <a:t>27/10/2022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E408BC-E191-42BF-BA41-8EF05208B1BD}" type="slidenum">
              <a:rPr lang="en-GB" smtClean="0"/>
              <a:t>‹#›</a:t>
            </a:fld>
            <a:endParaRPr lang="en-GB"/>
          </a:p>
        </p:txBody>
      </p:sp>
    </p:spTree>
    <p:extLst>
      <p:ext uri="{BB962C8B-B14F-4D97-AF65-F5344CB8AC3E}">
        <p14:creationId xmlns:p14="http://schemas.microsoft.com/office/powerpoint/2010/main" val="2704067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536B8BF1-695E-4544-8AD5-F3107C8DB5FA}" type="datetimeFigureOut">
              <a:rPr lang="en-GB" smtClean="0"/>
              <a:t>27/10/2022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E408BC-E191-42BF-BA41-8EF05208B1BD}" type="slidenum">
              <a:rPr lang="en-GB" smtClean="0"/>
              <a:t>‹#›</a:t>
            </a:fld>
            <a:endParaRPr lang="en-GB"/>
          </a:p>
        </p:txBody>
      </p:sp>
    </p:spTree>
    <p:extLst>
      <p:ext uri="{BB962C8B-B14F-4D97-AF65-F5344CB8AC3E}">
        <p14:creationId xmlns:p14="http://schemas.microsoft.com/office/powerpoint/2010/main" val="3150027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536B8BF1-695E-4544-8AD5-F3107C8DB5FA}" type="datetimeFigureOut">
              <a:rPr lang="en-GB" smtClean="0"/>
              <a:t>27/10/2022</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AE408BC-E191-42BF-BA41-8EF05208B1BD}" type="slidenum">
              <a:rPr lang="en-GB" smtClean="0"/>
              <a:t>‹#›</a:t>
            </a:fld>
            <a:endParaRPr lang="en-GB"/>
          </a:p>
        </p:txBody>
      </p:sp>
    </p:spTree>
    <p:extLst>
      <p:ext uri="{BB962C8B-B14F-4D97-AF65-F5344CB8AC3E}">
        <p14:creationId xmlns:p14="http://schemas.microsoft.com/office/powerpoint/2010/main" val="43241949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B03715A-9CEF-4DBA-9C2B-68A138D1633B}"/>
              </a:ext>
            </a:extLst>
          </p:cNvPr>
          <p:cNvSpPr>
            <a:spLocks noGrp="1"/>
          </p:cNvSpPr>
          <p:nvPr>
            <p:ph type="ctrTitle"/>
          </p:nvPr>
        </p:nvSpPr>
        <p:spPr/>
        <p:txBody>
          <a:bodyPr>
            <a:normAutofit/>
          </a:bodyPr>
          <a:lstStyle/>
          <a:p>
            <a:r>
              <a:rPr lang="tr-TR" sz="4000" dirty="0"/>
              <a:t>AGRICULTURAL STRUCTURES</a:t>
            </a:r>
            <a:endParaRPr lang="en-GB" sz="4000" dirty="0"/>
          </a:p>
        </p:txBody>
      </p:sp>
      <p:sp>
        <p:nvSpPr>
          <p:cNvPr id="3" name="Alt Başlık 2">
            <a:extLst>
              <a:ext uri="{FF2B5EF4-FFF2-40B4-BE49-F238E27FC236}">
                <a16:creationId xmlns:a16="http://schemas.microsoft.com/office/drawing/2014/main" id="{54665025-0F26-476C-981F-860899F869D6}"/>
              </a:ext>
            </a:extLst>
          </p:cNvPr>
          <p:cNvSpPr>
            <a:spLocks noGrp="1"/>
          </p:cNvSpPr>
          <p:nvPr>
            <p:ph type="subTitle" idx="1"/>
          </p:nvPr>
        </p:nvSpPr>
        <p:spPr/>
        <p:txBody>
          <a:bodyPr>
            <a:normAutofit/>
          </a:bodyPr>
          <a:lstStyle/>
          <a:p>
            <a:r>
              <a:rPr lang="tr-TR" sz="3200" dirty="0"/>
              <a:t>SUBJECT 1</a:t>
            </a:r>
          </a:p>
          <a:p>
            <a:r>
              <a:rPr lang="tr-TR" sz="3200" dirty="0"/>
              <a:t>CLASSIFICATION OF STRUCTURES</a:t>
            </a:r>
            <a:endParaRPr lang="en-GB" sz="3200" dirty="0"/>
          </a:p>
        </p:txBody>
      </p:sp>
    </p:spTree>
    <p:extLst>
      <p:ext uri="{BB962C8B-B14F-4D97-AF65-F5344CB8AC3E}">
        <p14:creationId xmlns:p14="http://schemas.microsoft.com/office/powerpoint/2010/main" val="2900524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F0464D1-7B3F-43AC-A2B0-A8299C46A2A3}"/>
              </a:ext>
            </a:extLst>
          </p:cNvPr>
          <p:cNvSpPr>
            <a:spLocks noGrp="1"/>
          </p:cNvSpPr>
          <p:nvPr>
            <p:ph type="title"/>
          </p:nvPr>
        </p:nvSpPr>
        <p:spPr>
          <a:xfrm>
            <a:off x="838200" y="329614"/>
            <a:ext cx="10515600" cy="1325563"/>
          </a:xfrm>
        </p:spPr>
        <p:txBody>
          <a:bodyPr>
            <a:normAutofit/>
          </a:bodyPr>
          <a:lstStyle/>
          <a:p>
            <a:r>
              <a:rPr lang="en-GB" sz="2800" dirty="0"/>
              <a:t>Classification according to the static state of the carrier elements</a:t>
            </a:r>
          </a:p>
        </p:txBody>
      </p:sp>
      <p:sp>
        <p:nvSpPr>
          <p:cNvPr id="3" name="İçerik Yer Tutucusu 2">
            <a:extLst>
              <a:ext uri="{FF2B5EF4-FFF2-40B4-BE49-F238E27FC236}">
                <a16:creationId xmlns:a16="http://schemas.microsoft.com/office/drawing/2014/main" id="{421D68B6-835B-4BDE-9300-CEB3B86769DF}"/>
              </a:ext>
            </a:extLst>
          </p:cNvPr>
          <p:cNvSpPr>
            <a:spLocks noGrp="1"/>
          </p:cNvSpPr>
          <p:nvPr>
            <p:ph idx="1"/>
          </p:nvPr>
        </p:nvSpPr>
        <p:spPr/>
        <p:txBody>
          <a:bodyPr/>
          <a:lstStyle/>
          <a:p>
            <a:pPr algn="just"/>
            <a:r>
              <a:rPr lang="tr-TR" b="1" dirty="0" err="1"/>
              <a:t>Skeletal</a:t>
            </a:r>
            <a:r>
              <a:rPr lang="tr-TR" b="1" dirty="0"/>
              <a:t> </a:t>
            </a:r>
            <a:r>
              <a:rPr lang="en-GB" b="1" dirty="0"/>
              <a:t>structures</a:t>
            </a:r>
            <a:r>
              <a:rPr lang="en-GB" dirty="0"/>
              <a:t>: The structure has a skeleton consisting of columns and beams. Floor and roof loads are carried by this skeleton. The beams transfer the loads on themselves to the columns. Columns carry these loads and transmit them to the foundations. In carcass structures, the function of the walls is as a partition or filling element and they do not carry loads. Therefore, the walls can be removed or all kinds of changes can be made. If the column or beams are damaged, only then will the stability of the structure be disturbed. Frame structures can be made of wood, reinforced concrete or steel.</a:t>
            </a:r>
            <a:r>
              <a:rPr lang="tr-TR" dirty="0"/>
              <a:t> </a:t>
            </a:r>
            <a:endParaRPr lang="en-GB" dirty="0"/>
          </a:p>
        </p:txBody>
      </p:sp>
    </p:spTree>
    <p:extLst>
      <p:ext uri="{BB962C8B-B14F-4D97-AF65-F5344CB8AC3E}">
        <p14:creationId xmlns:p14="http://schemas.microsoft.com/office/powerpoint/2010/main" val="3845009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F0464D1-7B3F-43AC-A2B0-A8299C46A2A3}"/>
              </a:ext>
            </a:extLst>
          </p:cNvPr>
          <p:cNvSpPr>
            <a:spLocks noGrp="1"/>
          </p:cNvSpPr>
          <p:nvPr>
            <p:ph type="title"/>
          </p:nvPr>
        </p:nvSpPr>
        <p:spPr>
          <a:xfrm>
            <a:off x="838200" y="329614"/>
            <a:ext cx="10515600" cy="1325563"/>
          </a:xfrm>
        </p:spPr>
        <p:txBody>
          <a:bodyPr>
            <a:normAutofit/>
          </a:bodyPr>
          <a:lstStyle/>
          <a:p>
            <a:r>
              <a:rPr lang="en-GB" sz="2800" dirty="0"/>
              <a:t>Classification according to the static state of the carrier elements</a:t>
            </a:r>
          </a:p>
        </p:txBody>
      </p:sp>
      <p:sp>
        <p:nvSpPr>
          <p:cNvPr id="3" name="İçerik Yer Tutucusu 2">
            <a:extLst>
              <a:ext uri="{FF2B5EF4-FFF2-40B4-BE49-F238E27FC236}">
                <a16:creationId xmlns:a16="http://schemas.microsoft.com/office/drawing/2014/main" id="{421D68B6-835B-4BDE-9300-CEB3B86769DF}"/>
              </a:ext>
            </a:extLst>
          </p:cNvPr>
          <p:cNvSpPr>
            <a:spLocks noGrp="1"/>
          </p:cNvSpPr>
          <p:nvPr>
            <p:ph idx="1"/>
          </p:nvPr>
        </p:nvSpPr>
        <p:spPr/>
        <p:txBody>
          <a:bodyPr/>
          <a:lstStyle/>
          <a:p>
            <a:pPr algn="just"/>
            <a:r>
              <a:rPr lang="en-GB" b="1" dirty="0"/>
              <a:t>Prefabricated buildings: </a:t>
            </a:r>
            <a:r>
              <a:rPr lang="en-GB" dirty="0"/>
              <a:t>In this type of building systems, the building elements are fabricated one by one and buildings are constructed by assembly. After the foundation system is built in accordance with the project, the superstructure elements are ready for construction, placed in accordance with their position and combined.</a:t>
            </a:r>
          </a:p>
        </p:txBody>
      </p:sp>
    </p:spTree>
    <p:extLst>
      <p:ext uri="{BB962C8B-B14F-4D97-AF65-F5344CB8AC3E}">
        <p14:creationId xmlns:p14="http://schemas.microsoft.com/office/powerpoint/2010/main" val="2558619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0813EF8-A456-4EC6-9A86-3DB6709A439D}"/>
              </a:ext>
            </a:extLst>
          </p:cNvPr>
          <p:cNvSpPr>
            <a:spLocks noGrp="1"/>
          </p:cNvSpPr>
          <p:nvPr>
            <p:ph type="title"/>
          </p:nvPr>
        </p:nvSpPr>
        <p:spPr/>
        <p:txBody>
          <a:bodyPr/>
          <a:lstStyle/>
          <a:p>
            <a:r>
              <a:rPr lang="en-GB" dirty="0"/>
              <a:t>Classification according to the type of material used</a:t>
            </a:r>
          </a:p>
        </p:txBody>
      </p:sp>
      <p:sp>
        <p:nvSpPr>
          <p:cNvPr id="3" name="İçerik Yer Tutucusu 2">
            <a:extLst>
              <a:ext uri="{FF2B5EF4-FFF2-40B4-BE49-F238E27FC236}">
                <a16:creationId xmlns:a16="http://schemas.microsoft.com/office/drawing/2014/main" id="{77AC63B7-9EB2-4131-99BB-5192D9836839}"/>
              </a:ext>
            </a:extLst>
          </p:cNvPr>
          <p:cNvSpPr>
            <a:spLocks noGrp="1"/>
          </p:cNvSpPr>
          <p:nvPr>
            <p:ph idx="1"/>
          </p:nvPr>
        </p:nvSpPr>
        <p:spPr/>
        <p:txBody>
          <a:bodyPr/>
          <a:lstStyle/>
          <a:p>
            <a:pPr algn="just"/>
            <a:r>
              <a:rPr lang="en-GB" b="1" dirty="0"/>
              <a:t>Masonry structures: </a:t>
            </a:r>
            <a:r>
              <a:rPr lang="en-GB" dirty="0"/>
              <a:t>structures built with materials that do not catch fire. Stone, Earth materials.</a:t>
            </a:r>
            <a:endParaRPr lang="tr-TR" dirty="0"/>
          </a:p>
          <a:p>
            <a:pPr algn="just"/>
            <a:r>
              <a:rPr lang="en-GB" b="1" dirty="0"/>
              <a:t>Reinforced concrete structures:</a:t>
            </a:r>
            <a:r>
              <a:rPr lang="en-GB" dirty="0"/>
              <a:t> load-bearing elements are made of reinforced concrete. column, beam, foundation, ladder</a:t>
            </a:r>
            <a:endParaRPr lang="tr-TR" dirty="0"/>
          </a:p>
          <a:p>
            <a:pPr algn="just"/>
            <a:r>
              <a:rPr lang="tr-TR" b="1" dirty="0"/>
              <a:t>W</a:t>
            </a:r>
            <a:r>
              <a:rPr lang="en-GB" b="1" dirty="0" err="1"/>
              <a:t>ooden</a:t>
            </a:r>
            <a:r>
              <a:rPr lang="en-GB" b="1" dirty="0"/>
              <a:t> structures</a:t>
            </a:r>
            <a:endParaRPr lang="tr-TR" b="1" dirty="0"/>
          </a:p>
          <a:p>
            <a:pPr algn="just"/>
            <a:r>
              <a:rPr lang="en-GB" b="1" dirty="0"/>
              <a:t>Steel structures: </a:t>
            </a:r>
            <a:r>
              <a:rPr lang="en-GB" dirty="0"/>
              <a:t>The carrier system is the structures built from various steel profiles.</a:t>
            </a:r>
          </a:p>
        </p:txBody>
      </p:sp>
    </p:spTree>
    <p:extLst>
      <p:ext uri="{BB962C8B-B14F-4D97-AF65-F5344CB8AC3E}">
        <p14:creationId xmlns:p14="http://schemas.microsoft.com/office/powerpoint/2010/main" val="3202603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CD2171A-913B-4612-A2C2-573B85174AC3}"/>
              </a:ext>
            </a:extLst>
          </p:cNvPr>
          <p:cNvSpPr>
            <a:spLocks noGrp="1"/>
          </p:cNvSpPr>
          <p:nvPr>
            <p:ph type="title"/>
          </p:nvPr>
        </p:nvSpPr>
        <p:spPr/>
        <p:txBody>
          <a:bodyPr/>
          <a:lstStyle/>
          <a:p>
            <a:r>
              <a:rPr lang="tr-TR" dirty="0" err="1"/>
              <a:t>ClassIfIcatIon</a:t>
            </a:r>
            <a:r>
              <a:rPr lang="tr-TR" dirty="0"/>
              <a:t> </a:t>
            </a:r>
            <a:r>
              <a:rPr lang="tr-TR" dirty="0" err="1"/>
              <a:t>by</a:t>
            </a:r>
            <a:r>
              <a:rPr lang="tr-TR" dirty="0"/>
              <a:t> </a:t>
            </a:r>
            <a:r>
              <a:rPr lang="tr-TR" dirty="0" err="1"/>
              <a:t>buIld</a:t>
            </a:r>
            <a:r>
              <a:rPr lang="tr-TR" dirty="0"/>
              <a:t> </a:t>
            </a:r>
            <a:r>
              <a:rPr lang="tr-TR" dirty="0" err="1"/>
              <a:t>level</a:t>
            </a:r>
            <a:endParaRPr lang="en-GB" dirty="0"/>
          </a:p>
        </p:txBody>
      </p:sp>
      <p:sp>
        <p:nvSpPr>
          <p:cNvPr id="3" name="İçerik Yer Tutucusu 2">
            <a:extLst>
              <a:ext uri="{FF2B5EF4-FFF2-40B4-BE49-F238E27FC236}">
                <a16:creationId xmlns:a16="http://schemas.microsoft.com/office/drawing/2014/main" id="{CEFC9CF5-3F40-4628-B5E1-D1501BF4DB16}"/>
              </a:ext>
            </a:extLst>
          </p:cNvPr>
          <p:cNvSpPr>
            <a:spLocks noGrp="1"/>
          </p:cNvSpPr>
          <p:nvPr>
            <p:ph idx="1"/>
          </p:nvPr>
        </p:nvSpPr>
        <p:spPr/>
        <p:txBody>
          <a:bodyPr/>
          <a:lstStyle/>
          <a:p>
            <a:pPr algn="just"/>
            <a:r>
              <a:rPr lang="tr-TR" dirty="0"/>
              <a:t>underground </a:t>
            </a:r>
            <a:r>
              <a:rPr lang="tr-TR" dirty="0" err="1"/>
              <a:t>structures</a:t>
            </a:r>
            <a:endParaRPr lang="tr-TR" dirty="0"/>
          </a:p>
          <a:p>
            <a:pPr algn="just"/>
            <a:r>
              <a:rPr lang="tr-TR" dirty="0" err="1"/>
              <a:t>aboveground</a:t>
            </a:r>
            <a:r>
              <a:rPr lang="tr-TR" dirty="0"/>
              <a:t> </a:t>
            </a:r>
            <a:r>
              <a:rPr lang="tr-TR" dirty="0" err="1"/>
              <a:t>structures</a:t>
            </a:r>
            <a:endParaRPr lang="en-GB" dirty="0"/>
          </a:p>
        </p:txBody>
      </p:sp>
    </p:spTree>
    <p:extLst>
      <p:ext uri="{BB962C8B-B14F-4D97-AF65-F5344CB8AC3E}">
        <p14:creationId xmlns:p14="http://schemas.microsoft.com/office/powerpoint/2010/main" val="4013268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435AD22-B858-40A7-A3FD-57105EBFC0AD}"/>
              </a:ext>
            </a:extLst>
          </p:cNvPr>
          <p:cNvSpPr>
            <a:spLocks noGrp="1"/>
          </p:cNvSpPr>
          <p:nvPr>
            <p:ph type="title"/>
          </p:nvPr>
        </p:nvSpPr>
        <p:spPr/>
        <p:txBody>
          <a:bodyPr/>
          <a:lstStyle/>
          <a:p>
            <a:r>
              <a:rPr lang="en-GB" dirty="0"/>
              <a:t>Classification according to the continuity of the structure</a:t>
            </a:r>
          </a:p>
        </p:txBody>
      </p:sp>
      <p:sp>
        <p:nvSpPr>
          <p:cNvPr id="3" name="İçerik Yer Tutucusu 2">
            <a:extLst>
              <a:ext uri="{FF2B5EF4-FFF2-40B4-BE49-F238E27FC236}">
                <a16:creationId xmlns:a16="http://schemas.microsoft.com/office/drawing/2014/main" id="{BEA0E8C6-EFCC-43E5-BAC3-818E5381F124}"/>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670476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160C844-C7E7-4B5B-AA5A-5DA86BC9F3A9}"/>
              </a:ext>
            </a:extLst>
          </p:cNvPr>
          <p:cNvSpPr>
            <a:spLocks noGrp="1"/>
          </p:cNvSpPr>
          <p:nvPr>
            <p:ph type="title"/>
          </p:nvPr>
        </p:nvSpPr>
        <p:spPr/>
        <p:txBody>
          <a:bodyPr/>
          <a:lstStyle/>
          <a:p>
            <a:r>
              <a:rPr lang="en-GB" dirty="0"/>
              <a:t>Construction </a:t>
            </a:r>
            <a:r>
              <a:rPr lang="tr-TR" dirty="0" err="1"/>
              <a:t>types</a:t>
            </a:r>
            <a:r>
              <a:rPr lang="en-GB" dirty="0"/>
              <a:t> of agricultural structures</a:t>
            </a:r>
          </a:p>
        </p:txBody>
      </p:sp>
      <p:sp>
        <p:nvSpPr>
          <p:cNvPr id="3" name="İçerik Yer Tutucusu 2">
            <a:extLst>
              <a:ext uri="{FF2B5EF4-FFF2-40B4-BE49-F238E27FC236}">
                <a16:creationId xmlns:a16="http://schemas.microsoft.com/office/drawing/2014/main" id="{07016807-DAE7-4BFB-9243-CF1E2652B2D5}"/>
              </a:ext>
            </a:extLst>
          </p:cNvPr>
          <p:cNvSpPr>
            <a:spLocks noGrp="1"/>
          </p:cNvSpPr>
          <p:nvPr>
            <p:ph idx="1"/>
          </p:nvPr>
        </p:nvSpPr>
        <p:spPr/>
        <p:txBody>
          <a:bodyPr/>
          <a:lstStyle/>
          <a:p>
            <a:pPr algn="just"/>
            <a:r>
              <a:rPr lang="en-GB" dirty="0"/>
              <a:t>Structures are made up of different elements attached to each other. In order for the entire structure to remain in balance, each element that makes up the structure must remain in static balance under the influence of the loads, including its own weight.</a:t>
            </a:r>
            <a:endParaRPr lang="tr-TR" dirty="0"/>
          </a:p>
          <a:p>
            <a:pPr algn="just"/>
            <a:r>
              <a:rPr lang="tr-TR" b="1" dirty="0" err="1"/>
              <a:t>Masonry</a:t>
            </a:r>
            <a:r>
              <a:rPr lang="tr-TR" b="1" dirty="0"/>
              <a:t> </a:t>
            </a:r>
            <a:r>
              <a:rPr lang="tr-TR" b="1" dirty="0" err="1"/>
              <a:t>structures</a:t>
            </a:r>
            <a:r>
              <a:rPr lang="tr-TR" b="1" dirty="0"/>
              <a:t>: </a:t>
            </a:r>
            <a:r>
              <a:rPr lang="tr-TR" dirty="0"/>
              <a:t>I</a:t>
            </a:r>
            <a:r>
              <a:rPr lang="en-GB" dirty="0"/>
              <a:t>n this type of structures, the roof load is carried by the walls and transferred to the foundation. These structures can be made in two different constructions. It is the most common form to use truss systems to carry the roof load and transfer it to the walls. Lattice systems transfer the load from the support points where they sit on the walls. It is used in buildings with building width up to 12 m.</a:t>
            </a:r>
          </a:p>
        </p:txBody>
      </p:sp>
    </p:spTree>
    <p:extLst>
      <p:ext uri="{BB962C8B-B14F-4D97-AF65-F5344CB8AC3E}">
        <p14:creationId xmlns:p14="http://schemas.microsoft.com/office/powerpoint/2010/main" val="977773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0F05859-805A-4C24-86EC-6ADF8E4F4E3F}"/>
              </a:ext>
            </a:extLst>
          </p:cNvPr>
          <p:cNvSpPr>
            <a:spLocks noGrp="1"/>
          </p:cNvSpPr>
          <p:nvPr>
            <p:ph type="title"/>
          </p:nvPr>
        </p:nvSpPr>
        <p:spPr/>
        <p:txBody>
          <a:bodyPr/>
          <a:lstStyle/>
          <a:p>
            <a:endParaRPr lang="en-GB"/>
          </a:p>
        </p:txBody>
      </p:sp>
      <p:pic>
        <p:nvPicPr>
          <p:cNvPr id="5" name="İçerik Yer Tutucusu 4">
            <a:extLst>
              <a:ext uri="{FF2B5EF4-FFF2-40B4-BE49-F238E27FC236}">
                <a16:creationId xmlns:a16="http://schemas.microsoft.com/office/drawing/2014/main" id="{A9F85E54-F766-49EE-9EB8-DB59BE8219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7079" y="475527"/>
            <a:ext cx="8831942" cy="5863129"/>
          </a:xfrm>
        </p:spPr>
      </p:pic>
    </p:spTree>
    <p:extLst>
      <p:ext uri="{BB962C8B-B14F-4D97-AF65-F5344CB8AC3E}">
        <p14:creationId xmlns:p14="http://schemas.microsoft.com/office/powerpoint/2010/main" val="459239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160C844-C7E7-4B5B-AA5A-5DA86BC9F3A9}"/>
              </a:ext>
            </a:extLst>
          </p:cNvPr>
          <p:cNvSpPr>
            <a:spLocks noGrp="1"/>
          </p:cNvSpPr>
          <p:nvPr>
            <p:ph type="title"/>
          </p:nvPr>
        </p:nvSpPr>
        <p:spPr/>
        <p:txBody>
          <a:bodyPr>
            <a:normAutofit/>
          </a:bodyPr>
          <a:lstStyle/>
          <a:p>
            <a:r>
              <a:rPr lang="en-GB" sz="2800" dirty="0"/>
              <a:t>Construction </a:t>
            </a:r>
            <a:r>
              <a:rPr lang="tr-TR" sz="2800" dirty="0" err="1"/>
              <a:t>types</a:t>
            </a:r>
            <a:r>
              <a:rPr lang="en-GB" sz="2800" dirty="0"/>
              <a:t> of agricultural structures</a:t>
            </a:r>
          </a:p>
        </p:txBody>
      </p:sp>
      <p:sp>
        <p:nvSpPr>
          <p:cNvPr id="3" name="İçerik Yer Tutucusu 2">
            <a:extLst>
              <a:ext uri="{FF2B5EF4-FFF2-40B4-BE49-F238E27FC236}">
                <a16:creationId xmlns:a16="http://schemas.microsoft.com/office/drawing/2014/main" id="{07016807-DAE7-4BFB-9243-CF1E2652B2D5}"/>
              </a:ext>
            </a:extLst>
          </p:cNvPr>
          <p:cNvSpPr>
            <a:spLocks noGrp="1"/>
          </p:cNvSpPr>
          <p:nvPr>
            <p:ph idx="1"/>
          </p:nvPr>
        </p:nvSpPr>
        <p:spPr/>
        <p:txBody>
          <a:bodyPr/>
          <a:lstStyle/>
          <a:p>
            <a:pPr algn="just"/>
            <a:r>
              <a:rPr lang="tr-TR" b="1" dirty="0" err="1"/>
              <a:t>Masonry</a:t>
            </a:r>
            <a:r>
              <a:rPr lang="tr-TR" b="1" dirty="0"/>
              <a:t> </a:t>
            </a:r>
            <a:r>
              <a:rPr lang="tr-TR" b="1" dirty="0" err="1"/>
              <a:t>structures</a:t>
            </a:r>
            <a:r>
              <a:rPr lang="tr-TR" b="1" dirty="0"/>
              <a:t>: </a:t>
            </a:r>
            <a:r>
              <a:rPr lang="tr-TR" dirty="0"/>
              <a:t>I</a:t>
            </a:r>
            <a:r>
              <a:rPr lang="en-GB" dirty="0"/>
              <a:t>n this type of structures, the roof load is carried by the walls and transferred to the </a:t>
            </a:r>
            <a:r>
              <a:rPr lang="tr-TR" dirty="0" err="1"/>
              <a:t>footings</a:t>
            </a:r>
            <a:r>
              <a:rPr lang="en-GB" dirty="0"/>
              <a:t>. These structures can be made in two different constructions. It is the most common form to use truss systems to carry the roof load and transfer it to the walls. Lattice systems transfer the load from the support points where they sit on the walls. It is used in buildings with building width up to 12 m.</a:t>
            </a:r>
          </a:p>
        </p:txBody>
      </p:sp>
      <p:pic>
        <p:nvPicPr>
          <p:cNvPr id="5" name="Resim 4">
            <a:extLst>
              <a:ext uri="{FF2B5EF4-FFF2-40B4-BE49-F238E27FC236}">
                <a16:creationId xmlns:a16="http://schemas.microsoft.com/office/drawing/2014/main" id="{5B1F7947-1BDA-4643-98E1-968679E2E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1382" y="3578220"/>
            <a:ext cx="4847981" cy="3155491"/>
          </a:xfrm>
          <a:prstGeom prst="rect">
            <a:avLst/>
          </a:prstGeom>
        </p:spPr>
      </p:pic>
    </p:spTree>
    <p:extLst>
      <p:ext uri="{BB962C8B-B14F-4D97-AF65-F5344CB8AC3E}">
        <p14:creationId xmlns:p14="http://schemas.microsoft.com/office/powerpoint/2010/main" val="1489814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160C844-C7E7-4B5B-AA5A-5DA86BC9F3A9}"/>
              </a:ext>
            </a:extLst>
          </p:cNvPr>
          <p:cNvSpPr>
            <a:spLocks noGrp="1"/>
          </p:cNvSpPr>
          <p:nvPr>
            <p:ph type="title"/>
          </p:nvPr>
        </p:nvSpPr>
        <p:spPr/>
        <p:txBody>
          <a:bodyPr>
            <a:normAutofit/>
          </a:bodyPr>
          <a:lstStyle/>
          <a:p>
            <a:r>
              <a:rPr lang="en-GB" sz="2800" dirty="0"/>
              <a:t>Construction </a:t>
            </a:r>
            <a:r>
              <a:rPr lang="tr-TR" sz="2800" dirty="0" err="1"/>
              <a:t>types</a:t>
            </a:r>
            <a:r>
              <a:rPr lang="en-GB" sz="2800" dirty="0"/>
              <a:t> of agricultural structures</a:t>
            </a:r>
          </a:p>
        </p:txBody>
      </p:sp>
      <p:sp>
        <p:nvSpPr>
          <p:cNvPr id="3" name="İçerik Yer Tutucusu 2">
            <a:extLst>
              <a:ext uri="{FF2B5EF4-FFF2-40B4-BE49-F238E27FC236}">
                <a16:creationId xmlns:a16="http://schemas.microsoft.com/office/drawing/2014/main" id="{07016807-DAE7-4BFB-9243-CF1E2652B2D5}"/>
              </a:ext>
            </a:extLst>
          </p:cNvPr>
          <p:cNvSpPr>
            <a:spLocks noGrp="1"/>
          </p:cNvSpPr>
          <p:nvPr>
            <p:ph idx="1"/>
          </p:nvPr>
        </p:nvSpPr>
        <p:spPr/>
        <p:txBody>
          <a:bodyPr/>
          <a:lstStyle/>
          <a:p>
            <a:pPr algn="just"/>
            <a:r>
              <a:rPr lang="tr-TR" b="1" dirty="0" err="1"/>
              <a:t>Masonry</a:t>
            </a:r>
            <a:r>
              <a:rPr lang="tr-TR" b="1" dirty="0"/>
              <a:t> </a:t>
            </a:r>
            <a:r>
              <a:rPr lang="tr-TR" b="1" dirty="0" err="1"/>
              <a:t>structures</a:t>
            </a:r>
            <a:r>
              <a:rPr lang="tr-TR" b="1" dirty="0"/>
              <a:t>: </a:t>
            </a:r>
            <a:r>
              <a:rPr lang="en-GB" dirty="0"/>
              <a:t>Another </a:t>
            </a:r>
            <a:r>
              <a:rPr lang="tr-TR" dirty="0" err="1"/>
              <a:t>transmit</a:t>
            </a:r>
            <a:r>
              <a:rPr lang="en-GB" dirty="0"/>
              <a:t> method is to use ceiling systems to transfer the roof load to the walls. The load is first trans</a:t>
            </a:r>
            <a:r>
              <a:rPr lang="tr-TR" dirty="0" err="1"/>
              <a:t>mitted</a:t>
            </a:r>
            <a:r>
              <a:rPr lang="en-GB" dirty="0"/>
              <a:t> to the ceiling with the snap roof and then to the walls with the help of the ceiling. However, ceiling construction in agricultural buildings is not always a preferred practice.</a:t>
            </a:r>
          </a:p>
        </p:txBody>
      </p:sp>
      <p:pic>
        <p:nvPicPr>
          <p:cNvPr id="5" name="Resim 4">
            <a:extLst>
              <a:ext uri="{FF2B5EF4-FFF2-40B4-BE49-F238E27FC236}">
                <a16:creationId xmlns:a16="http://schemas.microsoft.com/office/drawing/2014/main" id="{BD7F7615-5A54-4A0A-A0B0-3EEB0C6C20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325" y="3330283"/>
            <a:ext cx="5672831" cy="3361203"/>
          </a:xfrm>
          <a:prstGeom prst="rect">
            <a:avLst/>
          </a:prstGeom>
        </p:spPr>
      </p:pic>
    </p:spTree>
    <p:extLst>
      <p:ext uri="{BB962C8B-B14F-4D97-AF65-F5344CB8AC3E}">
        <p14:creationId xmlns:p14="http://schemas.microsoft.com/office/powerpoint/2010/main" val="3792191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3C3CA0E-3B69-47E2-9946-028C5DEC8839}"/>
              </a:ext>
            </a:extLst>
          </p:cNvPr>
          <p:cNvSpPr>
            <a:spLocks noGrp="1"/>
          </p:cNvSpPr>
          <p:nvPr>
            <p:ph type="title"/>
          </p:nvPr>
        </p:nvSpPr>
        <p:spPr/>
        <p:txBody>
          <a:bodyPr>
            <a:normAutofit/>
          </a:bodyPr>
          <a:lstStyle/>
          <a:p>
            <a:r>
              <a:rPr lang="tr-TR" sz="2800" dirty="0"/>
              <a:t>TYPES OF BUILDING</a:t>
            </a:r>
            <a:endParaRPr lang="en-GB" sz="2800" dirty="0"/>
          </a:p>
        </p:txBody>
      </p:sp>
      <p:sp>
        <p:nvSpPr>
          <p:cNvPr id="3" name="İçerik Yer Tutucusu 2">
            <a:extLst>
              <a:ext uri="{FF2B5EF4-FFF2-40B4-BE49-F238E27FC236}">
                <a16:creationId xmlns:a16="http://schemas.microsoft.com/office/drawing/2014/main" id="{5F37A6DD-CEA0-4D4C-B534-C36BA5F2B886}"/>
              </a:ext>
            </a:extLst>
          </p:cNvPr>
          <p:cNvSpPr>
            <a:spLocks noGrp="1"/>
          </p:cNvSpPr>
          <p:nvPr>
            <p:ph idx="1"/>
          </p:nvPr>
        </p:nvSpPr>
        <p:spPr>
          <a:xfrm>
            <a:off x="1" y="2011680"/>
            <a:ext cx="5039794" cy="4206240"/>
          </a:xfrm>
        </p:spPr>
        <p:txBody>
          <a:bodyPr>
            <a:normAutofit fontScale="92500" lnSpcReduction="10000"/>
          </a:bodyPr>
          <a:lstStyle/>
          <a:p>
            <a:pPr algn="just"/>
            <a:r>
              <a:rPr lang="tr-TR" b="1" dirty="0" err="1"/>
              <a:t>Skeletal</a:t>
            </a:r>
            <a:r>
              <a:rPr lang="tr-TR" b="1" dirty="0"/>
              <a:t> </a:t>
            </a:r>
            <a:r>
              <a:rPr lang="tr-TR" b="1" dirty="0" err="1"/>
              <a:t>Structures</a:t>
            </a:r>
            <a:r>
              <a:rPr lang="tr-TR" b="1" dirty="0"/>
              <a:t>: </a:t>
            </a:r>
            <a:r>
              <a:rPr lang="en-GB" dirty="0"/>
              <a:t>Today, we mainly build agricultural structures in the form of </a:t>
            </a:r>
            <a:r>
              <a:rPr lang="tr-TR" dirty="0" err="1"/>
              <a:t>frame</a:t>
            </a:r>
            <a:r>
              <a:rPr lang="tr-TR" dirty="0"/>
              <a:t> (</a:t>
            </a:r>
            <a:r>
              <a:rPr lang="en-GB" dirty="0"/>
              <a:t>carcass</a:t>
            </a:r>
            <a:r>
              <a:rPr lang="tr-TR" dirty="0"/>
              <a:t>)</a:t>
            </a:r>
            <a:r>
              <a:rPr lang="en-GB" dirty="0"/>
              <a:t> structures.</a:t>
            </a:r>
            <a:r>
              <a:rPr lang="tr-TR" dirty="0"/>
              <a:t> </a:t>
            </a:r>
            <a:r>
              <a:rPr lang="en-GB" dirty="0"/>
              <a:t>In this type of structures, the roof load is carried by the columns and beams. The walls serve only as partitions. Such structures can be made in two different ways. The most common is the truss and column combination. The roof load is carried by the truss beam and trans</a:t>
            </a:r>
            <a:r>
              <a:rPr lang="tr-TR" dirty="0" err="1"/>
              <a:t>mitt</a:t>
            </a:r>
            <a:r>
              <a:rPr lang="en-GB" dirty="0"/>
              <a:t>ed to the columns at the support points. Columns transmit this load to the ground through </a:t>
            </a:r>
            <a:r>
              <a:rPr lang="en-GB" dirty="0" err="1"/>
              <a:t>fo</a:t>
            </a:r>
            <a:r>
              <a:rPr lang="tr-TR" dirty="0" err="1"/>
              <a:t>otings</a:t>
            </a:r>
            <a:r>
              <a:rPr lang="en-GB" dirty="0"/>
              <a:t>. Another type of construction is the seated roof-ceiling-column combination. however, this type of construction is not suitable for agricultural structures.</a:t>
            </a:r>
          </a:p>
        </p:txBody>
      </p:sp>
      <p:pic>
        <p:nvPicPr>
          <p:cNvPr id="5" name="Resim 4">
            <a:extLst>
              <a:ext uri="{FF2B5EF4-FFF2-40B4-BE49-F238E27FC236}">
                <a16:creationId xmlns:a16="http://schemas.microsoft.com/office/drawing/2014/main" id="{4B499F61-4C17-4934-B574-F6D6A6195C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9794" y="185936"/>
            <a:ext cx="7152206" cy="4279532"/>
          </a:xfrm>
          <a:prstGeom prst="rect">
            <a:avLst/>
          </a:prstGeom>
        </p:spPr>
      </p:pic>
    </p:spTree>
    <p:extLst>
      <p:ext uri="{BB962C8B-B14F-4D97-AF65-F5344CB8AC3E}">
        <p14:creationId xmlns:p14="http://schemas.microsoft.com/office/powerpoint/2010/main" val="1282620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71C5443-6B92-4C06-B814-AED0D64E19F9}"/>
              </a:ext>
            </a:extLst>
          </p:cNvPr>
          <p:cNvSpPr>
            <a:spLocks noGrp="1"/>
          </p:cNvSpPr>
          <p:nvPr>
            <p:ph type="title"/>
          </p:nvPr>
        </p:nvSpPr>
        <p:spPr/>
        <p:txBody>
          <a:bodyPr>
            <a:normAutofit/>
          </a:bodyPr>
          <a:lstStyle/>
          <a:p>
            <a:r>
              <a:rPr lang="tr-TR" sz="2800" dirty="0"/>
              <a:t>INTRODUCTION</a:t>
            </a:r>
            <a:endParaRPr lang="en-GB" sz="2800" dirty="0"/>
          </a:p>
        </p:txBody>
      </p:sp>
      <p:sp>
        <p:nvSpPr>
          <p:cNvPr id="3" name="İçerik Yer Tutucusu 2">
            <a:extLst>
              <a:ext uri="{FF2B5EF4-FFF2-40B4-BE49-F238E27FC236}">
                <a16:creationId xmlns:a16="http://schemas.microsoft.com/office/drawing/2014/main" id="{7977E04C-CDC6-4DA5-B459-049908FFA378}"/>
              </a:ext>
            </a:extLst>
          </p:cNvPr>
          <p:cNvSpPr>
            <a:spLocks noGrp="1"/>
          </p:cNvSpPr>
          <p:nvPr>
            <p:ph idx="1"/>
          </p:nvPr>
        </p:nvSpPr>
        <p:spPr/>
        <p:txBody>
          <a:bodyPr>
            <a:normAutofit/>
          </a:bodyPr>
          <a:lstStyle/>
          <a:p>
            <a:pPr algn="just"/>
            <a:r>
              <a:rPr lang="en-GB" dirty="0"/>
              <a:t>The main objective of agricultural enterprises is to increase the quantity and quality of production, to reduce production costs and thus to maximize the income of the </a:t>
            </a:r>
            <a:r>
              <a:rPr lang="tr-TR" dirty="0" err="1"/>
              <a:t>farmer</a:t>
            </a:r>
            <a:r>
              <a:rPr lang="en-GB" dirty="0"/>
              <a:t>.</a:t>
            </a:r>
            <a:endParaRPr lang="tr-TR" dirty="0"/>
          </a:p>
          <a:p>
            <a:pPr algn="just"/>
            <a:r>
              <a:rPr lang="en-GB" dirty="0"/>
              <a:t>Ensuring the continuity of agricultural activities can be achieved by establishing sufficient infrastructure in enterprises. this is generally referred to as rural infrastructure services. </a:t>
            </a:r>
          </a:p>
        </p:txBody>
      </p:sp>
    </p:spTree>
    <p:extLst>
      <p:ext uri="{BB962C8B-B14F-4D97-AF65-F5344CB8AC3E}">
        <p14:creationId xmlns:p14="http://schemas.microsoft.com/office/powerpoint/2010/main" val="723278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7613D47-6778-484C-B544-E2EE3FE00916}"/>
              </a:ext>
            </a:extLst>
          </p:cNvPr>
          <p:cNvSpPr>
            <a:spLocks noGrp="1"/>
          </p:cNvSpPr>
          <p:nvPr>
            <p:ph type="title"/>
          </p:nvPr>
        </p:nvSpPr>
        <p:spPr/>
        <p:txBody>
          <a:bodyPr>
            <a:normAutofit/>
          </a:bodyPr>
          <a:lstStyle/>
          <a:p>
            <a:r>
              <a:rPr lang="tr-TR" sz="2800" dirty="0"/>
              <a:t>TYPES OF BUILDING</a:t>
            </a:r>
            <a:endParaRPr lang="en-GB" sz="2800" dirty="0"/>
          </a:p>
        </p:txBody>
      </p:sp>
      <p:sp>
        <p:nvSpPr>
          <p:cNvPr id="3" name="İçerik Yer Tutucusu 2">
            <a:extLst>
              <a:ext uri="{FF2B5EF4-FFF2-40B4-BE49-F238E27FC236}">
                <a16:creationId xmlns:a16="http://schemas.microsoft.com/office/drawing/2014/main" id="{062711DF-B9C1-4BEE-AF52-AB0158F3FA83}"/>
              </a:ext>
            </a:extLst>
          </p:cNvPr>
          <p:cNvSpPr>
            <a:spLocks noGrp="1"/>
          </p:cNvSpPr>
          <p:nvPr>
            <p:ph idx="1"/>
          </p:nvPr>
        </p:nvSpPr>
        <p:spPr/>
        <p:txBody>
          <a:bodyPr/>
          <a:lstStyle/>
          <a:p>
            <a:pPr algn="just"/>
            <a:r>
              <a:rPr lang="tr-TR" b="1" dirty="0" err="1"/>
              <a:t>Frames</a:t>
            </a:r>
            <a:r>
              <a:rPr lang="tr-TR" b="1" dirty="0"/>
              <a:t>:</a:t>
            </a:r>
            <a:r>
              <a:rPr lang="tr-TR" dirty="0"/>
              <a:t>  </a:t>
            </a:r>
            <a:r>
              <a:rPr lang="en-GB" dirty="0"/>
              <a:t>t is a form of construction that has been widely used in agricultural structures in recent years. In this system, the roof and the column are built to form a rigid frame. thus, the carrier system works as a whole against the acting loads. The biggest advantage of frames is that they allow wide openings to be built without the need for intermediate columns. They are made of steel, reinforced concrete materials.</a:t>
            </a:r>
          </a:p>
        </p:txBody>
      </p:sp>
      <p:pic>
        <p:nvPicPr>
          <p:cNvPr id="5" name="Resim 4">
            <a:extLst>
              <a:ext uri="{FF2B5EF4-FFF2-40B4-BE49-F238E27FC236}">
                <a16:creationId xmlns:a16="http://schemas.microsoft.com/office/drawing/2014/main" id="{B7481C16-435B-4197-BBD8-3F3845C8F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2528" y="3710962"/>
            <a:ext cx="4863445" cy="2933883"/>
          </a:xfrm>
          <a:prstGeom prst="rect">
            <a:avLst/>
          </a:prstGeom>
        </p:spPr>
      </p:pic>
    </p:spTree>
    <p:extLst>
      <p:ext uri="{BB962C8B-B14F-4D97-AF65-F5344CB8AC3E}">
        <p14:creationId xmlns:p14="http://schemas.microsoft.com/office/powerpoint/2010/main" val="717129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86F79AB-221C-4DE4-9202-F28C935F48EB}"/>
              </a:ext>
            </a:extLst>
          </p:cNvPr>
          <p:cNvSpPr>
            <a:spLocks noGrp="1"/>
          </p:cNvSpPr>
          <p:nvPr>
            <p:ph type="title"/>
          </p:nvPr>
        </p:nvSpPr>
        <p:spPr/>
        <p:txBody>
          <a:bodyPr>
            <a:normAutofit/>
          </a:bodyPr>
          <a:lstStyle/>
          <a:p>
            <a:r>
              <a:rPr lang="en-GB" sz="2800" dirty="0"/>
              <a:t>Rural infrastructure services can be listed as follows:</a:t>
            </a:r>
          </a:p>
        </p:txBody>
      </p:sp>
      <p:sp>
        <p:nvSpPr>
          <p:cNvPr id="3" name="İçerik Yer Tutucusu 2">
            <a:extLst>
              <a:ext uri="{FF2B5EF4-FFF2-40B4-BE49-F238E27FC236}">
                <a16:creationId xmlns:a16="http://schemas.microsoft.com/office/drawing/2014/main" id="{57E76473-506B-4BBB-992E-1C415F295F00}"/>
              </a:ext>
            </a:extLst>
          </p:cNvPr>
          <p:cNvSpPr>
            <a:spLocks noGrp="1"/>
          </p:cNvSpPr>
          <p:nvPr>
            <p:ph idx="1"/>
          </p:nvPr>
        </p:nvSpPr>
        <p:spPr/>
        <p:txBody>
          <a:bodyPr>
            <a:normAutofit/>
          </a:bodyPr>
          <a:lstStyle/>
          <a:p>
            <a:pPr algn="just"/>
            <a:r>
              <a:rPr lang="en-GB" dirty="0"/>
              <a:t>all structures and facilities in agricultural enterprises</a:t>
            </a:r>
            <a:endParaRPr lang="tr-TR" dirty="0"/>
          </a:p>
          <a:p>
            <a:pPr algn="just"/>
            <a:r>
              <a:rPr lang="en-GB" dirty="0"/>
              <a:t>supply of drinking, utility and irrigation water and storage, transmission, distribution of water</a:t>
            </a:r>
            <a:endParaRPr lang="tr-TR" dirty="0"/>
          </a:p>
          <a:p>
            <a:pPr algn="just"/>
            <a:r>
              <a:rPr lang="en-GB" dirty="0"/>
              <a:t>Drainage</a:t>
            </a:r>
            <a:r>
              <a:rPr lang="tr-TR" dirty="0"/>
              <a:t> </a:t>
            </a:r>
            <a:r>
              <a:rPr lang="tr-TR" dirty="0" err="1"/>
              <a:t>and</a:t>
            </a:r>
            <a:r>
              <a:rPr lang="tr-TR" dirty="0"/>
              <a:t> </a:t>
            </a:r>
            <a:r>
              <a:rPr lang="en-GB" dirty="0"/>
              <a:t>land reclamation</a:t>
            </a:r>
            <a:r>
              <a:rPr lang="tr-TR" dirty="0"/>
              <a:t> </a:t>
            </a:r>
          </a:p>
          <a:p>
            <a:pPr algn="just"/>
            <a:r>
              <a:rPr lang="tr-TR" dirty="0"/>
              <a:t>W</a:t>
            </a:r>
            <a:r>
              <a:rPr lang="en-GB" dirty="0" err="1"/>
              <a:t>aste</a:t>
            </a:r>
            <a:r>
              <a:rPr lang="en-GB" dirty="0"/>
              <a:t> management</a:t>
            </a:r>
            <a:endParaRPr lang="tr-TR" dirty="0"/>
          </a:p>
          <a:p>
            <a:pPr algn="just"/>
            <a:r>
              <a:rPr lang="tr-TR" dirty="0"/>
              <a:t>L</a:t>
            </a:r>
            <a:r>
              <a:rPr lang="en-GB" dirty="0"/>
              <a:t>and consolidation</a:t>
            </a:r>
            <a:endParaRPr lang="tr-TR" dirty="0"/>
          </a:p>
          <a:p>
            <a:pPr algn="just"/>
            <a:r>
              <a:rPr lang="tr-TR" dirty="0"/>
              <a:t>R</a:t>
            </a:r>
            <a:r>
              <a:rPr lang="en-GB" dirty="0" err="1"/>
              <a:t>ural</a:t>
            </a:r>
            <a:r>
              <a:rPr lang="en-GB" dirty="0"/>
              <a:t> roads</a:t>
            </a:r>
            <a:endParaRPr lang="tr-TR" dirty="0"/>
          </a:p>
          <a:p>
            <a:pPr algn="just"/>
            <a:r>
              <a:rPr lang="tr-TR" dirty="0"/>
              <a:t>E</a:t>
            </a:r>
            <a:r>
              <a:rPr lang="en-GB" dirty="0" err="1"/>
              <a:t>stablishment</a:t>
            </a:r>
            <a:r>
              <a:rPr lang="en-GB" dirty="0"/>
              <a:t> of new residential areas</a:t>
            </a:r>
            <a:endParaRPr lang="tr-TR" dirty="0"/>
          </a:p>
          <a:p>
            <a:pPr algn="just"/>
            <a:r>
              <a:rPr lang="tr-TR" dirty="0"/>
              <a:t>R</a:t>
            </a:r>
            <a:r>
              <a:rPr lang="en-GB" dirty="0" err="1"/>
              <a:t>ural</a:t>
            </a:r>
            <a:r>
              <a:rPr lang="en-GB" dirty="0"/>
              <a:t> </a:t>
            </a:r>
            <a:r>
              <a:rPr lang="en-GB" dirty="0" err="1"/>
              <a:t>electri</a:t>
            </a:r>
            <a:r>
              <a:rPr lang="tr-TR" dirty="0" err="1"/>
              <a:t>city</a:t>
            </a:r>
            <a:r>
              <a:rPr lang="en-GB" dirty="0"/>
              <a:t>, communications</a:t>
            </a:r>
            <a:r>
              <a:rPr lang="tr-TR" dirty="0"/>
              <a:t> </a:t>
            </a:r>
            <a:r>
              <a:rPr lang="tr-TR" dirty="0" err="1"/>
              <a:t>systems</a:t>
            </a:r>
            <a:endParaRPr lang="en-GB" dirty="0"/>
          </a:p>
        </p:txBody>
      </p:sp>
    </p:spTree>
    <p:extLst>
      <p:ext uri="{BB962C8B-B14F-4D97-AF65-F5344CB8AC3E}">
        <p14:creationId xmlns:p14="http://schemas.microsoft.com/office/powerpoint/2010/main" val="1549248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6710968-6F4E-4FDC-964A-82973B739F64}"/>
              </a:ext>
            </a:extLst>
          </p:cNvPr>
          <p:cNvSpPr>
            <a:spLocks noGrp="1"/>
          </p:cNvSpPr>
          <p:nvPr>
            <p:ph type="title"/>
          </p:nvPr>
        </p:nvSpPr>
        <p:spPr/>
        <p:txBody>
          <a:bodyPr>
            <a:normAutofit/>
          </a:bodyPr>
          <a:lstStyle/>
          <a:p>
            <a:r>
              <a:rPr lang="tr-TR" sz="2800" dirty="0" err="1"/>
              <a:t>Rural</a:t>
            </a:r>
            <a:r>
              <a:rPr lang="tr-TR" sz="2800" dirty="0"/>
              <a:t> </a:t>
            </a:r>
            <a:r>
              <a:rPr lang="tr-TR" sz="2800" dirty="0" err="1"/>
              <a:t>Infrastructure</a:t>
            </a:r>
            <a:endParaRPr lang="en-GB" sz="2800" dirty="0"/>
          </a:p>
        </p:txBody>
      </p:sp>
      <p:sp>
        <p:nvSpPr>
          <p:cNvPr id="3" name="İçerik Yer Tutucusu 2">
            <a:extLst>
              <a:ext uri="{FF2B5EF4-FFF2-40B4-BE49-F238E27FC236}">
                <a16:creationId xmlns:a16="http://schemas.microsoft.com/office/drawing/2014/main" id="{9403AC42-4645-4535-A5F1-517937E5E02B}"/>
              </a:ext>
            </a:extLst>
          </p:cNvPr>
          <p:cNvSpPr>
            <a:spLocks noGrp="1"/>
          </p:cNvSpPr>
          <p:nvPr>
            <p:ph idx="1"/>
          </p:nvPr>
        </p:nvSpPr>
        <p:spPr/>
        <p:txBody>
          <a:bodyPr>
            <a:normAutofit/>
          </a:bodyPr>
          <a:lstStyle/>
          <a:p>
            <a:pPr algn="just"/>
            <a:r>
              <a:rPr lang="en-GB" dirty="0"/>
              <a:t>All kinds of planning, projecting and construction phases related to these services constitute the engineering phases of rural infrastructure.</a:t>
            </a:r>
            <a:endParaRPr lang="tr-TR" dirty="0"/>
          </a:p>
          <a:p>
            <a:pPr algn="just"/>
            <a:r>
              <a:rPr lang="en-GB" dirty="0"/>
              <a:t>Planning and project work requires engineering knowledge.</a:t>
            </a:r>
            <a:endParaRPr lang="tr-TR" dirty="0"/>
          </a:p>
          <a:p>
            <a:pPr algn="just"/>
            <a:r>
              <a:rPr lang="en-GB" dirty="0"/>
              <a:t>The design of agricultural structures is an engineering work that requires expertise.</a:t>
            </a:r>
            <a:r>
              <a:rPr lang="tr-TR" dirty="0"/>
              <a:t> </a:t>
            </a:r>
          </a:p>
          <a:p>
            <a:pPr algn="just"/>
            <a:r>
              <a:rPr lang="en-GB" dirty="0"/>
              <a:t>Agricultural structures should be planned and projected in the most economical, most suitable and robust way according to the type of production.</a:t>
            </a:r>
            <a:r>
              <a:rPr lang="tr-TR" dirty="0"/>
              <a:t> </a:t>
            </a:r>
          </a:p>
          <a:p>
            <a:pPr algn="just"/>
            <a:r>
              <a:rPr lang="en-GB" dirty="0"/>
              <a:t>After all, the purpose of using agricultural structures is to get the highest income.</a:t>
            </a:r>
            <a:r>
              <a:rPr lang="tr-TR" dirty="0"/>
              <a:t>   </a:t>
            </a:r>
          </a:p>
          <a:p>
            <a:pPr algn="just"/>
            <a:endParaRPr lang="en-GB" dirty="0"/>
          </a:p>
        </p:txBody>
      </p:sp>
    </p:spTree>
    <p:extLst>
      <p:ext uri="{BB962C8B-B14F-4D97-AF65-F5344CB8AC3E}">
        <p14:creationId xmlns:p14="http://schemas.microsoft.com/office/powerpoint/2010/main" val="2483025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98473EE-C7ED-4DF4-9F2D-776337577B4F}"/>
              </a:ext>
            </a:extLst>
          </p:cNvPr>
          <p:cNvSpPr>
            <a:spLocks noGrp="1"/>
          </p:cNvSpPr>
          <p:nvPr>
            <p:ph type="title"/>
          </p:nvPr>
        </p:nvSpPr>
        <p:spPr/>
        <p:txBody>
          <a:bodyPr>
            <a:normAutofit/>
          </a:bodyPr>
          <a:lstStyle/>
          <a:p>
            <a:r>
              <a:rPr lang="tr-TR" sz="2800" dirty="0"/>
              <a:t>AGRICULTURAL STRUCTURES</a:t>
            </a:r>
            <a:endParaRPr lang="en-GB" sz="2800" dirty="0"/>
          </a:p>
        </p:txBody>
      </p:sp>
      <p:sp>
        <p:nvSpPr>
          <p:cNvPr id="3" name="İçerik Yer Tutucusu 2">
            <a:extLst>
              <a:ext uri="{FF2B5EF4-FFF2-40B4-BE49-F238E27FC236}">
                <a16:creationId xmlns:a16="http://schemas.microsoft.com/office/drawing/2014/main" id="{449A64A5-E831-423D-8A2D-57B9AA76A4B6}"/>
              </a:ext>
            </a:extLst>
          </p:cNvPr>
          <p:cNvSpPr>
            <a:spLocks noGrp="1"/>
          </p:cNvSpPr>
          <p:nvPr>
            <p:ph idx="1"/>
          </p:nvPr>
        </p:nvSpPr>
        <p:spPr/>
        <p:txBody>
          <a:bodyPr>
            <a:normAutofit/>
          </a:bodyPr>
          <a:lstStyle/>
          <a:p>
            <a:pPr algn="just"/>
            <a:r>
              <a:rPr lang="tr-TR" dirty="0" err="1"/>
              <a:t>Livestock</a:t>
            </a:r>
            <a:r>
              <a:rPr lang="tr-TR" dirty="0"/>
              <a:t> </a:t>
            </a:r>
            <a:r>
              <a:rPr lang="en-GB" dirty="0"/>
              <a:t>production facilities (cattle, </a:t>
            </a:r>
            <a:r>
              <a:rPr lang="tr-TR" dirty="0" err="1"/>
              <a:t>sheep</a:t>
            </a:r>
            <a:r>
              <a:rPr lang="en-GB" dirty="0"/>
              <a:t>, </a:t>
            </a:r>
            <a:r>
              <a:rPr lang="tr-TR" dirty="0" err="1"/>
              <a:t>goat</a:t>
            </a:r>
            <a:r>
              <a:rPr lang="tr-TR" dirty="0"/>
              <a:t>, </a:t>
            </a:r>
            <a:r>
              <a:rPr lang="en-GB" dirty="0"/>
              <a:t>poultry breeding structures)</a:t>
            </a:r>
            <a:endParaRPr lang="tr-TR" dirty="0"/>
          </a:p>
          <a:p>
            <a:pPr algn="just"/>
            <a:r>
              <a:rPr lang="tr-TR" dirty="0" err="1"/>
              <a:t>Plant</a:t>
            </a:r>
            <a:r>
              <a:rPr lang="tr-TR" dirty="0"/>
              <a:t> </a:t>
            </a:r>
            <a:r>
              <a:rPr lang="tr-TR" dirty="0" err="1"/>
              <a:t>production</a:t>
            </a:r>
            <a:r>
              <a:rPr lang="tr-TR" dirty="0"/>
              <a:t> </a:t>
            </a:r>
            <a:r>
              <a:rPr lang="tr-TR" dirty="0" err="1"/>
              <a:t>facilities</a:t>
            </a:r>
            <a:r>
              <a:rPr lang="tr-TR" dirty="0"/>
              <a:t> (</a:t>
            </a:r>
            <a:r>
              <a:rPr lang="tr-TR" dirty="0" err="1"/>
              <a:t>greenhouse</a:t>
            </a:r>
            <a:r>
              <a:rPr lang="tr-TR" dirty="0"/>
              <a:t>, </a:t>
            </a:r>
            <a:r>
              <a:rPr lang="tr-TR" dirty="0" err="1"/>
              <a:t>mushroom</a:t>
            </a:r>
            <a:r>
              <a:rPr lang="tr-TR" dirty="0"/>
              <a:t> </a:t>
            </a:r>
            <a:r>
              <a:rPr lang="tr-TR" dirty="0" err="1"/>
              <a:t>production</a:t>
            </a:r>
            <a:r>
              <a:rPr lang="tr-TR" dirty="0"/>
              <a:t> </a:t>
            </a:r>
            <a:r>
              <a:rPr lang="tr-TR" dirty="0" err="1"/>
              <a:t>facilities</a:t>
            </a:r>
            <a:r>
              <a:rPr lang="tr-TR" dirty="0"/>
              <a:t>)</a:t>
            </a:r>
          </a:p>
          <a:p>
            <a:pPr algn="just"/>
            <a:r>
              <a:rPr lang="tr-TR" dirty="0"/>
              <a:t>Product </a:t>
            </a:r>
            <a:r>
              <a:rPr lang="tr-TR" dirty="0" err="1"/>
              <a:t>storage</a:t>
            </a:r>
            <a:r>
              <a:rPr lang="tr-TR" dirty="0"/>
              <a:t> </a:t>
            </a:r>
            <a:r>
              <a:rPr lang="tr-TR" dirty="0" err="1"/>
              <a:t>structures</a:t>
            </a:r>
            <a:r>
              <a:rPr lang="tr-TR" dirty="0"/>
              <a:t> (</a:t>
            </a:r>
            <a:r>
              <a:rPr lang="tr-TR" dirty="0" err="1"/>
              <a:t>fruit-vegetable</a:t>
            </a:r>
            <a:r>
              <a:rPr lang="tr-TR" dirty="0"/>
              <a:t>, </a:t>
            </a:r>
            <a:r>
              <a:rPr lang="tr-TR" dirty="0" err="1"/>
              <a:t>grain</a:t>
            </a:r>
            <a:r>
              <a:rPr lang="tr-TR" dirty="0"/>
              <a:t>, </a:t>
            </a:r>
            <a:r>
              <a:rPr lang="tr-TR" dirty="0" err="1"/>
              <a:t>feed</a:t>
            </a:r>
            <a:r>
              <a:rPr lang="tr-TR" dirty="0"/>
              <a:t>)</a:t>
            </a:r>
          </a:p>
          <a:p>
            <a:pPr algn="just"/>
            <a:r>
              <a:rPr lang="tr-TR" dirty="0"/>
              <a:t>Product </a:t>
            </a:r>
            <a:r>
              <a:rPr lang="tr-TR" dirty="0" err="1"/>
              <a:t>packaging</a:t>
            </a:r>
            <a:r>
              <a:rPr lang="tr-TR" dirty="0"/>
              <a:t>, </a:t>
            </a:r>
            <a:r>
              <a:rPr lang="tr-TR" dirty="0" err="1"/>
              <a:t>processing</a:t>
            </a:r>
            <a:r>
              <a:rPr lang="tr-TR" dirty="0"/>
              <a:t>, marketing </a:t>
            </a:r>
            <a:r>
              <a:rPr lang="tr-TR" dirty="0" err="1"/>
              <a:t>structures</a:t>
            </a:r>
            <a:endParaRPr lang="tr-TR" dirty="0"/>
          </a:p>
          <a:p>
            <a:pPr algn="just"/>
            <a:r>
              <a:rPr lang="tr-TR" dirty="0" err="1"/>
              <a:t>Tool</a:t>
            </a:r>
            <a:r>
              <a:rPr lang="tr-TR" dirty="0"/>
              <a:t> </a:t>
            </a:r>
            <a:r>
              <a:rPr lang="tr-TR" dirty="0" err="1"/>
              <a:t>and</a:t>
            </a:r>
            <a:r>
              <a:rPr lang="tr-TR" dirty="0"/>
              <a:t> </a:t>
            </a:r>
            <a:r>
              <a:rPr lang="tr-TR" dirty="0" err="1"/>
              <a:t>machine</a:t>
            </a:r>
            <a:r>
              <a:rPr lang="tr-TR" dirty="0"/>
              <a:t> </a:t>
            </a:r>
            <a:r>
              <a:rPr lang="tr-TR" dirty="0" err="1"/>
              <a:t>protection</a:t>
            </a:r>
            <a:r>
              <a:rPr lang="tr-TR" dirty="0"/>
              <a:t> </a:t>
            </a:r>
            <a:r>
              <a:rPr lang="tr-TR" dirty="0" err="1"/>
              <a:t>structures</a:t>
            </a:r>
            <a:endParaRPr lang="tr-TR" dirty="0"/>
          </a:p>
          <a:p>
            <a:pPr algn="just"/>
            <a:r>
              <a:rPr lang="tr-TR" dirty="0" err="1"/>
              <a:t>Waste</a:t>
            </a:r>
            <a:r>
              <a:rPr lang="tr-TR" dirty="0"/>
              <a:t> Management, </a:t>
            </a:r>
            <a:r>
              <a:rPr lang="tr-TR" dirty="0" err="1"/>
              <a:t>manure</a:t>
            </a:r>
            <a:r>
              <a:rPr lang="tr-TR" dirty="0"/>
              <a:t> </a:t>
            </a:r>
            <a:r>
              <a:rPr lang="tr-TR" dirty="0" err="1"/>
              <a:t>storage</a:t>
            </a:r>
            <a:r>
              <a:rPr lang="tr-TR" dirty="0"/>
              <a:t> </a:t>
            </a:r>
            <a:r>
              <a:rPr lang="tr-TR" dirty="0" err="1"/>
              <a:t>structures</a:t>
            </a:r>
            <a:endParaRPr lang="tr-TR" dirty="0"/>
          </a:p>
          <a:p>
            <a:pPr algn="just"/>
            <a:r>
              <a:rPr lang="tr-TR" dirty="0" err="1"/>
              <a:t>Other</a:t>
            </a:r>
            <a:r>
              <a:rPr lang="tr-TR" dirty="0"/>
              <a:t> </a:t>
            </a:r>
            <a:r>
              <a:rPr lang="tr-TR" dirty="0" err="1"/>
              <a:t>facilities</a:t>
            </a:r>
            <a:r>
              <a:rPr lang="tr-TR" dirty="0"/>
              <a:t> (</a:t>
            </a:r>
            <a:r>
              <a:rPr lang="tr-TR" dirty="0" err="1"/>
              <a:t>drinking</a:t>
            </a:r>
            <a:r>
              <a:rPr lang="tr-TR" dirty="0"/>
              <a:t> </a:t>
            </a:r>
            <a:r>
              <a:rPr lang="tr-TR" dirty="0" err="1"/>
              <a:t>and</a:t>
            </a:r>
            <a:r>
              <a:rPr lang="tr-TR" dirty="0"/>
              <a:t> </a:t>
            </a:r>
            <a:r>
              <a:rPr lang="tr-TR" dirty="0" err="1"/>
              <a:t>irrigation</a:t>
            </a:r>
            <a:r>
              <a:rPr lang="tr-TR" dirty="0"/>
              <a:t> </a:t>
            </a:r>
            <a:r>
              <a:rPr lang="tr-TR" dirty="0" err="1"/>
              <a:t>water</a:t>
            </a:r>
            <a:r>
              <a:rPr lang="tr-TR" dirty="0"/>
              <a:t> </a:t>
            </a:r>
            <a:r>
              <a:rPr lang="tr-TR" dirty="0" err="1"/>
              <a:t>systems</a:t>
            </a:r>
            <a:r>
              <a:rPr lang="tr-TR" dirty="0"/>
              <a:t>, in-</a:t>
            </a:r>
            <a:r>
              <a:rPr lang="tr-TR" dirty="0" err="1"/>
              <a:t>house</a:t>
            </a:r>
            <a:r>
              <a:rPr lang="tr-TR" dirty="0"/>
              <a:t> </a:t>
            </a:r>
            <a:r>
              <a:rPr lang="tr-TR" dirty="0" err="1"/>
              <a:t>roads</a:t>
            </a:r>
            <a:r>
              <a:rPr lang="tr-TR" dirty="0"/>
              <a:t>, </a:t>
            </a:r>
            <a:r>
              <a:rPr lang="tr-TR" dirty="0" err="1"/>
              <a:t>electricity</a:t>
            </a:r>
            <a:r>
              <a:rPr lang="tr-TR" dirty="0"/>
              <a:t>, </a:t>
            </a:r>
            <a:r>
              <a:rPr lang="tr-TR" dirty="0" err="1"/>
              <a:t>communication</a:t>
            </a:r>
            <a:r>
              <a:rPr lang="tr-TR" dirty="0"/>
              <a:t> </a:t>
            </a:r>
            <a:r>
              <a:rPr lang="tr-TR" dirty="0" err="1"/>
              <a:t>systems</a:t>
            </a:r>
            <a:r>
              <a:rPr lang="tr-TR" dirty="0"/>
              <a:t>)</a:t>
            </a:r>
          </a:p>
          <a:p>
            <a:pPr algn="just"/>
            <a:endParaRPr lang="en-GB" dirty="0"/>
          </a:p>
        </p:txBody>
      </p:sp>
    </p:spTree>
    <p:extLst>
      <p:ext uri="{BB962C8B-B14F-4D97-AF65-F5344CB8AC3E}">
        <p14:creationId xmlns:p14="http://schemas.microsoft.com/office/powerpoint/2010/main" val="1252081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D5F3F66-C610-4D37-A742-E260B60F5437}"/>
              </a:ext>
            </a:extLst>
          </p:cNvPr>
          <p:cNvSpPr>
            <a:spLocks noGrp="1"/>
          </p:cNvSpPr>
          <p:nvPr>
            <p:ph type="title"/>
          </p:nvPr>
        </p:nvSpPr>
        <p:spPr/>
        <p:txBody>
          <a:bodyPr>
            <a:normAutofit/>
          </a:bodyPr>
          <a:lstStyle/>
          <a:p>
            <a:r>
              <a:rPr lang="tr-TR" sz="2800" dirty="0"/>
              <a:t>WHAT IS THE STRUCTURE?</a:t>
            </a:r>
            <a:endParaRPr lang="en-GB" sz="2800" dirty="0"/>
          </a:p>
        </p:txBody>
      </p:sp>
      <p:sp>
        <p:nvSpPr>
          <p:cNvPr id="3" name="İçerik Yer Tutucusu 2">
            <a:extLst>
              <a:ext uri="{FF2B5EF4-FFF2-40B4-BE49-F238E27FC236}">
                <a16:creationId xmlns:a16="http://schemas.microsoft.com/office/drawing/2014/main" id="{54DB5D1D-1A8B-47BA-B0E2-A7D1765BA504}"/>
              </a:ext>
            </a:extLst>
          </p:cNvPr>
          <p:cNvSpPr>
            <a:spLocks noGrp="1"/>
          </p:cNvSpPr>
          <p:nvPr>
            <p:ph idx="1"/>
          </p:nvPr>
        </p:nvSpPr>
        <p:spPr/>
        <p:txBody>
          <a:bodyPr>
            <a:normAutofit lnSpcReduction="10000"/>
          </a:bodyPr>
          <a:lstStyle/>
          <a:p>
            <a:pPr algn="just"/>
            <a:r>
              <a:rPr lang="en-GB" dirty="0"/>
              <a:t>Buildings and facilities constructed in accordance with various materials and construction methods in order to meet a specific requirement are called structures.</a:t>
            </a:r>
            <a:endParaRPr lang="tr-TR" dirty="0"/>
          </a:p>
          <a:p>
            <a:pPr algn="just"/>
            <a:r>
              <a:rPr lang="en-GB" dirty="0"/>
              <a:t>The most important functions expected from a structure are:</a:t>
            </a:r>
            <a:endParaRPr lang="tr-TR" dirty="0"/>
          </a:p>
          <a:p>
            <a:pPr algn="just"/>
            <a:r>
              <a:rPr lang="en-GB" dirty="0"/>
              <a:t>It should carry the loads in a balanced way,</a:t>
            </a:r>
            <a:endParaRPr lang="tr-TR" dirty="0"/>
          </a:p>
          <a:p>
            <a:pPr algn="just"/>
            <a:r>
              <a:rPr lang="en-GB" dirty="0"/>
              <a:t>It must be sufficiently strong and durable</a:t>
            </a:r>
            <a:r>
              <a:rPr lang="tr-TR" dirty="0"/>
              <a:t>,</a:t>
            </a:r>
          </a:p>
          <a:p>
            <a:pPr algn="just"/>
            <a:r>
              <a:rPr lang="en-GB" dirty="0"/>
              <a:t>It should be economical</a:t>
            </a:r>
            <a:r>
              <a:rPr lang="tr-TR" dirty="0"/>
              <a:t>,</a:t>
            </a:r>
          </a:p>
          <a:p>
            <a:pPr algn="just"/>
            <a:r>
              <a:rPr lang="en-GB" dirty="0"/>
              <a:t>It must be aesthetic</a:t>
            </a:r>
            <a:r>
              <a:rPr lang="tr-TR" dirty="0"/>
              <a:t>,</a:t>
            </a:r>
          </a:p>
          <a:p>
            <a:pPr algn="just"/>
            <a:r>
              <a:rPr lang="en-GB" dirty="0"/>
              <a:t>It should be environmentally friendly</a:t>
            </a:r>
            <a:r>
              <a:rPr lang="tr-TR" dirty="0"/>
              <a:t>,</a:t>
            </a:r>
          </a:p>
          <a:p>
            <a:pPr algn="just"/>
            <a:r>
              <a:rPr lang="en-GB" dirty="0"/>
              <a:t>It must be fit for purpose.</a:t>
            </a:r>
          </a:p>
        </p:txBody>
      </p:sp>
    </p:spTree>
    <p:extLst>
      <p:ext uri="{BB962C8B-B14F-4D97-AF65-F5344CB8AC3E}">
        <p14:creationId xmlns:p14="http://schemas.microsoft.com/office/powerpoint/2010/main" val="3284621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F2D8C1D-C0E4-4209-8D29-38043FE591A2}"/>
              </a:ext>
            </a:extLst>
          </p:cNvPr>
          <p:cNvSpPr>
            <a:spLocks noGrp="1"/>
          </p:cNvSpPr>
          <p:nvPr>
            <p:ph type="title"/>
          </p:nvPr>
        </p:nvSpPr>
        <p:spPr/>
        <p:txBody>
          <a:bodyPr>
            <a:normAutofit/>
          </a:bodyPr>
          <a:lstStyle/>
          <a:p>
            <a:r>
              <a:rPr lang="en-GB" sz="2800" dirty="0"/>
              <a:t>Classification of structures according to their purpose of construction</a:t>
            </a:r>
          </a:p>
        </p:txBody>
      </p:sp>
      <p:sp>
        <p:nvSpPr>
          <p:cNvPr id="3" name="İçerik Yer Tutucusu 2">
            <a:extLst>
              <a:ext uri="{FF2B5EF4-FFF2-40B4-BE49-F238E27FC236}">
                <a16:creationId xmlns:a16="http://schemas.microsoft.com/office/drawing/2014/main" id="{AD1AC04D-C8B7-439E-951A-BA25B0B73456}"/>
              </a:ext>
            </a:extLst>
          </p:cNvPr>
          <p:cNvSpPr>
            <a:spLocks noGrp="1"/>
          </p:cNvSpPr>
          <p:nvPr>
            <p:ph idx="1"/>
          </p:nvPr>
        </p:nvSpPr>
        <p:spPr/>
        <p:txBody>
          <a:bodyPr/>
          <a:lstStyle/>
          <a:p>
            <a:pPr algn="just"/>
            <a:r>
              <a:rPr lang="en-GB" dirty="0"/>
              <a:t>H</a:t>
            </a:r>
            <a:r>
              <a:rPr lang="tr-TR" dirty="0" err="1"/>
              <a:t>ouse</a:t>
            </a:r>
            <a:r>
              <a:rPr lang="en-GB" dirty="0"/>
              <a:t>s</a:t>
            </a:r>
            <a:endParaRPr lang="tr-TR" dirty="0"/>
          </a:p>
          <a:p>
            <a:pPr algn="just"/>
            <a:r>
              <a:rPr lang="en-GB" dirty="0"/>
              <a:t>cultural buildings</a:t>
            </a:r>
            <a:endParaRPr lang="tr-TR" dirty="0"/>
          </a:p>
          <a:p>
            <a:pPr algn="just"/>
            <a:r>
              <a:rPr lang="en-GB" dirty="0"/>
              <a:t>health buildings</a:t>
            </a:r>
            <a:endParaRPr lang="tr-TR" dirty="0"/>
          </a:p>
          <a:p>
            <a:pPr algn="just"/>
            <a:r>
              <a:rPr lang="tr-TR" dirty="0"/>
              <a:t>s</a:t>
            </a:r>
            <a:r>
              <a:rPr lang="en-GB" dirty="0" err="1"/>
              <a:t>ocial</a:t>
            </a:r>
            <a:r>
              <a:rPr lang="en-GB" dirty="0"/>
              <a:t> structures</a:t>
            </a:r>
            <a:endParaRPr lang="tr-TR" dirty="0"/>
          </a:p>
          <a:p>
            <a:pPr algn="just"/>
            <a:r>
              <a:rPr lang="en-GB" dirty="0"/>
              <a:t>commercial buildings</a:t>
            </a:r>
            <a:endParaRPr lang="tr-TR" dirty="0"/>
          </a:p>
          <a:p>
            <a:pPr algn="just"/>
            <a:r>
              <a:rPr lang="en-GB" dirty="0"/>
              <a:t>religious buildings</a:t>
            </a:r>
            <a:endParaRPr lang="tr-TR" dirty="0"/>
          </a:p>
          <a:p>
            <a:pPr algn="just"/>
            <a:r>
              <a:rPr lang="tr-TR" dirty="0"/>
              <a:t>a</a:t>
            </a:r>
            <a:r>
              <a:rPr lang="en-GB" dirty="0" err="1"/>
              <a:t>ccommodation</a:t>
            </a:r>
            <a:r>
              <a:rPr lang="en-GB" dirty="0"/>
              <a:t> structures</a:t>
            </a:r>
            <a:endParaRPr lang="tr-TR" dirty="0"/>
          </a:p>
          <a:p>
            <a:pPr algn="just"/>
            <a:r>
              <a:rPr lang="en-GB" dirty="0"/>
              <a:t>agricultural structures</a:t>
            </a:r>
          </a:p>
        </p:txBody>
      </p:sp>
    </p:spTree>
    <p:extLst>
      <p:ext uri="{BB962C8B-B14F-4D97-AF65-F5344CB8AC3E}">
        <p14:creationId xmlns:p14="http://schemas.microsoft.com/office/powerpoint/2010/main" val="3118190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154139C-2843-4360-9314-F3290A518D2C}"/>
              </a:ext>
            </a:extLst>
          </p:cNvPr>
          <p:cNvSpPr>
            <a:spLocks noGrp="1"/>
          </p:cNvSpPr>
          <p:nvPr>
            <p:ph type="title"/>
          </p:nvPr>
        </p:nvSpPr>
        <p:spPr/>
        <p:txBody>
          <a:bodyPr>
            <a:normAutofit/>
          </a:bodyPr>
          <a:lstStyle/>
          <a:p>
            <a:r>
              <a:rPr lang="en-GB" sz="2800" dirty="0"/>
              <a:t>Classification according to the systems that make up the building</a:t>
            </a:r>
          </a:p>
        </p:txBody>
      </p:sp>
      <p:sp>
        <p:nvSpPr>
          <p:cNvPr id="3" name="İçerik Yer Tutucusu 2">
            <a:extLst>
              <a:ext uri="{FF2B5EF4-FFF2-40B4-BE49-F238E27FC236}">
                <a16:creationId xmlns:a16="http://schemas.microsoft.com/office/drawing/2014/main" id="{03160A8D-570F-4462-B8C0-6FB01DAAC474}"/>
              </a:ext>
            </a:extLst>
          </p:cNvPr>
          <p:cNvSpPr>
            <a:spLocks noGrp="1"/>
          </p:cNvSpPr>
          <p:nvPr>
            <p:ph idx="1"/>
          </p:nvPr>
        </p:nvSpPr>
        <p:spPr/>
        <p:txBody>
          <a:bodyPr/>
          <a:lstStyle/>
          <a:p>
            <a:pPr algn="just"/>
            <a:r>
              <a:rPr lang="tr-TR" b="1" dirty="0" err="1"/>
              <a:t>Load</a:t>
            </a:r>
            <a:r>
              <a:rPr lang="tr-TR" b="1" dirty="0"/>
              <a:t> </a:t>
            </a:r>
            <a:r>
              <a:rPr lang="tr-TR" b="1" dirty="0" err="1"/>
              <a:t>Bearing</a:t>
            </a:r>
            <a:r>
              <a:rPr lang="en-GB" b="1" dirty="0"/>
              <a:t> </a:t>
            </a:r>
            <a:r>
              <a:rPr lang="tr-TR" b="1" dirty="0"/>
              <a:t>S</a:t>
            </a:r>
            <a:r>
              <a:rPr lang="en-GB" b="1" dirty="0" err="1"/>
              <a:t>ystems</a:t>
            </a:r>
            <a:r>
              <a:rPr lang="en-GB" b="1" dirty="0"/>
              <a:t>: </a:t>
            </a:r>
            <a:r>
              <a:rPr lang="en-GB" dirty="0"/>
              <a:t>These are the load-bearing elements that form the basis of a building. Foundations, walls, columns, beams, floors, stairs and roofs…</a:t>
            </a:r>
            <a:endParaRPr lang="tr-TR" dirty="0"/>
          </a:p>
          <a:p>
            <a:pPr algn="just"/>
            <a:r>
              <a:rPr lang="tr-TR" b="1" dirty="0" err="1"/>
              <a:t>Supplementary</a:t>
            </a:r>
            <a:r>
              <a:rPr lang="en-GB" b="1" dirty="0"/>
              <a:t> systems: </a:t>
            </a:r>
            <a:r>
              <a:rPr lang="en-GB" dirty="0"/>
              <a:t>These are the elements that cover the surfaces of the </a:t>
            </a:r>
            <a:r>
              <a:rPr lang="tr-TR" dirty="0" err="1"/>
              <a:t>load</a:t>
            </a:r>
            <a:r>
              <a:rPr lang="en-GB" dirty="0"/>
              <a:t> </a:t>
            </a:r>
            <a:r>
              <a:rPr lang="tr-TR" dirty="0" err="1"/>
              <a:t>bearing</a:t>
            </a:r>
            <a:r>
              <a:rPr lang="tr-TR" dirty="0"/>
              <a:t> </a:t>
            </a:r>
            <a:r>
              <a:rPr lang="en-GB" dirty="0"/>
              <a:t>elements and beautify the appearance. Door and window joinery, flooring, stairs, wall coverings, stair balcony railings, insulation, paint-whitewash…</a:t>
            </a:r>
            <a:endParaRPr lang="tr-TR" dirty="0"/>
          </a:p>
          <a:p>
            <a:pPr algn="just"/>
            <a:r>
              <a:rPr lang="en-GB" b="1" dirty="0"/>
              <a:t>Installations:</a:t>
            </a:r>
            <a:r>
              <a:rPr lang="en-GB" dirty="0"/>
              <a:t> water, electricity, communications, sew</a:t>
            </a:r>
            <a:r>
              <a:rPr lang="tr-TR" dirty="0" err="1"/>
              <a:t>age</a:t>
            </a:r>
            <a:r>
              <a:rPr lang="en-GB" dirty="0"/>
              <a:t>, ventilation, heating systems</a:t>
            </a:r>
            <a:r>
              <a:rPr lang="tr-TR" dirty="0"/>
              <a:t>, </a:t>
            </a:r>
            <a:r>
              <a:rPr lang="tr-TR" dirty="0" err="1"/>
              <a:t>etc</a:t>
            </a:r>
            <a:r>
              <a:rPr lang="tr-TR" dirty="0"/>
              <a:t>..</a:t>
            </a:r>
            <a:endParaRPr lang="en-GB" dirty="0"/>
          </a:p>
        </p:txBody>
      </p:sp>
    </p:spTree>
    <p:extLst>
      <p:ext uri="{BB962C8B-B14F-4D97-AF65-F5344CB8AC3E}">
        <p14:creationId xmlns:p14="http://schemas.microsoft.com/office/powerpoint/2010/main" val="3240107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F0464D1-7B3F-43AC-A2B0-A8299C46A2A3}"/>
              </a:ext>
            </a:extLst>
          </p:cNvPr>
          <p:cNvSpPr>
            <a:spLocks noGrp="1"/>
          </p:cNvSpPr>
          <p:nvPr>
            <p:ph type="title"/>
          </p:nvPr>
        </p:nvSpPr>
        <p:spPr/>
        <p:txBody>
          <a:bodyPr>
            <a:normAutofit/>
          </a:bodyPr>
          <a:lstStyle/>
          <a:p>
            <a:r>
              <a:rPr lang="en-GB" sz="2800" dirty="0"/>
              <a:t>Classification according to the static state of the carrier elements</a:t>
            </a:r>
          </a:p>
        </p:txBody>
      </p:sp>
      <p:sp>
        <p:nvSpPr>
          <p:cNvPr id="3" name="İçerik Yer Tutucusu 2">
            <a:extLst>
              <a:ext uri="{FF2B5EF4-FFF2-40B4-BE49-F238E27FC236}">
                <a16:creationId xmlns:a16="http://schemas.microsoft.com/office/drawing/2014/main" id="{421D68B6-835B-4BDE-9300-CEB3B86769DF}"/>
              </a:ext>
            </a:extLst>
          </p:cNvPr>
          <p:cNvSpPr>
            <a:spLocks noGrp="1"/>
          </p:cNvSpPr>
          <p:nvPr>
            <p:ph idx="1"/>
          </p:nvPr>
        </p:nvSpPr>
        <p:spPr/>
        <p:txBody>
          <a:bodyPr/>
          <a:lstStyle/>
          <a:p>
            <a:pPr algn="just"/>
            <a:r>
              <a:rPr lang="en-GB" b="1" dirty="0"/>
              <a:t>Masonry structures: </a:t>
            </a:r>
            <a:r>
              <a:rPr lang="en-GB" dirty="0"/>
              <a:t>The structures in which the loads from the horizontal load-bearing elements such as the roof and floor in the building are carried by the external and internal walls and transmitted to the foundation are called masonry structures. In masonry structures, the walls carry the loads. For this reason, removing any wall and opening door and window spaces on the wall disrupts the static balance of the structure.</a:t>
            </a:r>
          </a:p>
        </p:txBody>
      </p:sp>
    </p:spTree>
    <p:extLst>
      <p:ext uri="{BB962C8B-B14F-4D97-AF65-F5344CB8AC3E}">
        <p14:creationId xmlns:p14="http://schemas.microsoft.com/office/powerpoint/2010/main" val="41429006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Şeritli">
  <a:themeElements>
    <a:clrScheme name="Şeritli">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Şeritli">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Şeritli">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TM03090430[[fn=Şeritli]]</Template>
  <TotalTime>185</TotalTime>
  <Words>1338</Words>
  <Application>Microsoft Office PowerPoint</Application>
  <PresentationFormat>Geniş ekran</PresentationFormat>
  <Paragraphs>77</Paragraphs>
  <Slides>20</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20</vt:i4>
      </vt:variant>
    </vt:vector>
  </HeadingPairs>
  <TitlesOfParts>
    <vt:vector size="23" baseType="lpstr">
      <vt:lpstr>Corbel</vt:lpstr>
      <vt:lpstr>Wingdings</vt:lpstr>
      <vt:lpstr>Şeritli</vt:lpstr>
      <vt:lpstr>AGRICULTURAL STRUCTURES</vt:lpstr>
      <vt:lpstr>INTRODUCTION</vt:lpstr>
      <vt:lpstr>Rural infrastructure services can be listed as follows:</vt:lpstr>
      <vt:lpstr>Rural Infrastructure</vt:lpstr>
      <vt:lpstr>AGRICULTURAL STRUCTURES</vt:lpstr>
      <vt:lpstr>WHAT IS THE STRUCTURE?</vt:lpstr>
      <vt:lpstr>Classification of structures according to their purpose of construction</vt:lpstr>
      <vt:lpstr>Classification according to the systems that make up the building</vt:lpstr>
      <vt:lpstr>Classification according to the static state of the carrier elements</vt:lpstr>
      <vt:lpstr>Classification according to the static state of the carrier elements</vt:lpstr>
      <vt:lpstr>Classification according to the static state of the carrier elements</vt:lpstr>
      <vt:lpstr>Classification according to the type of material used</vt:lpstr>
      <vt:lpstr>ClassIfIcatIon by buIld level</vt:lpstr>
      <vt:lpstr>Classification according to the continuity of the structure</vt:lpstr>
      <vt:lpstr>Construction types of agricultural structures</vt:lpstr>
      <vt:lpstr>PowerPoint Sunusu</vt:lpstr>
      <vt:lpstr>Construction types of agricultural structures</vt:lpstr>
      <vt:lpstr>Construction types of agricultural structures</vt:lpstr>
      <vt:lpstr>TYPES OF BUILDING</vt:lpstr>
      <vt:lpstr>TYPES OF BUILDING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AGRICULTURAL STRUCTURES</dc:title>
  <dc:creator>eylem polat</dc:creator>
  <cp:lastModifiedBy>eylem polat</cp:lastModifiedBy>
  <cp:revision>21</cp:revision>
  <dcterms:created xsi:type="dcterms:W3CDTF">2022-10-26T18:17:00Z</dcterms:created>
  <dcterms:modified xsi:type="dcterms:W3CDTF">2022-10-27T06:18:14Z</dcterms:modified>
</cp:coreProperties>
</file>