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7" r:id="rId3"/>
    <p:sldId id="318" r:id="rId4"/>
    <p:sldId id="319" r:id="rId5"/>
    <p:sldId id="337" r:id="rId6"/>
    <p:sldId id="321" r:id="rId7"/>
    <p:sldId id="322" r:id="rId8"/>
    <p:sldId id="274" r:id="rId9"/>
    <p:sldId id="338" r:id="rId10"/>
  </p:sldIdLst>
  <p:sldSz cx="12192000" cy="6858000"/>
  <p:notesSz cx="6797675" cy="987266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20458404-7694-4167-87A4-CAF05E08F71E}" type="datetimeFigureOut">
              <a:rPr lang="tr-TR" smtClean="0"/>
              <a:t>25.1.2018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4ED6147-61A4-4134-B1FF-95B3BF174C03}" type="slidenum">
              <a:rPr lang="tr-TR" smtClean="0"/>
              <a:t>‹#›</a:t>
            </a:fld>
            <a:endParaRPr lang="tr-TR"/>
          </a:p>
        </p:txBody>
      </p:sp>
    </p:spTree>
    <p:extLst>
      <p:ext uri="{BB962C8B-B14F-4D97-AF65-F5344CB8AC3E}">
        <p14:creationId xmlns:p14="http://schemas.microsoft.com/office/powerpoint/2010/main" val="1401477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0458404-7694-4167-87A4-CAF05E08F71E}" type="datetimeFigureOut">
              <a:rPr lang="tr-TR" smtClean="0"/>
              <a:t>25.1.2018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4ED6147-61A4-4134-B1FF-95B3BF174C03}" type="slidenum">
              <a:rPr lang="tr-TR" smtClean="0"/>
              <a:t>‹#›</a:t>
            </a:fld>
            <a:endParaRPr lang="tr-TR"/>
          </a:p>
        </p:txBody>
      </p:sp>
    </p:spTree>
    <p:extLst>
      <p:ext uri="{BB962C8B-B14F-4D97-AF65-F5344CB8AC3E}">
        <p14:creationId xmlns:p14="http://schemas.microsoft.com/office/powerpoint/2010/main" val="267146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0458404-7694-4167-87A4-CAF05E08F71E}" type="datetimeFigureOut">
              <a:rPr lang="tr-TR" smtClean="0"/>
              <a:t>25.1.2018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4ED6147-61A4-4134-B1FF-95B3BF174C03}"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518845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20458404-7694-4167-87A4-CAF05E08F71E}" type="datetimeFigureOut">
              <a:rPr lang="tr-TR" smtClean="0"/>
              <a:t>25.1.2018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4ED6147-61A4-4134-B1FF-95B3BF174C03}" type="slidenum">
              <a:rPr lang="tr-TR" smtClean="0"/>
              <a:t>‹#›</a:t>
            </a:fld>
            <a:endParaRPr lang="tr-TR"/>
          </a:p>
        </p:txBody>
      </p:sp>
    </p:spTree>
    <p:extLst>
      <p:ext uri="{BB962C8B-B14F-4D97-AF65-F5344CB8AC3E}">
        <p14:creationId xmlns:p14="http://schemas.microsoft.com/office/powerpoint/2010/main" val="3844203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20458404-7694-4167-87A4-CAF05E08F71E}" type="datetimeFigureOut">
              <a:rPr lang="tr-TR" smtClean="0"/>
              <a:t>25.1.2018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4ED6147-61A4-4134-B1FF-95B3BF174C03}"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8208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20458404-7694-4167-87A4-CAF05E08F71E}" type="datetimeFigureOut">
              <a:rPr lang="tr-TR" smtClean="0"/>
              <a:t>25.1.2018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4ED6147-61A4-4134-B1FF-95B3BF174C03}" type="slidenum">
              <a:rPr lang="tr-TR" smtClean="0"/>
              <a:t>‹#›</a:t>
            </a:fld>
            <a:endParaRPr lang="tr-TR"/>
          </a:p>
        </p:txBody>
      </p:sp>
    </p:spTree>
    <p:extLst>
      <p:ext uri="{BB962C8B-B14F-4D97-AF65-F5344CB8AC3E}">
        <p14:creationId xmlns:p14="http://schemas.microsoft.com/office/powerpoint/2010/main" val="24836481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0458404-7694-4167-87A4-CAF05E08F71E}" type="datetimeFigureOut">
              <a:rPr lang="tr-TR" smtClean="0"/>
              <a:t>25.1.2018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4ED6147-61A4-4134-B1FF-95B3BF174C03}" type="slidenum">
              <a:rPr lang="tr-TR" smtClean="0"/>
              <a:t>‹#›</a:t>
            </a:fld>
            <a:endParaRPr lang="tr-TR"/>
          </a:p>
        </p:txBody>
      </p:sp>
    </p:spTree>
    <p:extLst>
      <p:ext uri="{BB962C8B-B14F-4D97-AF65-F5344CB8AC3E}">
        <p14:creationId xmlns:p14="http://schemas.microsoft.com/office/powerpoint/2010/main" val="15598394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0458404-7694-4167-87A4-CAF05E08F71E}" type="datetimeFigureOut">
              <a:rPr lang="tr-TR" smtClean="0"/>
              <a:t>25.1.2018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4ED6147-61A4-4134-B1FF-95B3BF174C03}" type="slidenum">
              <a:rPr lang="tr-TR" smtClean="0"/>
              <a:t>‹#›</a:t>
            </a:fld>
            <a:endParaRPr lang="tr-TR"/>
          </a:p>
        </p:txBody>
      </p:sp>
    </p:spTree>
    <p:extLst>
      <p:ext uri="{BB962C8B-B14F-4D97-AF65-F5344CB8AC3E}">
        <p14:creationId xmlns:p14="http://schemas.microsoft.com/office/powerpoint/2010/main" val="3538397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0458404-7694-4167-87A4-CAF05E08F71E}" type="datetimeFigureOut">
              <a:rPr lang="tr-TR" smtClean="0"/>
              <a:t>25.1.2018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4ED6147-61A4-4134-B1FF-95B3BF174C03}" type="slidenum">
              <a:rPr lang="tr-TR" smtClean="0"/>
              <a:t>‹#›</a:t>
            </a:fld>
            <a:endParaRPr lang="tr-TR"/>
          </a:p>
        </p:txBody>
      </p:sp>
    </p:spTree>
    <p:extLst>
      <p:ext uri="{BB962C8B-B14F-4D97-AF65-F5344CB8AC3E}">
        <p14:creationId xmlns:p14="http://schemas.microsoft.com/office/powerpoint/2010/main" val="3983805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0458404-7694-4167-87A4-CAF05E08F71E}" type="datetimeFigureOut">
              <a:rPr lang="tr-TR" smtClean="0"/>
              <a:t>25.1.2018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4ED6147-61A4-4134-B1FF-95B3BF174C03}" type="slidenum">
              <a:rPr lang="tr-TR" smtClean="0"/>
              <a:t>‹#›</a:t>
            </a:fld>
            <a:endParaRPr lang="tr-TR"/>
          </a:p>
        </p:txBody>
      </p:sp>
    </p:spTree>
    <p:extLst>
      <p:ext uri="{BB962C8B-B14F-4D97-AF65-F5344CB8AC3E}">
        <p14:creationId xmlns:p14="http://schemas.microsoft.com/office/powerpoint/2010/main" val="2307167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0458404-7694-4167-87A4-CAF05E08F71E}" type="datetimeFigureOut">
              <a:rPr lang="tr-TR" smtClean="0"/>
              <a:t>25.1.2018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4ED6147-61A4-4134-B1FF-95B3BF174C03}" type="slidenum">
              <a:rPr lang="tr-TR" smtClean="0"/>
              <a:t>‹#›</a:t>
            </a:fld>
            <a:endParaRPr lang="tr-TR"/>
          </a:p>
        </p:txBody>
      </p:sp>
    </p:spTree>
    <p:extLst>
      <p:ext uri="{BB962C8B-B14F-4D97-AF65-F5344CB8AC3E}">
        <p14:creationId xmlns:p14="http://schemas.microsoft.com/office/powerpoint/2010/main" val="1127723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0458404-7694-4167-87A4-CAF05E08F71E}" type="datetimeFigureOut">
              <a:rPr lang="tr-TR" smtClean="0"/>
              <a:t>25.1.2018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4ED6147-61A4-4134-B1FF-95B3BF174C03}" type="slidenum">
              <a:rPr lang="tr-TR" smtClean="0"/>
              <a:t>‹#›</a:t>
            </a:fld>
            <a:endParaRPr lang="tr-TR"/>
          </a:p>
        </p:txBody>
      </p:sp>
    </p:spTree>
    <p:extLst>
      <p:ext uri="{BB962C8B-B14F-4D97-AF65-F5344CB8AC3E}">
        <p14:creationId xmlns:p14="http://schemas.microsoft.com/office/powerpoint/2010/main" val="2736243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0458404-7694-4167-87A4-CAF05E08F71E}" type="datetimeFigureOut">
              <a:rPr lang="tr-TR" smtClean="0"/>
              <a:t>25.1.2018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4ED6147-61A4-4134-B1FF-95B3BF174C03}" type="slidenum">
              <a:rPr lang="tr-TR" smtClean="0"/>
              <a:t>‹#›</a:t>
            </a:fld>
            <a:endParaRPr lang="tr-TR"/>
          </a:p>
        </p:txBody>
      </p:sp>
    </p:spTree>
    <p:extLst>
      <p:ext uri="{BB962C8B-B14F-4D97-AF65-F5344CB8AC3E}">
        <p14:creationId xmlns:p14="http://schemas.microsoft.com/office/powerpoint/2010/main" val="3594584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458404-7694-4167-87A4-CAF05E08F71E}" type="datetimeFigureOut">
              <a:rPr lang="tr-TR" smtClean="0"/>
              <a:t>25.1.2018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4ED6147-61A4-4134-B1FF-95B3BF174C03}" type="slidenum">
              <a:rPr lang="tr-TR" smtClean="0"/>
              <a:t>‹#›</a:t>
            </a:fld>
            <a:endParaRPr lang="tr-TR"/>
          </a:p>
        </p:txBody>
      </p:sp>
    </p:spTree>
    <p:extLst>
      <p:ext uri="{BB962C8B-B14F-4D97-AF65-F5344CB8AC3E}">
        <p14:creationId xmlns:p14="http://schemas.microsoft.com/office/powerpoint/2010/main" val="4188597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0458404-7694-4167-87A4-CAF05E08F71E}" type="datetimeFigureOut">
              <a:rPr lang="tr-TR" smtClean="0"/>
              <a:t>25.1.2018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4ED6147-61A4-4134-B1FF-95B3BF174C03}" type="slidenum">
              <a:rPr lang="tr-TR" smtClean="0"/>
              <a:t>‹#›</a:t>
            </a:fld>
            <a:endParaRPr lang="tr-TR"/>
          </a:p>
        </p:txBody>
      </p:sp>
    </p:spTree>
    <p:extLst>
      <p:ext uri="{BB962C8B-B14F-4D97-AF65-F5344CB8AC3E}">
        <p14:creationId xmlns:p14="http://schemas.microsoft.com/office/powerpoint/2010/main" val="1370053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0458404-7694-4167-87A4-CAF05E08F71E}" type="datetimeFigureOut">
              <a:rPr lang="tr-TR" smtClean="0"/>
              <a:t>25.1.2018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4ED6147-61A4-4134-B1FF-95B3BF174C03}" type="slidenum">
              <a:rPr lang="tr-TR" smtClean="0"/>
              <a:t>‹#›</a:t>
            </a:fld>
            <a:endParaRPr lang="tr-TR"/>
          </a:p>
        </p:txBody>
      </p:sp>
    </p:spTree>
    <p:extLst>
      <p:ext uri="{BB962C8B-B14F-4D97-AF65-F5344CB8AC3E}">
        <p14:creationId xmlns:p14="http://schemas.microsoft.com/office/powerpoint/2010/main" val="2865634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0458404-7694-4167-87A4-CAF05E08F71E}" type="datetimeFigureOut">
              <a:rPr lang="tr-TR" smtClean="0"/>
              <a:t>25.1.2018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4ED6147-61A4-4134-B1FF-95B3BF174C03}" type="slidenum">
              <a:rPr lang="tr-TR" smtClean="0"/>
              <a:t>‹#›</a:t>
            </a:fld>
            <a:endParaRPr lang="tr-TR"/>
          </a:p>
        </p:txBody>
      </p:sp>
    </p:spTree>
    <p:extLst>
      <p:ext uri="{BB962C8B-B14F-4D97-AF65-F5344CB8AC3E}">
        <p14:creationId xmlns:p14="http://schemas.microsoft.com/office/powerpoint/2010/main" val="25085333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Protein </a:t>
            </a:r>
            <a:r>
              <a:rPr lang="tr-TR" dirty="0" err="1" smtClean="0"/>
              <a:t>Chemistry</a:t>
            </a:r>
            <a:endParaRPr lang="tr-TR" dirty="0"/>
          </a:p>
        </p:txBody>
      </p:sp>
      <p:sp>
        <p:nvSpPr>
          <p:cNvPr id="3" name="Alt Başlık 2"/>
          <p:cNvSpPr>
            <a:spLocks noGrp="1"/>
          </p:cNvSpPr>
          <p:nvPr>
            <p:ph type="subTitle" idx="1"/>
          </p:nvPr>
        </p:nvSpPr>
        <p:spPr/>
        <p:txBody>
          <a:bodyPr>
            <a:normAutofit lnSpcReduction="10000"/>
          </a:bodyPr>
          <a:lstStyle/>
          <a:p>
            <a:r>
              <a:rPr lang="tr-TR" dirty="0" err="1" smtClean="0"/>
              <a:t>Chemical</a:t>
            </a:r>
            <a:r>
              <a:rPr lang="tr-TR" dirty="0" smtClean="0"/>
              <a:t> </a:t>
            </a:r>
            <a:r>
              <a:rPr lang="tr-TR" dirty="0" err="1" smtClean="0"/>
              <a:t>structure</a:t>
            </a:r>
            <a:r>
              <a:rPr lang="tr-TR" dirty="0" smtClean="0"/>
              <a:t> </a:t>
            </a:r>
            <a:r>
              <a:rPr lang="tr-TR" dirty="0" err="1" smtClean="0"/>
              <a:t>are</a:t>
            </a:r>
            <a:r>
              <a:rPr lang="tr-TR" dirty="0" smtClean="0"/>
              <a:t> </a:t>
            </a:r>
            <a:r>
              <a:rPr lang="tr-TR" dirty="0" err="1" smtClean="0"/>
              <a:t>the</a:t>
            </a:r>
            <a:r>
              <a:rPr lang="tr-TR" dirty="0" smtClean="0"/>
              <a:t> </a:t>
            </a:r>
            <a:r>
              <a:rPr lang="tr-TR" dirty="0" err="1" smtClean="0"/>
              <a:t>vocabulary</a:t>
            </a:r>
            <a:r>
              <a:rPr lang="tr-TR" dirty="0" smtClean="0"/>
              <a:t> of </a:t>
            </a:r>
            <a:r>
              <a:rPr lang="tr-TR" dirty="0" err="1" smtClean="0"/>
              <a:t>biochemistry</a:t>
            </a:r>
            <a:r>
              <a:rPr lang="tr-TR" dirty="0" smtClean="0"/>
              <a:t>.</a:t>
            </a:r>
          </a:p>
          <a:p>
            <a:endParaRPr lang="tr-TR" dirty="0"/>
          </a:p>
          <a:p>
            <a:r>
              <a:rPr lang="tr-TR" dirty="0" smtClean="0"/>
              <a:t>Prof. Dr. Zeliha </a:t>
            </a:r>
            <a:r>
              <a:rPr lang="tr-TR" dirty="0" err="1" smtClean="0"/>
              <a:t>Büyükbingöl</a:t>
            </a:r>
            <a:endParaRPr lang="tr-TR" dirty="0"/>
          </a:p>
        </p:txBody>
      </p:sp>
    </p:spTree>
    <p:extLst>
      <p:ext uri="{BB962C8B-B14F-4D97-AF65-F5344CB8AC3E}">
        <p14:creationId xmlns:p14="http://schemas.microsoft.com/office/powerpoint/2010/main" val="1917599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t>What is biochemistry? </a:t>
            </a:r>
            <a:br>
              <a:rPr lang="en-US" b="1" dirty="0"/>
            </a:br>
            <a:endParaRPr lang="tr-TR" dirty="0"/>
          </a:p>
        </p:txBody>
      </p:sp>
      <p:sp>
        <p:nvSpPr>
          <p:cNvPr id="3" name="İçerik Yer Tutucusu 2"/>
          <p:cNvSpPr>
            <a:spLocks noGrp="1"/>
          </p:cNvSpPr>
          <p:nvPr>
            <p:ph idx="1"/>
          </p:nvPr>
        </p:nvSpPr>
        <p:spPr/>
        <p:txBody>
          <a:bodyPr>
            <a:normAutofit fontScale="70000" lnSpcReduction="20000"/>
          </a:bodyPr>
          <a:lstStyle/>
          <a:p>
            <a:pPr marL="0" indent="0">
              <a:buNone/>
            </a:pPr>
            <a:endParaRPr lang="en-US" dirty="0"/>
          </a:p>
          <a:p>
            <a:pPr marL="0" indent="0">
              <a:buNone/>
            </a:pPr>
            <a:r>
              <a:rPr lang="en-US" dirty="0" smtClean="0"/>
              <a:t>At </a:t>
            </a:r>
            <a:r>
              <a:rPr lang="en-US" dirty="0"/>
              <a:t>its most basic, biochemistry is the study of the chemical processes occurring in living matter. However, this simple definition encompasses an incredibly diverse field of research that touches nearly all aspects of our lives. Biochemistry covers a range of scientific disciplines, including genetics, microbiology, forensics, plant science and medicine. </a:t>
            </a:r>
            <a:r>
              <a:rPr lang="en-US" dirty="0" smtClean="0"/>
              <a:t>Perhaps </a:t>
            </a:r>
            <a:r>
              <a:rPr lang="en-US" dirty="0"/>
              <a:t>the most obvious application of biochemistry in our everyday existence is in the field of health research. Biochemistry has been a key to our growing understanding of a myriad of health issues; from diabetes to arteriosclerosis to cancer.  The tools of biochemists have identified the gene, protein and pathway disruptions that lead to disease and, in many cases, point us to preventions, treatments or cures. From aspirin to interleukins, the treatment of human disease relies heavily on biochemistry</a:t>
            </a:r>
            <a:r>
              <a:rPr lang="en-US" dirty="0" smtClean="0"/>
              <a:t>.</a:t>
            </a:r>
            <a:endParaRPr lang="en-US" dirty="0"/>
          </a:p>
          <a:p>
            <a:endParaRPr lang="en-US" dirty="0"/>
          </a:p>
          <a:p>
            <a:pPr marL="0" indent="0">
              <a:buNone/>
            </a:pPr>
            <a:r>
              <a:rPr lang="tr-TR" b="1" dirty="0" smtClean="0"/>
              <a:t>      </a:t>
            </a:r>
            <a:r>
              <a:rPr lang="en-US" b="1" dirty="0" smtClean="0"/>
              <a:t>What </a:t>
            </a:r>
            <a:r>
              <a:rPr lang="en-US" b="1" dirty="0"/>
              <a:t>do biochemists do</a:t>
            </a:r>
            <a:r>
              <a:rPr lang="en-US" b="1" dirty="0" smtClean="0"/>
              <a:t>?</a:t>
            </a:r>
            <a:r>
              <a:rPr lang="en-US" b="1" dirty="0"/>
              <a:t/>
            </a:r>
            <a:br>
              <a:rPr lang="en-US" b="1" dirty="0"/>
            </a:br>
            <a:endParaRPr lang="en-US" dirty="0"/>
          </a:p>
          <a:p>
            <a:r>
              <a:rPr lang="en-US" dirty="0" smtClean="0"/>
              <a:t>Provide </a:t>
            </a:r>
            <a:r>
              <a:rPr lang="en-US" dirty="0"/>
              <a:t>new ideas and experiments to understand how life works</a:t>
            </a:r>
          </a:p>
          <a:p>
            <a:r>
              <a:rPr lang="en-US" dirty="0" smtClean="0"/>
              <a:t>Support </a:t>
            </a:r>
            <a:r>
              <a:rPr lang="en-US" dirty="0"/>
              <a:t>our understanding of health and disease</a:t>
            </a:r>
          </a:p>
          <a:p>
            <a:r>
              <a:rPr lang="en-US" dirty="0" smtClean="0"/>
              <a:t>Contribute </a:t>
            </a:r>
            <a:r>
              <a:rPr lang="en-US" dirty="0"/>
              <a:t>innovative information to the technology revolution</a:t>
            </a:r>
          </a:p>
          <a:p>
            <a:r>
              <a:rPr lang="en-US" dirty="0" smtClean="0"/>
              <a:t>Work </a:t>
            </a:r>
            <a:r>
              <a:rPr lang="en-US" dirty="0"/>
              <a:t>alongside chemists, physicists, healthcare professionals, policy makers, engineers and many more professionals</a:t>
            </a:r>
          </a:p>
          <a:p>
            <a:endParaRPr lang="en-US" dirty="0"/>
          </a:p>
          <a:p>
            <a:endParaRPr lang="tr-TR" dirty="0"/>
          </a:p>
        </p:txBody>
      </p:sp>
    </p:spTree>
    <p:extLst>
      <p:ext uri="{BB962C8B-B14F-4D97-AF65-F5344CB8AC3E}">
        <p14:creationId xmlns:p14="http://schemas.microsoft.com/office/powerpoint/2010/main" val="1624383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van 9"/>
          <p:cNvSpPr>
            <a:spLocks noGrp="1"/>
          </p:cNvSpPr>
          <p:nvPr>
            <p:ph type="title"/>
          </p:nvPr>
        </p:nvSpPr>
        <p:spPr/>
        <p:txBody>
          <a:bodyPr/>
          <a:lstStyle/>
          <a:p>
            <a:endParaRPr lang="tr-TR"/>
          </a:p>
        </p:txBody>
      </p:sp>
      <p:sp>
        <p:nvSpPr>
          <p:cNvPr id="11" name="İçerik Yer Tutucusu 10"/>
          <p:cNvSpPr>
            <a:spLocks noGrp="1"/>
          </p:cNvSpPr>
          <p:nvPr>
            <p:ph sz="half" idx="1"/>
          </p:nvPr>
        </p:nvSpPr>
        <p:spPr/>
        <p:txBody>
          <a:bodyPr>
            <a:normAutofit/>
          </a:bodyPr>
          <a:lstStyle/>
          <a:p>
            <a:r>
              <a:rPr lang="en-US" b="1" dirty="0"/>
              <a:t>Biochemists work in many places, including:</a:t>
            </a:r>
            <a:endParaRPr lang="en-US" dirty="0"/>
          </a:p>
          <a:p>
            <a:pPr marL="0" indent="0">
              <a:buNone/>
            </a:pPr>
            <a:r>
              <a:rPr lang="en-US" dirty="0"/>
              <a:t/>
            </a:r>
            <a:br>
              <a:rPr lang="en-US" dirty="0"/>
            </a:br>
            <a:r>
              <a:rPr lang="en-US" dirty="0"/>
              <a:t>·         Hospitals</a:t>
            </a:r>
            <a:br>
              <a:rPr lang="en-US" dirty="0"/>
            </a:br>
            <a:r>
              <a:rPr lang="en-US" dirty="0"/>
              <a:t>·         Universities</a:t>
            </a:r>
            <a:br>
              <a:rPr lang="en-US" dirty="0"/>
            </a:br>
            <a:r>
              <a:rPr lang="en-US" dirty="0"/>
              <a:t>·         Agriculture</a:t>
            </a:r>
            <a:br>
              <a:rPr lang="en-US" dirty="0"/>
            </a:br>
            <a:r>
              <a:rPr lang="en-US" dirty="0"/>
              <a:t>·         Food institutes</a:t>
            </a:r>
            <a:br>
              <a:rPr lang="en-US" dirty="0"/>
            </a:br>
            <a:r>
              <a:rPr lang="en-US" dirty="0"/>
              <a:t>·         Education</a:t>
            </a:r>
            <a:br>
              <a:rPr lang="en-US" dirty="0"/>
            </a:br>
            <a:r>
              <a:rPr lang="en-US" dirty="0"/>
              <a:t>·         Cosmetics</a:t>
            </a:r>
            <a:br>
              <a:rPr lang="en-US" dirty="0"/>
            </a:br>
            <a:r>
              <a:rPr lang="en-US" dirty="0"/>
              <a:t>·         Forensic crime research</a:t>
            </a:r>
            <a:br>
              <a:rPr lang="en-US" dirty="0"/>
            </a:br>
            <a:r>
              <a:rPr lang="en-US" dirty="0"/>
              <a:t>·         Drug discovery and development</a:t>
            </a:r>
            <a:endParaRPr lang="tr-TR" dirty="0"/>
          </a:p>
        </p:txBody>
      </p:sp>
      <p:sp>
        <p:nvSpPr>
          <p:cNvPr id="12" name="İçerik Yer Tutucusu 11"/>
          <p:cNvSpPr>
            <a:spLocks noGrp="1"/>
          </p:cNvSpPr>
          <p:nvPr>
            <p:ph sz="half" idx="2"/>
          </p:nvPr>
        </p:nvSpPr>
        <p:spPr/>
        <p:txBody>
          <a:bodyPr>
            <a:normAutofit/>
          </a:bodyPr>
          <a:lstStyle/>
          <a:p>
            <a:r>
              <a:rPr lang="en-US" b="1" dirty="0"/>
              <a:t>Biochemists have many transferable skills, including:</a:t>
            </a:r>
            <a:r>
              <a:rPr lang="en-US" dirty="0"/>
              <a:t/>
            </a:r>
            <a:br>
              <a:rPr lang="en-US" dirty="0"/>
            </a:br>
            <a:r>
              <a:rPr lang="en-US" dirty="0"/>
              <a:t/>
            </a:r>
            <a:br>
              <a:rPr lang="en-US" dirty="0"/>
            </a:br>
            <a:r>
              <a:rPr lang="en-US" dirty="0"/>
              <a:t>·         Analytical</a:t>
            </a:r>
            <a:br>
              <a:rPr lang="en-US" dirty="0"/>
            </a:br>
            <a:r>
              <a:rPr lang="en-US" dirty="0"/>
              <a:t>·         Communication</a:t>
            </a:r>
            <a:br>
              <a:rPr lang="en-US" dirty="0"/>
            </a:br>
            <a:r>
              <a:rPr lang="en-US" dirty="0"/>
              <a:t>·         Research</a:t>
            </a:r>
            <a:br>
              <a:rPr lang="en-US" dirty="0"/>
            </a:br>
            <a:r>
              <a:rPr lang="en-US" dirty="0"/>
              <a:t>·         Problem solving</a:t>
            </a:r>
            <a:br>
              <a:rPr lang="en-US" dirty="0"/>
            </a:br>
            <a:r>
              <a:rPr lang="en-US" dirty="0"/>
              <a:t>·         Numerical</a:t>
            </a:r>
            <a:br>
              <a:rPr lang="en-US" dirty="0"/>
            </a:br>
            <a:r>
              <a:rPr lang="en-US" dirty="0"/>
              <a:t>·         Written</a:t>
            </a:r>
            <a:br>
              <a:rPr lang="en-US" dirty="0"/>
            </a:br>
            <a:r>
              <a:rPr lang="en-US" dirty="0"/>
              <a:t>·         Observational</a:t>
            </a:r>
            <a:br>
              <a:rPr lang="en-US" dirty="0"/>
            </a:br>
            <a:r>
              <a:rPr lang="en-US" dirty="0"/>
              <a:t>·         Planning</a:t>
            </a:r>
            <a:endParaRPr lang="tr-TR" dirty="0"/>
          </a:p>
        </p:txBody>
      </p:sp>
    </p:spTree>
    <p:extLst>
      <p:ext uri="{BB962C8B-B14F-4D97-AF65-F5344CB8AC3E}">
        <p14:creationId xmlns:p14="http://schemas.microsoft.com/office/powerpoint/2010/main" val="34859731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dirty="0"/>
              <a:t>This unit will introduce </a:t>
            </a:r>
            <a:r>
              <a:rPr lang="en-US" dirty="0" smtClean="0"/>
              <a:t>the course and </a:t>
            </a:r>
            <a:r>
              <a:rPr lang="en-US" dirty="0"/>
              <a:t>cover the basics of biochemistry and cell composition.</a:t>
            </a:r>
            <a:endParaRPr lang="tr-TR" dirty="0"/>
          </a:p>
        </p:txBody>
      </p:sp>
      <p:sp>
        <p:nvSpPr>
          <p:cNvPr id="3" name="İçerik Yer Tutucusu 2"/>
          <p:cNvSpPr>
            <a:spLocks noGrp="1"/>
          </p:cNvSpPr>
          <p:nvPr>
            <p:ph sz="half" idx="1"/>
          </p:nvPr>
        </p:nvSpPr>
        <p:spPr/>
        <p:txBody>
          <a:bodyPr>
            <a:normAutofit fontScale="70000" lnSpcReduction="20000"/>
          </a:bodyPr>
          <a:lstStyle/>
          <a:p>
            <a:r>
              <a:rPr lang="en-US" dirty="0" smtClean="0"/>
              <a:t>First</a:t>
            </a:r>
            <a:r>
              <a:rPr lang="en-US" dirty="0"/>
              <a:t>, we will introduce the levels of organization of life, and the different types of organisms. We will then cover the structure of biological molecules and the molecular forces involved in the formation of these molecules. We will learn about the general structure and function of lipids, carbohydrates, and nucleic acids, as well as the composition, structure, and function of proteins. After learning about the major groups of macromolecules, we will explore their interactions within a cell, starting with </a:t>
            </a:r>
            <a:r>
              <a:rPr lang="en-US" dirty="0" smtClean="0"/>
              <a:t>metabolism, </a:t>
            </a:r>
            <a:r>
              <a:rPr lang="en-US" dirty="0"/>
              <a:t>biochemical reactions, </a:t>
            </a:r>
            <a:r>
              <a:rPr lang="en-US" dirty="0" smtClean="0"/>
              <a:t>enzymes</a:t>
            </a:r>
            <a:r>
              <a:rPr lang="tr-TR" dirty="0" smtClean="0"/>
              <a:t>, </a:t>
            </a:r>
            <a:r>
              <a:rPr lang="tr-TR" dirty="0" err="1" smtClean="0"/>
              <a:t>coenzymes</a:t>
            </a:r>
            <a:r>
              <a:rPr lang="tr-TR" dirty="0" smtClean="0"/>
              <a:t>, </a:t>
            </a:r>
            <a:r>
              <a:rPr lang="tr-TR" dirty="0" err="1" smtClean="0"/>
              <a:t>vitamins</a:t>
            </a:r>
            <a:r>
              <a:rPr lang="en-US" dirty="0" smtClean="0"/>
              <a:t> </a:t>
            </a:r>
            <a:r>
              <a:rPr lang="en-US" dirty="0"/>
              <a:t>and ATP as the energy currency. We will outline the cellular mechanisms for harvesting energy from glucose and related sugars, briefly outline glycolysis as a mechanism to generate ATP, and discuss the fate of the pyruvate produced in glycolysis under anaerobic and aerobic conditions. Finally, </a:t>
            </a:r>
            <a:r>
              <a:rPr lang="en-US" dirty="0" smtClean="0"/>
              <a:t>we will cover </a:t>
            </a:r>
            <a:r>
              <a:rPr lang="en-US" dirty="0"/>
              <a:t>the general ideas of </a:t>
            </a:r>
            <a:r>
              <a:rPr lang="en-US" dirty="0" smtClean="0"/>
              <a:t>photophosphorylation </a:t>
            </a:r>
            <a:r>
              <a:rPr lang="en-US" dirty="0"/>
              <a:t>and how these two processes are used by cells to generate the </a:t>
            </a:r>
            <a:r>
              <a:rPr lang="en-US" dirty="0" smtClean="0"/>
              <a:t>ATP</a:t>
            </a:r>
            <a:r>
              <a:rPr lang="tr-TR" dirty="0" smtClean="0"/>
              <a:t>.</a:t>
            </a:r>
            <a:endParaRPr lang="en-US" dirty="0"/>
          </a:p>
        </p:txBody>
      </p:sp>
      <p:sp>
        <p:nvSpPr>
          <p:cNvPr id="4" name="İçerik Yer Tutucusu 3"/>
          <p:cNvSpPr>
            <a:spLocks noGrp="1"/>
          </p:cNvSpPr>
          <p:nvPr>
            <p:ph sz="half" idx="2"/>
          </p:nvPr>
        </p:nvSpPr>
        <p:spPr/>
        <p:txBody>
          <a:bodyPr>
            <a:normAutofit fontScale="70000" lnSpcReduction="20000"/>
          </a:bodyPr>
          <a:lstStyle/>
          <a:p>
            <a:r>
              <a:rPr lang="tr-TR" dirty="0" err="1" smtClean="0"/>
              <a:t>Next</a:t>
            </a:r>
            <a:r>
              <a:rPr lang="tr-TR" dirty="0" smtClean="0"/>
              <a:t> </a:t>
            </a:r>
            <a:r>
              <a:rPr lang="tr-TR" dirty="0" err="1" smtClean="0"/>
              <a:t>semester</a:t>
            </a:r>
            <a:r>
              <a:rPr lang="tr-TR" dirty="0" smtClean="0"/>
              <a:t> </a:t>
            </a:r>
            <a:r>
              <a:rPr lang="tr-TR" dirty="0" err="1" smtClean="0"/>
              <a:t>we</a:t>
            </a:r>
            <a:r>
              <a:rPr lang="tr-TR" dirty="0" smtClean="0"/>
              <a:t> </a:t>
            </a:r>
            <a:r>
              <a:rPr lang="tr-TR" dirty="0" err="1" smtClean="0"/>
              <a:t>will</a:t>
            </a:r>
            <a:r>
              <a:rPr lang="tr-TR" dirty="0" smtClean="0"/>
              <a:t> </a:t>
            </a:r>
            <a:r>
              <a:rPr lang="tr-TR" dirty="0" err="1" smtClean="0"/>
              <a:t>learn</a:t>
            </a:r>
            <a:r>
              <a:rPr lang="tr-TR" dirty="0" smtClean="0"/>
              <a:t> </a:t>
            </a:r>
            <a:r>
              <a:rPr lang="tr-TR" dirty="0" err="1" smtClean="0"/>
              <a:t>lipid</a:t>
            </a:r>
            <a:r>
              <a:rPr lang="tr-TR" dirty="0" smtClean="0"/>
              <a:t>, protein, amino </a:t>
            </a:r>
            <a:r>
              <a:rPr lang="tr-TR" dirty="0" err="1" smtClean="0"/>
              <a:t>acid</a:t>
            </a:r>
            <a:r>
              <a:rPr lang="tr-TR" dirty="0" smtClean="0"/>
              <a:t>, </a:t>
            </a:r>
            <a:r>
              <a:rPr lang="tr-TR" dirty="0" err="1" smtClean="0"/>
              <a:t>nucleic</a:t>
            </a:r>
            <a:r>
              <a:rPr lang="tr-TR" dirty="0" smtClean="0"/>
              <a:t> </a:t>
            </a:r>
            <a:r>
              <a:rPr lang="tr-TR" dirty="0" err="1" smtClean="0"/>
              <a:t>acid</a:t>
            </a:r>
            <a:r>
              <a:rPr lang="tr-TR" dirty="0" smtClean="0"/>
              <a:t> </a:t>
            </a:r>
            <a:r>
              <a:rPr lang="tr-TR" dirty="0" err="1" smtClean="0"/>
              <a:t>metabolism</a:t>
            </a:r>
            <a:r>
              <a:rPr lang="tr-TR" dirty="0" smtClean="0"/>
              <a:t>, protein </a:t>
            </a:r>
            <a:r>
              <a:rPr lang="tr-TR" dirty="0" err="1" smtClean="0"/>
              <a:t>biosynhesis</a:t>
            </a:r>
            <a:r>
              <a:rPr lang="tr-TR" dirty="0" smtClean="0"/>
              <a:t>, </a:t>
            </a:r>
            <a:r>
              <a:rPr lang="tr-TR" dirty="0" err="1" smtClean="0"/>
              <a:t>effects</a:t>
            </a:r>
            <a:r>
              <a:rPr lang="tr-TR" dirty="0" smtClean="0"/>
              <a:t> of </a:t>
            </a:r>
            <a:r>
              <a:rPr lang="tr-TR" dirty="0" err="1" smtClean="0"/>
              <a:t>hormones</a:t>
            </a:r>
            <a:r>
              <a:rPr lang="tr-TR" dirty="0" smtClean="0"/>
              <a:t> on </a:t>
            </a:r>
            <a:r>
              <a:rPr lang="tr-TR" dirty="0" err="1" smtClean="0"/>
              <a:t>metabolic</a:t>
            </a:r>
            <a:r>
              <a:rPr lang="tr-TR" dirty="0" smtClean="0"/>
              <a:t> </a:t>
            </a:r>
            <a:r>
              <a:rPr lang="tr-TR" dirty="0" err="1" smtClean="0"/>
              <a:t>reactions</a:t>
            </a:r>
            <a:r>
              <a:rPr lang="tr-TR" dirty="0" smtClean="0"/>
              <a:t> , </a:t>
            </a:r>
            <a:r>
              <a:rPr lang="tr-TR" dirty="0" err="1" smtClean="0"/>
              <a:t>minerals</a:t>
            </a:r>
            <a:r>
              <a:rPr lang="tr-TR" dirty="0" smtClean="0"/>
              <a:t> </a:t>
            </a:r>
            <a:r>
              <a:rPr lang="tr-TR" dirty="0" err="1" smtClean="0"/>
              <a:t>and</a:t>
            </a:r>
            <a:r>
              <a:rPr lang="tr-TR" dirty="0" smtClean="0"/>
              <a:t> </a:t>
            </a:r>
            <a:r>
              <a:rPr lang="tr-TR" dirty="0" err="1" smtClean="0"/>
              <a:t>acid-base</a:t>
            </a:r>
            <a:r>
              <a:rPr lang="tr-TR" dirty="0" smtClean="0"/>
              <a:t> </a:t>
            </a:r>
            <a:r>
              <a:rPr lang="tr-TR" dirty="0" err="1" smtClean="0"/>
              <a:t>balance</a:t>
            </a:r>
            <a:r>
              <a:rPr lang="tr-TR" dirty="0" smtClean="0"/>
              <a:t> in </a:t>
            </a:r>
            <a:r>
              <a:rPr lang="tr-TR" dirty="0" err="1" smtClean="0"/>
              <a:t>the</a:t>
            </a:r>
            <a:r>
              <a:rPr lang="tr-TR" dirty="0" smtClean="0"/>
              <a:t> body.</a:t>
            </a:r>
            <a:endParaRPr lang="tr-TR" dirty="0"/>
          </a:p>
        </p:txBody>
      </p:sp>
    </p:spTree>
    <p:extLst>
      <p:ext uri="{BB962C8B-B14F-4D97-AF65-F5344CB8AC3E}">
        <p14:creationId xmlns:p14="http://schemas.microsoft.com/office/powerpoint/2010/main" val="1414340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normAutofit fontScale="90000"/>
          </a:bodyPr>
          <a:lstStyle/>
          <a:p>
            <a:r>
              <a:rPr lang="en-US" dirty="0"/>
              <a:t>The living organisms appear extraordinarily diverse in almost every way. </a:t>
            </a:r>
            <a:endParaRPr lang="en-GB" dirty="0"/>
          </a:p>
        </p:txBody>
      </p:sp>
      <p:sp>
        <p:nvSpPr>
          <p:cNvPr id="6" name="İçerik Yer Tutucusu 5"/>
          <p:cNvSpPr>
            <a:spLocks noGrp="1"/>
          </p:cNvSpPr>
          <p:nvPr>
            <p:ph idx="1"/>
          </p:nvPr>
        </p:nvSpPr>
        <p:spPr/>
        <p:txBody>
          <a:bodyPr>
            <a:normAutofit fontScale="85000" lnSpcReduction="10000"/>
          </a:bodyPr>
          <a:lstStyle/>
          <a:p>
            <a:r>
              <a:rPr lang="en-US" dirty="0"/>
              <a:t>Living organisms have the following characteristics in common:</a:t>
            </a:r>
          </a:p>
          <a:p>
            <a:r>
              <a:rPr lang="en-US" b="1" dirty="0"/>
              <a:t>Movement</a:t>
            </a:r>
            <a:r>
              <a:rPr lang="en-US" dirty="0"/>
              <a:t> - they can move and change their position. </a:t>
            </a:r>
          </a:p>
          <a:p>
            <a:r>
              <a:rPr lang="en-US" b="1" dirty="0"/>
              <a:t>Reproduction</a:t>
            </a:r>
            <a:r>
              <a:rPr lang="en-US" dirty="0"/>
              <a:t> – they can make more of the same kind of organism as themselves. </a:t>
            </a:r>
          </a:p>
          <a:p>
            <a:r>
              <a:rPr lang="en-US" b="1" dirty="0"/>
              <a:t>Sensitivity</a:t>
            </a:r>
            <a:r>
              <a:rPr lang="en-US" dirty="0"/>
              <a:t> – they can detect or sense </a:t>
            </a:r>
            <a:r>
              <a:rPr lang="en-US" dirty="0" smtClean="0"/>
              <a:t>stimuli</a:t>
            </a:r>
            <a:r>
              <a:rPr lang="tr-TR" dirty="0" smtClean="0"/>
              <a:t> </a:t>
            </a:r>
            <a:r>
              <a:rPr lang="en-US" dirty="0" smtClean="0"/>
              <a:t>and </a:t>
            </a:r>
            <a:r>
              <a:rPr lang="en-US" dirty="0"/>
              <a:t>respond to them. </a:t>
            </a:r>
          </a:p>
          <a:p>
            <a:r>
              <a:rPr lang="en-US" b="1" dirty="0"/>
              <a:t>Growth</a:t>
            </a:r>
            <a:r>
              <a:rPr lang="en-US" dirty="0"/>
              <a:t> - they can permanently increase their size </a:t>
            </a:r>
            <a:r>
              <a:rPr lang="en-US" dirty="0" smtClean="0"/>
              <a:t>by </a:t>
            </a:r>
            <a:r>
              <a:rPr lang="en-US" dirty="0"/>
              <a:t>increasing the number or size of their cells. </a:t>
            </a:r>
          </a:p>
          <a:p>
            <a:r>
              <a:rPr lang="en-US" b="1" dirty="0"/>
              <a:t>Respiration</a:t>
            </a:r>
            <a:r>
              <a:rPr lang="en-US" dirty="0"/>
              <a:t> – they can create chemical reactions that break down nutrient molecules in living cells to release energy. </a:t>
            </a:r>
          </a:p>
          <a:p>
            <a:r>
              <a:rPr lang="en-US" b="1" dirty="0"/>
              <a:t>Excretion</a:t>
            </a:r>
            <a:r>
              <a:rPr lang="en-US" dirty="0"/>
              <a:t> – they can excrete toxic materials, waste products of metabolism, and excess substances (note that excretion is not the same as egestion). </a:t>
            </a:r>
          </a:p>
          <a:p>
            <a:r>
              <a:rPr lang="en-US" b="1" dirty="0"/>
              <a:t>Nutrition</a:t>
            </a:r>
            <a:r>
              <a:rPr lang="en-US" dirty="0"/>
              <a:t> - they can take in and absorb nutrients such as organic substances and mineral ions. These nutrients contain the raw materials or energy needed for growth and tissue repair. </a:t>
            </a:r>
          </a:p>
          <a:p>
            <a:endParaRPr lang="en-GB" dirty="0"/>
          </a:p>
        </p:txBody>
      </p:sp>
    </p:spTree>
    <p:extLst>
      <p:ext uri="{BB962C8B-B14F-4D97-AF65-F5344CB8AC3E}">
        <p14:creationId xmlns:p14="http://schemas.microsoft.com/office/powerpoint/2010/main" val="1908654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r>
              <a:rPr lang="en-US" b="1" dirty="0"/>
              <a:t>What are macromolecules?</a:t>
            </a:r>
            <a:endParaRPr lang="tr-TR" dirty="0"/>
          </a:p>
        </p:txBody>
      </p:sp>
      <p:sp>
        <p:nvSpPr>
          <p:cNvPr id="6" name="İçerik Yer Tutucusu 5"/>
          <p:cNvSpPr>
            <a:spLocks noGrp="1"/>
          </p:cNvSpPr>
          <p:nvPr>
            <p:ph idx="1"/>
          </p:nvPr>
        </p:nvSpPr>
        <p:spPr/>
        <p:txBody>
          <a:bodyPr>
            <a:normAutofit fontScale="85000" lnSpcReduction="10000"/>
          </a:bodyPr>
          <a:lstStyle/>
          <a:p>
            <a:pPr marL="0" indent="0">
              <a:buNone/>
            </a:pPr>
            <a:r>
              <a:rPr lang="en-US" sz="2400" dirty="0"/>
              <a:t>Living organisms should be able to transform matter and energy into different forms, show response to changes in their environment and show growth and reproduction. All living organisms undergo changes due to large organic compounds called </a:t>
            </a:r>
            <a:r>
              <a:rPr lang="en-US" sz="2400" dirty="0" smtClean="0"/>
              <a:t>macromolecules.</a:t>
            </a:r>
            <a:endParaRPr lang="tr-TR" sz="2400" dirty="0" smtClean="0"/>
          </a:p>
          <a:p>
            <a:pPr marL="0" indent="0">
              <a:buNone/>
            </a:pPr>
            <a:endParaRPr lang="tr-TR" sz="2400" dirty="0"/>
          </a:p>
          <a:p>
            <a:pPr marL="0" indent="0">
              <a:buNone/>
            </a:pPr>
            <a:r>
              <a:rPr lang="en-US" sz="2400" dirty="0" smtClean="0"/>
              <a:t>Four </a:t>
            </a:r>
            <a:r>
              <a:rPr lang="en-US" sz="2400" dirty="0"/>
              <a:t>main types of macromolecules control all activities. They are proteins, carbohydrates, nucleic acids and lipids</a:t>
            </a:r>
            <a:r>
              <a:rPr lang="en-US" sz="2400" dirty="0" smtClean="0"/>
              <a:t>.</a:t>
            </a:r>
            <a:r>
              <a:rPr lang="en-US" sz="2400" b="1" dirty="0"/>
              <a:t> </a:t>
            </a:r>
            <a:endParaRPr lang="tr-TR" sz="2400" b="1" dirty="0" smtClean="0"/>
          </a:p>
          <a:p>
            <a:pPr marL="0" indent="0">
              <a:buNone/>
            </a:pPr>
            <a:endParaRPr lang="tr-TR" sz="2400" dirty="0" smtClean="0"/>
          </a:p>
          <a:p>
            <a:pPr marL="0" indent="0">
              <a:buNone/>
            </a:pPr>
            <a:r>
              <a:rPr lang="en-US" sz="2400" dirty="0"/>
              <a:t/>
            </a:r>
            <a:br>
              <a:rPr lang="en-US" sz="2400" dirty="0"/>
            </a:br>
            <a:r>
              <a:rPr lang="en-US" sz="2400" dirty="0"/>
              <a:t>A very large molecule made up of smaller units called monomers.  The monomers may be the same or slightly different.  </a:t>
            </a:r>
            <a:endParaRPr lang="tr-TR" sz="2400" dirty="0"/>
          </a:p>
        </p:txBody>
      </p:sp>
    </p:spTree>
    <p:extLst>
      <p:ext uri="{BB962C8B-B14F-4D97-AF65-F5344CB8AC3E}">
        <p14:creationId xmlns:p14="http://schemas.microsoft.com/office/powerpoint/2010/main" val="724968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048000" y="1720840"/>
            <a:ext cx="6096000" cy="3416320"/>
          </a:xfrm>
          <a:prstGeom prst="rect">
            <a:avLst/>
          </a:prstGeom>
        </p:spPr>
        <p:txBody>
          <a:bodyPr>
            <a:spAutoFit/>
          </a:bodyPr>
          <a:lstStyle/>
          <a:p>
            <a:endParaRPr lang="en-US" dirty="0"/>
          </a:p>
          <a:p>
            <a:r>
              <a:rPr lang="en-US" b="1" dirty="0"/>
              <a:t>Nucleic acids </a:t>
            </a:r>
          </a:p>
          <a:p>
            <a:r>
              <a:rPr lang="en-US" dirty="0"/>
              <a:t>DNA &amp; RNA; molecules that enable living organisms to reproduce genetic information from one generation to the next </a:t>
            </a:r>
          </a:p>
          <a:p>
            <a:r>
              <a:rPr lang="en-US" b="1" dirty="0"/>
              <a:t>Carbohydrates </a:t>
            </a:r>
          </a:p>
          <a:p>
            <a:r>
              <a:rPr lang="en-US" dirty="0"/>
              <a:t>Molecules that provide fuel and build structures in the body </a:t>
            </a:r>
          </a:p>
          <a:p>
            <a:r>
              <a:rPr lang="en-US" b="1" dirty="0"/>
              <a:t>Proteins </a:t>
            </a:r>
          </a:p>
          <a:p>
            <a:r>
              <a:rPr lang="en-US" dirty="0"/>
              <a:t>Molecules that provide structural support, storage, transport, cell communication, movement, and defense </a:t>
            </a:r>
          </a:p>
          <a:p>
            <a:r>
              <a:rPr lang="en-US" b="1" dirty="0"/>
              <a:t>Lipids </a:t>
            </a:r>
          </a:p>
          <a:p>
            <a:r>
              <a:rPr lang="en-US" dirty="0"/>
              <a:t>Molecules that store energy and regulate the body's metabolic processes </a:t>
            </a:r>
          </a:p>
        </p:txBody>
      </p:sp>
    </p:spTree>
    <p:extLst>
      <p:ext uri="{BB962C8B-B14F-4D97-AF65-F5344CB8AC3E}">
        <p14:creationId xmlns:p14="http://schemas.microsoft.com/office/powerpoint/2010/main" val="472181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t>Monomers and polymers</a:t>
            </a:r>
            <a:br>
              <a:rPr lang="en-US" b="1" dirty="0"/>
            </a:br>
            <a:endParaRPr lang="tr-TR" dirty="0"/>
          </a:p>
        </p:txBody>
      </p:sp>
      <p:sp>
        <p:nvSpPr>
          <p:cNvPr id="3" name="İçerik Yer Tutucusu 2"/>
          <p:cNvSpPr>
            <a:spLocks noGrp="1"/>
          </p:cNvSpPr>
          <p:nvPr>
            <p:ph idx="1"/>
          </p:nvPr>
        </p:nvSpPr>
        <p:spPr/>
        <p:txBody>
          <a:bodyPr>
            <a:normAutofit/>
          </a:bodyPr>
          <a:lstStyle/>
          <a:p>
            <a:endParaRPr lang="tr-TR" dirty="0" smtClean="0"/>
          </a:p>
          <a:p>
            <a:r>
              <a:rPr lang="en-US" dirty="0" smtClean="0"/>
              <a:t>Most </a:t>
            </a:r>
            <a:r>
              <a:rPr lang="en-US" dirty="0"/>
              <a:t>large biological molecules are </a:t>
            </a:r>
            <a:r>
              <a:rPr lang="en-US" b="1" dirty="0"/>
              <a:t>polymers</a:t>
            </a:r>
            <a:r>
              <a:rPr lang="en-US" dirty="0"/>
              <a:t>, long chains made up of repeating molecular subunits, or building blocks, called </a:t>
            </a:r>
            <a:r>
              <a:rPr lang="en-US" b="1" dirty="0"/>
              <a:t>monomers</a:t>
            </a:r>
            <a:r>
              <a:rPr lang="en-US" dirty="0" smtClean="0"/>
              <a:t>.</a:t>
            </a:r>
            <a:endParaRPr lang="tr-TR" dirty="0" smtClean="0"/>
          </a:p>
          <a:p>
            <a:pPr marL="0" indent="0">
              <a:buNone/>
            </a:pPr>
            <a:endParaRPr lang="tr-TR" dirty="0" smtClean="0"/>
          </a:p>
          <a:p>
            <a:r>
              <a:rPr lang="en-US" dirty="0" smtClean="0"/>
              <a:t> Carbohydrates</a:t>
            </a:r>
            <a:r>
              <a:rPr lang="en-US" dirty="0"/>
              <a:t>, nucleic acids, and proteins are often found as long polymers in nature</a:t>
            </a:r>
            <a:r>
              <a:rPr lang="en-US" dirty="0" smtClean="0"/>
              <a:t>. </a:t>
            </a:r>
            <a:r>
              <a:rPr lang="en-US" dirty="0"/>
              <a:t>Lipids are not usually polymers and are smaller than the other </a:t>
            </a:r>
            <a:r>
              <a:rPr lang="en-US" dirty="0" smtClean="0"/>
              <a:t>three</a:t>
            </a:r>
            <a:r>
              <a:rPr lang="tr-TR" dirty="0" smtClean="0"/>
              <a:t>.</a:t>
            </a:r>
            <a:endParaRPr lang="tr-TR" dirty="0"/>
          </a:p>
        </p:txBody>
      </p:sp>
    </p:spTree>
    <p:extLst>
      <p:ext uri="{BB962C8B-B14F-4D97-AF65-F5344CB8AC3E}">
        <p14:creationId xmlns:p14="http://schemas.microsoft.com/office/powerpoint/2010/main" val="1065726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b="1" dirty="0"/>
              <a:t>The Molecular Composition of Cells</a:t>
            </a:r>
            <a:br>
              <a:rPr lang="en-GB" b="1" dirty="0"/>
            </a:br>
            <a:endParaRPr lang="en-GB" dirty="0"/>
          </a:p>
        </p:txBody>
      </p:sp>
      <p:sp>
        <p:nvSpPr>
          <p:cNvPr id="3" name="İçerik Yer Tutucusu 2"/>
          <p:cNvSpPr>
            <a:spLocks noGrp="1"/>
          </p:cNvSpPr>
          <p:nvPr>
            <p:ph idx="1"/>
          </p:nvPr>
        </p:nvSpPr>
        <p:spPr/>
        <p:txBody>
          <a:bodyPr>
            <a:normAutofit/>
          </a:bodyPr>
          <a:lstStyle/>
          <a:p>
            <a:endParaRPr lang="tr-TR" dirty="0" smtClean="0"/>
          </a:p>
          <a:p>
            <a:r>
              <a:rPr lang="en-GB" dirty="0" smtClean="0"/>
              <a:t>Cells </a:t>
            </a:r>
            <a:r>
              <a:rPr lang="en-GB" dirty="0"/>
              <a:t>are composed of water, inorganic ions, and </a:t>
            </a:r>
            <a:r>
              <a:rPr lang="en-GB" dirty="0" smtClean="0"/>
              <a:t>organic </a:t>
            </a:r>
            <a:r>
              <a:rPr lang="en-GB" dirty="0"/>
              <a:t>molecules. Water is the most abundant molecule in </a:t>
            </a:r>
            <a:r>
              <a:rPr lang="en-GB" dirty="0" smtClean="0"/>
              <a:t>cells</a:t>
            </a:r>
            <a:r>
              <a:rPr lang="tr-TR" dirty="0" smtClean="0"/>
              <a:t>.</a:t>
            </a:r>
          </a:p>
          <a:p>
            <a:r>
              <a:rPr lang="en-GB" dirty="0" smtClean="0"/>
              <a:t>Wide </a:t>
            </a:r>
            <a:r>
              <a:rPr lang="en-GB" dirty="0"/>
              <a:t>variations in fat content from </a:t>
            </a:r>
            <a:r>
              <a:rPr lang="en-GB" dirty="0" smtClean="0"/>
              <a:t>1.</a:t>
            </a:r>
            <a:r>
              <a:rPr lang="tr-TR" dirty="0" smtClean="0"/>
              <a:t>0</a:t>
            </a:r>
            <a:r>
              <a:rPr lang="en-GB" dirty="0" smtClean="0"/>
              <a:t> </a:t>
            </a:r>
            <a:r>
              <a:rPr lang="en-GB" dirty="0"/>
              <a:t>to </a:t>
            </a:r>
            <a:r>
              <a:rPr lang="en-GB" dirty="0" smtClean="0"/>
              <a:t>23 </a:t>
            </a:r>
            <a:r>
              <a:rPr lang="tr-TR" dirty="0"/>
              <a:t>%</a:t>
            </a:r>
            <a:r>
              <a:rPr lang="en-GB" dirty="0" smtClean="0"/>
              <a:t> </a:t>
            </a:r>
            <a:r>
              <a:rPr lang="en-GB" dirty="0"/>
              <a:t>were found. On a fat-free basis the body composition </a:t>
            </a:r>
            <a:r>
              <a:rPr lang="en-GB" dirty="0" smtClean="0"/>
              <a:t>protein 12 </a:t>
            </a:r>
            <a:r>
              <a:rPr lang="en-GB" dirty="0"/>
              <a:t>to </a:t>
            </a:r>
            <a:r>
              <a:rPr lang="en-GB" dirty="0" smtClean="0"/>
              <a:t>23 </a:t>
            </a:r>
            <a:r>
              <a:rPr lang="tr-TR" dirty="0" smtClean="0"/>
              <a:t>%</a:t>
            </a:r>
            <a:r>
              <a:rPr lang="en-GB" dirty="0" smtClean="0"/>
              <a:t>, </a:t>
            </a:r>
            <a:r>
              <a:rPr lang="en-GB" dirty="0"/>
              <a:t>and water </a:t>
            </a:r>
            <a:r>
              <a:rPr lang="en-GB" dirty="0" smtClean="0"/>
              <a:t>7</a:t>
            </a:r>
            <a:r>
              <a:rPr lang="tr-TR" dirty="0" smtClean="0"/>
              <a:t>0</a:t>
            </a:r>
            <a:r>
              <a:rPr lang="en-GB" dirty="0" smtClean="0"/>
              <a:t> </a:t>
            </a:r>
            <a:r>
              <a:rPr lang="en-GB" dirty="0"/>
              <a:t>to </a:t>
            </a:r>
            <a:r>
              <a:rPr lang="en-GB" dirty="0" smtClean="0"/>
              <a:t>80 </a:t>
            </a:r>
            <a:r>
              <a:rPr lang="tr-TR" dirty="0" smtClean="0"/>
              <a:t>%.</a:t>
            </a:r>
          </a:p>
          <a:p>
            <a:r>
              <a:rPr lang="tr-TR" dirty="0" err="1" smtClean="0"/>
              <a:t>Water</a:t>
            </a:r>
            <a:r>
              <a:rPr lang="tr-TR" dirty="0" smtClean="0"/>
              <a:t> is </a:t>
            </a:r>
            <a:r>
              <a:rPr lang="tr-TR" dirty="0" err="1" smtClean="0"/>
              <a:t>distributed</a:t>
            </a:r>
            <a:r>
              <a:rPr lang="tr-TR" dirty="0" smtClean="0"/>
              <a:t> </a:t>
            </a:r>
            <a:r>
              <a:rPr lang="tr-TR" dirty="0" err="1" smtClean="0"/>
              <a:t>between</a:t>
            </a:r>
            <a:r>
              <a:rPr lang="tr-TR" dirty="0" smtClean="0"/>
              <a:t> </a:t>
            </a:r>
            <a:r>
              <a:rPr lang="tr-TR" dirty="0" err="1" smtClean="0"/>
              <a:t>intracellular</a:t>
            </a:r>
            <a:r>
              <a:rPr lang="tr-TR" dirty="0" smtClean="0"/>
              <a:t> </a:t>
            </a:r>
            <a:r>
              <a:rPr lang="tr-TR" dirty="0" err="1" smtClean="0"/>
              <a:t>and</a:t>
            </a:r>
            <a:r>
              <a:rPr lang="tr-TR" dirty="0" smtClean="0"/>
              <a:t> </a:t>
            </a:r>
            <a:r>
              <a:rPr lang="tr-TR" dirty="0" err="1" smtClean="0"/>
              <a:t>extracellular</a:t>
            </a:r>
            <a:r>
              <a:rPr lang="tr-TR" dirty="0" smtClean="0"/>
              <a:t> </a:t>
            </a:r>
            <a:r>
              <a:rPr lang="tr-TR" dirty="0" err="1" smtClean="0"/>
              <a:t>compartments</a:t>
            </a:r>
            <a:r>
              <a:rPr lang="tr-TR" dirty="0" smtClean="0"/>
              <a:t>. </a:t>
            </a:r>
            <a:r>
              <a:rPr lang="tr-TR" dirty="0" err="1" smtClean="0"/>
              <a:t>Because</a:t>
            </a:r>
            <a:r>
              <a:rPr lang="tr-TR" dirty="0" smtClean="0"/>
              <a:t> </a:t>
            </a:r>
            <a:r>
              <a:rPr lang="tr-TR" dirty="0" err="1" smtClean="0"/>
              <a:t>water</a:t>
            </a:r>
            <a:r>
              <a:rPr lang="tr-TR" dirty="0" smtClean="0"/>
              <a:t> is a </a:t>
            </a:r>
            <a:r>
              <a:rPr lang="tr-TR" dirty="0" err="1" smtClean="0"/>
              <a:t>dipolar</a:t>
            </a:r>
            <a:r>
              <a:rPr lang="tr-TR" dirty="0" smtClean="0"/>
              <a:t> </a:t>
            </a:r>
            <a:r>
              <a:rPr lang="tr-TR" dirty="0" err="1" smtClean="0"/>
              <a:t>molecule</a:t>
            </a:r>
            <a:r>
              <a:rPr lang="tr-TR" dirty="0" smtClean="0"/>
              <a:t> </a:t>
            </a:r>
            <a:r>
              <a:rPr lang="tr-TR" dirty="0" err="1" smtClean="0"/>
              <a:t>with</a:t>
            </a:r>
            <a:r>
              <a:rPr lang="tr-TR" dirty="0" smtClean="0"/>
              <a:t> an </a:t>
            </a:r>
            <a:r>
              <a:rPr lang="tr-TR" dirty="0" err="1" smtClean="0"/>
              <a:t>uneven</a:t>
            </a:r>
            <a:r>
              <a:rPr lang="tr-TR" dirty="0" smtClean="0"/>
              <a:t> </a:t>
            </a:r>
            <a:r>
              <a:rPr lang="tr-TR" dirty="0" err="1" smtClean="0"/>
              <a:t>distribution</a:t>
            </a:r>
            <a:r>
              <a:rPr lang="tr-TR" dirty="0" smtClean="0"/>
              <a:t> of </a:t>
            </a:r>
            <a:r>
              <a:rPr lang="tr-TR" dirty="0" err="1" smtClean="0"/>
              <a:t>electrons</a:t>
            </a:r>
            <a:r>
              <a:rPr lang="tr-TR" dirty="0" smtClean="0"/>
              <a:t> </a:t>
            </a:r>
            <a:r>
              <a:rPr lang="tr-TR" dirty="0" err="1" smtClean="0"/>
              <a:t>between</a:t>
            </a:r>
            <a:r>
              <a:rPr lang="tr-TR" dirty="0" smtClean="0"/>
              <a:t> </a:t>
            </a:r>
            <a:r>
              <a:rPr lang="tr-TR" dirty="0" err="1" smtClean="0"/>
              <a:t>the</a:t>
            </a:r>
            <a:r>
              <a:rPr lang="tr-TR" dirty="0" smtClean="0"/>
              <a:t> </a:t>
            </a:r>
            <a:r>
              <a:rPr lang="tr-TR" dirty="0" err="1" smtClean="0"/>
              <a:t>hydrogen</a:t>
            </a:r>
            <a:r>
              <a:rPr lang="tr-TR" dirty="0" smtClean="0"/>
              <a:t> </a:t>
            </a:r>
            <a:r>
              <a:rPr lang="tr-TR" dirty="0" err="1" smtClean="0"/>
              <a:t>and</a:t>
            </a:r>
            <a:r>
              <a:rPr lang="tr-TR" dirty="0" smtClean="0"/>
              <a:t> </a:t>
            </a:r>
            <a:r>
              <a:rPr lang="tr-TR" dirty="0" err="1" smtClean="0"/>
              <a:t>oxygen</a:t>
            </a:r>
            <a:r>
              <a:rPr lang="tr-TR" dirty="0" smtClean="0"/>
              <a:t> </a:t>
            </a:r>
            <a:r>
              <a:rPr lang="tr-TR" dirty="0" err="1" smtClean="0"/>
              <a:t>atoms</a:t>
            </a:r>
            <a:r>
              <a:rPr lang="tr-TR" dirty="0" smtClean="0"/>
              <a:t> , it </a:t>
            </a:r>
            <a:r>
              <a:rPr lang="tr-TR" dirty="0" err="1" smtClean="0"/>
              <a:t>forms</a:t>
            </a:r>
            <a:r>
              <a:rPr lang="tr-TR" dirty="0" smtClean="0"/>
              <a:t> </a:t>
            </a:r>
            <a:r>
              <a:rPr lang="tr-TR" dirty="0" err="1" smtClean="0"/>
              <a:t>hydrogen</a:t>
            </a:r>
            <a:r>
              <a:rPr lang="tr-TR" dirty="0" smtClean="0"/>
              <a:t> </a:t>
            </a:r>
            <a:r>
              <a:rPr lang="tr-TR" dirty="0" err="1" smtClean="0"/>
              <a:t>bonds</a:t>
            </a:r>
            <a:r>
              <a:rPr lang="tr-TR" dirty="0" smtClean="0"/>
              <a:t> </a:t>
            </a:r>
            <a:r>
              <a:rPr lang="tr-TR" dirty="0" err="1" smtClean="0"/>
              <a:t>with</a:t>
            </a:r>
            <a:r>
              <a:rPr lang="tr-TR" dirty="0" smtClean="0"/>
              <a:t> </a:t>
            </a:r>
            <a:r>
              <a:rPr lang="tr-TR" dirty="0" err="1" smtClean="0"/>
              <a:t>other</a:t>
            </a:r>
            <a:r>
              <a:rPr lang="tr-TR" dirty="0" smtClean="0"/>
              <a:t> polar </a:t>
            </a:r>
            <a:r>
              <a:rPr lang="tr-TR" dirty="0" err="1" smtClean="0"/>
              <a:t>molecules</a:t>
            </a:r>
            <a:r>
              <a:rPr lang="tr-TR" dirty="0" smtClean="0"/>
              <a:t> </a:t>
            </a:r>
            <a:r>
              <a:rPr lang="tr-TR" dirty="0" err="1" smtClean="0"/>
              <a:t>and</a:t>
            </a:r>
            <a:r>
              <a:rPr lang="tr-TR" dirty="0" smtClean="0"/>
              <a:t> </a:t>
            </a:r>
            <a:r>
              <a:rPr lang="tr-TR" dirty="0" err="1" smtClean="0"/>
              <a:t>acts</a:t>
            </a:r>
            <a:r>
              <a:rPr lang="tr-TR" dirty="0" smtClean="0"/>
              <a:t> as a </a:t>
            </a:r>
            <a:r>
              <a:rPr lang="tr-TR" dirty="0" err="1" smtClean="0"/>
              <a:t>solvent</a:t>
            </a:r>
            <a:r>
              <a:rPr lang="tr-TR" dirty="0" smtClean="0"/>
              <a:t>.</a:t>
            </a:r>
            <a:endParaRPr lang="en-GB" dirty="0"/>
          </a:p>
        </p:txBody>
      </p:sp>
    </p:spTree>
    <p:extLst>
      <p:ext uri="{BB962C8B-B14F-4D97-AF65-F5344CB8AC3E}">
        <p14:creationId xmlns:p14="http://schemas.microsoft.com/office/powerpoint/2010/main" val="215465621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1163</TotalTime>
  <Words>798</Words>
  <Application>Microsoft Office PowerPoint</Application>
  <PresentationFormat>Geniş ekran</PresentationFormat>
  <Paragraphs>53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Protein Chemistry</vt:lpstr>
      <vt:lpstr>What is biochemistry?  </vt:lpstr>
      <vt:lpstr>PowerPoint Sunusu</vt:lpstr>
      <vt:lpstr>This unit will introduce the course and cover the basics of biochemistry and cell composition.</vt:lpstr>
      <vt:lpstr>The living organisms appear extraordinarily diverse in almost every way. </vt:lpstr>
      <vt:lpstr>What are macromolecules?</vt:lpstr>
      <vt:lpstr>PowerPoint Sunusu</vt:lpstr>
      <vt:lpstr>Monomers and polymers </vt:lpstr>
      <vt:lpstr>The Molecular Composition of Cells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Protein Chemistry</dc:title>
  <dc:creator>zeliha</dc:creator>
  <cp:lastModifiedBy>zeliha</cp:lastModifiedBy>
  <cp:revision>113</cp:revision>
  <cp:lastPrinted>2018-01-23T09:02:33Z</cp:lastPrinted>
  <dcterms:created xsi:type="dcterms:W3CDTF">2016-06-22T07:50:28Z</dcterms:created>
  <dcterms:modified xsi:type="dcterms:W3CDTF">2018-01-25T07:34:13Z</dcterms:modified>
</cp:coreProperties>
</file>