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60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786314" y="4572008"/>
            <a:ext cx="4023066" cy="1908914"/>
          </a:xfrm>
        </p:spPr>
        <p:txBody>
          <a:bodyPr>
            <a:normAutofit/>
          </a:bodyPr>
          <a:lstStyle/>
          <a:p>
            <a:r>
              <a:rPr lang="tr-TR" sz="2800" dirty="0" smtClean="0">
                <a:solidFill>
                  <a:srgbClr val="FF0000"/>
                </a:solidFill>
                <a:latin typeface="Elephant" pitchFamily="18" charset="0"/>
              </a:rPr>
              <a:t>DAVETLERDE MÖNÜ</a:t>
            </a:r>
            <a:endParaRPr lang="tr-TR" sz="2800" dirty="0">
              <a:solidFill>
                <a:srgbClr val="FF0000"/>
              </a:solidFill>
              <a:latin typeface="Elephant" pitchFamily="18" charset="0"/>
            </a:endParaRPr>
          </a:p>
        </p:txBody>
      </p:sp>
      <p:pic>
        <p:nvPicPr>
          <p:cNvPr id="3" name="Picture 2" descr="C:\Users\SERHAT\Documents\Desktop\kahvalti.jpg"/>
          <p:cNvPicPr>
            <a:picLocks noChangeAspect="1" noChangeArrowheads="1"/>
          </p:cNvPicPr>
          <p:nvPr/>
        </p:nvPicPr>
        <p:blipFill>
          <a:blip r:embed="rId2"/>
          <a:srcRect/>
          <a:stretch>
            <a:fillRect/>
          </a:stretch>
        </p:blipFill>
        <p:spPr bwMode="auto">
          <a:xfrm>
            <a:off x="285720" y="428604"/>
            <a:ext cx="8529829" cy="4000528"/>
          </a:xfrm>
          <a:prstGeom prst="rect">
            <a:avLst/>
          </a:prstGeom>
          <a:noFill/>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848" y="2852936"/>
            <a:ext cx="2669466" cy="2820372"/>
          </a:xfrm>
          <a:prstGeom prst="rect">
            <a:avLst/>
          </a:prstGeom>
        </p:spPr>
      </p:pic>
    </p:spTree>
    <p:extLst>
      <p:ext uri="{BB962C8B-B14F-4D97-AF65-F5344CB8AC3E}">
        <p14:creationId xmlns:p14="http://schemas.microsoft.com/office/powerpoint/2010/main" val="192312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0" y="720082"/>
            <a:ext cx="5357818" cy="5475088"/>
          </a:xfrm>
        </p:spPr>
        <p:txBody>
          <a:bodyPr>
            <a:normAutofit/>
          </a:bodyPr>
          <a:lstStyle/>
          <a:p>
            <a:r>
              <a:rPr lang="tr-TR" sz="3600" b="1" dirty="0" smtClean="0">
                <a:solidFill>
                  <a:srgbClr val="FF0000"/>
                </a:solidFill>
                <a:latin typeface="Times New Roman" pitchFamily="18" charset="0"/>
                <a:cs typeface="Times New Roman" pitchFamily="18" charset="0"/>
              </a:rPr>
              <a:t>MÖNÜ ÇEŞİTLERİ</a:t>
            </a:r>
            <a:br>
              <a:rPr lang="tr-TR" sz="3600" b="1" dirty="0" smtClean="0">
                <a:solidFill>
                  <a:srgbClr val="FF0000"/>
                </a:solidFill>
                <a:latin typeface="Times New Roman" pitchFamily="18" charset="0"/>
                <a:cs typeface="Times New Roman" pitchFamily="18" charset="0"/>
              </a:rPr>
            </a:br>
            <a:r>
              <a:rPr lang="tr-TR" sz="2800" dirty="0" smtClean="0">
                <a:solidFill>
                  <a:srgbClr val="FF0000"/>
                </a:solidFill>
                <a:latin typeface="Times New Roman" pitchFamily="18" charset="0"/>
                <a:cs typeface="Times New Roman" pitchFamily="18" charset="0"/>
              </a:rPr>
              <a:t/>
            </a:r>
            <a:br>
              <a:rPr lang="tr-TR" sz="2800" dirty="0" smtClean="0">
                <a:solidFill>
                  <a:srgbClr val="FF0000"/>
                </a:solidFill>
                <a:latin typeface="Times New Roman" pitchFamily="18" charset="0"/>
                <a:cs typeface="Times New Roman" pitchFamily="18" charset="0"/>
              </a:rPr>
            </a:br>
            <a:r>
              <a:rPr lang="tr-TR" sz="2400" dirty="0" smtClean="0">
                <a:solidFill>
                  <a:srgbClr val="FFC000"/>
                </a:solidFill>
                <a:latin typeface="Times New Roman" pitchFamily="18" charset="0"/>
                <a:cs typeface="Times New Roman" pitchFamily="18" charset="0"/>
              </a:rPr>
              <a:t>Ala </a:t>
            </a:r>
            <a:r>
              <a:rPr lang="tr-TR" sz="2400" dirty="0" err="1" smtClean="0">
                <a:solidFill>
                  <a:srgbClr val="FFC000"/>
                </a:solidFill>
                <a:latin typeface="Times New Roman" pitchFamily="18" charset="0"/>
                <a:cs typeface="Times New Roman" pitchFamily="18" charset="0"/>
              </a:rPr>
              <a:t>Carte</a:t>
            </a:r>
            <a:r>
              <a:rPr lang="tr-TR" sz="2400" dirty="0" smtClean="0">
                <a:solidFill>
                  <a:srgbClr val="FFC000"/>
                </a:solidFill>
                <a:latin typeface="Times New Roman" pitchFamily="18" charset="0"/>
                <a:cs typeface="Times New Roman" pitchFamily="18" charset="0"/>
              </a:rPr>
              <a:t> Mönü</a:t>
            </a:r>
            <a:br>
              <a:rPr lang="tr-TR" sz="2400" dirty="0" smtClean="0">
                <a:solidFill>
                  <a:srgbClr val="FFC000"/>
                </a:solidFill>
                <a:latin typeface="Times New Roman" pitchFamily="18" charset="0"/>
                <a:cs typeface="Times New Roman" pitchFamily="18" charset="0"/>
              </a:rPr>
            </a:br>
            <a:r>
              <a:rPr lang="tr-TR" sz="2400" dirty="0" err="1" smtClean="0">
                <a:solidFill>
                  <a:srgbClr val="FFC000"/>
                </a:solidFill>
                <a:latin typeface="Times New Roman" pitchFamily="18" charset="0"/>
                <a:cs typeface="Times New Roman" pitchFamily="18" charset="0"/>
              </a:rPr>
              <a:t>Table</a:t>
            </a:r>
            <a:r>
              <a:rPr lang="tr-TR" sz="2400" dirty="0" smtClean="0">
                <a:solidFill>
                  <a:srgbClr val="FFC000"/>
                </a:solidFill>
                <a:latin typeface="Times New Roman" pitchFamily="18" charset="0"/>
                <a:cs typeface="Times New Roman" pitchFamily="18" charset="0"/>
              </a:rPr>
              <a:t> </a:t>
            </a:r>
            <a:r>
              <a:rPr lang="tr-TR" sz="2400" dirty="0" err="1" smtClean="0">
                <a:solidFill>
                  <a:srgbClr val="FFC000"/>
                </a:solidFill>
                <a:latin typeface="Times New Roman" pitchFamily="18" charset="0"/>
                <a:cs typeface="Times New Roman" pitchFamily="18" charset="0"/>
              </a:rPr>
              <a:t>D’hote</a:t>
            </a:r>
            <a:r>
              <a:rPr lang="tr-TR" sz="2400" dirty="0" smtClean="0">
                <a:solidFill>
                  <a:srgbClr val="FFC000"/>
                </a:solidFill>
                <a:latin typeface="Times New Roman" pitchFamily="18" charset="0"/>
                <a:cs typeface="Times New Roman" pitchFamily="18" charset="0"/>
              </a:rPr>
              <a:t> (Tabldot) Mönü</a:t>
            </a:r>
            <a:br>
              <a:rPr lang="tr-TR" sz="2400" dirty="0" smtClean="0">
                <a:solidFill>
                  <a:srgbClr val="FFC000"/>
                </a:solidFill>
                <a:latin typeface="Times New Roman" pitchFamily="18" charset="0"/>
                <a:cs typeface="Times New Roman" pitchFamily="18" charset="0"/>
              </a:rPr>
            </a:br>
            <a:r>
              <a:rPr lang="tr-TR" sz="2400" dirty="0" smtClean="0">
                <a:solidFill>
                  <a:srgbClr val="FFC000"/>
                </a:solidFill>
                <a:latin typeface="Times New Roman" pitchFamily="18" charset="0"/>
                <a:cs typeface="Times New Roman" pitchFamily="18" charset="0"/>
              </a:rPr>
              <a:t>Fiks Mönü</a:t>
            </a:r>
            <a:br>
              <a:rPr lang="tr-TR" sz="2400" dirty="0" smtClean="0">
                <a:solidFill>
                  <a:srgbClr val="FFC000"/>
                </a:solidFill>
                <a:latin typeface="Times New Roman" pitchFamily="18" charset="0"/>
                <a:cs typeface="Times New Roman" pitchFamily="18" charset="0"/>
              </a:rPr>
            </a:br>
            <a:r>
              <a:rPr lang="tr-TR" sz="2400" dirty="0" smtClean="0">
                <a:solidFill>
                  <a:srgbClr val="FFC000"/>
                </a:solidFill>
                <a:latin typeface="Times New Roman" pitchFamily="18" charset="0"/>
                <a:cs typeface="Times New Roman" pitchFamily="18" charset="0"/>
              </a:rPr>
              <a:t>Brunch Mönü</a:t>
            </a:r>
            <a:br>
              <a:rPr lang="tr-TR" sz="2400" dirty="0" smtClean="0">
                <a:solidFill>
                  <a:srgbClr val="FFC000"/>
                </a:solidFill>
                <a:latin typeface="Times New Roman" pitchFamily="18" charset="0"/>
                <a:cs typeface="Times New Roman" pitchFamily="18" charset="0"/>
              </a:rPr>
            </a:br>
            <a:r>
              <a:rPr lang="tr-TR" sz="2400" dirty="0" smtClean="0">
                <a:solidFill>
                  <a:srgbClr val="FFC000"/>
                </a:solidFill>
                <a:latin typeface="Times New Roman" pitchFamily="18" charset="0"/>
                <a:cs typeface="Times New Roman" pitchFamily="18" charset="0"/>
              </a:rPr>
              <a:t>Diyet Mönü</a:t>
            </a:r>
            <a:br>
              <a:rPr lang="tr-TR" sz="2400" dirty="0" smtClean="0">
                <a:solidFill>
                  <a:srgbClr val="FFC000"/>
                </a:solidFill>
                <a:latin typeface="Times New Roman" pitchFamily="18" charset="0"/>
                <a:cs typeface="Times New Roman" pitchFamily="18" charset="0"/>
              </a:rPr>
            </a:br>
            <a:r>
              <a:rPr lang="tr-TR" sz="2400" dirty="0" smtClean="0">
                <a:solidFill>
                  <a:srgbClr val="FFC000"/>
                </a:solidFill>
                <a:latin typeface="Times New Roman" pitchFamily="18" charset="0"/>
                <a:cs typeface="Times New Roman" pitchFamily="18" charset="0"/>
              </a:rPr>
              <a:t>Diyabet Mönü</a:t>
            </a:r>
            <a:br>
              <a:rPr lang="tr-TR" sz="2400" dirty="0" smtClean="0">
                <a:solidFill>
                  <a:srgbClr val="FFC000"/>
                </a:solidFill>
                <a:latin typeface="Times New Roman" pitchFamily="18" charset="0"/>
                <a:cs typeface="Times New Roman" pitchFamily="18" charset="0"/>
              </a:rPr>
            </a:br>
            <a:r>
              <a:rPr lang="tr-TR" sz="2400" dirty="0" smtClean="0">
                <a:solidFill>
                  <a:srgbClr val="FFC000"/>
                </a:solidFill>
                <a:latin typeface="Times New Roman" pitchFamily="18" charset="0"/>
                <a:cs typeface="Times New Roman" pitchFamily="18" charset="0"/>
              </a:rPr>
              <a:t>Vejetaryen Mönü</a:t>
            </a:r>
            <a:endParaRPr lang="tr-TR" sz="2400" dirty="0">
              <a:solidFill>
                <a:srgbClr val="FF0000"/>
              </a:solidFill>
              <a:latin typeface="Times New Roman" pitchFamily="18" charset="0"/>
              <a:cs typeface="Times New Roman" pitchFamily="18" charset="0"/>
            </a:endParaRPr>
          </a:p>
        </p:txBody>
      </p:sp>
      <p:pic>
        <p:nvPicPr>
          <p:cNvPr id="1026" name="Picture 2" descr="C:\Users\SERHAT\Documents\Desktop\sac_kavurma_153.jpg"/>
          <p:cNvPicPr>
            <a:picLocks noChangeAspect="1" noChangeArrowheads="1"/>
          </p:cNvPicPr>
          <p:nvPr/>
        </p:nvPicPr>
        <p:blipFill>
          <a:blip r:embed="rId2"/>
          <a:srcRect/>
          <a:stretch>
            <a:fillRect/>
          </a:stretch>
        </p:blipFill>
        <p:spPr bwMode="auto">
          <a:xfrm>
            <a:off x="5436097" y="3989024"/>
            <a:ext cx="3707904" cy="3089920"/>
          </a:xfrm>
          <a:prstGeom prst="rect">
            <a:avLst/>
          </a:prstGeom>
          <a:noFill/>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089" y="3450877"/>
            <a:ext cx="2597458" cy="2744293"/>
          </a:xfrm>
          <a:prstGeom prst="rect">
            <a:avLst/>
          </a:prstGeom>
        </p:spPr>
      </p:pic>
    </p:spTree>
    <p:extLst>
      <p:ext uri="{BB962C8B-B14F-4D97-AF65-F5344CB8AC3E}">
        <p14:creationId xmlns:p14="http://schemas.microsoft.com/office/powerpoint/2010/main" val="3196936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214282" y="428604"/>
            <a:ext cx="4857752" cy="3694864"/>
          </a:xfrm>
        </p:spPr>
        <p:txBody>
          <a:bodyPr>
            <a:normAutofit/>
          </a:bodyPr>
          <a:lstStyle/>
          <a:p>
            <a:r>
              <a:rPr lang="tr-TR" sz="3000" b="1" dirty="0" smtClean="0">
                <a:solidFill>
                  <a:srgbClr val="FF0000"/>
                </a:solidFill>
                <a:latin typeface="Times New Roman" pitchFamily="18" charset="0"/>
                <a:cs typeface="Times New Roman" pitchFamily="18" charset="0"/>
              </a:rPr>
              <a:t>Ala </a:t>
            </a:r>
            <a:r>
              <a:rPr lang="tr-TR" sz="3000" b="1" dirty="0" err="1" smtClean="0">
                <a:solidFill>
                  <a:srgbClr val="FF0000"/>
                </a:solidFill>
                <a:latin typeface="Times New Roman" pitchFamily="18" charset="0"/>
                <a:cs typeface="Times New Roman" pitchFamily="18" charset="0"/>
              </a:rPr>
              <a:t>Carte</a:t>
            </a:r>
            <a:r>
              <a:rPr lang="tr-TR" sz="3000" b="1" dirty="0" smtClean="0">
                <a:solidFill>
                  <a:srgbClr val="FF0000"/>
                </a:solidFill>
                <a:latin typeface="Times New Roman" pitchFamily="18" charset="0"/>
                <a:cs typeface="Times New Roman" pitchFamily="18" charset="0"/>
              </a:rPr>
              <a:t> Mönü</a:t>
            </a:r>
            <a:br>
              <a:rPr lang="tr-TR" sz="3000" b="1" dirty="0" smtClean="0">
                <a:solidFill>
                  <a:srgbClr val="FF0000"/>
                </a:solidFill>
                <a:latin typeface="Times New Roman" pitchFamily="18" charset="0"/>
                <a:cs typeface="Times New Roman" pitchFamily="18" charset="0"/>
              </a:rPr>
            </a:br>
            <a:r>
              <a:rPr lang="tr-TR" sz="2800" dirty="0" smtClean="0">
                <a:solidFill>
                  <a:srgbClr val="FF0000"/>
                </a:solidFill>
                <a:latin typeface="Times New Roman" pitchFamily="18" charset="0"/>
                <a:cs typeface="Times New Roman" pitchFamily="18" charset="0"/>
              </a:rPr>
              <a:t/>
            </a:r>
            <a:br>
              <a:rPr lang="tr-TR" sz="2800" dirty="0" smtClean="0">
                <a:solidFill>
                  <a:srgbClr val="FF0000"/>
                </a:solidFill>
                <a:latin typeface="Times New Roman" pitchFamily="18" charset="0"/>
                <a:cs typeface="Times New Roman" pitchFamily="18" charset="0"/>
              </a:rPr>
            </a:br>
            <a:r>
              <a:rPr lang="tr-TR" sz="2800" dirty="0" smtClean="0">
                <a:solidFill>
                  <a:srgbClr val="FFC000"/>
                </a:solidFill>
                <a:latin typeface="Times New Roman" pitchFamily="18" charset="0"/>
                <a:cs typeface="Times New Roman" pitchFamily="18" charset="0"/>
              </a:rPr>
              <a:t>Siparişler alınarak hazırlanan yemek mönüsüdür. Hazırlanması ve pişirilmesi uzun sürmeyen yemeklerden hazırlanır.</a:t>
            </a:r>
            <a:endParaRPr lang="tr-TR" sz="2800" dirty="0">
              <a:solidFill>
                <a:srgbClr val="FFC000"/>
              </a:solidFill>
              <a:latin typeface="Times New Roman" pitchFamily="18" charset="0"/>
              <a:cs typeface="Times New Roman" pitchFamily="18" charset="0"/>
            </a:endParaRPr>
          </a:p>
        </p:txBody>
      </p:sp>
      <p:pic>
        <p:nvPicPr>
          <p:cNvPr id="3" name="Picture 2" descr="C:\Users\SERHAT\Documents\Desktop\atasehir_kahvalti_mekanlari_afyon-e1494346235637.jpg"/>
          <p:cNvPicPr>
            <a:picLocks noChangeAspect="1" noChangeArrowheads="1"/>
          </p:cNvPicPr>
          <p:nvPr/>
        </p:nvPicPr>
        <p:blipFill>
          <a:blip r:embed="rId2"/>
          <a:srcRect/>
          <a:stretch>
            <a:fillRect/>
          </a:stretch>
        </p:blipFill>
        <p:spPr bwMode="auto">
          <a:xfrm>
            <a:off x="5220072" y="3466040"/>
            <a:ext cx="3773556" cy="3223695"/>
          </a:xfrm>
          <a:prstGeom prst="rect">
            <a:avLst/>
          </a:prstGeom>
          <a:noFill/>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317" y="3482392"/>
            <a:ext cx="2381434" cy="2516057"/>
          </a:xfrm>
          <a:prstGeom prst="rect">
            <a:avLst/>
          </a:prstGeom>
        </p:spPr>
      </p:pic>
    </p:spTree>
    <p:extLst>
      <p:ext uri="{BB962C8B-B14F-4D97-AF65-F5344CB8AC3E}">
        <p14:creationId xmlns:p14="http://schemas.microsoft.com/office/powerpoint/2010/main" val="2163004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Başlık 1"/>
          <p:cNvSpPr>
            <a:spLocks noGrp="1"/>
          </p:cNvSpPr>
          <p:nvPr>
            <p:ph type="ctrTitle"/>
          </p:nvPr>
        </p:nvSpPr>
        <p:spPr>
          <a:xfrm>
            <a:off x="857224" y="214290"/>
            <a:ext cx="7358114" cy="3500462"/>
          </a:xfrm>
        </p:spPr>
        <p:txBody>
          <a:bodyPr>
            <a:normAutofit/>
          </a:bodyPr>
          <a:lstStyle/>
          <a:p>
            <a:r>
              <a:rPr lang="tr-TR" sz="3000" b="1" dirty="0" err="1" smtClean="0">
                <a:solidFill>
                  <a:srgbClr val="FF0000"/>
                </a:solidFill>
                <a:latin typeface="Times New Roman" pitchFamily="18" charset="0"/>
                <a:cs typeface="Times New Roman" pitchFamily="18" charset="0"/>
              </a:rPr>
              <a:t>Table</a:t>
            </a:r>
            <a:r>
              <a:rPr lang="tr-TR" sz="3000" b="1" dirty="0" smtClean="0">
                <a:solidFill>
                  <a:srgbClr val="FF0000"/>
                </a:solidFill>
                <a:latin typeface="Times New Roman" pitchFamily="18" charset="0"/>
                <a:cs typeface="Times New Roman" pitchFamily="18" charset="0"/>
              </a:rPr>
              <a:t> </a:t>
            </a:r>
            <a:r>
              <a:rPr lang="tr-TR" sz="3000" b="1" dirty="0" err="1" smtClean="0">
                <a:solidFill>
                  <a:srgbClr val="FF0000"/>
                </a:solidFill>
                <a:latin typeface="Times New Roman" pitchFamily="18" charset="0"/>
                <a:cs typeface="Times New Roman" pitchFamily="18" charset="0"/>
              </a:rPr>
              <a:t>D’hote</a:t>
            </a:r>
            <a:r>
              <a:rPr lang="tr-TR" sz="3000" b="1" dirty="0" smtClean="0">
                <a:solidFill>
                  <a:srgbClr val="FF0000"/>
                </a:solidFill>
                <a:latin typeface="Times New Roman" pitchFamily="18" charset="0"/>
                <a:cs typeface="Times New Roman" pitchFamily="18" charset="0"/>
              </a:rPr>
              <a:t> / Tabldot Mönü</a:t>
            </a:r>
            <a:r>
              <a:rPr lang="tr-TR" sz="2800" dirty="0" smtClean="0">
                <a:solidFill>
                  <a:srgbClr val="FF0000"/>
                </a:solidFill>
                <a:latin typeface="Times New Roman" pitchFamily="18" charset="0"/>
                <a:cs typeface="Times New Roman" pitchFamily="18" charset="0"/>
              </a:rPr>
              <a:t/>
            </a:r>
            <a:br>
              <a:rPr lang="tr-TR" sz="2800" dirty="0" smtClean="0">
                <a:solidFill>
                  <a:srgbClr val="FF0000"/>
                </a:solidFill>
                <a:latin typeface="Times New Roman" pitchFamily="18" charset="0"/>
                <a:cs typeface="Times New Roman" pitchFamily="18" charset="0"/>
              </a:rPr>
            </a:br>
            <a:r>
              <a:rPr lang="tr-TR" sz="2800" dirty="0" smtClean="0">
                <a:solidFill>
                  <a:srgbClr val="FF0000"/>
                </a:solidFill>
                <a:latin typeface="Times New Roman" pitchFamily="18" charset="0"/>
                <a:cs typeface="Times New Roman" pitchFamily="18" charset="0"/>
              </a:rPr>
              <a:t/>
            </a:r>
            <a:br>
              <a:rPr lang="tr-TR" sz="2800" dirty="0" smtClean="0">
                <a:solidFill>
                  <a:srgbClr val="FF0000"/>
                </a:solidFill>
                <a:latin typeface="Times New Roman" pitchFamily="18" charset="0"/>
                <a:cs typeface="Times New Roman" pitchFamily="18" charset="0"/>
              </a:rPr>
            </a:br>
            <a:r>
              <a:rPr lang="tr-TR" sz="2800" dirty="0" smtClean="0">
                <a:solidFill>
                  <a:srgbClr val="FFC000"/>
                </a:solidFill>
                <a:latin typeface="Times New Roman" pitchFamily="18" charset="0"/>
                <a:cs typeface="Times New Roman" pitchFamily="18" charset="0"/>
              </a:rPr>
              <a:t>Genellikle üç ve beş çeşit olabilecek yemek sayısıyla ifadelendirilen bir mönü çeşididir. Bir giriş yemeği, ana yemek, tatlı veya meyveden oluşmaktadır.</a:t>
            </a:r>
            <a:endParaRPr lang="tr-TR" sz="2800" dirty="0">
              <a:solidFill>
                <a:srgbClr val="FF0000"/>
              </a:solidFill>
              <a:latin typeface="Times New Roman" pitchFamily="18" charset="0"/>
              <a:cs typeface="Times New Roman" pitchFamily="18" charset="0"/>
            </a:endParaRPr>
          </a:p>
        </p:txBody>
      </p:sp>
      <p:pic>
        <p:nvPicPr>
          <p:cNvPr id="2050" name="Picture 2" descr="C:\Users\SERHAT\Documents\Desktop\728x329_TABLE-HOTE-2017_EN.jpg"/>
          <p:cNvPicPr>
            <a:picLocks noChangeAspect="1" noChangeArrowheads="1"/>
          </p:cNvPicPr>
          <p:nvPr/>
        </p:nvPicPr>
        <p:blipFill>
          <a:blip r:embed="rId2"/>
          <a:srcRect/>
          <a:stretch>
            <a:fillRect/>
          </a:stretch>
        </p:blipFill>
        <p:spPr bwMode="auto">
          <a:xfrm>
            <a:off x="1138262" y="3724275"/>
            <a:ext cx="6934200" cy="3133725"/>
          </a:xfrm>
          <a:prstGeom prst="rect">
            <a:avLst/>
          </a:prstGeom>
          <a:noFill/>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416838"/>
            <a:ext cx="2427667" cy="2564904"/>
          </a:xfrm>
          <a:prstGeom prst="rect">
            <a:avLst/>
          </a:prstGeom>
        </p:spPr>
      </p:pic>
    </p:spTree>
    <p:extLst>
      <p:ext uri="{BB962C8B-B14F-4D97-AF65-F5344CB8AC3E}">
        <p14:creationId xmlns:p14="http://schemas.microsoft.com/office/powerpoint/2010/main" val="361545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3786182" y="214290"/>
            <a:ext cx="5106868" cy="4811997"/>
          </a:xfrm>
        </p:spPr>
        <p:txBody>
          <a:bodyPr>
            <a:normAutofit/>
          </a:bodyPr>
          <a:lstStyle/>
          <a:p>
            <a:r>
              <a:rPr lang="tr-TR" sz="3100" b="1" dirty="0" err="1" smtClean="0">
                <a:solidFill>
                  <a:srgbClr val="FF0000"/>
                </a:solidFill>
                <a:latin typeface="Times New Roman" pitchFamily="18" charset="0"/>
                <a:cs typeface="Times New Roman" pitchFamily="18" charset="0"/>
              </a:rPr>
              <a:t>Fix</a:t>
            </a:r>
            <a:r>
              <a:rPr lang="tr-TR" sz="3100" b="1" dirty="0" smtClean="0">
                <a:solidFill>
                  <a:srgbClr val="FF0000"/>
                </a:solidFill>
                <a:latin typeface="Times New Roman" pitchFamily="18" charset="0"/>
                <a:cs typeface="Times New Roman" pitchFamily="18" charset="0"/>
              </a:rPr>
              <a:t> Mönü</a:t>
            </a:r>
            <a:br>
              <a:rPr lang="tr-TR" sz="3100" b="1" dirty="0" smtClean="0">
                <a:solidFill>
                  <a:srgbClr val="FF0000"/>
                </a:solidFill>
                <a:latin typeface="Times New Roman" pitchFamily="18" charset="0"/>
                <a:cs typeface="Times New Roman" pitchFamily="18" charset="0"/>
              </a:rPr>
            </a:br>
            <a:r>
              <a:rPr lang="tr-TR" sz="2800" dirty="0" smtClean="0">
                <a:solidFill>
                  <a:srgbClr val="FF0000"/>
                </a:solidFill>
                <a:latin typeface="Times New Roman" pitchFamily="18" charset="0"/>
                <a:cs typeface="Times New Roman" pitchFamily="18" charset="0"/>
              </a:rPr>
              <a:t/>
            </a:r>
            <a:br>
              <a:rPr lang="tr-TR" sz="2800" dirty="0" smtClean="0">
                <a:solidFill>
                  <a:srgbClr val="FF0000"/>
                </a:solidFill>
                <a:latin typeface="Times New Roman" pitchFamily="18" charset="0"/>
                <a:cs typeface="Times New Roman" pitchFamily="18" charset="0"/>
              </a:rPr>
            </a:br>
            <a:r>
              <a:rPr lang="tr-TR" sz="2800" dirty="0" smtClean="0">
                <a:solidFill>
                  <a:srgbClr val="FFC000"/>
                </a:solidFill>
                <a:latin typeface="Times New Roman" pitchFamily="18" charset="0"/>
                <a:cs typeface="Times New Roman" pitchFamily="18" charset="0"/>
              </a:rPr>
              <a:t>Hazırlanan mönüdeki ve sunulan hizmetlerin tamamının (Müzik, gösteri vb) fiyata dahil olduğu mönü türüdür. Bu mönüde ordövr tabağı ile yemeğe giriş yapılır. Ana yemekle birlikte, tatlı veya meyve ile son bulur.</a:t>
            </a:r>
            <a:endParaRPr lang="tr-TR" sz="2800" dirty="0">
              <a:solidFill>
                <a:srgbClr val="FF0000"/>
              </a:solidFill>
              <a:latin typeface="Times New Roman" pitchFamily="18" charset="0"/>
              <a:cs typeface="Times New Roman" pitchFamily="18" charset="0"/>
            </a:endParaRPr>
          </a:p>
        </p:txBody>
      </p:sp>
      <p:pic>
        <p:nvPicPr>
          <p:cNvPr id="3074" name="Picture 2" descr="C:\Users\SERHAT\Documents\Desktop\9314_5653c1f9afe05_545x340 (1).jpg"/>
          <p:cNvPicPr>
            <a:picLocks noChangeAspect="1" noChangeArrowheads="1"/>
          </p:cNvPicPr>
          <p:nvPr/>
        </p:nvPicPr>
        <p:blipFill>
          <a:blip r:embed="rId2"/>
          <a:srcRect/>
          <a:stretch>
            <a:fillRect/>
          </a:stretch>
        </p:blipFill>
        <p:spPr bwMode="auto">
          <a:xfrm>
            <a:off x="0" y="4143380"/>
            <a:ext cx="3767127" cy="2350134"/>
          </a:xfrm>
          <a:prstGeom prst="rect">
            <a:avLst/>
          </a:prstGeom>
          <a:noFill/>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844824"/>
            <a:ext cx="3449995" cy="3645024"/>
          </a:xfrm>
          <a:prstGeom prst="rect">
            <a:avLst/>
          </a:prstGeom>
        </p:spPr>
      </p:pic>
    </p:spTree>
    <p:extLst>
      <p:ext uri="{BB962C8B-B14F-4D97-AF65-F5344CB8AC3E}">
        <p14:creationId xmlns:p14="http://schemas.microsoft.com/office/powerpoint/2010/main" val="141595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3849608" y="1"/>
            <a:ext cx="5294392" cy="3286124"/>
          </a:xfrm>
        </p:spPr>
        <p:txBody>
          <a:bodyPr>
            <a:normAutofit/>
          </a:bodyPr>
          <a:lstStyle/>
          <a:p>
            <a:r>
              <a:rPr lang="tr-TR" sz="3100" b="1" dirty="0" smtClean="0">
                <a:solidFill>
                  <a:srgbClr val="FF0000"/>
                </a:solidFill>
                <a:latin typeface="Times New Roman" pitchFamily="18" charset="0"/>
                <a:cs typeface="Times New Roman" pitchFamily="18" charset="0"/>
              </a:rPr>
              <a:t>Brunch Mönü</a:t>
            </a:r>
            <a:br>
              <a:rPr lang="tr-TR" sz="3100" b="1" dirty="0" smtClean="0">
                <a:solidFill>
                  <a:srgbClr val="FF0000"/>
                </a:solidFill>
                <a:latin typeface="Times New Roman" pitchFamily="18" charset="0"/>
                <a:cs typeface="Times New Roman" pitchFamily="18" charset="0"/>
              </a:rPr>
            </a:br>
            <a:r>
              <a:rPr lang="tr-TR" sz="2800" dirty="0" smtClean="0">
                <a:solidFill>
                  <a:srgbClr val="FF0000"/>
                </a:solidFill>
                <a:latin typeface="Times New Roman" pitchFamily="18" charset="0"/>
                <a:cs typeface="Times New Roman" pitchFamily="18" charset="0"/>
              </a:rPr>
              <a:t/>
            </a:r>
            <a:br>
              <a:rPr lang="tr-TR" sz="2800" dirty="0" smtClean="0">
                <a:solidFill>
                  <a:srgbClr val="FF0000"/>
                </a:solidFill>
                <a:latin typeface="Times New Roman" pitchFamily="18" charset="0"/>
                <a:cs typeface="Times New Roman" pitchFamily="18" charset="0"/>
              </a:rPr>
            </a:br>
            <a:r>
              <a:rPr lang="tr-TR" sz="2800" dirty="0" smtClean="0">
                <a:solidFill>
                  <a:srgbClr val="FFC000"/>
                </a:solidFill>
                <a:latin typeface="Times New Roman" pitchFamily="18" charset="0"/>
                <a:cs typeface="Times New Roman" pitchFamily="18" charset="0"/>
              </a:rPr>
              <a:t>Ülkemizde oldukça moda olan, sabah kahvaltısı ve öğle yemeğinin birleştirildiği mönü çeşididir.</a:t>
            </a:r>
            <a:br>
              <a:rPr lang="tr-TR" sz="2800" dirty="0" smtClean="0">
                <a:solidFill>
                  <a:srgbClr val="FFC000"/>
                </a:solidFill>
                <a:latin typeface="Times New Roman" pitchFamily="18" charset="0"/>
                <a:cs typeface="Times New Roman" pitchFamily="18" charset="0"/>
              </a:rPr>
            </a:br>
            <a:r>
              <a:rPr lang="tr-TR" sz="2800" dirty="0" smtClean="0">
                <a:solidFill>
                  <a:srgbClr val="FFC000"/>
                </a:solidFill>
                <a:latin typeface="Times New Roman" pitchFamily="18" charset="0"/>
                <a:cs typeface="Times New Roman" pitchFamily="18" charset="0"/>
              </a:rPr>
              <a:t>Genellikle 11:00 gibi başlayıp 14:00 gibi bitirilir.</a:t>
            </a:r>
            <a:endParaRPr lang="tr-TR" sz="2800" dirty="0">
              <a:solidFill>
                <a:srgbClr val="FF0000"/>
              </a:solidFill>
              <a:latin typeface="Times New Roman" pitchFamily="18" charset="0"/>
              <a:cs typeface="Times New Roman" pitchFamily="18" charset="0"/>
            </a:endParaRPr>
          </a:p>
        </p:txBody>
      </p:sp>
      <p:pic>
        <p:nvPicPr>
          <p:cNvPr id="4098" name="Picture 2" descr="C:\Users\SERHAT\Documents\Desktop\brunch3.jpg"/>
          <p:cNvPicPr>
            <a:picLocks noChangeAspect="1" noChangeArrowheads="1"/>
          </p:cNvPicPr>
          <p:nvPr/>
        </p:nvPicPr>
        <p:blipFill>
          <a:blip r:embed="rId2"/>
          <a:srcRect/>
          <a:stretch>
            <a:fillRect/>
          </a:stretch>
        </p:blipFill>
        <p:spPr bwMode="auto">
          <a:xfrm>
            <a:off x="71438" y="4143380"/>
            <a:ext cx="9001156" cy="2609304"/>
          </a:xfrm>
          <a:prstGeom prst="rect">
            <a:avLst/>
          </a:prstGeom>
          <a:noFill/>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32656"/>
            <a:ext cx="4692924" cy="4328747"/>
          </a:xfrm>
          <a:prstGeom prst="rect">
            <a:avLst/>
          </a:prstGeom>
        </p:spPr>
      </p:pic>
    </p:spTree>
    <p:extLst>
      <p:ext uri="{BB962C8B-B14F-4D97-AF65-F5344CB8AC3E}">
        <p14:creationId xmlns:p14="http://schemas.microsoft.com/office/powerpoint/2010/main" val="141595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3563888" y="928671"/>
            <a:ext cx="5400600" cy="5740690"/>
          </a:xfrm>
        </p:spPr>
        <p:txBody>
          <a:bodyPr>
            <a:normAutofit/>
          </a:bodyPr>
          <a:lstStyle/>
          <a:p>
            <a:r>
              <a:rPr lang="tr-TR" sz="3200" b="1" dirty="0" smtClean="0">
                <a:solidFill>
                  <a:srgbClr val="FF0000"/>
                </a:solidFill>
                <a:latin typeface="Times New Roman" pitchFamily="18" charset="0"/>
                <a:cs typeface="Times New Roman" pitchFamily="18" charset="0"/>
              </a:rPr>
              <a:t>Diyet – Diyabet - </a:t>
            </a:r>
            <a:r>
              <a:rPr lang="tr-TR" sz="3200" b="1" dirty="0" err="1" smtClean="0">
                <a:solidFill>
                  <a:srgbClr val="FF0000"/>
                </a:solidFill>
                <a:latin typeface="Times New Roman" pitchFamily="18" charset="0"/>
                <a:cs typeface="Times New Roman" pitchFamily="18" charset="0"/>
              </a:rPr>
              <a:t>Vejeteryan</a:t>
            </a:r>
            <a:r>
              <a:rPr lang="tr-TR" sz="2000" dirty="0" smtClean="0">
                <a:solidFill>
                  <a:srgbClr val="FF0000"/>
                </a:solidFill>
                <a:latin typeface="Times New Roman" pitchFamily="18" charset="0"/>
                <a:cs typeface="Times New Roman" pitchFamily="18" charset="0"/>
              </a:rPr>
              <a:t/>
            </a:r>
            <a:br>
              <a:rPr lang="tr-TR" sz="2000" dirty="0" smtClean="0">
                <a:solidFill>
                  <a:srgbClr val="FF0000"/>
                </a:solidFill>
                <a:latin typeface="Times New Roman" pitchFamily="18" charset="0"/>
                <a:cs typeface="Times New Roman" pitchFamily="18" charset="0"/>
              </a:rPr>
            </a:br>
            <a:r>
              <a:rPr lang="tr-TR" sz="2800" dirty="0" smtClean="0">
                <a:solidFill>
                  <a:srgbClr val="FFC000"/>
                </a:solidFill>
                <a:latin typeface="Times New Roman" pitchFamily="18" charset="0"/>
                <a:cs typeface="Times New Roman" pitchFamily="18" charset="0"/>
              </a:rPr>
              <a:t>Diyet mönü genellikle hastalar uygulanan ve belirli malzemelerin kullanılmadığı mönülerdir; Diyabet Mönü adından da anlaşılacağı üzere şeker hastalarına uygulanan mönü tipidir; Vejetaryen mönü et yemeyen kişiler için hazırlanan baklagiller ve sebze ağırlıklı yemeklerin olduğu mönüdür. Vejetaryenlerin bazıları balık, tavuk yiyebilmektedir. Bunlar biraz konumuzun dışına çıkar.</a:t>
            </a:r>
            <a:endParaRPr lang="tr-TR" sz="2800" dirty="0">
              <a:solidFill>
                <a:srgbClr val="FF0000"/>
              </a:solidFill>
              <a:latin typeface="Times New Roman" pitchFamily="18" charset="0"/>
              <a:cs typeface="Times New Roman" pitchFamily="18" charset="0"/>
            </a:endParaRPr>
          </a:p>
        </p:txBody>
      </p:sp>
      <p:pic>
        <p:nvPicPr>
          <p:cNvPr id="5122" name="Picture 2" descr="C:\Users\SERHAT\Documents\Desktop\655642_298x298.jpg"/>
          <p:cNvPicPr>
            <a:picLocks noChangeAspect="1" noChangeArrowheads="1"/>
          </p:cNvPicPr>
          <p:nvPr/>
        </p:nvPicPr>
        <p:blipFill>
          <a:blip r:embed="rId2"/>
          <a:srcRect/>
          <a:stretch>
            <a:fillRect/>
          </a:stretch>
        </p:blipFill>
        <p:spPr bwMode="auto">
          <a:xfrm>
            <a:off x="285720" y="4000504"/>
            <a:ext cx="2571768" cy="2571768"/>
          </a:xfrm>
          <a:prstGeom prst="rect">
            <a:avLst/>
          </a:prstGeom>
          <a:noFill/>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96752"/>
            <a:ext cx="4540478" cy="4797152"/>
          </a:xfrm>
          <a:prstGeom prst="rect">
            <a:avLst/>
          </a:prstGeom>
        </p:spPr>
      </p:pic>
    </p:spTree>
    <p:extLst>
      <p:ext uri="{BB962C8B-B14F-4D97-AF65-F5344CB8AC3E}">
        <p14:creationId xmlns:p14="http://schemas.microsoft.com/office/powerpoint/2010/main" val="141595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85729"/>
            <a:ext cx="5400600" cy="785818"/>
          </a:xfrm>
        </p:spPr>
        <p:txBody>
          <a:bodyPr>
            <a:normAutofit fontScale="90000"/>
          </a:bodyPr>
          <a:lstStyle/>
          <a:p>
            <a:r>
              <a:rPr lang="tr-TR" sz="3600" b="1" dirty="0" smtClean="0">
                <a:solidFill>
                  <a:srgbClr val="FF0000"/>
                </a:solidFill>
                <a:latin typeface="Times New Roman" pitchFamily="18" charset="0"/>
                <a:cs typeface="Times New Roman" pitchFamily="18" charset="0"/>
              </a:rPr>
              <a:t>KAYNAK</a:t>
            </a:r>
            <a:r>
              <a:rPr lang="tr-TR" sz="2800" dirty="0" smtClean="0">
                <a:solidFill>
                  <a:srgbClr val="FF0000"/>
                </a:solidFill>
                <a:latin typeface="Times New Roman" pitchFamily="18" charset="0"/>
                <a:cs typeface="Times New Roman" pitchFamily="18" charset="0"/>
              </a:rPr>
              <a:t/>
            </a:r>
            <a:br>
              <a:rPr lang="tr-TR" sz="2800" dirty="0" smtClean="0">
                <a:solidFill>
                  <a:srgbClr val="FF0000"/>
                </a:solidFill>
                <a:latin typeface="Times New Roman" pitchFamily="18" charset="0"/>
                <a:cs typeface="Times New Roman" pitchFamily="18" charset="0"/>
              </a:rPr>
            </a:br>
            <a:endParaRPr lang="tr-TR" sz="2800" dirty="0">
              <a:solidFill>
                <a:srgbClr val="FF0000"/>
              </a:solidFill>
              <a:latin typeface="Times New Roman" pitchFamily="18" charset="0"/>
              <a:cs typeface="Times New Roman" pitchFamily="18" charset="0"/>
            </a:endParaRPr>
          </a:p>
        </p:txBody>
      </p:sp>
      <p:pic>
        <p:nvPicPr>
          <p:cNvPr id="1026" name="Picture 2" descr="C:\Users\SERHAT\Documents\Desktop\gorgu-nezaket-ve-protokol20130601023606.jpg"/>
          <p:cNvPicPr>
            <a:picLocks noChangeAspect="1" noChangeArrowheads="1"/>
          </p:cNvPicPr>
          <p:nvPr/>
        </p:nvPicPr>
        <p:blipFill>
          <a:blip r:embed="rId2"/>
          <a:srcRect/>
          <a:stretch>
            <a:fillRect/>
          </a:stretch>
        </p:blipFill>
        <p:spPr bwMode="auto">
          <a:xfrm>
            <a:off x="6072198" y="500042"/>
            <a:ext cx="2905164" cy="4357746"/>
          </a:xfrm>
          <a:prstGeom prst="rect">
            <a:avLst/>
          </a:prstGeom>
          <a:noFill/>
        </p:spPr>
      </p:pic>
      <p:pic>
        <p:nvPicPr>
          <p:cNvPr id="3074" name="Picture 2" descr="C:\Users\SERHAT\Documents\Desktop\0000000505583-1.jpg"/>
          <p:cNvPicPr>
            <a:picLocks noChangeAspect="1" noChangeArrowheads="1"/>
          </p:cNvPicPr>
          <p:nvPr/>
        </p:nvPicPr>
        <p:blipFill>
          <a:blip r:embed="rId3"/>
          <a:srcRect/>
          <a:stretch>
            <a:fillRect/>
          </a:stretch>
        </p:blipFill>
        <p:spPr bwMode="auto">
          <a:xfrm>
            <a:off x="3341696" y="2714620"/>
            <a:ext cx="2444750" cy="3657600"/>
          </a:xfrm>
          <a:prstGeom prst="rect">
            <a:avLst/>
          </a:prstGeom>
          <a:noFill/>
        </p:spPr>
      </p:pic>
      <p:pic>
        <p:nvPicPr>
          <p:cNvPr id="3075" name="Picture 3" descr="C:\Users\SERHAT\Documents\Desktop\gorgu-nezaket-ve-protokol-59330c58f69a43a0a3917ed518c8dd60.jpg"/>
          <p:cNvPicPr>
            <a:picLocks noChangeAspect="1" noChangeArrowheads="1"/>
          </p:cNvPicPr>
          <p:nvPr/>
        </p:nvPicPr>
        <p:blipFill>
          <a:blip r:embed="rId4"/>
          <a:srcRect/>
          <a:stretch>
            <a:fillRect/>
          </a:stretch>
        </p:blipFill>
        <p:spPr bwMode="auto">
          <a:xfrm>
            <a:off x="214282" y="1643050"/>
            <a:ext cx="3002297" cy="4500594"/>
          </a:xfrm>
          <a:prstGeom prst="rect">
            <a:avLst/>
          </a:prstGeom>
          <a:noFill/>
        </p:spPr>
      </p:pic>
    </p:spTree>
    <p:extLst>
      <p:ext uri="{BB962C8B-B14F-4D97-AF65-F5344CB8AC3E}">
        <p14:creationId xmlns:p14="http://schemas.microsoft.com/office/powerpoint/2010/main" val="413311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22</Words>
  <Application>Microsoft Office PowerPoint</Application>
  <PresentationFormat>Ekran Gösterisi (4:3)</PresentationFormat>
  <Paragraphs>8</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Elephant</vt:lpstr>
      <vt:lpstr>Times New Roman</vt:lpstr>
      <vt:lpstr>Тема Office</vt:lpstr>
      <vt:lpstr>DAVETLERDE MÖNÜ</vt:lpstr>
      <vt:lpstr>MÖNÜ ÇEŞİTLERİ  Ala Carte Mönü Table D’hote (Tabldot) Mönü Fiks Mönü Brunch Mönü Diyet Mönü Diyabet Mönü Vejetaryen Mönü</vt:lpstr>
      <vt:lpstr>Ala Carte Mönü  Siparişler alınarak hazırlanan yemek mönüsüdür. Hazırlanması ve pişirilmesi uzun sürmeyen yemeklerden hazırlanır.</vt:lpstr>
      <vt:lpstr>Table D’hote / Tabldot Mönü  Genellikle üç ve beş çeşit olabilecek yemek sayısıyla ifadelendirilen bir mönü çeşididir. Bir giriş yemeği, ana yemek, tatlı veya meyveden oluşmaktadır.</vt:lpstr>
      <vt:lpstr>Fix Mönü  Hazırlanan mönüdeki ve sunulan hizmetlerin tamamının (Müzik, gösteri vb) fiyata dahil olduğu mönü türüdür. Bu mönüde ordövr tabağı ile yemeğe giriş yapılır. Ana yemekle birlikte, tatlı veya meyve ile son bulur.</vt:lpstr>
      <vt:lpstr>Brunch Mönü  Ülkemizde oldukça moda olan, sabah kahvaltısı ve öğle yemeğinin birleştirildiği mönü çeşididir. Genellikle 11:00 gibi başlayıp 14:00 gibi bitirilir.</vt:lpstr>
      <vt:lpstr>Diyet – Diyabet - Vejeteryan Diyet mönü genellikle hastalar uygulanan ve belirli malzemelerin kullanılmadığı mönülerdir; Diyabet Mönü adından da anlaşılacağı üzere şeker hastalarına uygulanan mönü tipidir; Vejetaryen mönü et yemeyen kişiler için hazırlanan baklagiller ve sebze ağırlıklı yemeklerin olduğu mönüdür. Vejetaryenlerin bazıları balık, tavuk yiyebilmektedir. Bunlar biraz konumuzun dışına çıkar.</vt:lpstr>
      <vt:lpstr>KAYNAK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YAZIŞMALARDA PROTOKOL</dc:title>
  <cp:lastModifiedBy>Win7</cp:lastModifiedBy>
  <cp:revision>47</cp:revision>
  <dcterms:modified xsi:type="dcterms:W3CDTF">2020-05-06T20:29:38Z</dcterms:modified>
</cp:coreProperties>
</file>