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344031-517C-4140-AC19-CC6314D34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BDCAC02-214B-41AE-9C1B-038ED0D2E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F79A720-152E-4413-80A0-F663A5F2C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2601-4064-4DF8-B4FF-C76136EE5DE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4552D4C-4225-4789-870E-FB54A72F8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8D0764C-F651-4374-884A-56F452C88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EE63-E662-4C67-9AC7-6C34022EB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318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5C56C0-0D45-4C07-83FD-9B4C8841E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1D8CBB0-672F-4519-828D-2E7B9E0319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290DDC1-1F13-461A-BAAC-325D912CB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2601-4064-4DF8-B4FF-C76136EE5DE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FA13D75-62E4-48A6-9B9D-51896D377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06E446-B0D0-4330-8F7C-C05E772BC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EE63-E662-4C67-9AC7-6C34022EB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589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6858AE2-1A6B-4A57-BAC0-86595A86A7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9965D59-22EC-4887-9D4E-48070B7A3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6AA6AA6-7F83-43EB-ABD2-8CF6F3EA4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2601-4064-4DF8-B4FF-C76136EE5DE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DAD407C-D40F-430B-9DDD-2EA4770D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87C40D5-0546-4A0A-9817-8342F613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EE63-E662-4C67-9AC7-6C34022EB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44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9E8A26-54BE-4ED3-93B2-DB332206D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EE292E-C11B-4ED7-B137-4253CF517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8B0E100-0C08-40EA-9857-20FF3E305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2601-4064-4DF8-B4FF-C76136EE5DE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6944D2F-950A-4216-8BAE-7F98D2CE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3F48CAD-6AE7-4FB1-93FF-1F2586591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EE63-E662-4C67-9AC7-6C34022EB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8373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1BD746-6F33-471E-8A79-A886DA67E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ABB05BF-FF5A-4F67-93B9-C9A0CB809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59542F7-7F4D-4323-BFC3-3261240B3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2601-4064-4DF8-B4FF-C76136EE5DE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623DCAA-7354-4526-923C-68970ECD9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0FAB15F-F6B2-4E91-92F4-AF7CE1282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EE63-E662-4C67-9AC7-6C34022EB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5672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5EA06B-CDA5-4C85-AD85-B6E077722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1B5700-0E81-42C9-A70F-3B3B272637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6C60833-9316-4A88-B4ED-3ECC8993C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92D985C-FE2B-4011-BBAC-B1C5A8AAF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2601-4064-4DF8-B4FF-C76136EE5DE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464D786-F513-4DB3-BC17-E4D2B7989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3F911B8-E5EA-460F-A074-77D86FA88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EE63-E662-4C67-9AC7-6C34022EB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3082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A39450-D614-4A09-B36F-AE8B3FE0D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CCC03C6-1A22-4E90-B117-33FEA23C1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F5750F0-7BA1-4FBD-8C27-0DD1A7F18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52FBFE2-343B-47C6-85CB-DA962A2A35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F1CDD4C-4305-4493-8DAD-934F96F261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7A3F2A2-D151-4517-965D-46E03FED2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2601-4064-4DF8-B4FF-C76136EE5DE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8D4E1A6-6C3A-4BA7-89A5-CFCAADF2F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17E501D-8ED1-44EE-87D9-9009135A7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EE63-E662-4C67-9AC7-6C34022EB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513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982B51-24BD-429E-8C0A-D730702BA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DF07204-46F2-46B9-A87F-53010663C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2601-4064-4DF8-B4FF-C76136EE5DE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5D745EE-04F8-40EB-A009-37BBD1BDC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5DB6BF3-2BC9-4F8C-93EF-210445C97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EE63-E662-4C67-9AC7-6C34022EB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316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02971E2-9A73-4551-9307-53ADA6BD4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2601-4064-4DF8-B4FF-C76136EE5DE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4D1545D-1F02-4A45-8758-73A455F67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F533A2C-EF07-4B91-9673-8C6400861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EE63-E662-4C67-9AC7-6C34022EB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720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010A4D-3AA1-4D20-9B03-71D02AA7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2B5A5A-B372-4E32-B99A-9095A0395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585E9E0-2FF1-4510-A3A9-D9E2D5520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313228-4C64-4F0F-A4E2-38B763609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2601-4064-4DF8-B4FF-C76136EE5DE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823163-9D6F-47D3-9598-C3F125871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9E859E2-F228-43E7-8B6B-4B4415206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EE63-E662-4C67-9AC7-6C34022EB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2239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55FE33-27C5-4028-9DBF-4FD523B0F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A94D94A-3A1C-4C68-A3E7-3C8BB4D20A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CA297D8-8CBA-4E78-84EB-378FB47161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5DEF22B-8CEB-43A4-BF41-C9C7E16C2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2601-4064-4DF8-B4FF-C76136EE5DE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3D1A74B-1F98-4816-9E15-65CB9146A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DEEE3EB-238E-4BC1-B859-E7625B2D0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EE63-E662-4C67-9AC7-6C34022EB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685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6C29673-46CF-4871-A4CD-DC18D4EE8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20C9622-6CB1-41B2-86FA-EDA5F67D0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1645802-01F7-40BB-BD0A-441D94657F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72601-4064-4DF8-B4FF-C76136EE5DE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BD6E3AC-E61D-4437-9E6E-547D62EABA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76D1320-037A-4D1C-877C-AFBCFE1EB9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FEE63-E662-4C67-9AC7-6C34022EB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200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B394EB-967A-42F9-82E0-F91A69CCE7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HİN 137 Temel Hintçe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Sayılar-Günler</a:t>
            </a:r>
            <a:br>
              <a:rPr lang="tr-TR" sz="2400" dirty="0"/>
            </a:br>
            <a:br>
              <a:rPr lang="tr-TR" sz="2400" dirty="0"/>
            </a:br>
            <a:r>
              <a:rPr lang="tr-TR" sz="2400" dirty="0">
                <a:solidFill>
                  <a:schemeClr val="tx1"/>
                </a:solidFill>
              </a:rPr>
              <a:t>12. Hafta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DDCB455-8FEE-478D-9337-37B4CC603C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tr-TR" dirty="0"/>
              <a:t>Prof. Dr. H. Derya Can</a:t>
            </a:r>
          </a:p>
          <a:p>
            <a:pPr algn="r"/>
            <a:r>
              <a:rPr lang="tr-TR" dirty="0"/>
              <a:t>Ankara Üniversitesi</a:t>
            </a:r>
          </a:p>
          <a:p>
            <a:pPr algn="r"/>
            <a:r>
              <a:rPr lang="tr-TR" dirty="0"/>
              <a:t>Dil ve Tarih-Coğrafya Fakültesi</a:t>
            </a:r>
          </a:p>
          <a:p>
            <a:pPr algn="r"/>
            <a:r>
              <a:rPr lang="tr-TR" dirty="0"/>
              <a:t>Doğu Dilleri ve Edebiyatları Bölümü</a:t>
            </a:r>
          </a:p>
          <a:p>
            <a:pPr algn="r"/>
            <a:r>
              <a:rPr lang="tr-TR" dirty="0"/>
              <a:t>Hindoloji Anabilim Dalı</a:t>
            </a:r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9585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D3315AA-EA35-4887-9EC3-717A3B9D5D50}"/>
              </a:ext>
            </a:extLst>
          </p:cNvPr>
          <p:cNvSpPr/>
          <p:nvPr/>
        </p:nvSpPr>
        <p:spPr>
          <a:xfrm>
            <a:off x="2272145" y="487464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2400" dirty="0">
                <a:latin typeface="Comic Sans MS" panose="030F0702030302020204" pitchFamily="66" charset="0"/>
              </a:rPr>
              <a:t>Sayılar</a:t>
            </a:r>
          </a:p>
          <a:p>
            <a:pPr algn="ctr"/>
            <a:endParaRPr lang="tr-TR" sz="2400" dirty="0">
              <a:latin typeface="Comic Sans MS" panose="030F0702030302020204" pitchFamily="66" charset="0"/>
            </a:endParaRPr>
          </a:p>
          <a:p>
            <a:r>
              <a:rPr lang="hi-IN" sz="2400" dirty="0">
                <a:latin typeface="Comic Sans MS" panose="030F0702030302020204" pitchFamily="66" charset="0"/>
              </a:rPr>
              <a:t>१</a:t>
            </a:r>
            <a:r>
              <a:rPr lang="tr-TR" sz="2400" dirty="0">
                <a:latin typeface="Comic Sans MS" panose="030F0702030302020204" pitchFamily="66" charset="0"/>
              </a:rPr>
              <a:t> 1</a:t>
            </a:r>
            <a:r>
              <a:rPr lang="hi-IN" sz="2400" dirty="0">
                <a:latin typeface="Comic Sans MS" panose="030F0702030302020204" pitchFamily="66" charset="0"/>
              </a:rPr>
              <a:t> एक</a:t>
            </a:r>
          </a:p>
          <a:p>
            <a:pPr algn="r"/>
            <a:r>
              <a:rPr lang="hi-IN" sz="2400" dirty="0">
                <a:latin typeface="Comic Sans MS" panose="030F0702030302020204" pitchFamily="66" charset="0"/>
              </a:rPr>
              <a:t>दो २</a:t>
            </a:r>
            <a:r>
              <a:rPr lang="tr-TR" sz="2400" dirty="0">
                <a:latin typeface="Comic Sans MS" panose="030F0702030302020204" pitchFamily="66" charset="0"/>
              </a:rPr>
              <a:t> 2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/>
            <a:r>
              <a:rPr lang="hi-IN" sz="2400" dirty="0">
                <a:latin typeface="Comic Sans MS" panose="030F0702030302020204" pitchFamily="66" charset="0"/>
              </a:rPr>
              <a:t>३</a:t>
            </a:r>
            <a:r>
              <a:rPr lang="tr-TR" sz="2400" dirty="0">
                <a:latin typeface="Comic Sans MS" panose="030F0702030302020204" pitchFamily="66" charset="0"/>
              </a:rPr>
              <a:t> 3</a:t>
            </a:r>
            <a:r>
              <a:rPr lang="hi-IN" sz="2400" dirty="0">
                <a:latin typeface="Comic Sans MS" panose="030F0702030302020204" pitchFamily="66" charset="0"/>
              </a:rPr>
              <a:t> तीन</a:t>
            </a:r>
          </a:p>
          <a:p>
            <a:r>
              <a:rPr lang="hi-IN" sz="2400" dirty="0">
                <a:latin typeface="Comic Sans MS" panose="030F0702030302020204" pitchFamily="66" charset="0"/>
              </a:rPr>
              <a:t>४</a:t>
            </a:r>
            <a:r>
              <a:rPr lang="tr-TR" sz="2400" dirty="0">
                <a:latin typeface="Comic Sans MS" panose="030F0702030302020204" pitchFamily="66" charset="0"/>
              </a:rPr>
              <a:t> 4</a:t>
            </a:r>
            <a:r>
              <a:rPr lang="hi-IN" sz="2400" dirty="0">
                <a:latin typeface="Comic Sans MS" panose="030F0702030302020204" pitchFamily="66" charset="0"/>
              </a:rPr>
              <a:t> चार </a:t>
            </a:r>
          </a:p>
          <a:p>
            <a:pPr algn="r"/>
            <a:r>
              <a:rPr lang="hi-IN" sz="2400" dirty="0">
                <a:latin typeface="Comic Sans MS" panose="030F0702030302020204" pitchFamily="66" charset="0"/>
              </a:rPr>
              <a:t>पाँच ५</a:t>
            </a:r>
            <a:r>
              <a:rPr lang="tr-TR" sz="2400" dirty="0">
                <a:latin typeface="Comic Sans MS" panose="030F0702030302020204" pitchFamily="66" charset="0"/>
              </a:rPr>
              <a:t> 5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/>
            <a:r>
              <a:rPr lang="hi-IN" sz="2400" dirty="0">
                <a:latin typeface="Comic Sans MS" panose="030F0702030302020204" pitchFamily="66" charset="0"/>
              </a:rPr>
              <a:t>६</a:t>
            </a:r>
            <a:r>
              <a:rPr lang="tr-TR" sz="2400" dirty="0">
                <a:latin typeface="Comic Sans MS" panose="030F0702030302020204" pitchFamily="66" charset="0"/>
              </a:rPr>
              <a:t> 6</a:t>
            </a:r>
            <a:r>
              <a:rPr lang="hi-IN" sz="2400" dirty="0">
                <a:latin typeface="Comic Sans MS" panose="030F0702030302020204" pitchFamily="66" charset="0"/>
              </a:rPr>
              <a:t> छः</a:t>
            </a:r>
          </a:p>
          <a:p>
            <a:r>
              <a:rPr lang="hi-IN" sz="2400" dirty="0">
                <a:latin typeface="Comic Sans MS" panose="030F0702030302020204" pitchFamily="66" charset="0"/>
              </a:rPr>
              <a:t>७</a:t>
            </a:r>
            <a:r>
              <a:rPr lang="tr-TR" sz="2400" dirty="0">
                <a:latin typeface="Comic Sans MS" panose="030F0702030302020204" pitchFamily="66" charset="0"/>
              </a:rPr>
              <a:t> 7</a:t>
            </a:r>
            <a:r>
              <a:rPr lang="hi-IN" sz="2400" dirty="0">
                <a:latin typeface="Comic Sans MS" panose="030F0702030302020204" pitchFamily="66" charset="0"/>
              </a:rPr>
              <a:t> सात</a:t>
            </a:r>
          </a:p>
          <a:p>
            <a:pPr algn="r"/>
            <a:r>
              <a:rPr lang="hi-IN" sz="2400" dirty="0">
                <a:latin typeface="Comic Sans MS" panose="030F0702030302020204" pitchFamily="66" charset="0"/>
              </a:rPr>
              <a:t>आठ ८</a:t>
            </a:r>
            <a:r>
              <a:rPr lang="tr-TR" sz="2400" dirty="0">
                <a:latin typeface="Comic Sans MS" panose="030F0702030302020204" pitchFamily="66" charset="0"/>
              </a:rPr>
              <a:t> 8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/>
            <a:r>
              <a:rPr lang="hi-IN" sz="2400" dirty="0">
                <a:latin typeface="Comic Sans MS" panose="030F0702030302020204" pitchFamily="66" charset="0"/>
              </a:rPr>
              <a:t>९</a:t>
            </a:r>
            <a:r>
              <a:rPr lang="tr-TR" sz="2400" dirty="0">
                <a:latin typeface="Comic Sans MS" panose="030F0702030302020204" pitchFamily="66" charset="0"/>
              </a:rPr>
              <a:t> 9</a:t>
            </a:r>
            <a:r>
              <a:rPr lang="hi-IN" sz="2400" dirty="0">
                <a:latin typeface="Comic Sans MS" panose="030F0702030302020204" pitchFamily="66" charset="0"/>
              </a:rPr>
              <a:t> नौ </a:t>
            </a:r>
          </a:p>
          <a:p>
            <a:r>
              <a:rPr lang="hi-IN" sz="2400" dirty="0">
                <a:latin typeface="Comic Sans MS" panose="030F0702030302020204" pitchFamily="66" charset="0"/>
              </a:rPr>
              <a:t>१०</a:t>
            </a:r>
            <a:r>
              <a:rPr lang="tr-TR" sz="2400" dirty="0">
                <a:latin typeface="Comic Sans MS" panose="030F0702030302020204" pitchFamily="66" charset="0"/>
              </a:rPr>
              <a:t> 10</a:t>
            </a:r>
            <a:r>
              <a:rPr lang="hi-IN" sz="2400" dirty="0">
                <a:latin typeface="Comic Sans MS" panose="030F0702030302020204" pitchFamily="66" charset="0"/>
              </a:rPr>
              <a:t> दस 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637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5D484FD5-3042-44AD-B250-BE52CF78026C}"/>
              </a:ext>
            </a:extLst>
          </p:cNvPr>
          <p:cNvSpPr/>
          <p:nvPr/>
        </p:nvSpPr>
        <p:spPr>
          <a:xfrm>
            <a:off x="1316182" y="706582"/>
            <a:ext cx="5031650" cy="5585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पहला </a:t>
            </a:r>
            <a:r>
              <a:rPr lang="tr-TR" sz="2400" dirty="0">
                <a:latin typeface="Comic Sans MS" panose="030F0702030302020204" pitchFamily="66" charset="0"/>
              </a:rPr>
              <a:t>birinci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दूसरा</a:t>
            </a:r>
            <a:r>
              <a:rPr lang="tr-TR" sz="2400" dirty="0">
                <a:latin typeface="Comic Sans MS" panose="030F0702030302020204" pitchFamily="66" charset="0"/>
              </a:rPr>
              <a:t> ikinci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तीसरा</a:t>
            </a:r>
            <a:r>
              <a:rPr lang="tr-TR" sz="2400" dirty="0">
                <a:latin typeface="Comic Sans MS" panose="030F0702030302020204" pitchFamily="66" charset="0"/>
              </a:rPr>
              <a:t> üçüncü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चौथा</a:t>
            </a:r>
            <a:r>
              <a:rPr lang="tr-TR" sz="2400" dirty="0">
                <a:latin typeface="Comic Sans MS" panose="030F0702030302020204" pitchFamily="66" charset="0"/>
              </a:rPr>
              <a:t> dördüncü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पाँचवाँ</a:t>
            </a:r>
            <a:r>
              <a:rPr lang="tr-TR" sz="2400" dirty="0">
                <a:latin typeface="Comic Sans MS" panose="030F0702030302020204" pitchFamily="66" charset="0"/>
              </a:rPr>
              <a:t> beşinci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छठा</a:t>
            </a:r>
            <a:r>
              <a:rPr lang="tr-TR" sz="2400" dirty="0">
                <a:latin typeface="Comic Sans MS" panose="030F0702030302020204" pitchFamily="66" charset="0"/>
              </a:rPr>
              <a:t> altıncı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सातवाँ</a:t>
            </a:r>
            <a:r>
              <a:rPr lang="tr-TR" sz="2400" dirty="0">
                <a:latin typeface="Comic Sans MS" panose="030F0702030302020204" pitchFamily="66" charset="0"/>
              </a:rPr>
              <a:t> yedinci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आठवाँ</a:t>
            </a:r>
            <a:r>
              <a:rPr lang="tr-TR" sz="2400" dirty="0">
                <a:latin typeface="Comic Sans MS" panose="030F0702030302020204" pitchFamily="66" charset="0"/>
              </a:rPr>
              <a:t> sekizinci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नवाँ </a:t>
            </a:r>
            <a:r>
              <a:rPr lang="tr-TR" sz="2400" dirty="0">
                <a:latin typeface="Comic Sans MS" panose="030F0702030302020204" pitchFamily="66" charset="0"/>
              </a:rPr>
              <a:t>dokuzuncu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दसवाँ</a:t>
            </a:r>
            <a:r>
              <a:rPr lang="tr-TR" sz="2400" dirty="0">
                <a:latin typeface="Comic Sans MS" panose="030F0702030302020204" pitchFamily="66" charset="0"/>
              </a:rPr>
              <a:t> onuncu</a:t>
            </a:r>
          </a:p>
        </p:txBody>
      </p:sp>
    </p:spTree>
    <p:extLst>
      <p:ext uri="{BB962C8B-B14F-4D97-AF65-F5344CB8AC3E}">
        <p14:creationId xmlns:p14="http://schemas.microsoft.com/office/powerpoint/2010/main" val="1866816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AD4E43D-AB52-44D1-A4B5-F89122B005DF}"/>
              </a:ext>
            </a:extLst>
          </p:cNvPr>
          <p:cNvSpPr/>
          <p:nvPr/>
        </p:nvSpPr>
        <p:spPr>
          <a:xfrm>
            <a:off x="1401553" y="681243"/>
            <a:ext cx="2965877" cy="59093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दुगुना</a:t>
            </a:r>
            <a:r>
              <a:rPr lang="tr-TR" sz="2400" dirty="0">
                <a:latin typeface="Comic Sans MS" panose="030F0702030302020204" pitchFamily="66" charset="0"/>
              </a:rPr>
              <a:t> iki kez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तिगुना</a:t>
            </a:r>
            <a:r>
              <a:rPr lang="tr-TR" sz="2400" dirty="0">
                <a:latin typeface="Comic Sans MS" panose="030F0702030302020204" pitchFamily="66" charset="0"/>
              </a:rPr>
              <a:t> üç kez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चौगुना</a:t>
            </a:r>
            <a:r>
              <a:rPr lang="tr-TR" sz="2400" dirty="0">
                <a:latin typeface="Comic Sans MS" panose="030F0702030302020204" pitchFamily="66" charset="0"/>
              </a:rPr>
              <a:t> dört kez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पचगुना</a:t>
            </a:r>
            <a:r>
              <a:rPr lang="tr-TR" sz="2400" dirty="0">
                <a:latin typeface="Comic Sans MS" panose="030F0702030302020204" pitchFamily="66" charset="0"/>
              </a:rPr>
              <a:t> beş kez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छःगुना</a:t>
            </a:r>
            <a:r>
              <a:rPr lang="tr-TR" sz="2400" dirty="0">
                <a:latin typeface="Comic Sans MS" panose="030F0702030302020204" pitchFamily="66" charset="0"/>
              </a:rPr>
              <a:t> altı kez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सात गुना</a:t>
            </a:r>
            <a:r>
              <a:rPr lang="tr-TR" sz="2400" dirty="0">
                <a:latin typeface="Comic Sans MS" panose="030F0702030302020204" pitchFamily="66" charset="0"/>
              </a:rPr>
              <a:t> yedi kez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आठ गुनन </a:t>
            </a:r>
            <a:r>
              <a:rPr lang="tr-TR" sz="2400" dirty="0">
                <a:latin typeface="Comic Sans MS" panose="030F0702030302020204" pitchFamily="66" charset="0"/>
              </a:rPr>
              <a:t>sekiz kez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नौ गुना</a:t>
            </a:r>
            <a:r>
              <a:rPr lang="tr-TR" sz="2400" dirty="0">
                <a:latin typeface="Comic Sans MS" panose="030F0702030302020204" pitchFamily="66" charset="0"/>
              </a:rPr>
              <a:t> dokuz kez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सौ गुना</a:t>
            </a:r>
            <a:r>
              <a:rPr lang="tr-TR" sz="2400" dirty="0">
                <a:latin typeface="Comic Sans MS" panose="030F0702030302020204" pitchFamily="66" charset="0"/>
              </a:rPr>
              <a:t> yüz kez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हज़आर गुना</a:t>
            </a:r>
            <a:r>
              <a:rPr lang="tr-TR" sz="2400" dirty="0">
                <a:latin typeface="Comic Sans MS" panose="030F0702030302020204" pitchFamily="66" charset="0"/>
              </a:rPr>
              <a:t> bin kez</a:t>
            </a:r>
            <a:endParaRPr lang="hi-IN" sz="2400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4222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E75C2E1-E5A8-47F3-B74C-8FD1862B6A7D}"/>
              </a:ext>
            </a:extLst>
          </p:cNvPr>
          <p:cNvSpPr/>
          <p:nvPr/>
        </p:nvSpPr>
        <p:spPr>
          <a:xfrm>
            <a:off x="290945" y="736661"/>
            <a:ext cx="1152698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dirty="0">
                <a:latin typeface="Comic Sans MS" panose="030F0702030302020204" pitchFamily="66" charset="0"/>
              </a:rPr>
              <a:t>Günler</a:t>
            </a:r>
          </a:p>
          <a:p>
            <a:pPr algn="ctr"/>
            <a:r>
              <a:rPr lang="hi-IN" sz="2400" dirty="0">
                <a:latin typeface="Comic Sans MS" panose="030F0702030302020204" pitchFamily="66" charset="0"/>
              </a:rPr>
              <a:t>सपताह के दिन </a:t>
            </a:r>
            <a:endParaRPr lang="tr-TR" sz="2400" dirty="0">
              <a:latin typeface="Comic Sans MS" panose="030F0702030302020204" pitchFamily="66" charset="0"/>
            </a:endParaRPr>
          </a:p>
          <a:p>
            <a:endParaRPr lang="tr-TR" sz="2400" dirty="0">
              <a:latin typeface="Comic Sans MS" panose="030F0702030302020204" pitchFamily="66" charset="0"/>
            </a:endParaRPr>
          </a:p>
          <a:p>
            <a:pPr algn="ctr"/>
            <a:r>
              <a:rPr lang="hi-IN" sz="2400" dirty="0">
                <a:latin typeface="Comic Sans MS" panose="030F0702030302020204" pitchFamily="66" charset="0"/>
              </a:rPr>
              <a:t>रविवार</a:t>
            </a:r>
            <a:r>
              <a:rPr lang="tr-TR" sz="2400" dirty="0">
                <a:latin typeface="Comic Sans MS" panose="030F0702030302020204" pitchFamily="66" charset="0"/>
              </a:rPr>
              <a:t> Pazar</a:t>
            </a:r>
            <a:endParaRPr lang="hi-IN" sz="2400" dirty="0">
              <a:latin typeface="Comic Sans MS" panose="030F0702030302020204" pitchFamily="66" charset="0"/>
            </a:endParaRPr>
          </a:p>
          <a:p>
            <a:r>
              <a:rPr lang="hi-IN" sz="2400" dirty="0">
                <a:latin typeface="Comic Sans MS" panose="030F0702030302020204" pitchFamily="66" charset="0"/>
              </a:rPr>
              <a:t>सोमवार</a:t>
            </a:r>
            <a:r>
              <a:rPr lang="tr-TR" sz="2400" dirty="0">
                <a:latin typeface="Comic Sans MS" panose="030F0702030302020204" pitchFamily="66" charset="0"/>
              </a:rPr>
              <a:t> Pazartesi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r"/>
            <a:r>
              <a:rPr lang="hi-IN" sz="2400" dirty="0">
                <a:latin typeface="Comic Sans MS" panose="030F0702030302020204" pitchFamily="66" charset="0"/>
              </a:rPr>
              <a:t>मंगालवर</a:t>
            </a:r>
            <a:r>
              <a:rPr lang="tr-TR" sz="2400" dirty="0">
                <a:latin typeface="Comic Sans MS" panose="030F0702030302020204" pitchFamily="66" charset="0"/>
              </a:rPr>
              <a:t> Salı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/>
            <a:r>
              <a:rPr lang="hi-IN" sz="2400" dirty="0">
                <a:latin typeface="Comic Sans MS" panose="030F0702030302020204" pitchFamily="66" charset="0"/>
              </a:rPr>
              <a:t>बुद्धवार </a:t>
            </a:r>
            <a:r>
              <a:rPr lang="tr-TR" sz="2400" dirty="0">
                <a:latin typeface="Comic Sans MS" panose="030F0702030302020204" pitchFamily="66" charset="0"/>
              </a:rPr>
              <a:t>Çarşamba</a:t>
            </a:r>
            <a:endParaRPr lang="hi-IN" sz="2400" dirty="0">
              <a:latin typeface="Comic Sans MS" panose="030F0702030302020204" pitchFamily="66" charset="0"/>
            </a:endParaRPr>
          </a:p>
          <a:p>
            <a:r>
              <a:rPr lang="hi-IN" sz="2400" dirty="0">
                <a:latin typeface="Comic Sans MS" panose="030F0702030302020204" pitchFamily="66" charset="0"/>
              </a:rPr>
              <a:t>गुरूवार </a:t>
            </a:r>
            <a:r>
              <a:rPr lang="tr-TR" sz="2400" dirty="0">
                <a:latin typeface="Comic Sans MS" panose="030F0702030302020204" pitchFamily="66" charset="0"/>
              </a:rPr>
              <a:t> /</a:t>
            </a:r>
            <a:r>
              <a:rPr lang="hi-IN" sz="2400" dirty="0">
                <a:latin typeface="Comic Sans MS" panose="030F0702030302020204" pitchFamily="66" charset="0"/>
              </a:rPr>
              <a:t>बृहस्पतिवार</a:t>
            </a:r>
            <a:r>
              <a:rPr lang="tr-TR" sz="2400" dirty="0">
                <a:latin typeface="Comic Sans MS" panose="030F0702030302020204" pitchFamily="66" charset="0"/>
              </a:rPr>
              <a:t> Perşembe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r"/>
            <a:r>
              <a:rPr lang="hi-IN" sz="2400" dirty="0">
                <a:latin typeface="Comic Sans MS" panose="030F0702030302020204" pitchFamily="66" charset="0"/>
              </a:rPr>
              <a:t>शुक्रवार</a:t>
            </a:r>
            <a:r>
              <a:rPr lang="tr-TR" sz="2400" dirty="0">
                <a:latin typeface="Comic Sans MS" panose="030F0702030302020204" pitchFamily="66" charset="0"/>
              </a:rPr>
              <a:t> Cuma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/>
            <a:r>
              <a:rPr lang="hi-IN" sz="2400" dirty="0">
                <a:latin typeface="Comic Sans MS" panose="030F0702030302020204" pitchFamily="66" charset="0"/>
              </a:rPr>
              <a:t>शनिवार</a:t>
            </a:r>
            <a:r>
              <a:rPr lang="tr-TR" sz="2400" dirty="0">
                <a:latin typeface="Comic Sans MS" panose="030F0702030302020204" pitchFamily="66" charset="0"/>
              </a:rPr>
              <a:t> Cumartesi</a:t>
            </a:r>
            <a:endParaRPr lang="hi-IN" sz="2400" dirty="0">
              <a:latin typeface="Comic Sans MS" panose="030F0702030302020204" pitchFamily="66" charset="0"/>
            </a:endParaRPr>
          </a:p>
          <a:p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607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5B2A659-6830-4C75-8672-05F0E2848396}"/>
              </a:ext>
            </a:extLst>
          </p:cNvPr>
          <p:cNvSpPr/>
          <p:nvPr/>
        </p:nvSpPr>
        <p:spPr>
          <a:xfrm>
            <a:off x="3280009" y="584261"/>
            <a:ext cx="5248553" cy="59093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आज</a:t>
            </a:r>
            <a:r>
              <a:rPr lang="tr-TR" sz="2400" dirty="0">
                <a:latin typeface="Comic Sans MS" panose="030F0702030302020204" pitchFamily="66" charset="0"/>
              </a:rPr>
              <a:t> bugün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कल</a:t>
            </a:r>
            <a:r>
              <a:rPr lang="tr-TR" sz="2400" dirty="0">
                <a:latin typeface="Comic Sans MS" panose="030F0702030302020204" pitchFamily="66" charset="0"/>
              </a:rPr>
              <a:t> yarın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कल</a:t>
            </a:r>
            <a:r>
              <a:rPr lang="tr-TR" sz="2400" dirty="0">
                <a:latin typeface="Comic Sans MS" panose="030F0702030302020204" pitchFamily="66" charset="0"/>
              </a:rPr>
              <a:t> dün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परसों</a:t>
            </a:r>
            <a:r>
              <a:rPr lang="tr-TR" sz="2400" dirty="0">
                <a:latin typeface="Comic Sans MS" panose="030F0702030302020204" pitchFamily="66" charset="0"/>
              </a:rPr>
              <a:t> dünden önceki gün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कल सोमवार है |</a:t>
            </a:r>
            <a:r>
              <a:rPr lang="tr-TR" sz="2400" dirty="0">
                <a:latin typeface="Comic Sans MS" panose="030F0702030302020204" pitchFamily="66" charset="0"/>
              </a:rPr>
              <a:t> Dün Pazartesiydi.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कल सोमवार था |</a:t>
            </a:r>
            <a:r>
              <a:rPr lang="tr-TR" sz="2400" dirty="0">
                <a:latin typeface="Comic Sans MS" panose="030F0702030302020204" pitchFamily="66" charset="0"/>
              </a:rPr>
              <a:t> Yarın Salı.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आज क्या वार है ?</a:t>
            </a:r>
            <a:r>
              <a:rPr lang="tr-TR" sz="2400" dirty="0">
                <a:latin typeface="Comic Sans MS" panose="030F0702030302020204" pitchFamily="66" charset="0"/>
              </a:rPr>
              <a:t> Bugün nedir?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आज सोमवार है |</a:t>
            </a:r>
            <a:r>
              <a:rPr lang="tr-TR" sz="2400" dirty="0">
                <a:latin typeface="Comic Sans MS" panose="030F0702030302020204" pitchFamily="66" charset="0"/>
              </a:rPr>
              <a:t> Bugün Pazartesidir.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कल क्या वार था ?</a:t>
            </a:r>
            <a:r>
              <a:rPr lang="tr-TR" sz="2400" dirty="0">
                <a:latin typeface="Comic Sans MS" panose="030F0702030302020204" pitchFamily="66" charset="0"/>
              </a:rPr>
              <a:t> Dün neydi?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कल रविवार था |</a:t>
            </a:r>
            <a:r>
              <a:rPr lang="tr-TR" sz="2400" dirty="0">
                <a:latin typeface="Comic Sans MS" panose="030F0702030302020204" pitchFamily="66" charset="0"/>
              </a:rPr>
              <a:t> Dün Pazardı.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1995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03583DB-AFCD-407E-83D2-F52468E1F521}"/>
              </a:ext>
            </a:extLst>
          </p:cNvPr>
          <p:cNvSpPr/>
          <p:nvPr/>
        </p:nvSpPr>
        <p:spPr>
          <a:xfrm>
            <a:off x="5712562" y="778225"/>
            <a:ext cx="2988319" cy="54476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दिन</a:t>
            </a:r>
            <a:r>
              <a:rPr lang="tr-TR" sz="2400" dirty="0">
                <a:latin typeface="Comic Sans MS" panose="030F0702030302020204" pitchFamily="66" charset="0"/>
              </a:rPr>
              <a:t>,</a:t>
            </a:r>
            <a:r>
              <a:rPr lang="hi-IN" sz="2400" dirty="0">
                <a:latin typeface="Comic Sans MS" panose="030F0702030302020204" pitchFamily="66" charset="0"/>
              </a:rPr>
              <a:t> दिवस</a:t>
            </a:r>
            <a:r>
              <a:rPr lang="tr-TR" sz="2400" dirty="0">
                <a:latin typeface="Comic Sans MS" panose="030F0702030302020204" pitchFamily="66" charset="0"/>
              </a:rPr>
              <a:t>,</a:t>
            </a:r>
            <a:r>
              <a:rPr lang="hi-IN" sz="2400" dirty="0">
                <a:latin typeface="Comic Sans MS" panose="030F0702030302020204" pitchFamily="66" charset="0"/>
              </a:rPr>
              <a:t> रोज़</a:t>
            </a:r>
            <a:r>
              <a:rPr lang="tr-TR" sz="2400" dirty="0">
                <a:latin typeface="Comic Sans MS" panose="030F0702030302020204" pitchFamily="66" charset="0"/>
              </a:rPr>
              <a:t>  gün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सपताह</a:t>
            </a:r>
            <a:r>
              <a:rPr lang="tr-TR" sz="2400" dirty="0">
                <a:latin typeface="Comic Sans MS" panose="030F0702030302020204" pitchFamily="66" charset="0"/>
              </a:rPr>
              <a:t>,</a:t>
            </a:r>
            <a:r>
              <a:rPr lang="hi-IN" sz="2400" dirty="0">
                <a:latin typeface="Comic Sans MS" panose="030F0702030302020204" pitchFamily="66" charset="0"/>
              </a:rPr>
              <a:t> हफ्ता</a:t>
            </a:r>
            <a:r>
              <a:rPr lang="tr-TR" sz="2400" dirty="0">
                <a:latin typeface="Comic Sans MS" panose="030F0702030302020204" pitchFamily="66" charset="0"/>
              </a:rPr>
              <a:t> hafta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महीना</a:t>
            </a:r>
            <a:r>
              <a:rPr lang="tr-TR" sz="2400" dirty="0">
                <a:latin typeface="Comic Sans MS" panose="030F0702030302020204" pitchFamily="66" charset="0"/>
              </a:rPr>
              <a:t>,</a:t>
            </a:r>
            <a:r>
              <a:rPr lang="hi-IN" sz="2400" dirty="0">
                <a:latin typeface="Comic Sans MS" panose="030F0702030302020204" pitchFamily="66" charset="0"/>
              </a:rPr>
              <a:t> माह</a:t>
            </a:r>
            <a:r>
              <a:rPr lang="tr-TR" sz="2400" dirty="0">
                <a:latin typeface="Comic Sans MS" panose="030F0702030302020204" pitchFamily="66" charset="0"/>
              </a:rPr>
              <a:t> ay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वर्ष</a:t>
            </a:r>
            <a:r>
              <a:rPr lang="tr-TR" sz="2400" dirty="0">
                <a:latin typeface="Comic Sans MS" panose="030F0702030302020204" pitchFamily="66" charset="0"/>
              </a:rPr>
              <a:t>,</a:t>
            </a:r>
            <a:r>
              <a:rPr lang="hi-IN" sz="2400" dirty="0">
                <a:latin typeface="Comic Sans MS" panose="030F0702030302020204" pitchFamily="66" charset="0"/>
              </a:rPr>
              <a:t> साल</a:t>
            </a:r>
            <a:r>
              <a:rPr lang="tr-TR" sz="2400" dirty="0">
                <a:latin typeface="Comic Sans MS" panose="030F0702030302020204" pitchFamily="66" charset="0"/>
              </a:rPr>
              <a:t> yıl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सवेरा</a:t>
            </a:r>
            <a:r>
              <a:rPr lang="tr-TR" sz="2400" dirty="0">
                <a:latin typeface="Comic Sans MS" panose="030F0702030302020204" pitchFamily="66" charset="0"/>
              </a:rPr>
              <a:t> sabah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सुबह</a:t>
            </a:r>
            <a:r>
              <a:rPr lang="tr-TR" sz="2400" dirty="0">
                <a:latin typeface="Comic Sans MS" panose="030F0702030302020204" pitchFamily="66" charset="0"/>
              </a:rPr>
              <a:t> sabah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दोपहर</a:t>
            </a:r>
            <a:r>
              <a:rPr lang="tr-TR" sz="2400" dirty="0">
                <a:latin typeface="Comic Sans MS" panose="030F0702030302020204" pitchFamily="66" charset="0"/>
              </a:rPr>
              <a:t> öğleden sonra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शाम</a:t>
            </a:r>
            <a:r>
              <a:rPr lang="tr-TR" sz="2400" dirty="0">
                <a:latin typeface="Comic Sans MS" panose="030F0702030302020204" pitchFamily="66" charset="0"/>
              </a:rPr>
              <a:t> akşam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रात्रि</a:t>
            </a:r>
            <a:r>
              <a:rPr lang="tr-TR" sz="2400" dirty="0">
                <a:latin typeface="Comic Sans MS" panose="030F0702030302020204" pitchFamily="66" charset="0"/>
              </a:rPr>
              <a:t>,</a:t>
            </a:r>
            <a:r>
              <a:rPr lang="hi-IN" sz="2400" dirty="0">
                <a:latin typeface="Comic Sans MS" panose="030F0702030302020204" pitchFamily="66" charset="0"/>
              </a:rPr>
              <a:t> रात</a:t>
            </a:r>
            <a:r>
              <a:rPr lang="tr-TR" sz="2400" dirty="0">
                <a:latin typeface="Comic Sans MS" panose="030F0702030302020204" pitchFamily="66" charset="0"/>
              </a:rPr>
              <a:t> gece</a:t>
            </a:r>
            <a:endParaRPr lang="hi-IN" sz="2400" dirty="0">
              <a:latin typeface="Comic Sans MS" panose="030F0702030302020204" pitchFamily="66" charset="0"/>
            </a:endParaRP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23089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72F429B-DA0F-434F-ADEA-1C0D2CD617DB}"/>
              </a:ext>
            </a:extLst>
          </p:cNvPr>
          <p:cNvSpPr/>
          <p:nvPr/>
        </p:nvSpPr>
        <p:spPr>
          <a:xfrm>
            <a:off x="3048000" y="-79653"/>
            <a:ext cx="6096000" cy="70173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AYLAR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Ocak		</a:t>
            </a:r>
            <a:r>
              <a:rPr lang="hi-IN" dirty="0">
                <a:latin typeface="Times New Roman" panose="02020603050405020304" pitchFamily="18" charset="0"/>
                <a:ea typeface="Times New Roman" panose="02020603050405020304" pitchFamily="18" charset="0"/>
              </a:rPr>
              <a:t>जनवरी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Şubat		</a:t>
            </a:r>
            <a:r>
              <a:rPr lang="hi-IN" dirty="0">
                <a:latin typeface="Times New Roman" panose="02020603050405020304" pitchFamily="18" charset="0"/>
                <a:ea typeface="Times New Roman" panose="02020603050405020304" pitchFamily="18" charset="0"/>
              </a:rPr>
              <a:t>फरवरी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Mart		</a:t>
            </a:r>
            <a:r>
              <a:rPr lang="hi-IN" dirty="0">
                <a:latin typeface="Times New Roman" panose="02020603050405020304" pitchFamily="18" charset="0"/>
                <a:ea typeface="Times New Roman" panose="02020603050405020304" pitchFamily="18" charset="0"/>
              </a:rPr>
              <a:t>मार्च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Nisan		</a:t>
            </a:r>
            <a:r>
              <a:rPr lang="hi-IN" dirty="0">
                <a:latin typeface="Times New Roman" panose="02020603050405020304" pitchFamily="18" charset="0"/>
                <a:ea typeface="Times New Roman" panose="02020603050405020304" pitchFamily="18" charset="0"/>
              </a:rPr>
              <a:t>अप्रैल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Mayıs		</a:t>
            </a:r>
            <a:r>
              <a:rPr lang="hi-IN" dirty="0">
                <a:latin typeface="Times New Roman" panose="02020603050405020304" pitchFamily="18" charset="0"/>
                <a:ea typeface="Times New Roman" panose="02020603050405020304" pitchFamily="18" charset="0"/>
              </a:rPr>
              <a:t>मई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Haziran		</a:t>
            </a:r>
            <a:r>
              <a:rPr lang="hi-IN" dirty="0">
                <a:latin typeface="Times New Roman" panose="02020603050405020304" pitchFamily="18" charset="0"/>
                <a:ea typeface="Times New Roman" panose="02020603050405020304" pitchFamily="18" charset="0"/>
              </a:rPr>
              <a:t>जून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Temmuz		</a:t>
            </a:r>
            <a:r>
              <a:rPr lang="hi-IN" dirty="0">
                <a:latin typeface="Times New Roman" panose="02020603050405020304" pitchFamily="18" charset="0"/>
                <a:ea typeface="Times New Roman" panose="02020603050405020304" pitchFamily="18" charset="0"/>
              </a:rPr>
              <a:t>जुलाई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Ağustos		</a:t>
            </a:r>
            <a:r>
              <a:rPr lang="hi-IN" dirty="0">
                <a:latin typeface="Times New Roman" panose="02020603050405020304" pitchFamily="18" charset="0"/>
                <a:ea typeface="Times New Roman" panose="02020603050405020304" pitchFamily="18" charset="0"/>
              </a:rPr>
              <a:t>अगस्त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Eylül		</a:t>
            </a:r>
            <a:r>
              <a:rPr lang="hi-IN" dirty="0">
                <a:latin typeface="Times New Roman" panose="02020603050405020304" pitchFamily="18" charset="0"/>
                <a:ea typeface="Times New Roman" panose="02020603050405020304" pitchFamily="18" charset="0"/>
              </a:rPr>
              <a:t>सितम्बर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	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Ekim		</a:t>
            </a:r>
            <a:r>
              <a:rPr lang="hi-IN" dirty="0">
                <a:latin typeface="Times New Roman" panose="02020603050405020304" pitchFamily="18" charset="0"/>
                <a:ea typeface="Times New Roman" panose="02020603050405020304" pitchFamily="18" charset="0"/>
              </a:rPr>
              <a:t>अक्टूबर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	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Kasım		</a:t>
            </a:r>
            <a:r>
              <a:rPr lang="hi-IN" dirty="0">
                <a:latin typeface="Times New Roman" panose="02020603050405020304" pitchFamily="18" charset="0"/>
                <a:ea typeface="Times New Roman" panose="02020603050405020304" pitchFamily="18" charset="0"/>
              </a:rPr>
              <a:t>नवंबर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Aralık		</a:t>
            </a:r>
            <a:r>
              <a:rPr lang="hi-IN" dirty="0">
                <a:latin typeface="Times New Roman" panose="02020603050405020304" pitchFamily="18" charset="0"/>
                <a:ea typeface="Times New Roman" panose="02020603050405020304" pitchFamily="18" charset="0"/>
              </a:rPr>
              <a:t>दिसंबर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380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2AC9E4F-24D9-4905-AB5C-C295B4B1BB32}"/>
              </a:ext>
            </a:extLst>
          </p:cNvPr>
          <p:cNvSpPr/>
          <p:nvPr/>
        </p:nvSpPr>
        <p:spPr>
          <a:xfrm>
            <a:off x="3311236" y="224641"/>
            <a:ext cx="6096000" cy="6208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r-TR" sz="2000" b="1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Hindu </a:t>
            </a:r>
            <a:r>
              <a:rPr lang="tr-TR" sz="2000" b="1" dirty="0" err="1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Tavimine</a:t>
            </a:r>
            <a:r>
              <a:rPr lang="tr-TR" sz="2000" b="1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 Göre Aylar</a:t>
            </a:r>
            <a:endParaRPr lang="tr-TR" sz="2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sz="2000" b="1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tr-TR" sz="2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Mart-Nisan		</a:t>
            </a:r>
            <a:r>
              <a:rPr lang="hi-IN" sz="20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चैत</a:t>
            </a: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sz="2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Nisan-Mayıs		</a:t>
            </a:r>
            <a:r>
              <a:rPr lang="hi-IN" sz="20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बैसाख </a:t>
            </a: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sz="2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Mayıs-Haziran		</a:t>
            </a:r>
            <a:r>
              <a:rPr lang="hi-IN" sz="20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जेठ</a:t>
            </a: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sz="2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Haziran-Temmuz	</a:t>
            </a:r>
            <a:r>
              <a:rPr lang="hi-IN" sz="20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अषाढ़</a:t>
            </a: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sz="2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Temmuz-Ağustos	</a:t>
            </a:r>
            <a:r>
              <a:rPr lang="hi-IN" sz="20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सावन</a:t>
            </a: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sz="2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Ağustos-Eylül		</a:t>
            </a:r>
            <a:r>
              <a:rPr lang="hi-IN" sz="20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भादों</a:t>
            </a: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sz="2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Eylül-Ekim		</a:t>
            </a:r>
            <a:r>
              <a:rPr lang="hi-IN" sz="20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क्वार</a:t>
            </a: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sz="2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Ekim-Kasım		</a:t>
            </a:r>
            <a:r>
              <a:rPr lang="hi-IN" sz="20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कार्तिक </a:t>
            </a: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	</a:t>
            </a:r>
            <a:endParaRPr lang="tr-TR" sz="2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Kasım-Aralık		</a:t>
            </a:r>
            <a:r>
              <a:rPr lang="hi-IN" sz="20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अगहन</a:t>
            </a: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sz="2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Aralık-Ocak		</a:t>
            </a:r>
            <a:r>
              <a:rPr lang="hi-IN" sz="20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पूस </a:t>
            </a: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sz="2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Ocak-Şubat		</a:t>
            </a:r>
            <a:r>
              <a:rPr lang="hi-IN" sz="20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माघ </a:t>
            </a: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lang="tr-TR" sz="2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Şubat-Mart		</a:t>
            </a:r>
            <a:r>
              <a:rPr lang="hi-IN" sz="2000" dirty="0">
                <a:latin typeface="Comic Sans MS" panose="030F0702030302020204" pitchFamily="66" charset="0"/>
                <a:ea typeface="Times New Roman" panose="02020603050405020304" pitchFamily="18" charset="0"/>
              </a:rPr>
              <a:t>फागुन </a:t>
            </a:r>
            <a:r>
              <a:rPr lang="tr-TR" sz="2000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	</a:t>
            </a:r>
            <a:r>
              <a:rPr lang="tr-TR" dirty="0">
                <a:latin typeface="Comic Sans MS" panose="030F0702030302020204" pitchFamily="66" charset="0"/>
                <a:ea typeface="Times New Roman" panose="02020603050405020304" pitchFamily="18" charset="0"/>
                <a:cs typeface="Mangal" panose="02040503050203030202" pitchFamily="18" charset="0"/>
              </a:rPr>
              <a:t>	</a:t>
            </a:r>
            <a:endParaRPr lang="tr-TR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175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381</Words>
  <Application>Microsoft Office PowerPoint</Application>
  <PresentationFormat>Geniş ekran</PresentationFormat>
  <Paragraphs>106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Times New Roman</vt:lpstr>
      <vt:lpstr>Office Teması</vt:lpstr>
      <vt:lpstr>HİN 137 Temel Hintçe  Sayılar-Günler  12.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137 Temel Hintçe  Sayılar-Günler  12. Hafta</dc:title>
  <dc:creator>Casper</dc:creator>
  <cp:lastModifiedBy>Casper</cp:lastModifiedBy>
  <cp:revision>6</cp:revision>
  <dcterms:created xsi:type="dcterms:W3CDTF">2020-05-10T14:33:39Z</dcterms:created>
  <dcterms:modified xsi:type="dcterms:W3CDTF">2020-05-10T15:41:46Z</dcterms:modified>
</cp:coreProperties>
</file>