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6" r:id="rId20"/>
    <p:sldId id="273" r:id="rId21"/>
    <p:sldId id="274" r:id="rId22"/>
    <p:sldId id="275" r:id="rId23"/>
    <p:sldId id="277" r:id="rId24"/>
    <p:sldId id="278" r:id="rId25"/>
    <p:sldId id="281" r:id="rId26"/>
    <p:sldId id="282" r:id="rId27"/>
    <p:sldId id="283" r:id="rId28"/>
    <p:sldId id="284" r:id="rId29"/>
    <p:sldId id="279" r:id="rId30"/>
    <p:sldId id="280" r:id="rId31"/>
    <p:sldId id="285" r:id="rId32"/>
    <p:sldId id="286" r:id="rId33"/>
    <p:sldId id="287" r:id="rId34"/>
    <p:sldId id="288" r:id="rId35"/>
    <p:sldId id="289" r:id="rId36"/>
    <p:sldId id="290" r:id="rId37"/>
    <p:sldId id="291" r:id="rId38"/>
    <p:sldId id="292" r:id="rId3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7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7365B28A-BF19-4F3B-90CD-4FF65D3B1A42}" type="datetimeFigureOut">
              <a:rPr lang="tr-TR" smtClean="0"/>
              <a:pPr/>
              <a:t>10.12.2019</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FB44F81C-888F-44D9-8153-AC3C0A9D81C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365B28A-BF19-4F3B-90CD-4FF65D3B1A42}" type="datetimeFigureOut">
              <a:rPr lang="tr-TR" smtClean="0"/>
              <a:pPr/>
              <a:t>10.12.2019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B44F81C-888F-44D9-8153-AC3C0A9D81C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365B28A-BF19-4F3B-90CD-4FF65D3B1A42}" type="datetimeFigureOut">
              <a:rPr lang="tr-TR" smtClean="0"/>
              <a:pPr/>
              <a:t>10.12.2019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B44F81C-888F-44D9-8153-AC3C0A9D81C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7365B28A-BF19-4F3B-90CD-4FF65D3B1A42}" type="datetimeFigureOut">
              <a:rPr lang="tr-TR" smtClean="0"/>
              <a:pPr/>
              <a:t>10.12.2019</a:t>
            </a:fld>
            <a:endParaRPr lang="tr-TR"/>
          </a:p>
        </p:txBody>
      </p:sp>
      <p:sp>
        <p:nvSpPr>
          <p:cNvPr id="9" name="8 Slayt Numarası Yer Tutucusu"/>
          <p:cNvSpPr>
            <a:spLocks noGrp="1"/>
          </p:cNvSpPr>
          <p:nvPr>
            <p:ph type="sldNum" sz="quarter" idx="15"/>
          </p:nvPr>
        </p:nvSpPr>
        <p:spPr/>
        <p:txBody>
          <a:bodyPr rtlCol="0"/>
          <a:lstStyle/>
          <a:p>
            <a:fld id="{FB44F81C-888F-44D9-8153-AC3C0A9D81C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7365B28A-BF19-4F3B-90CD-4FF65D3B1A42}" type="datetimeFigureOut">
              <a:rPr lang="tr-TR" smtClean="0"/>
              <a:pPr/>
              <a:t>10.12.2019</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FB44F81C-888F-44D9-8153-AC3C0A9D81C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7365B28A-BF19-4F3B-90CD-4FF65D3B1A42}" type="datetimeFigureOut">
              <a:rPr lang="tr-TR" smtClean="0"/>
              <a:pPr/>
              <a:t>10.12.2019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B44F81C-888F-44D9-8153-AC3C0A9D81C6}"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7365B28A-BF19-4F3B-90CD-4FF65D3B1A42}" type="datetimeFigureOut">
              <a:rPr lang="tr-TR" smtClean="0"/>
              <a:pPr/>
              <a:t>10.12.2019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B44F81C-888F-44D9-8153-AC3C0A9D81C6}"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7365B28A-BF19-4F3B-90CD-4FF65D3B1A42}" type="datetimeFigureOut">
              <a:rPr lang="tr-TR" smtClean="0"/>
              <a:pPr/>
              <a:t>10.12.2019</a:t>
            </a:fld>
            <a:endParaRPr lang="tr-TR"/>
          </a:p>
        </p:txBody>
      </p:sp>
      <p:sp>
        <p:nvSpPr>
          <p:cNvPr id="7" name="6 Slayt Numarası Yer Tutucusu"/>
          <p:cNvSpPr>
            <a:spLocks noGrp="1"/>
          </p:cNvSpPr>
          <p:nvPr>
            <p:ph type="sldNum" sz="quarter" idx="11"/>
          </p:nvPr>
        </p:nvSpPr>
        <p:spPr/>
        <p:txBody>
          <a:bodyPr rtlCol="0"/>
          <a:lstStyle/>
          <a:p>
            <a:fld id="{FB44F81C-888F-44D9-8153-AC3C0A9D81C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365B28A-BF19-4F3B-90CD-4FF65D3B1A42}" type="datetimeFigureOut">
              <a:rPr lang="tr-TR" smtClean="0"/>
              <a:pPr/>
              <a:t>10.12.2019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B44F81C-888F-44D9-8153-AC3C0A9D81C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7365B28A-BF19-4F3B-90CD-4FF65D3B1A42}" type="datetimeFigureOut">
              <a:rPr lang="tr-TR" smtClean="0"/>
              <a:pPr/>
              <a:t>10.12.2019</a:t>
            </a:fld>
            <a:endParaRPr lang="tr-TR"/>
          </a:p>
        </p:txBody>
      </p:sp>
      <p:sp>
        <p:nvSpPr>
          <p:cNvPr id="22" name="21 Slayt Numarası Yer Tutucusu"/>
          <p:cNvSpPr>
            <a:spLocks noGrp="1"/>
          </p:cNvSpPr>
          <p:nvPr>
            <p:ph type="sldNum" sz="quarter" idx="15"/>
          </p:nvPr>
        </p:nvSpPr>
        <p:spPr/>
        <p:txBody>
          <a:bodyPr rtlCol="0"/>
          <a:lstStyle/>
          <a:p>
            <a:fld id="{FB44F81C-888F-44D9-8153-AC3C0A9D81C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7365B28A-BF19-4F3B-90CD-4FF65D3B1A42}" type="datetimeFigureOut">
              <a:rPr lang="tr-TR" smtClean="0"/>
              <a:pPr/>
              <a:t>10.12.2019</a:t>
            </a:fld>
            <a:endParaRPr lang="tr-TR"/>
          </a:p>
        </p:txBody>
      </p:sp>
      <p:sp>
        <p:nvSpPr>
          <p:cNvPr id="18" name="17 Slayt Numarası Yer Tutucusu"/>
          <p:cNvSpPr>
            <a:spLocks noGrp="1"/>
          </p:cNvSpPr>
          <p:nvPr>
            <p:ph type="sldNum" sz="quarter" idx="11"/>
          </p:nvPr>
        </p:nvSpPr>
        <p:spPr/>
        <p:txBody>
          <a:bodyPr rtlCol="0"/>
          <a:lstStyle/>
          <a:p>
            <a:fld id="{FB44F81C-888F-44D9-8153-AC3C0A9D81C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365B28A-BF19-4F3B-90CD-4FF65D3B1A42}" type="datetimeFigureOut">
              <a:rPr lang="tr-TR" smtClean="0"/>
              <a:pPr/>
              <a:t>10.12.2019</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B44F81C-888F-44D9-8153-AC3C0A9D81C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chemeClr val="accent1"/>
                </a:solidFill>
                <a:latin typeface="Arial" pitchFamily="34" charset="0"/>
                <a:cs typeface="Arial" pitchFamily="34" charset="0"/>
              </a:rPr>
              <a:t>BİLİNÇ BOZUKLUĞU TANIMI</a:t>
            </a:r>
            <a:endParaRPr lang="tr-TR" b="1" dirty="0">
              <a:solidFill>
                <a:schemeClr val="accent1"/>
              </a:solidFill>
              <a:latin typeface="Arial" pitchFamily="34" charset="0"/>
              <a:cs typeface="Arial" pitchFamily="34" charset="0"/>
            </a:endParaRPr>
          </a:p>
        </p:txBody>
      </p:sp>
      <p:sp>
        <p:nvSpPr>
          <p:cNvPr id="4" name="3 İçerik Yer Tutucusu"/>
          <p:cNvSpPr>
            <a:spLocks noGrp="1"/>
          </p:cNvSpPr>
          <p:nvPr>
            <p:ph sz="quarter" idx="1"/>
          </p:nvPr>
        </p:nvSpPr>
        <p:spPr>
          <a:xfrm>
            <a:off x="457200" y="1857364"/>
            <a:ext cx="8229600" cy="3500461"/>
          </a:xfrm>
        </p:spPr>
        <p:txBody>
          <a:bodyPr/>
          <a:lstStyle/>
          <a:p>
            <a:pPr>
              <a:buNone/>
            </a:pPr>
            <a:r>
              <a:rPr lang="tr-TR" dirty="0" smtClean="0"/>
              <a:t>     </a:t>
            </a:r>
            <a:r>
              <a:rPr lang="tr-TR" sz="2800" dirty="0" smtClean="0">
                <a:latin typeface="Arial" pitchFamily="34" charset="0"/>
                <a:cs typeface="Arial" pitchFamily="34" charset="0"/>
              </a:rPr>
              <a:t>Çeşitli nedenlerle beyin fonksiyonlardaki bozulma sonucu uykuya meyilden başlayıp tam bilinçsizlik durumuna kadar değişen şekillerde görülen bilinç seviyesinde azalma veya bilincin tamamen kaybıdır.</a:t>
            </a:r>
            <a:endParaRPr lang="tr-TR" sz="2800"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1"/>
                </a:solidFill>
                <a:latin typeface="Arial" pitchFamily="34" charset="0"/>
                <a:cs typeface="Arial" pitchFamily="34" charset="0"/>
              </a:rPr>
              <a:t>KOMA</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p:txBody>
          <a:bodyPr/>
          <a:lstStyle/>
          <a:p>
            <a:pPr>
              <a:buNone/>
            </a:pPr>
            <a:r>
              <a:rPr lang="tr-TR" dirty="0" smtClean="0">
                <a:latin typeface="Arial" pitchFamily="34" charset="0"/>
                <a:cs typeface="Arial" pitchFamily="34" charset="0"/>
              </a:rPr>
              <a:t>    </a:t>
            </a:r>
            <a:r>
              <a:rPr lang="tr-TR" sz="2800" dirty="0" smtClean="0">
                <a:latin typeface="Arial" pitchFamily="34" charset="0"/>
                <a:cs typeface="Arial" pitchFamily="34" charset="0"/>
              </a:rPr>
              <a:t>Kişinin kendisi ve çevresinin farkında olmaması, iç ve dış uyaranlara cevap verememesi şeklinde ortaya çıkan tam bilinçsizlik halidir. Yutkunma ve öksürük gibi refleksler bozulmuş veya kaybolmuştur. Hasta/yaralıdaki bilinç kaybı uzun süreli ve derindir. </a:t>
            </a:r>
            <a:endParaRPr lang="tr-TR" sz="28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b="1" dirty="0" smtClean="0">
                <a:solidFill>
                  <a:schemeClr val="accent1"/>
                </a:solidFill>
                <a:latin typeface="Arial" pitchFamily="34" charset="0"/>
                <a:cs typeface="Arial" pitchFamily="34" charset="0"/>
              </a:rPr>
              <a:t>Koma Nedenleri:</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Şiddetli travmalar sonucu kafa ve beyin yaralanmaları, </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Çeşitli nedenlerle zehirlenmeler,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Fazla alkol ve uyuşturucu alınması,</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Kan şekeri düşüklüğü veya yükselmesi,</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Karaciğer ve böbrek hastalıkları.</a:t>
            </a:r>
            <a:endParaRPr lang="tr-TR" sz="28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42918"/>
            <a:ext cx="8229600" cy="1214446"/>
          </a:xfrm>
        </p:spPr>
        <p:txBody>
          <a:bodyPr/>
          <a:lstStyle/>
          <a:p>
            <a:pPr algn="l"/>
            <a:r>
              <a:rPr lang="tr-TR" b="1" dirty="0" smtClean="0">
                <a:solidFill>
                  <a:schemeClr val="accent1"/>
                </a:solidFill>
                <a:latin typeface="Arial" pitchFamily="34" charset="0"/>
                <a:cs typeface="Arial" pitchFamily="34" charset="0"/>
              </a:rPr>
              <a:t>Koma Belirtileri:</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a:xfrm>
            <a:off x="457200" y="2214553"/>
            <a:ext cx="8229600" cy="2643207"/>
          </a:xfrm>
        </p:spPr>
        <p:txBody>
          <a:bodyPr>
            <a:normAutofit/>
          </a:bodyPr>
          <a:lstStyle/>
          <a:p>
            <a:pPr>
              <a:buFont typeface="Wingdings" pitchFamily="2" charset="2"/>
              <a:buChar char="Ø"/>
            </a:pPr>
            <a:r>
              <a:rPr lang="tr-TR" dirty="0" smtClean="0"/>
              <a:t> </a:t>
            </a:r>
            <a:r>
              <a:rPr lang="tr-TR" dirty="0" smtClean="0">
                <a:latin typeface="Arial" pitchFamily="34" charset="0"/>
                <a:cs typeface="Arial" pitchFamily="34" charset="0"/>
              </a:rPr>
              <a:t>Derin ve uzun süreli uyku hali,</a:t>
            </a:r>
          </a:p>
          <a:p>
            <a:pPr>
              <a:buFont typeface="Wingdings" pitchFamily="2" charset="2"/>
              <a:buChar char="Ø"/>
            </a:pPr>
            <a:r>
              <a:rPr lang="tr-TR" dirty="0">
                <a:latin typeface="Arial" pitchFamily="34" charset="0"/>
                <a:cs typeface="Arial" pitchFamily="34" charset="0"/>
              </a:rPr>
              <a:t> </a:t>
            </a:r>
            <a:r>
              <a:rPr lang="tr-TR" dirty="0" smtClean="0">
                <a:latin typeface="Arial" pitchFamily="34" charset="0"/>
                <a:cs typeface="Arial" pitchFamily="34" charset="0"/>
              </a:rPr>
              <a:t>Reflekslerin kaybolması,</a:t>
            </a:r>
          </a:p>
          <a:p>
            <a:pPr>
              <a:buFont typeface="Wingdings" pitchFamily="2" charset="2"/>
              <a:buChar char="Ø"/>
            </a:pPr>
            <a:r>
              <a:rPr lang="tr-TR" dirty="0">
                <a:latin typeface="Arial" pitchFamily="34" charset="0"/>
                <a:cs typeface="Arial" pitchFamily="34" charset="0"/>
              </a:rPr>
              <a:t> </a:t>
            </a:r>
            <a:r>
              <a:rPr lang="tr-TR" dirty="0" smtClean="0">
                <a:latin typeface="Arial" pitchFamily="34" charset="0"/>
                <a:cs typeface="Arial" pitchFamily="34" charset="0"/>
              </a:rPr>
              <a:t>Seslere ve ağrılı uyaranlara cevap verememe,</a:t>
            </a:r>
          </a:p>
          <a:p>
            <a:pPr>
              <a:buFont typeface="Wingdings" pitchFamily="2" charset="2"/>
              <a:buChar char="Ø"/>
            </a:pPr>
            <a:r>
              <a:rPr lang="tr-TR" dirty="0">
                <a:latin typeface="Arial" pitchFamily="34" charset="0"/>
                <a:cs typeface="Arial" pitchFamily="34" charset="0"/>
              </a:rPr>
              <a:t> </a:t>
            </a:r>
            <a:r>
              <a:rPr lang="tr-TR" dirty="0" smtClean="0">
                <a:latin typeface="Arial" pitchFamily="34" charset="0"/>
                <a:cs typeface="Arial" pitchFamily="34" charset="0"/>
              </a:rPr>
              <a:t>Genel gevşeme sonucu idrar ve dışkı kaçırma,</a:t>
            </a:r>
            <a:endParaRPr lang="tr-TR"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1"/>
                </a:solidFill>
                <a:latin typeface="Arial" pitchFamily="34" charset="0"/>
                <a:cs typeface="Arial" pitchFamily="34" charset="0"/>
              </a:rPr>
              <a:t>KOMALARDA İLK YARDIM</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a:xfrm>
            <a:off x="457200" y="1600200"/>
            <a:ext cx="8229600" cy="5257800"/>
          </a:xfrm>
        </p:spPr>
        <p:txBody>
          <a:bodyPr>
            <a:normAutofit/>
          </a:bodyPr>
          <a:lstStyle/>
          <a:p>
            <a:pPr>
              <a:buFont typeface="Wingdings" pitchFamily="2" charset="2"/>
              <a:buChar char="Ø"/>
            </a:pPr>
            <a:r>
              <a:rPr lang="tr-TR" sz="2800" dirty="0" smtClean="0"/>
              <a:t> </a:t>
            </a:r>
            <a:r>
              <a:rPr lang="tr-TR" sz="2800" dirty="0" smtClean="0">
                <a:latin typeface="Arial" pitchFamily="34" charset="0"/>
                <a:cs typeface="Arial" pitchFamily="34" charset="0"/>
              </a:rPr>
              <a:t>Öncelikle bilinç kontrol edilir, kapalı ise;</a:t>
            </a:r>
          </a:p>
          <a:p>
            <a:pPr>
              <a:buFont typeface="Wingdings" pitchFamily="2" charset="2"/>
              <a:buChar char="Ø"/>
            </a:pPr>
            <a:r>
              <a:rPr lang="tr-TR" sz="2800" dirty="0" smtClean="0">
                <a:latin typeface="Arial" pitchFamily="34" charset="0"/>
                <a:cs typeface="Arial" pitchFamily="34" charset="0"/>
              </a:rPr>
              <a:t>Tıbbi yardım çağrılır </a:t>
            </a:r>
            <a:r>
              <a:rPr lang="tr-TR" sz="2800" b="1" dirty="0" smtClean="0">
                <a:latin typeface="Arial" pitchFamily="34" charset="0"/>
                <a:cs typeface="Arial" pitchFamily="34" charset="0"/>
              </a:rPr>
              <a:t>(112),</a:t>
            </a:r>
          </a:p>
          <a:p>
            <a:pPr>
              <a:buFont typeface="Wingdings" pitchFamily="2" charset="2"/>
              <a:buChar char="Ø"/>
            </a:pPr>
            <a:r>
              <a:rPr lang="tr-TR" sz="2800" dirty="0" smtClean="0">
                <a:latin typeface="Arial" pitchFamily="34" charset="0"/>
                <a:cs typeface="Arial" pitchFamily="34" charset="0"/>
              </a:rPr>
              <a:t> Sıkan giysiler varsa gevşetilir (kravat, kemer vb),</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Ağız içinde yabancı cisimler varsa temizlenir. (protez, diş vs.),</a:t>
            </a:r>
          </a:p>
        </p:txBody>
      </p:sp>
      <p:pic>
        <p:nvPicPr>
          <p:cNvPr id="4" name="3 Resim" descr="koma.jpg"/>
          <p:cNvPicPr>
            <a:picLocks noChangeAspect="1"/>
          </p:cNvPicPr>
          <p:nvPr/>
        </p:nvPicPr>
        <p:blipFill>
          <a:blip r:embed="rId2"/>
          <a:stretch>
            <a:fillRect/>
          </a:stretch>
        </p:blipFill>
        <p:spPr>
          <a:xfrm>
            <a:off x="2643174" y="4286256"/>
            <a:ext cx="6076950" cy="235743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85728"/>
            <a:ext cx="8229600" cy="6572272"/>
          </a:xfrm>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Hava yolu açıklığı solunum ve dolaşım değerlendirilir </a:t>
            </a:r>
            <a:r>
              <a:rPr lang="tr-TR" sz="2800" b="1" dirty="0" smtClean="0">
                <a:latin typeface="Arial" pitchFamily="34" charset="0"/>
                <a:cs typeface="Arial" pitchFamily="34" charset="0"/>
              </a:rPr>
              <a:t>(ABC),</a:t>
            </a:r>
          </a:p>
          <a:p>
            <a:pPr>
              <a:buFont typeface="Wingdings" pitchFamily="2" charset="2"/>
              <a:buChar char="Ø"/>
            </a:pPr>
            <a:r>
              <a:rPr lang="tr-TR" sz="2800" b="1" dirty="0">
                <a:latin typeface="Arial" pitchFamily="34" charset="0"/>
                <a:cs typeface="Arial" pitchFamily="34" charset="0"/>
              </a:rPr>
              <a:t> </a:t>
            </a:r>
            <a:r>
              <a:rPr lang="tr-TR" sz="2800" dirty="0" smtClean="0">
                <a:latin typeface="Arial" pitchFamily="34" charset="0"/>
                <a:cs typeface="Arial" pitchFamily="34" charset="0"/>
              </a:rPr>
              <a:t>Hasta/yaralıya koma pozisyonu verilir ( yarı yüzükoyun olarak yatırılır),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Tıbbi yardım gelinceye kadar hasta/yaralının yanında kalınır,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Her 3-5 dakika ara ile solunum ve nabız kontrol edilir.</a:t>
            </a:r>
            <a:endParaRPr lang="tr-TR" sz="2800" dirty="0"/>
          </a:p>
        </p:txBody>
      </p:sp>
      <p:pic>
        <p:nvPicPr>
          <p:cNvPr id="4" name="3 Resim" descr="Koma+Pozisyonu1.jpg"/>
          <p:cNvPicPr>
            <a:picLocks noChangeAspect="1"/>
          </p:cNvPicPr>
          <p:nvPr/>
        </p:nvPicPr>
        <p:blipFill>
          <a:blip r:embed="rId2"/>
          <a:stretch>
            <a:fillRect/>
          </a:stretch>
        </p:blipFill>
        <p:spPr>
          <a:xfrm>
            <a:off x="2357422" y="3786190"/>
            <a:ext cx="6429420" cy="285749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1"/>
                </a:solidFill>
                <a:latin typeface="Arial" pitchFamily="34" charset="0"/>
                <a:cs typeface="Arial" pitchFamily="34" charset="0"/>
              </a:rPr>
              <a:t>HAVALE</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pPr>
              <a:buNone/>
            </a:pPr>
            <a:r>
              <a:rPr lang="tr-TR" dirty="0" smtClean="0"/>
              <a:t>      </a:t>
            </a:r>
            <a:r>
              <a:rPr lang="tr-TR" sz="2800" dirty="0" smtClean="0">
                <a:latin typeface="Arial" pitchFamily="34" charset="0"/>
                <a:cs typeface="Arial" pitchFamily="34" charset="0"/>
              </a:rPr>
              <a:t>Sinir sistemini etkileyen nedenlerle beyindeki elektriksel aktivitelerinin bozulmasıdır. Adale kasılması ve çırpınmalarda ortaya çıkan bir tablodur. Çocuklarda herhangi bir ateşli hastalık nedeniyle vücut sıcaklığının 39-40 derecenin üstüne çıkması en sık görülen havale nedenidir. Ayrıca kafa travmaları, beyin enfeksiyonları ve başka bazı hastalıklar da havale nedeni olabilir. </a:t>
            </a:r>
            <a:endParaRPr lang="tr-TR" sz="28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1"/>
                </a:solidFill>
                <a:latin typeface="Arial" pitchFamily="34" charset="0"/>
                <a:cs typeface="Arial" pitchFamily="34" charset="0"/>
              </a:rPr>
              <a:t>HAVALEDE İLK YARDIM</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a:xfrm>
            <a:off x="457200" y="2000240"/>
            <a:ext cx="8229600" cy="4125923"/>
          </a:xfrm>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Yüksek ateşi düşürmek için ılık suyla ıslatılmış bezler kullanılır, </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Nemli bez öncelikle koltuk altı ve kasıklara uygulanır,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Çok soğuk su veya buzlu su kesinlikle </a:t>
            </a:r>
            <a:r>
              <a:rPr lang="tr-TR" sz="2800" b="1" dirty="0" smtClean="0">
                <a:latin typeface="Arial" pitchFamily="34" charset="0"/>
                <a:cs typeface="Arial" pitchFamily="34" charset="0"/>
              </a:rPr>
              <a:t>kullanılmamalıdır, </a:t>
            </a:r>
            <a:endParaRPr lang="tr-TR" sz="2800" b="1"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285860"/>
            <a:ext cx="8229600" cy="4840303"/>
          </a:xfrm>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Ateş düşmüyorsa oda sıcaklığındaki suyla tüm vücut yıkanır, </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Kasılma esnasında çevreden zarar görmesi engellenir,</a:t>
            </a:r>
          </a:p>
          <a:p>
            <a:pPr>
              <a:buFont typeface="Wingdings" pitchFamily="2" charset="2"/>
              <a:buChar char="Ø"/>
            </a:pPr>
            <a:r>
              <a:rPr lang="tr-TR" sz="2800" dirty="0" smtClean="0">
                <a:latin typeface="Arial" pitchFamily="34" charset="0"/>
                <a:cs typeface="Arial" pitchFamily="34" charset="0"/>
              </a:rPr>
              <a:t> Tıbbi yardım istenir </a:t>
            </a:r>
            <a:r>
              <a:rPr lang="tr-TR" sz="2800" b="1" dirty="0" smtClean="0">
                <a:latin typeface="Arial" pitchFamily="34" charset="0"/>
                <a:cs typeface="Arial" pitchFamily="34" charset="0"/>
              </a:rPr>
              <a:t>(112).</a:t>
            </a:r>
            <a:endParaRPr lang="tr-TR" sz="2800" b="1" dirty="0">
              <a:latin typeface="Arial" pitchFamily="34" charset="0"/>
              <a:cs typeface="Arial" pitchFamily="34" charset="0"/>
            </a:endParaRPr>
          </a:p>
        </p:txBody>
      </p:sp>
      <p:pic>
        <p:nvPicPr>
          <p:cNvPr id="4" name="3 Resim" descr="havale.jpg"/>
          <p:cNvPicPr>
            <a:picLocks noChangeAspect="1"/>
          </p:cNvPicPr>
          <p:nvPr/>
        </p:nvPicPr>
        <p:blipFill>
          <a:blip r:embed="rId2"/>
          <a:stretch>
            <a:fillRect/>
          </a:stretch>
        </p:blipFill>
        <p:spPr>
          <a:xfrm>
            <a:off x="4357686" y="3714752"/>
            <a:ext cx="4572032" cy="3000373"/>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868346"/>
          </a:xfrm>
        </p:spPr>
        <p:txBody>
          <a:bodyPr/>
          <a:lstStyle/>
          <a:p>
            <a:r>
              <a:rPr lang="tr-TR" b="1" dirty="0" smtClean="0">
                <a:solidFill>
                  <a:schemeClr val="accent1"/>
                </a:solidFill>
                <a:latin typeface="Arial" pitchFamily="34" charset="0"/>
                <a:cs typeface="Arial" pitchFamily="34" charset="0"/>
              </a:rPr>
              <a:t>SARA KRİZİ</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a:xfrm>
            <a:off x="457200" y="1214422"/>
            <a:ext cx="8329642" cy="5643578"/>
          </a:xfrm>
        </p:spPr>
        <p:txBody>
          <a:bodyPr>
            <a:normAutofit/>
          </a:bodyPr>
          <a:lstStyle/>
          <a:p>
            <a:pPr>
              <a:buNone/>
            </a:pPr>
            <a:r>
              <a:rPr lang="tr-TR" dirty="0" smtClean="0"/>
              <a:t>      </a:t>
            </a:r>
            <a:r>
              <a:rPr lang="tr-TR" sz="2800" dirty="0" smtClean="0">
                <a:latin typeface="Arial" pitchFamily="34" charset="0"/>
                <a:cs typeface="Arial" pitchFamily="34" charset="0"/>
              </a:rPr>
              <a:t>Herhangi bir nedenle beyinde yaralanma ve hasar oluşan kişilerde gelişen bir tablodur. Beyindeki hasar, doğum travmalarından başlayıp bebeklik ve çocukluk döneminde geçirilen kazalar ya da hastalıklar sonucu meydana gelebilir. </a:t>
            </a:r>
            <a:endParaRPr lang="tr-TR" sz="2800" dirty="0">
              <a:latin typeface="Arial" pitchFamily="34" charset="0"/>
              <a:cs typeface="Arial" pitchFamily="34" charset="0"/>
            </a:endParaRPr>
          </a:p>
        </p:txBody>
      </p:sp>
      <p:pic>
        <p:nvPicPr>
          <p:cNvPr id="4" name="3 Resim" descr="sara nöbeti.jpg"/>
          <p:cNvPicPr>
            <a:picLocks noChangeAspect="1"/>
          </p:cNvPicPr>
          <p:nvPr/>
        </p:nvPicPr>
        <p:blipFill>
          <a:blip r:embed="rId2"/>
          <a:stretch>
            <a:fillRect/>
          </a:stretch>
        </p:blipFill>
        <p:spPr>
          <a:xfrm>
            <a:off x="4071934" y="3500438"/>
            <a:ext cx="4643470" cy="3357562"/>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85926"/>
            <a:ext cx="8229600" cy="3643339"/>
          </a:xfrm>
        </p:spPr>
        <p:txBody>
          <a:bodyPr/>
          <a:lstStyle/>
          <a:p>
            <a:pPr>
              <a:buNone/>
            </a:pPr>
            <a:r>
              <a:rPr lang="tr-TR" dirty="0" smtClean="0"/>
              <a:t>        </a:t>
            </a:r>
            <a:r>
              <a:rPr lang="tr-TR" sz="2800" dirty="0" smtClean="0">
                <a:latin typeface="Arial" pitchFamily="34" charset="0"/>
                <a:cs typeface="Arial" pitchFamily="34" charset="0"/>
              </a:rPr>
              <a:t>Sara krizini tetikleyen bazı durumlar olabilir. Uzun süre aç kalmak, uykusuzluk,  aşırı yorgunluk, kullanılan ilaçların doktor izni dışında kesilmesi ya da değiştirilmesi, </a:t>
            </a:r>
            <a:r>
              <a:rPr lang="tr-TR" sz="2800" dirty="0" err="1" smtClean="0">
                <a:latin typeface="Arial" pitchFamily="34" charset="0"/>
                <a:cs typeface="Arial" pitchFamily="34" charset="0"/>
              </a:rPr>
              <a:t>hormonal</a:t>
            </a:r>
            <a:r>
              <a:rPr lang="tr-TR" sz="2800" dirty="0" smtClean="0">
                <a:latin typeface="Arial" pitchFamily="34" charset="0"/>
                <a:cs typeface="Arial" pitchFamily="34" charset="0"/>
              </a:rPr>
              <a:t> değişiklikler bunlardan bazılarıdır.</a:t>
            </a:r>
            <a:endParaRPr lang="tr-T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BİLİNÇ </a:t>
            </a:r>
            <a:r>
              <a:rPr lang="tr-TR" dirty="0" smtClean="0"/>
              <a:t>BOZUKLUKLARINDA İLK YARDIM</a:t>
            </a:r>
            <a:endParaRPr lang="tr-TR" dirty="0"/>
          </a:p>
        </p:txBody>
      </p:sp>
      <p:sp>
        <p:nvSpPr>
          <p:cNvPr id="3" name="Alt Başlık 2"/>
          <p:cNvSpPr>
            <a:spLocks noGrp="1"/>
          </p:cNvSpPr>
          <p:nvPr>
            <p:ph type="subTitle" idx="1"/>
          </p:nvPr>
        </p:nvSpPr>
        <p:spPr/>
        <p:txBody>
          <a:bodyPr/>
          <a:lstStyle/>
          <a:p>
            <a:r>
              <a:rPr lang="tr-TR" dirty="0" smtClean="0"/>
              <a:t>Dr. </a:t>
            </a:r>
            <a:r>
              <a:rPr lang="tr-TR" dirty="0" err="1" smtClean="0"/>
              <a:t>Öğr</a:t>
            </a:r>
            <a:r>
              <a:rPr lang="tr-TR" dirty="0" smtClean="0"/>
              <a:t>. Üye. </a:t>
            </a:r>
            <a:r>
              <a:rPr lang="tr-TR" dirty="0" err="1" smtClean="0"/>
              <a:t>Behire</a:t>
            </a:r>
            <a:r>
              <a:rPr lang="tr-TR" dirty="0" smtClean="0"/>
              <a:t> Sançar</a:t>
            </a:r>
            <a:endParaRPr lang="tr-TR" dirty="0"/>
          </a:p>
        </p:txBody>
      </p:sp>
    </p:spTree>
    <p:extLst>
      <p:ext uri="{BB962C8B-B14F-4D97-AF65-F5344CB8AC3E}">
        <p14:creationId xmlns:p14="http://schemas.microsoft.com/office/powerpoint/2010/main" val="2724670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pPr algn="l"/>
            <a:r>
              <a:rPr lang="tr-TR" b="1" dirty="0" smtClean="0">
                <a:solidFill>
                  <a:schemeClr val="accent1"/>
                </a:solidFill>
                <a:latin typeface="Arial" pitchFamily="34" charset="0"/>
                <a:cs typeface="Arial" pitchFamily="34" charset="0"/>
              </a:rPr>
              <a:t>Sara krizinin belirtileri:</a:t>
            </a:r>
            <a:endParaRPr lang="tr-TR" b="1" dirty="0">
              <a:solidFill>
                <a:schemeClr val="accent1"/>
              </a:solidFill>
              <a:latin typeface="Arial" pitchFamily="34" charset="0"/>
              <a:cs typeface="Arial" pitchFamily="34" charset="0"/>
            </a:endParaRPr>
          </a:p>
        </p:txBody>
      </p:sp>
      <p:sp>
        <p:nvSpPr>
          <p:cNvPr id="5" name="4 İçerik Yer Tutucusu"/>
          <p:cNvSpPr>
            <a:spLocks noGrp="1"/>
          </p:cNvSpPr>
          <p:nvPr>
            <p:ph sz="quarter" idx="1"/>
          </p:nvPr>
        </p:nvSpPr>
        <p:spPr>
          <a:xfrm>
            <a:off x="457200" y="1600200"/>
            <a:ext cx="8229600" cy="4900634"/>
          </a:xfrm>
        </p:spPr>
        <p:txBody>
          <a:bodyPr>
            <a:normAutofit/>
          </a:bodyPr>
          <a:lstStyle/>
          <a:p>
            <a:pPr>
              <a:buFont typeface="Wingdings" pitchFamily="2" charset="2"/>
              <a:buChar char="Ø"/>
            </a:pPr>
            <a:r>
              <a:rPr lang="tr-TR" sz="2800" dirty="0" smtClean="0">
                <a:latin typeface="Arial" pitchFamily="34" charset="0"/>
                <a:cs typeface="Arial" pitchFamily="34" charset="0"/>
              </a:rPr>
              <a:t> Hastada kötü koku alma, ağzında kötü tat veya </a:t>
            </a:r>
            <a:r>
              <a:rPr lang="tr-TR" sz="2800" dirty="0" err="1" smtClean="0">
                <a:latin typeface="Arial" pitchFamily="34" charset="0"/>
                <a:cs typeface="Arial" pitchFamily="34" charset="0"/>
              </a:rPr>
              <a:t>seyirme</a:t>
            </a:r>
            <a:r>
              <a:rPr lang="tr-TR" sz="2800" dirty="0" smtClean="0">
                <a:latin typeface="Arial" pitchFamily="34" charset="0"/>
                <a:cs typeface="Arial" pitchFamily="34" charset="0"/>
              </a:rPr>
              <a:t> şeklinde adale kasılmaları gibi ön belirtiler görülebilir, </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Ön belirti olmadan da şiddetli ve ani bir şekilde bilinç kaybı olabilir,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Kasılmalar şiddetli ve yaygın görülebilir, solunum kaslarındaki kasılmalar sonucu kısa süreli solunum durabilir,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Parmak uçları ve yüzde morarma gözlenir,</a:t>
            </a:r>
          </a:p>
          <a:p>
            <a:pPr>
              <a:buFont typeface="Wingdings" pitchFamily="2" charset="2"/>
              <a:buChar char="Ø"/>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928670"/>
            <a:ext cx="8229600" cy="5197493"/>
          </a:xfrm>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Aşırı tükürük salgılanması sonucu ağızda köpük meydana gelir, </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İdrar veya dışkı kaçırma görülebilir,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Hasta kendisine zarar verebilir (dilini ısırabilir, başını çarpabilir),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Krizin sonunda hastada yorgunluk ve uyku hali vardır,</a:t>
            </a:r>
          </a:p>
          <a:p>
            <a:pPr>
              <a:buFont typeface="Wingdings" pitchFamily="2" charset="2"/>
              <a:buChar char="Ø"/>
            </a:pPr>
            <a:r>
              <a:rPr lang="tr-TR" sz="2800" dirty="0" smtClean="0">
                <a:latin typeface="Arial" pitchFamily="34" charset="0"/>
                <a:cs typeface="Arial" pitchFamily="34" charset="0"/>
              </a:rPr>
              <a:t>Bazı hastalarda sara krizi daha hafif belirtilerle gelişebilir,</a:t>
            </a:r>
          </a:p>
          <a:p>
            <a:pPr>
              <a:buFont typeface="Wingdings" pitchFamily="2" charset="2"/>
              <a:buChar char="Ø"/>
            </a:pPr>
            <a:endParaRPr lang="tr-T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214421"/>
            <a:ext cx="8229600" cy="3357587"/>
          </a:xfrm>
        </p:spPr>
        <p:txBody>
          <a:bodyPr/>
          <a:lstStyle/>
          <a:p>
            <a:pPr>
              <a:buFont typeface="Wingdings" pitchFamily="2" charset="2"/>
              <a:buChar char="Ø"/>
            </a:pPr>
            <a:r>
              <a:rPr lang="tr-TR" dirty="0" smtClean="0">
                <a:latin typeface="Arial" pitchFamily="34" charset="0"/>
                <a:cs typeface="Arial" pitchFamily="34" charset="0"/>
              </a:rPr>
              <a:t> </a:t>
            </a:r>
            <a:r>
              <a:rPr lang="tr-TR" sz="2800" dirty="0" smtClean="0">
                <a:latin typeface="Arial" pitchFamily="34" charset="0"/>
                <a:cs typeface="Arial" pitchFamily="34" charset="0"/>
              </a:rPr>
              <a:t>Bir noktaya sabit bakış ve hayal alemine dalmış gibi görünme,</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İstemsiz mimik hareketler,</a:t>
            </a:r>
          </a:p>
          <a:p>
            <a:pPr>
              <a:buFont typeface="Wingdings" pitchFamily="2" charset="2"/>
              <a:buChar char="Ø"/>
            </a:pPr>
            <a:r>
              <a:rPr lang="tr-TR" sz="2800" dirty="0" smtClean="0">
                <a:latin typeface="Arial" pitchFamily="34" charset="0"/>
                <a:cs typeface="Arial" pitchFamily="34" charset="0"/>
              </a:rPr>
              <a:t> Anlamsız konuşma ve tekrarlayan hareketler,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Dikkat dağınıklığı ve geçici hafıza kaybı görülebilir. </a:t>
            </a:r>
            <a:endParaRPr lang="tr-TR" sz="2800"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chemeClr val="accent1"/>
                </a:solidFill>
                <a:latin typeface="Arial" pitchFamily="34" charset="0"/>
                <a:cs typeface="Arial" pitchFamily="34" charset="0"/>
              </a:rPr>
              <a:t>SARA KRİZİNDE İLK YARDIM</a:t>
            </a:r>
            <a:endParaRPr lang="tr-TR" sz="3200"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Hasta/yaralının güvenliği sağlanır (karayolunda ise trafik durdurulur, deniz kenarında ise denize düşmesi engellenir vb.) ,</a:t>
            </a:r>
          </a:p>
          <a:p>
            <a:pPr>
              <a:buFont typeface="Wingdings" pitchFamily="2" charset="2"/>
              <a:buChar char="Ø"/>
            </a:pPr>
            <a:r>
              <a:rPr lang="tr-TR" sz="2800" dirty="0" smtClean="0">
                <a:latin typeface="Arial" pitchFamily="34" charset="0"/>
                <a:cs typeface="Arial" pitchFamily="34" charset="0"/>
              </a:rPr>
              <a:t> Kilitlenmiş çene veya kasılan kol-bacak açılmaya çalışılmaz,</a:t>
            </a:r>
          </a:p>
          <a:p>
            <a:pPr>
              <a:buFont typeface="Wingdings" pitchFamily="2" charset="2"/>
              <a:buChar char="Ø"/>
            </a:pPr>
            <a:r>
              <a:rPr lang="tr-TR" sz="2800" dirty="0" smtClean="0">
                <a:latin typeface="Arial" pitchFamily="34" charset="0"/>
                <a:cs typeface="Arial" pitchFamily="34" charset="0"/>
              </a:rPr>
              <a:t> Hastanın ağzını açmak için metal cisimler kullanılmaz,</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71472" y="1571612"/>
            <a:ext cx="8229600" cy="3214710"/>
          </a:xfrm>
        </p:spPr>
        <p:txBody>
          <a:bodyPr/>
          <a:lstStyle/>
          <a:p>
            <a:pPr>
              <a:buFont typeface="Wingdings" pitchFamily="2" charset="2"/>
              <a:buChar char="Ø"/>
            </a:pPr>
            <a:r>
              <a:rPr lang="tr-TR" dirty="0"/>
              <a:t> </a:t>
            </a:r>
            <a:r>
              <a:rPr lang="tr-TR" sz="2800" dirty="0" smtClean="0">
                <a:latin typeface="Arial" pitchFamily="34" charset="0"/>
                <a:cs typeface="Arial" pitchFamily="34" charset="0"/>
              </a:rPr>
              <a:t>Herhangi bir yabancı madde kullanılmaz, soğan, kolonya vb. koklatılmaz, </a:t>
            </a:r>
          </a:p>
          <a:p>
            <a:pPr>
              <a:buFont typeface="Wingdings" pitchFamily="2" charset="2"/>
              <a:buChar char="Ø"/>
            </a:pPr>
            <a:r>
              <a:rPr lang="tr-TR" sz="2800" dirty="0" smtClean="0">
                <a:latin typeface="Arial" pitchFamily="34" charset="0"/>
                <a:cs typeface="Arial" pitchFamily="34" charset="0"/>
              </a:rPr>
              <a:t> Başının altına yastık, mont vb. konulur,</a:t>
            </a:r>
          </a:p>
          <a:p>
            <a:pPr>
              <a:buFont typeface="Wingdings" pitchFamily="2" charset="2"/>
              <a:buChar char="Ø"/>
            </a:pPr>
            <a:r>
              <a:rPr lang="tr-TR" sz="2800" dirty="0" smtClean="0">
                <a:latin typeface="Arial" pitchFamily="34" charset="0"/>
                <a:cs typeface="Arial" pitchFamily="34" charset="0"/>
              </a:rPr>
              <a:t> Hasta bağlanmaz,</a:t>
            </a:r>
          </a:p>
          <a:p>
            <a:pPr>
              <a:buFont typeface="Wingdings" pitchFamily="2" charset="2"/>
              <a:buChar char="Ø"/>
            </a:pPr>
            <a:r>
              <a:rPr lang="tr-TR" sz="2800" dirty="0" smtClean="0">
                <a:latin typeface="Arial" pitchFamily="34" charset="0"/>
                <a:cs typeface="Arial" pitchFamily="34" charset="0"/>
              </a:rPr>
              <a:t> Varsa delici-batıcı cisimler etraftan uzaklaştırılır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sz="quarter" idx="1"/>
          </p:nvPr>
        </p:nvSpPr>
        <p:spPr>
          <a:xfrm>
            <a:off x="457200" y="1000108"/>
            <a:ext cx="8229600" cy="5126055"/>
          </a:xfrm>
        </p:spPr>
        <p:txBody>
          <a:bodyPr>
            <a:normAutofit/>
          </a:bodyPr>
          <a:lstStyle/>
          <a:p>
            <a:pPr>
              <a:buFont typeface="Wingdings" pitchFamily="2" charset="2"/>
              <a:buChar char="Ø"/>
            </a:pPr>
            <a:r>
              <a:rPr lang="tr-TR" sz="2800" dirty="0" smtClean="0">
                <a:latin typeface="Arial" pitchFamily="34" charset="0"/>
                <a:cs typeface="Arial" pitchFamily="34" charset="0"/>
              </a:rPr>
              <a:t>Sıkan giysiler varsa gevşetilir,</a:t>
            </a:r>
          </a:p>
          <a:p>
            <a:pPr>
              <a:buFont typeface="Wingdings" pitchFamily="2" charset="2"/>
              <a:buChar char="Ø"/>
            </a:pPr>
            <a:r>
              <a:rPr lang="tr-TR" sz="2800" dirty="0" smtClean="0">
                <a:latin typeface="Arial" pitchFamily="34" charset="0"/>
                <a:cs typeface="Arial" pitchFamily="34" charset="0"/>
              </a:rPr>
              <a:t> Kusuyorsa yutmaması için başı yana çevrilir,</a:t>
            </a:r>
          </a:p>
          <a:p>
            <a:pPr>
              <a:buFont typeface="Wingdings" pitchFamily="2" charset="2"/>
              <a:buChar char="Ø"/>
            </a:pPr>
            <a:r>
              <a:rPr lang="tr-TR" sz="2800" dirty="0" smtClean="0">
                <a:latin typeface="Arial" pitchFamily="34" charset="0"/>
                <a:cs typeface="Arial" pitchFamily="34" charset="0"/>
              </a:rPr>
              <a:t> Kanama yada yaralanma varsa gerekli tedbirler alınır,</a:t>
            </a:r>
          </a:p>
          <a:p>
            <a:pPr>
              <a:buFont typeface="Wingdings" pitchFamily="2" charset="2"/>
              <a:buChar char="Ø"/>
            </a:pPr>
            <a:r>
              <a:rPr lang="tr-TR" sz="2800" dirty="0" smtClean="0">
                <a:latin typeface="Arial" pitchFamily="34" charset="0"/>
                <a:cs typeface="Arial" pitchFamily="34" charset="0"/>
              </a:rPr>
              <a:t> Tıbbi yardım istenir.</a:t>
            </a:r>
            <a:r>
              <a:rPr lang="tr-TR" sz="2800" b="1" dirty="0" smtClean="0">
                <a:latin typeface="Arial" pitchFamily="34" charset="0"/>
                <a:cs typeface="Arial" pitchFamily="34" charset="0"/>
              </a:rPr>
              <a:t>(112)</a:t>
            </a:r>
            <a:endParaRPr lang="tr-TR" sz="2800" b="1"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chemeClr val="accent1"/>
                </a:solidFill>
                <a:latin typeface="Arial" pitchFamily="34" charset="0"/>
                <a:cs typeface="Arial" pitchFamily="34" charset="0"/>
              </a:rPr>
              <a:t>KAN ŞEKERİ DÜŞÜKLÜĞÜ</a:t>
            </a:r>
            <a:endParaRPr lang="tr-TR" sz="3200"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pPr>
              <a:buNone/>
            </a:pPr>
            <a:r>
              <a:rPr lang="tr-TR" sz="2800" dirty="0" smtClean="0">
                <a:latin typeface="Arial" pitchFamily="34" charset="0"/>
                <a:cs typeface="Arial" pitchFamily="34" charset="0"/>
              </a:rPr>
              <a:t>     Uzun süren açlık, yorucu hareketler ve şeker hastalarının </a:t>
            </a:r>
            <a:r>
              <a:rPr lang="tr-TR" sz="2800" dirty="0" err="1" smtClean="0">
                <a:latin typeface="Arial" pitchFamily="34" charset="0"/>
                <a:cs typeface="Arial" pitchFamily="34" charset="0"/>
              </a:rPr>
              <a:t>insülin</a:t>
            </a:r>
            <a:r>
              <a:rPr lang="tr-TR" sz="2800" dirty="0" smtClean="0">
                <a:latin typeface="Arial" pitchFamily="34" charset="0"/>
                <a:cs typeface="Arial" pitchFamily="34" charset="0"/>
              </a:rPr>
              <a:t> kullanımı sonrası yemek yemeyi geciktirmesi gibi nedenlerle kandaki şeker (glikoz) eksikliğinde ortaya çıkan tablodur. Kandaki şeker düzeyinin düşmesi, yükselmesine göre daha tehlikelidir. Beyinde enerji azalması beyin hücrelerinin hasar görmesine hatta ölmesine yol açabilir.</a:t>
            </a:r>
            <a:endParaRPr lang="tr-TR" sz="2800" dirty="0">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928670"/>
            <a:ext cx="8229600" cy="3929089"/>
          </a:xfrm>
        </p:spPr>
        <p:txBody>
          <a:bodyPr/>
          <a:lstStyle/>
          <a:p>
            <a:pPr>
              <a:buNone/>
            </a:pPr>
            <a:r>
              <a:rPr lang="tr-TR" sz="2800" b="1" dirty="0" smtClean="0">
                <a:latin typeface="Arial" pitchFamily="34" charset="0"/>
                <a:cs typeface="Arial" pitchFamily="34" charset="0"/>
              </a:rPr>
              <a:t>Kan şekeri düşüklüğü belirtileri; </a:t>
            </a:r>
          </a:p>
          <a:p>
            <a:pPr>
              <a:buNone/>
            </a:pPr>
            <a:endParaRPr lang="tr-TR" b="1" dirty="0" smtClean="0"/>
          </a:p>
          <a:p>
            <a:pPr>
              <a:buFont typeface="Wingdings" pitchFamily="2" charset="2"/>
              <a:buChar char="Ø"/>
            </a:pPr>
            <a:r>
              <a:rPr lang="tr-TR" dirty="0" smtClean="0"/>
              <a:t> </a:t>
            </a:r>
            <a:r>
              <a:rPr lang="tr-TR" sz="2800" dirty="0" smtClean="0">
                <a:latin typeface="Arial" pitchFamily="34" charset="0"/>
                <a:cs typeface="Arial" pitchFamily="34" charset="0"/>
              </a:rPr>
              <a:t>Acıkmaya bağlı titreme,yorgunluk,bulantı.</a:t>
            </a:r>
          </a:p>
          <a:p>
            <a:pPr>
              <a:buFont typeface="Wingdings" pitchFamily="2" charset="2"/>
              <a:buChar char="Ø"/>
            </a:pPr>
            <a:r>
              <a:rPr lang="tr-TR" sz="2800" dirty="0" smtClean="0">
                <a:latin typeface="Arial" pitchFamily="34" charset="0"/>
                <a:cs typeface="Arial" pitchFamily="34" charset="0"/>
              </a:rPr>
              <a:t> Hızlı ve dolgun nabız,</a:t>
            </a:r>
          </a:p>
          <a:p>
            <a:pPr>
              <a:buFont typeface="Wingdings" pitchFamily="2" charset="2"/>
              <a:buChar char="Ø"/>
            </a:pPr>
            <a:r>
              <a:rPr lang="tr-TR" sz="2800" dirty="0" smtClean="0">
                <a:latin typeface="Arial" pitchFamily="34" charset="0"/>
                <a:cs typeface="Arial" pitchFamily="34" charset="0"/>
              </a:rPr>
              <a:t> Yüzeysel solunum,</a:t>
            </a:r>
          </a:p>
          <a:p>
            <a:pPr>
              <a:buFont typeface="Wingdings" pitchFamily="2" charset="2"/>
              <a:buChar char="Ø"/>
            </a:pPr>
            <a:r>
              <a:rPr lang="tr-TR" sz="2800" dirty="0" smtClean="0">
                <a:latin typeface="Arial" pitchFamily="34" charset="0"/>
                <a:cs typeface="Arial" pitchFamily="34" charset="0"/>
              </a:rPr>
              <a:t> Soğuk,soluk ve nemli bir cilt,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sz="quarter" idx="1"/>
          </p:nvPr>
        </p:nvSpPr>
        <p:spPr>
          <a:xfrm>
            <a:off x="457200" y="1285860"/>
            <a:ext cx="8229600" cy="4840303"/>
          </a:xfrm>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Baş ağrısı, sinirlilik,</a:t>
            </a:r>
          </a:p>
          <a:p>
            <a:pPr>
              <a:buFont typeface="Wingdings" pitchFamily="2" charset="2"/>
              <a:buChar char="Ø"/>
            </a:pPr>
            <a:r>
              <a:rPr lang="tr-TR" sz="2800" dirty="0" smtClean="0">
                <a:latin typeface="Arial" pitchFamily="34" charset="0"/>
                <a:cs typeface="Arial" pitchFamily="34" charset="0"/>
              </a:rPr>
              <a:t> Bulanık görme,</a:t>
            </a:r>
          </a:p>
          <a:p>
            <a:pPr>
              <a:buFont typeface="Wingdings" pitchFamily="2" charset="2"/>
              <a:buChar char="Ø"/>
            </a:pPr>
            <a:r>
              <a:rPr lang="tr-TR" sz="2800" dirty="0" smtClean="0">
                <a:latin typeface="Arial" pitchFamily="34" charset="0"/>
                <a:cs typeface="Arial" pitchFamily="34" charset="0"/>
              </a:rPr>
              <a:t> Konuşma güçlüğü, kelime yanlış telaffuz etme</a:t>
            </a:r>
          </a:p>
          <a:p>
            <a:pPr>
              <a:buFont typeface="Wingdings" pitchFamily="2" charset="2"/>
              <a:buChar char="Ø"/>
            </a:pPr>
            <a:r>
              <a:rPr lang="tr-TR" sz="2800" dirty="0" smtClean="0">
                <a:latin typeface="Arial" pitchFamily="34" charset="0"/>
                <a:cs typeface="Arial" pitchFamily="34" charset="0"/>
              </a:rPr>
              <a:t> Bilinç bulanıklığı,</a:t>
            </a:r>
          </a:p>
          <a:p>
            <a:pPr>
              <a:buFont typeface="Wingdings" pitchFamily="2" charset="2"/>
              <a:buChar char="Ø"/>
            </a:pPr>
            <a:r>
              <a:rPr lang="tr-TR" sz="2800" dirty="0" smtClean="0">
                <a:latin typeface="Arial" pitchFamily="34" charset="0"/>
                <a:cs typeface="Arial" pitchFamily="34" charset="0"/>
              </a:rPr>
              <a:t> Algılama güçlüğü.</a:t>
            </a:r>
            <a:endParaRPr lang="tr-TR" sz="2800" dirty="0">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chemeClr val="accent1"/>
                </a:solidFill>
                <a:latin typeface="Arial" pitchFamily="34" charset="0"/>
                <a:cs typeface="Arial" pitchFamily="34" charset="0"/>
              </a:rPr>
              <a:t>KAN ŞEKERİ DÜŞÜKLÜĞÜNDE </a:t>
            </a:r>
            <a:br>
              <a:rPr lang="tr-TR" sz="3200" b="1" dirty="0" smtClean="0">
                <a:solidFill>
                  <a:schemeClr val="accent1"/>
                </a:solidFill>
                <a:latin typeface="Arial" pitchFamily="34" charset="0"/>
                <a:cs typeface="Arial" pitchFamily="34" charset="0"/>
              </a:rPr>
            </a:br>
            <a:r>
              <a:rPr lang="tr-TR" sz="3200" b="1" dirty="0" smtClean="0">
                <a:solidFill>
                  <a:schemeClr val="accent1"/>
                </a:solidFill>
                <a:latin typeface="Arial" pitchFamily="34" charset="0"/>
                <a:cs typeface="Arial" pitchFamily="34" charset="0"/>
              </a:rPr>
              <a:t>İLK YARDIM</a:t>
            </a:r>
            <a:endParaRPr lang="tr-TR" sz="3200"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pPr>
              <a:buFont typeface="Wingdings" pitchFamily="2" charset="2"/>
              <a:buChar char="Ø"/>
            </a:pPr>
            <a:r>
              <a:rPr lang="tr-TR" sz="2800" dirty="0" smtClean="0">
                <a:latin typeface="Arial" pitchFamily="34" charset="0"/>
                <a:cs typeface="Arial" pitchFamily="34" charset="0"/>
              </a:rPr>
              <a:t>Bilinci açık olan hastalara hemen kesme şeker verilir.</a:t>
            </a:r>
          </a:p>
          <a:p>
            <a:pPr>
              <a:buFont typeface="Wingdings" pitchFamily="2" charset="2"/>
              <a:buChar char="Ø"/>
            </a:pPr>
            <a:r>
              <a:rPr lang="tr-TR" sz="2800" dirty="0" smtClean="0">
                <a:latin typeface="Arial" pitchFamily="34" charset="0"/>
                <a:cs typeface="Arial" pitchFamily="34" charset="0"/>
              </a:rPr>
              <a:t>İçebiliyorsa şekerli içecekler verilir. Belirtiler kan şekerinin yükselmesinden meydana gelmiş ve bu anlaşılamamışsa şeker verilmesi yanlış olmaz. Çünkü hastanın düşük kan şekeri düzeyinde kalması beyni diğer organları için daha zararlıdır.</a:t>
            </a:r>
            <a:endParaRPr lang="tr-TR" sz="28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sz="quarter" idx="1"/>
          </p:nvPr>
        </p:nvGraphicFramePr>
        <p:xfrm>
          <a:off x="428596" y="642918"/>
          <a:ext cx="8229600" cy="5786479"/>
        </p:xfrm>
        <a:graphic>
          <a:graphicData uri="http://schemas.openxmlformats.org/drawingml/2006/table">
            <a:tbl>
              <a:tblPr firstRow="1" bandRow="1">
                <a:tableStyleId>{5C22544A-7EE6-4342-B048-85BDC9FD1C3A}</a:tableStyleId>
              </a:tblPr>
              <a:tblGrid>
                <a:gridCol w="8229600">
                  <a:extLst>
                    <a:ext uri="{9D8B030D-6E8A-4147-A177-3AD203B41FA5}">
                      <a16:colId xmlns:a16="http://schemas.microsoft.com/office/drawing/2014/main" val="20000"/>
                    </a:ext>
                  </a:extLst>
                </a:gridCol>
              </a:tblGrid>
              <a:tr h="1027954">
                <a:tc>
                  <a:txBody>
                    <a:bodyPr/>
                    <a:lstStyle/>
                    <a:p>
                      <a:r>
                        <a:rPr lang="tr-TR" sz="3200" dirty="0" smtClean="0"/>
                        <a:t>                      </a:t>
                      </a:r>
                      <a:r>
                        <a:rPr lang="tr-TR" sz="3200" b="1" dirty="0" smtClean="0">
                          <a:latin typeface="Arial" pitchFamily="34" charset="0"/>
                          <a:cs typeface="Arial" pitchFamily="34" charset="0"/>
                        </a:rPr>
                        <a:t>AVPU ÖLÇEĞİ</a:t>
                      </a:r>
                    </a:p>
                  </a:txBody>
                  <a:tcPr/>
                </a:tc>
                <a:extLst>
                  <a:ext uri="{0D108BD9-81ED-4DB2-BD59-A6C34878D82A}">
                    <a16:rowId xmlns:a16="http://schemas.microsoft.com/office/drawing/2014/main" val="10000"/>
                  </a:ext>
                </a:extLst>
              </a:tr>
              <a:tr h="1425421">
                <a:tc>
                  <a:txBody>
                    <a:bodyPr/>
                    <a:lstStyle/>
                    <a:p>
                      <a:r>
                        <a:rPr lang="tr-TR" b="1" dirty="0" smtClean="0"/>
                        <a:t>A (</a:t>
                      </a:r>
                      <a:r>
                        <a:rPr lang="tr-TR" b="1" dirty="0" err="1" smtClean="0"/>
                        <a:t>Alert</a:t>
                      </a:r>
                      <a:r>
                        <a:rPr lang="tr-TR" b="1" dirty="0" smtClean="0"/>
                        <a:t>):</a:t>
                      </a:r>
                      <a:r>
                        <a:rPr lang="tr-TR" b="1" baseline="0" dirty="0" smtClean="0"/>
                        <a:t> </a:t>
                      </a:r>
                      <a:r>
                        <a:rPr lang="tr-TR" sz="1800" baseline="0" dirty="0" smtClean="0">
                          <a:latin typeface="Arial" pitchFamily="34" charset="0"/>
                          <a:cs typeface="Arial" pitchFamily="34" charset="0"/>
                        </a:rPr>
                        <a:t>Sağlıklı insanlarda olduğu gibi kendiliğinden konuşma ve dış dünyaya açık olma durumudur. Kişi, yer, zaman gibi olguların ve çevredeki olayların farkında olma durumu ise ‘’oryantasyon’’ (uyum) olarak tanımlanır. </a:t>
                      </a:r>
                      <a:r>
                        <a:rPr lang="tr-TR" sz="1800" baseline="0" dirty="0" err="1" smtClean="0">
                          <a:latin typeface="Arial" pitchFamily="34" charset="0"/>
                          <a:cs typeface="Arial" pitchFamily="34" charset="0"/>
                        </a:rPr>
                        <a:t>Alert</a:t>
                      </a:r>
                      <a:r>
                        <a:rPr lang="tr-TR" sz="1800" baseline="0" dirty="0" smtClean="0">
                          <a:latin typeface="Arial" pitchFamily="34" charset="0"/>
                          <a:cs typeface="Arial" pitchFamily="34" charset="0"/>
                        </a:rPr>
                        <a:t> halindeki normal insanların bile oryantasyonu yetersiz olabilir. </a:t>
                      </a:r>
                      <a:endParaRPr lang="tr-TR" sz="1800" dirty="0">
                        <a:latin typeface="Arial" pitchFamily="34" charset="0"/>
                        <a:cs typeface="Arial" pitchFamily="34" charset="0"/>
                      </a:endParaRPr>
                    </a:p>
                  </a:txBody>
                  <a:tcPr/>
                </a:tc>
                <a:extLst>
                  <a:ext uri="{0D108BD9-81ED-4DB2-BD59-A6C34878D82A}">
                    <a16:rowId xmlns:a16="http://schemas.microsoft.com/office/drawing/2014/main" val="10001"/>
                  </a:ext>
                </a:extLst>
              </a:tr>
              <a:tr h="1027709">
                <a:tc>
                  <a:txBody>
                    <a:bodyPr/>
                    <a:lstStyle/>
                    <a:p>
                      <a:r>
                        <a:rPr lang="tr-TR" b="1" dirty="0" smtClean="0"/>
                        <a:t>V</a:t>
                      </a:r>
                      <a:r>
                        <a:rPr lang="tr-TR" b="1" baseline="0" dirty="0" smtClean="0"/>
                        <a:t> (</a:t>
                      </a:r>
                      <a:r>
                        <a:rPr lang="tr-TR" b="1" baseline="0" dirty="0" err="1" smtClean="0"/>
                        <a:t>Verbal</a:t>
                      </a:r>
                      <a:r>
                        <a:rPr lang="tr-TR" b="1" baseline="0" dirty="0" smtClean="0"/>
                        <a:t>): </a:t>
                      </a:r>
                      <a:r>
                        <a:rPr lang="tr-TR" baseline="0" dirty="0" smtClean="0">
                          <a:latin typeface="Arial" pitchFamily="34" charset="0"/>
                          <a:cs typeface="Arial" pitchFamily="34" charset="0"/>
                        </a:rPr>
                        <a:t>Dokunma ve konuşma gibi uyaranlara cevap verir. Ancak genel bir uyuşukluk ile tepkilerin zayıf olduğu ve anlamsız konuşmaların görüldüğü durumdur.</a:t>
                      </a:r>
                      <a:endParaRPr lang="tr-TR" dirty="0">
                        <a:latin typeface="Arial" pitchFamily="34" charset="0"/>
                        <a:cs typeface="Arial" pitchFamily="34" charset="0"/>
                      </a:endParaRPr>
                    </a:p>
                  </a:txBody>
                  <a:tcPr/>
                </a:tc>
                <a:extLst>
                  <a:ext uri="{0D108BD9-81ED-4DB2-BD59-A6C34878D82A}">
                    <a16:rowId xmlns:a16="http://schemas.microsoft.com/office/drawing/2014/main" val="10002"/>
                  </a:ext>
                </a:extLst>
              </a:tr>
              <a:tr h="1027709">
                <a:tc>
                  <a:txBody>
                    <a:bodyPr/>
                    <a:lstStyle/>
                    <a:p>
                      <a:r>
                        <a:rPr lang="tr-TR" b="1" dirty="0" smtClean="0"/>
                        <a:t>P</a:t>
                      </a:r>
                      <a:r>
                        <a:rPr lang="tr-TR" b="1" baseline="0" dirty="0" smtClean="0"/>
                        <a:t> (</a:t>
                      </a:r>
                      <a:r>
                        <a:rPr lang="tr-TR" b="1" baseline="0" dirty="0" err="1" smtClean="0"/>
                        <a:t>Pain</a:t>
                      </a:r>
                      <a:r>
                        <a:rPr lang="tr-TR" b="1" baseline="0" dirty="0" smtClean="0"/>
                        <a:t>): </a:t>
                      </a:r>
                      <a:r>
                        <a:rPr lang="tr-TR" baseline="0" dirty="0" smtClean="0">
                          <a:latin typeface="Arial" pitchFamily="34" charset="0"/>
                          <a:cs typeface="Arial" pitchFamily="34" charset="0"/>
                        </a:rPr>
                        <a:t>Sözlü uyaranlara tepkinin olmadığı, sadece ağrılı uyaranlara ( sivri cisim batırma, kas veya damara enjeksiyon vb. ) tepkinin görüldüğü uyku halidir.</a:t>
                      </a:r>
                      <a:endParaRPr lang="tr-TR" dirty="0">
                        <a:latin typeface="Arial" pitchFamily="34" charset="0"/>
                        <a:cs typeface="Arial" pitchFamily="34" charset="0"/>
                      </a:endParaRPr>
                    </a:p>
                  </a:txBody>
                  <a:tcPr/>
                </a:tc>
                <a:extLst>
                  <a:ext uri="{0D108BD9-81ED-4DB2-BD59-A6C34878D82A}">
                    <a16:rowId xmlns:a16="http://schemas.microsoft.com/office/drawing/2014/main" val="10003"/>
                  </a:ext>
                </a:extLst>
              </a:tr>
              <a:tr h="1277686">
                <a:tc>
                  <a:txBody>
                    <a:bodyPr/>
                    <a:lstStyle/>
                    <a:p>
                      <a:r>
                        <a:rPr lang="tr-TR" b="1" dirty="0" smtClean="0"/>
                        <a:t>U</a:t>
                      </a:r>
                      <a:r>
                        <a:rPr lang="tr-TR" b="1" baseline="0" dirty="0" smtClean="0"/>
                        <a:t> (</a:t>
                      </a:r>
                      <a:r>
                        <a:rPr lang="tr-TR" b="1" baseline="0" dirty="0" err="1" smtClean="0"/>
                        <a:t>Unresponsive</a:t>
                      </a:r>
                      <a:r>
                        <a:rPr lang="tr-TR" b="1" baseline="0" dirty="0" smtClean="0"/>
                        <a:t>): </a:t>
                      </a:r>
                      <a:r>
                        <a:rPr lang="tr-TR" baseline="0" dirty="0" smtClean="0">
                          <a:latin typeface="Arial" pitchFamily="34" charset="0"/>
                          <a:cs typeface="Arial" pitchFamily="34" charset="0"/>
                        </a:rPr>
                        <a:t>Ağrıya veya diğer tüm uyaranlara cevap verememe ile kendini gösteren tam bilinçsizlik durumudur. Yutma, öksürme gibi refleksler çoğu zaman kaybolur. Bu hastalar tehlike altındadır ve hava yolu her an kapanabilir.</a:t>
                      </a:r>
                      <a:endParaRPr lang="tr-TR" dirty="0">
                        <a:latin typeface="Arial" pitchFamily="34" charset="0"/>
                        <a:cs typeface="Arial" pitchFamily="34" charset="0"/>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85720" y="857232"/>
            <a:ext cx="8229600" cy="6000768"/>
          </a:xfrm>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Hastanın bilinci yerinde değilse koma pozisyonu verilir.</a:t>
            </a:r>
          </a:p>
          <a:p>
            <a:pPr>
              <a:buFont typeface="Wingdings" pitchFamily="2" charset="2"/>
              <a:buChar char="Ø"/>
            </a:pPr>
            <a:r>
              <a:rPr lang="tr-TR" sz="2800" dirty="0" smtClean="0">
                <a:latin typeface="Arial" pitchFamily="34" charset="0"/>
                <a:cs typeface="Arial" pitchFamily="34" charset="0"/>
              </a:rPr>
              <a:t>Hastanın belirtileri daha kötüye gidiyorsa tıbbi yardım çağırılır. </a:t>
            </a:r>
            <a:r>
              <a:rPr lang="tr-TR" sz="2800" b="1" dirty="0" smtClean="0">
                <a:latin typeface="Arial" pitchFamily="34" charset="0"/>
                <a:cs typeface="Arial" pitchFamily="34" charset="0"/>
              </a:rPr>
              <a:t>(112)</a:t>
            </a:r>
          </a:p>
          <a:p>
            <a:pPr>
              <a:buFont typeface="Wingdings" pitchFamily="2" charset="2"/>
              <a:buChar char="Ø"/>
            </a:pPr>
            <a:endParaRPr lang="tr-TR" dirty="0"/>
          </a:p>
        </p:txBody>
      </p:sp>
      <p:pic>
        <p:nvPicPr>
          <p:cNvPr id="4" name="3 Resim" descr="images.jpg"/>
          <p:cNvPicPr>
            <a:picLocks noChangeAspect="1"/>
          </p:cNvPicPr>
          <p:nvPr/>
        </p:nvPicPr>
        <p:blipFill>
          <a:blip r:embed="rId2"/>
          <a:stretch>
            <a:fillRect/>
          </a:stretch>
        </p:blipFill>
        <p:spPr>
          <a:xfrm>
            <a:off x="2357422" y="3214686"/>
            <a:ext cx="5715008" cy="2928958"/>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kalp-spazmi-belirtileri-nelerdir--12395334.Jpeg"/>
          <p:cNvPicPr>
            <a:picLocks noChangeAspect="1"/>
          </p:cNvPicPr>
          <p:nvPr/>
        </p:nvPicPr>
        <p:blipFill>
          <a:blip r:embed="rId2">
            <a:lum bright="24000" contrast="-70000"/>
          </a:blip>
          <a:stretch>
            <a:fillRect/>
          </a:stretch>
        </p:blipFill>
        <p:spPr>
          <a:xfrm>
            <a:off x="0" y="0"/>
            <a:ext cx="9144000" cy="6858000"/>
          </a:xfrm>
          <a:prstGeom prst="rect">
            <a:avLst/>
          </a:prstGeom>
        </p:spPr>
      </p:pic>
      <p:sp>
        <p:nvSpPr>
          <p:cNvPr id="5" name="4 Dikdörtgen"/>
          <p:cNvSpPr/>
          <p:nvPr/>
        </p:nvSpPr>
        <p:spPr>
          <a:xfrm>
            <a:off x="1785918" y="928670"/>
            <a:ext cx="5072098" cy="769441"/>
          </a:xfrm>
          <a:prstGeom prst="rect">
            <a:avLst/>
          </a:prstGeom>
        </p:spPr>
        <p:txBody>
          <a:bodyPr wrap="square">
            <a:spAutoFit/>
          </a:bodyPr>
          <a:lstStyle/>
          <a:p>
            <a:r>
              <a:rPr lang="tr-TR" sz="4400" b="1" dirty="0" smtClean="0">
                <a:solidFill>
                  <a:schemeClr val="accent1"/>
                </a:solidFill>
                <a:latin typeface="Arial" pitchFamily="34" charset="0"/>
                <a:cs typeface="Arial" pitchFamily="34" charset="0"/>
              </a:rPr>
              <a:t>GÖĞÜS AĞRISI</a:t>
            </a:r>
            <a:endParaRPr lang="tr-TR" sz="4400" b="1" dirty="0">
              <a:solidFill>
                <a:schemeClr val="accent1"/>
              </a:solidFill>
              <a:latin typeface="Arial" pitchFamily="34" charset="0"/>
              <a:cs typeface="Arial" pitchFamily="34" charset="0"/>
            </a:endParaRPr>
          </a:p>
        </p:txBody>
      </p:sp>
      <p:sp>
        <p:nvSpPr>
          <p:cNvPr id="6" name="5 Dikdörtgen"/>
          <p:cNvSpPr/>
          <p:nvPr/>
        </p:nvSpPr>
        <p:spPr>
          <a:xfrm>
            <a:off x="1214414" y="2071678"/>
            <a:ext cx="6786610" cy="3970318"/>
          </a:xfrm>
          <a:prstGeom prst="rect">
            <a:avLst/>
          </a:prstGeom>
        </p:spPr>
        <p:txBody>
          <a:bodyPr wrap="square">
            <a:spAutoFit/>
          </a:bodyPr>
          <a:lstStyle/>
          <a:p>
            <a:pPr>
              <a:buNone/>
            </a:pPr>
            <a:r>
              <a:rPr lang="tr-TR" sz="2800" b="1" dirty="0" smtClean="0">
                <a:latin typeface="Arial" pitchFamily="34" charset="0"/>
                <a:cs typeface="Arial" pitchFamily="34" charset="0"/>
              </a:rPr>
              <a:t>Kalp spazmı nedenleri ve belirtileri:</a:t>
            </a:r>
          </a:p>
          <a:p>
            <a:pPr>
              <a:buNone/>
            </a:pPr>
            <a:endParaRPr lang="tr-TR" sz="2800" b="1" dirty="0" smtClean="0">
              <a:latin typeface="Arial" pitchFamily="34" charset="0"/>
              <a:cs typeface="Arial" pitchFamily="34" charset="0"/>
            </a:endParaRPr>
          </a:p>
          <a:p>
            <a:pPr>
              <a:buFont typeface="Wingdings" pitchFamily="2" charset="2"/>
              <a:buChar char="Ø"/>
            </a:pPr>
            <a:r>
              <a:rPr lang="tr-TR" sz="2800" dirty="0" smtClean="0">
                <a:latin typeface="Arial" pitchFamily="34" charset="0"/>
                <a:cs typeface="Arial" pitchFamily="34" charset="0"/>
              </a:rPr>
              <a:t> Kalp kasının fiziksel yorgunluk veya stres gibi durumlarda oksijen gereksinimi artar. Eğer yeterli kan akımı olmaz ve oksijen yetersizliği oluşursa şiddetli göğüs ağrısı meydana gelir. Sıklıkla ezici ve sıkıştırıcı tarzdaki bu ağrılara </a:t>
            </a:r>
            <a:r>
              <a:rPr lang="tr-TR" sz="2800" dirty="0" smtClean="0">
                <a:solidFill>
                  <a:srgbClr val="FF0000"/>
                </a:solidFill>
                <a:latin typeface="Arial" pitchFamily="34" charset="0"/>
                <a:cs typeface="Arial" pitchFamily="34" charset="0"/>
              </a:rPr>
              <a:t>kalp spazmı </a:t>
            </a:r>
            <a:r>
              <a:rPr lang="tr-TR" sz="2800" dirty="0" smtClean="0">
                <a:latin typeface="Arial" pitchFamily="34" charset="0"/>
                <a:cs typeface="Arial" pitchFamily="34" charset="0"/>
              </a:rPr>
              <a:t>denir.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214422"/>
            <a:ext cx="8229600" cy="4911741"/>
          </a:xfrm>
        </p:spPr>
        <p:txBody>
          <a:bodyPr>
            <a:normAutofit/>
          </a:bodyPr>
          <a:lstStyle/>
          <a:p>
            <a:pPr>
              <a:buFont typeface="Wingdings" pitchFamily="2" charset="2"/>
              <a:buChar char="Ø"/>
            </a:pPr>
            <a:r>
              <a:rPr lang="tr-TR" sz="2800" dirty="0" smtClean="0">
                <a:latin typeface="Arial" pitchFamily="34" charset="0"/>
                <a:cs typeface="Arial" pitchFamily="34" charset="0"/>
              </a:rPr>
              <a:t> Göğüste baskı hissi ve nefes darlığı,</a:t>
            </a:r>
          </a:p>
          <a:p>
            <a:pPr>
              <a:buFont typeface="Wingdings" pitchFamily="2" charset="2"/>
              <a:buChar char="Ø"/>
            </a:pPr>
            <a:r>
              <a:rPr lang="tr-TR" sz="2800" dirty="0" smtClean="0">
                <a:latin typeface="Arial" pitchFamily="34" charset="0"/>
                <a:cs typeface="Arial" pitchFamily="34" charset="0"/>
              </a:rPr>
              <a:t> Ağrı, genellikle göğüs kemiğinin arkasında hissedilir,</a:t>
            </a:r>
          </a:p>
          <a:p>
            <a:pPr>
              <a:buFont typeface="Wingdings" pitchFamily="2" charset="2"/>
              <a:buChar char="Ø"/>
            </a:pPr>
            <a:r>
              <a:rPr lang="tr-TR" sz="2800" dirty="0" smtClean="0">
                <a:latin typeface="Arial" pitchFamily="34" charset="0"/>
                <a:cs typeface="Arial" pitchFamily="34" charset="0"/>
              </a:rPr>
              <a:t> Ağrı çeneye, sol kola ve midenin üstüne doğru ilerler.</a:t>
            </a:r>
          </a:p>
          <a:p>
            <a:pPr>
              <a:buFont typeface="Wingdings" pitchFamily="2" charset="2"/>
              <a:buChar char="Ø"/>
            </a:pPr>
            <a:r>
              <a:rPr lang="tr-TR" sz="2800" dirty="0" smtClean="0">
                <a:latin typeface="Arial" pitchFamily="34" charset="0"/>
                <a:cs typeface="Arial" pitchFamily="34" charset="0"/>
              </a:rPr>
              <a:t> Kısa süreli  bir ağrıdır, </a:t>
            </a:r>
            <a:r>
              <a:rPr lang="tr-TR" sz="2800" dirty="0" err="1" smtClean="0">
                <a:latin typeface="Arial" pitchFamily="34" charset="0"/>
                <a:cs typeface="Arial" pitchFamily="34" charset="0"/>
              </a:rPr>
              <a:t>istirahatle</a:t>
            </a:r>
            <a:r>
              <a:rPr lang="tr-TR" sz="2800" dirty="0" smtClean="0">
                <a:latin typeface="Arial" pitchFamily="34" charset="0"/>
                <a:cs typeface="Arial" pitchFamily="34" charset="0"/>
              </a:rPr>
              <a:t> azalır.</a:t>
            </a:r>
            <a:endParaRPr lang="tr-TR" sz="2800" dirty="0">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sz="quarter" idx="1"/>
          </p:nvPr>
        </p:nvSpPr>
        <p:spPr>
          <a:xfrm>
            <a:off x="457200" y="357166"/>
            <a:ext cx="8229600" cy="6500834"/>
          </a:xfrm>
        </p:spPr>
        <p:txBody>
          <a:bodyPr>
            <a:normAutofit/>
          </a:bodyPr>
          <a:lstStyle/>
          <a:p>
            <a:pPr>
              <a:buNone/>
            </a:pPr>
            <a:r>
              <a:rPr lang="tr-TR" sz="3200" b="1" dirty="0" smtClean="0">
                <a:latin typeface="Arial" pitchFamily="34" charset="0"/>
                <a:cs typeface="Arial" pitchFamily="34" charset="0"/>
              </a:rPr>
              <a:t>Kalp krizi nedenleri ve belirtileri:</a:t>
            </a:r>
          </a:p>
          <a:p>
            <a:pPr>
              <a:buNone/>
            </a:pPr>
            <a:r>
              <a:rPr lang="tr-TR" dirty="0" smtClean="0"/>
              <a:t>    </a:t>
            </a:r>
            <a:r>
              <a:rPr lang="tr-TR" dirty="0" smtClean="0">
                <a:latin typeface="Arial" pitchFamily="34" charset="0"/>
                <a:cs typeface="Arial" pitchFamily="34" charset="0"/>
              </a:rPr>
              <a:t> Kalp kasının bir bölgesinde kan dolaşımının aniden kesilmesi kalpte doku ölümü oluşmasına </a:t>
            </a:r>
            <a:r>
              <a:rPr lang="tr-TR" dirty="0" smtClean="0">
                <a:solidFill>
                  <a:srgbClr val="FF0000"/>
                </a:solidFill>
                <a:latin typeface="Arial" pitchFamily="34" charset="0"/>
                <a:cs typeface="Arial" pitchFamily="34" charset="0"/>
              </a:rPr>
              <a:t>kalp krizi(Enfarktüs) </a:t>
            </a:r>
            <a:r>
              <a:rPr lang="tr-TR" dirty="0" smtClean="0">
                <a:latin typeface="Arial" pitchFamily="34" charset="0"/>
                <a:cs typeface="Arial" pitchFamily="34" charset="0"/>
              </a:rPr>
              <a:t>denir. Hastaların çoğunda önceden var olan damar hastalıkları kalp krizine yol açar. Beslenme şekli, kalıtım özellikleri ve stresli bir yaşantı kalp krizine zemin hazırlayan faktörlerdendir</a:t>
            </a:r>
            <a:r>
              <a:rPr lang="tr-TR" dirty="0" smtClean="0"/>
              <a:t>.</a:t>
            </a:r>
          </a:p>
          <a:p>
            <a:endParaRPr lang="tr-TR" dirty="0"/>
          </a:p>
        </p:txBody>
      </p:sp>
      <p:pic>
        <p:nvPicPr>
          <p:cNvPr id="4" name="3 Resim" descr="kalp-krizi.jpg"/>
          <p:cNvPicPr>
            <a:picLocks noChangeAspect="1"/>
          </p:cNvPicPr>
          <p:nvPr/>
        </p:nvPicPr>
        <p:blipFill>
          <a:blip r:embed="rId2"/>
          <a:stretch>
            <a:fillRect/>
          </a:stretch>
        </p:blipFill>
        <p:spPr>
          <a:xfrm>
            <a:off x="3357554" y="3786190"/>
            <a:ext cx="4572000" cy="235743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000108"/>
            <a:ext cx="8229600" cy="5126055"/>
          </a:xfrm>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Yoğun bir sıkıntı hissi, ölüm korkusu,</a:t>
            </a:r>
          </a:p>
          <a:p>
            <a:pPr>
              <a:buFont typeface="Wingdings" pitchFamily="2" charset="2"/>
              <a:buChar char="Ø"/>
            </a:pPr>
            <a:r>
              <a:rPr lang="tr-TR" sz="2800" dirty="0" smtClean="0">
                <a:latin typeface="Arial" pitchFamily="34" charset="0"/>
                <a:cs typeface="Arial" pitchFamily="34" charset="0"/>
              </a:rPr>
              <a:t> Terleme, bulantı, kusma gibi bulgular görülür,</a:t>
            </a:r>
          </a:p>
          <a:p>
            <a:pPr>
              <a:buFont typeface="Wingdings" pitchFamily="2" charset="2"/>
              <a:buChar char="Ø"/>
            </a:pPr>
            <a:r>
              <a:rPr lang="tr-TR" sz="2800" dirty="0" smtClean="0">
                <a:latin typeface="Arial" pitchFamily="34" charset="0"/>
                <a:cs typeface="Arial" pitchFamily="34" charset="0"/>
              </a:rPr>
              <a:t> Ağrı göğüs kemiğinin arkasında yada mide boşluğundadır,</a:t>
            </a:r>
          </a:p>
          <a:p>
            <a:pPr>
              <a:buFont typeface="Wingdings" pitchFamily="2" charset="2"/>
              <a:buChar char="Ø"/>
            </a:pPr>
            <a:r>
              <a:rPr lang="tr-TR" sz="2800" dirty="0" smtClean="0">
                <a:latin typeface="Arial" pitchFamily="34" charset="0"/>
                <a:cs typeface="Arial" pitchFamily="34" charset="0"/>
              </a:rPr>
              <a:t> Göğsün üzerinde tonlarca ağırlık varmış gibi hissedilir,</a:t>
            </a:r>
          </a:p>
          <a:p>
            <a:pPr>
              <a:buFont typeface="Wingdings" pitchFamily="2" charset="2"/>
              <a:buChar char="Ø"/>
            </a:pPr>
            <a:r>
              <a:rPr lang="tr-TR" sz="2800" dirty="0" smtClean="0">
                <a:latin typeface="Arial" pitchFamily="34" charset="0"/>
                <a:cs typeface="Arial" pitchFamily="34" charset="0"/>
              </a:rPr>
              <a:t> Boyuna, çeneye ve sol kola yayılır,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285860"/>
            <a:ext cx="8229600" cy="4840303"/>
          </a:xfrm>
        </p:spPr>
        <p:txBody>
          <a:bodyPr>
            <a:normAutofit/>
          </a:bodyPr>
          <a:lstStyle/>
          <a:p>
            <a:pPr>
              <a:buFont typeface="Wingdings" pitchFamily="2" charset="2"/>
              <a:buChar char="Ø"/>
            </a:pPr>
            <a:r>
              <a:rPr lang="tr-TR" sz="2800" dirty="0" smtClean="0">
                <a:latin typeface="Arial" pitchFamily="34" charset="0"/>
                <a:cs typeface="Arial" pitchFamily="34" charset="0"/>
              </a:rPr>
              <a:t> Şiddetli ve uzun süreli bir ağrıdır,</a:t>
            </a:r>
          </a:p>
          <a:p>
            <a:pPr>
              <a:buFont typeface="Wingdings" pitchFamily="2" charset="2"/>
              <a:buChar char="Ø"/>
            </a:pPr>
            <a:r>
              <a:rPr lang="tr-TR" sz="2800" dirty="0" smtClean="0">
                <a:latin typeface="Arial" pitchFamily="34" charset="0"/>
                <a:cs typeface="Arial" pitchFamily="34" charset="0"/>
              </a:rPr>
              <a:t> Dinlenmekle ağrı geçmez,</a:t>
            </a:r>
          </a:p>
          <a:p>
            <a:pPr>
              <a:buFont typeface="Wingdings" pitchFamily="2" charset="2"/>
              <a:buChar char="Ø"/>
            </a:pPr>
            <a:r>
              <a:rPr lang="tr-TR" sz="2800" dirty="0" smtClean="0">
                <a:latin typeface="Arial" pitchFamily="34" charset="0"/>
                <a:cs typeface="Arial" pitchFamily="34" charset="0"/>
              </a:rPr>
              <a:t> Hastaların %20 kadarında (yaşlı hastalarda daha fazla) göğüs ağrısı temel problem olmayabilir. Daha çok mide rahatsızlığı, gaz veya kas ağrısı şeklinde algılanır. Bu tür şikayetler her zaman ciddi olarak değerlendirilmelidir.	</a:t>
            </a:r>
            <a:endParaRPr lang="tr-TR" sz="2800"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chemeClr val="accent1"/>
                </a:solidFill>
                <a:latin typeface="Arial" pitchFamily="34" charset="0"/>
                <a:cs typeface="Arial" pitchFamily="34" charset="0"/>
              </a:rPr>
              <a:t>GÖĞÜS AĞRILARINDA İLK YARDIM</a:t>
            </a:r>
            <a:endParaRPr lang="tr-TR" sz="3200" dirty="0">
              <a:solidFill>
                <a:schemeClr val="accent1"/>
              </a:solidFill>
              <a:latin typeface="Arial" pitchFamily="34" charset="0"/>
              <a:cs typeface="Arial" pitchFamily="34" charset="0"/>
            </a:endParaRPr>
          </a:p>
        </p:txBody>
      </p:sp>
      <p:pic>
        <p:nvPicPr>
          <p:cNvPr id="4" name="3 İçerik Yer Tutucusu" descr="ilk-yardımın-abcsi1.jpg"/>
          <p:cNvPicPr>
            <a:picLocks noGrp="1" noChangeAspect="1"/>
          </p:cNvPicPr>
          <p:nvPr>
            <p:ph sz="quarter" idx="1"/>
          </p:nvPr>
        </p:nvPicPr>
        <p:blipFill>
          <a:blip r:embed="rId2"/>
          <a:stretch>
            <a:fillRect/>
          </a:stretch>
        </p:blipFill>
        <p:spPr>
          <a:xfrm>
            <a:off x="5000628" y="1428736"/>
            <a:ext cx="3555968" cy="1143008"/>
          </a:xfrm>
          <a:prstGeom prst="rect">
            <a:avLst/>
          </a:prstGeom>
        </p:spPr>
      </p:pic>
      <p:sp>
        <p:nvSpPr>
          <p:cNvPr id="5" name="4 Dikdörtgen"/>
          <p:cNvSpPr/>
          <p:nvPr/>
        </p:nvSpPr>
        <p:spPr>
          <a:xfrm>
            <a:off x="642910" y="2071678"/>
            <a:ext cx="6429420" cy="4031873"/>
          </a:xfrm>
          <a:prstGeom prst="rect">
            <a:avLst/>
          </a:prstGeom>
        </p:spPr>
        <p:txBody>
          <a:bodyPr wrap="square">
            <a:spAutoFit/>
          </a:bodyPr>
          <a:lstStyle/>
          <a:p>
            <a:pPr>
              <a:buNone/>
            </a:pPr>
            <a:endParaRPr lang="tr-TR" sz="2800" dirty="0" smtClean="0"/>
          </a:p>
          <a:p>
            <a:pPr>
              <a:buFont typeface="Wingdings" pitchFamily="2" charset="2"/>
              <a:buChar char="Ø"/>
            </a:pPr>
            <a:r>
              <a:rPr lang="tr-TR" sz="3200" dirty="0" smtClean="0"/>
              <a:t> </a:t>
            </a:r>
            <a:r>
              <a:rPr lang="tr-TR" sz="2800" dirty="0" smtClean="0">
                <a:latin typeface="Arial" pitchFamily="34" charset="0"/>
                <a:cs typeface="Arial" pitchFamily="34" charset="0"/>
              </a:rPr>
              <a:t>Hastanın yaşam bulguları değerlendirilir </a:t>
            </a:r>
            <a:r>
              <a:rPr lang="tr-TR" sz="2800" b="1" dirty="0" smtClean="0">
                <a:latin typeface="Arial" pitchFamily="34" charset="0"/>
                <a:cs typeface="Arial" pitchFamily="34" charset="0"/>
              </a:rPr>
              <a:t>(ABC)</a:t>
            </a:r>
            <a:r>
              <a:rPr lang="tr-TR" sz="2800" dirty="0" smtClean="0">
                <a:latin typeface="Arial" pitchFamily="34" charset="0"/>
                <a:cs typeface="Arial" pitchFamily="34" charset="0"/>
              </a:rPr>
              <a:t>,</a:t>
            </a:r>
          </a:p>
          <a:p>
            <a:pPr>
              <a:buFont typeface="Wingdings" pitchFamily="2" charset="2"/>
              <a:buChar char="Ø"/>
            </a:pPr>
            <a:r>
              <a:rPr lang="tr-TR" sz="2800" dirty="0" smtClean="0">
                <a:latin typeface="Arial" pitchFamily="34" charset="0"/>
                <a:cs typeface="Arial" pitchFamily="34" charset="0"/>
              </a:rPr>
              <a:t>Hasta hareket ettirilmez, dinlenmeye alınır,</a:t>
            </a:r>
          </a:p>
          <a:p>
            <a:pPr>
              <a:buFont typeface="Wingdings" pitchFamily="2" charset="2"/>
              <a:buChar char="Ø"/>
            </a:pPr>
            <a:r>
              <a:rPr lang="tr-TR" sz="2800" dirty="0" smtClean="0">
                <a:latin typeface="Arial" pitchFamily="34" charset="0"/>
                <a:cs typeface="Arial" pitchFamily="34" charset="0"/>
              </a:rPr>
              <a:t>Korku ve panik arttıkça kalbin çalışması hızlanacağından kalbin yükü daha da artar. Bu nedenle hastanın sakinleştirilmesi önemlidir.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642918"/>
            <a:ext cx="8229600" cy="6072230"/>
          </a:xfrm>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Kapalı ortamda ise önce ortam havalandırılır,</a:t>
            </a:r>
          </a:p>
          <a:p>
            <a:pPr>
              <a:buFont typeface="Wingdings" pitchFamily="2" charset="2"/>
              <a:buChar char="Ø"/>
            </a:pPr>
            <a:r>
              <a:rPr lang="tr-TR" sz="2800" dirty="0" smtClean="0">
                <a:latin typeface="Arial" pitchFamily="34" charset="0"/>
                <a:cs typeface="Arial" pitchFamily="34" charset="0"/>
              </a:rPr>
              <a:t> Meraklı kalabalık varsa uzaklaştırılır,</a:t>
            </a:r>
          </a:p>
          <a:p>
            <a:pPr>
              <a:buFont typeface="Wingdings" pitchFamily="2" charset="2"/>
              <a:buChar char="Ø"/>
            </a:pPr>
            <a:r>
              <a:rPr lang="tr-TR" sz="2800" dirty="0" smtClean="0">
                <a:latin typeface="Arial" pitchFamily="34" charset="0"/>
                <a:cs typeface="Arial" pitchFamily="34" charset="0"/>
              </a:rPr>
              <a:t> Yarı oturur pozisyon verilir (Sırtının ve başının altına destek konulur),</a:t>
            </a:r>
          </a:p>
          <a:p>
            <a:pPr>
              <a:buFont typeface="Wingdings" pitchFamily="2" charset="2"/>
              <a:buChar char="Ø"/>
            </a:pPr>
            <a:r>
              <a:rPr lang="tr-TR" sz="2800" dirty="0" smtClean="0">
                <a:latin typeface="Arial" pitchFamily="34" charset="0"/>
                <a:cs typeface="Arial" pitchFamily="34" charset="0"/>
              </a:rPr>
              <a:t> Giysileri gevşetilir (kravat,kemer vb.),</a:t>
            </a:r>
          </a:p>
          <a:p>
            <a:endParaRPr lang="tr-TR" dirty="0"/>
          </a:p>
        </p:txBody>
      </p:sp>
      <p:sp>
        <p:nvSpPr>
          <p:cNvPr id="5" name="4 Dikdörtgen"/>
          <p:cNvSpPr/>
          <p:nvPr/>
        </p:nvSpPr>
        <p:spPr>
          <a:xfrm>
            <a:off x="5857884" y="5214950"/>
            <a:ext cx="2000264" cy="1200329"/>
          </a:xfrm>
          <a:prstGeom prst="rect">
            <a:avLst/>
          </a:prstGeom>
        </p:spPr>
        <p:txBody>
          <a:bodyPr wrap="square">
            <a:spAutoFit/>
          </a:bodyPr>
          <a:lstStyle/>
          <a:p>
            <a:r>
              <a:rPr lang="tr-TR" sz="2400" b="1" dirty="0" smtClean="0">
                <a:solidFill>
                  <a:schemeClr val="accent1"/>
                </a:solidFill>
              </a:rPr>
              <a:t>Yarı Oturur Pozisyon</a:t>
            </a:r>
            <a:endParaRPr lang="tr-TR" sz="2400" b="1" dirty="0">
              <a:solidFill>
                <a:schemeClr val="accent1"/>
              </a:solidFill>
            </a:endParaRPr>
          </a:p>
        </p:txBody>
      </p:sp>
      <p:pic>
        <p:nvPicPr>
          <p:cNvPr id="6" name="5 Resim" descr="spazm.jpg"/>
          <p:cNvPicPr>
            <a:picLocks noChangeAspect="1"/>
          </p:cNvPicPr>
          <p:nvPr/>
        </p:nvPicPr>
        <p:blipFill>
          <a:blip r:embed="rId2"/>
          <a:stretch>
            <a:fillRect/>
          </a:stretch>
        </p:blipFill>
        <p:spPr>
          <a:xfrm>
            <a:off x="428596" y="3214686"/>
            <a:ext cx="5214974" cy="3643314"/>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587ee847d7fe4f3a4984eef0a8c106ea14dc05aa-696x400.jpeg"/>
          <p:cNvPicPr>
            <a:picLocks noGrp="1" noChangeAspect="1"/>
          </p:cNvPicPr>
          <p:nvPr>
            <p:ph sz="quarter" idx="1"/>
          </p:nvPr>
        </p:nvPicPr>
        <p:blipFill>
          <a:blip r:embed="rId2">
            <a:duotone>
              <a:schemeClr val="bg2">
                <a:shade val="45000"/>
                <a:satMod val="135000"/>
              </a:schemeClr>
              <a:prstClr val="white"/>
            </a:duotone>
          </a:blip>
          <a:stretch>
            <a:fillRect/>
          </a:stretch>
        </p:blipFill>
        <p:spPr>
          <a:xfrm>
            <a:off x="785786" y="1000108"/>
            <a:ext cx="7886700" cy="4910949"/>
          </a:xfrm>
          <a:prstGeom prst="rect">
            <a:avLst/>
          </a:prstGeom>
        </p:spPr>
      </p:pic>
      <p:sp>
        <p:nvSpPr>
          <p:cNvPr id="5" name="4 Dikdörtgen"/>
          <p:cNvSpPr/>
          <p:nvPr/>
        </p:nvSpPr>
        <p:spPr>
          <a:xfrm>
            <a:off x="785786" y="2214554"/>
            <a:ext cx="7572428" cy="2308324"/>
          </a:xfrm>
          <a:prstGeom prst="rect">
            <a:avLst/>
          </a:prstGeom>
        </p:spPr>
        <p:txBody>
          <a:bodyPr wrap="square">
            <a:spAutoFit/>
          </a:bodyPr>
          <a:lstStyle/>
          <a:p>
            <a:pPr>
              <a:buFont typeface="Wingdings" pitchFamily="2" charset="2"/>
              <a:buChar char="Ø"/>
            </a:pPr>
            <a:r>
              <a:rPr lang="tr-TR" sz="3200" b="1" dirty="0" smtClean="0"/>
              <a:t> </a:t>
            </a:r>
            <a:r>
              <a:rPr lang="tr-TR" sz="2800" b="1" dirty="0" smtClean="0">
                <a:latin typeface="Arial" pitchFamily="34" charset="0"/>
                <a:cs typeface="Arial" pitchFamily="34" charset="0"/>
              </a:rPr>
              <a:t>Yardım istenerek (112) sağlık kuruluşuna gönderilir,</a:t>
            </a:r>
          </a:p>
          <a:p>
            <a:pPr>
              <a:buFont typeface="Wingdings" pitchFamily="2" charset="2"/>
              <a:buChar char="Ø"/>
            </a:pPr>
            <a:r>
              <a:rPr lang="tr-TR" sz="2800" b="1" dirty="0" smtClean="0">
                <a:latin typeface="Arial" pitchFamily="34" charset="0"/>
                <a:cs typeface="Arial" pitchFamily="34" charset="0"/>
              </a:rPr>
              <a:t> Yaşam bulguları sık sık kontrol edilir,</a:t>
            </a:r>
          </a:p>
          <a:p>
            <a:pPr>
              <a:buFont typeface="Wingdings" pitchFamily="2" charset="2"/>
              <a:buChar char="Ø"/>
            </a:pPr>
            <a:r>
              <a:rPr lang="tr-TR" sz="2800" b="1" dirty="0" smtClean="0">
                <a:latin typeface="Arial" pitchFamily="34" charset="0"/>
                <a:cs typeface="Arial" pitchFamily="34" charset="0"/>
              </a:rPr>
              <a:t> Eğer solunum ve kalp durursa temel yaşam desteği uygulanır.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a:bodyPr>
          <a:lstStyle/>
          <a:p>
            <a:r>
              <a:rPr lang="tr-TR" b="1" dirty="0" smtClean="0">
                <a:solidFill>
                  <a:schemeClr val="accent1"/>
                </a:solidFill>
                <a:latin typeface="Arial" pitchFamily="34" charset="0"/>
                <a:cs typeface="Arial" pitchFamily="34" charset="0"/>
              </a:rPr>
              <a:t>BİLİNÇ BOZUKLUĞUNUN DERECELERİ</a:t>
            </a:r>
            <a:endParaRPr lang="tr-TR" b="1" dirty="0">
              <a:solidFill>
                <a:schemeClr val="accent1"/>
              </a:solidFill>
              <a:latin typeface="Arial" pitchFamily="34" charset="0"/>
              <a:cs typeface="Arial" pitchFamily="34" charset="0"/>
            </a:endParaRPr>
          </a:p>
        </p:txBody>
      </p:sp>
      <p:sp>
        <p:nvSpPr>
          <p:cNvPr id="6" name="5 İçerik Yer Tutucusu"/>
          <p:cNvSpPr>
            <a:spLocks noGrp="1"/>
          </p:cNvSpPr>
          <p:nvPr>
            <p:ph sz="quarter" idx="1"/>
          </p:nvPr>
        </p:nvSpPr>
        <p:spPr/>
        <p:txBody>
          <a:bodyPr/>
          <a:lstStyle/>
          <a:p>
            <a:pPr>
              <a:buNone/>
            </a:pPr>
            <a:r>
              <a:rPr lang="tr-TR" dirty="0" smtClean="0"/>
              <a:t>       </a:t>
            </a:r>
            <a:r>
              <a:rPr lang="tr-TR" sz="2800" dirty="0" smtClean="0">
                <a:latin typeface="Arial" pitchFamily="34" charset="0"/>
                <a:cs typeface="Arial" pitchFamily="34" charset="0"/>
              </a:rPr>
              <a:t>Bilinci açık kişinin kendisini ve dış dünyayı algılaması, kavraması ve yorumlaması normaldir. Kendiliğinden tüm uyaranlara tepkisi vardır. Ancak bilinçte bozulma başladığı andan itibaren, bilinç kaybının derecelerine göre kişinin algılaması ve tepkilerinde değişiklikler meydana gelir. Bu değişiklikler </a:t>
            </a:r>
            <a:r>
              <a:rPr lang="tr-TR" sz="2800" b="1" dirty="0" smtClean="0">
                <a:latin typeface="Arial" pitchFamily="34" charset="0"/>
                <a:cs typeface="Arial" pitchFamily="34" charset="0"/>
              </a:rPr>
              <a:t>AVPU</a:t>
            </a:r>
            <a:r>
              <a:rPr lang="tr-TR" sz="2800" dirty="0" smtClean="0">
                <a:latin typeface="Arial" pitchFamily="34" charset="0"/>
                <a:cs typeface="Arial" pitchFamily="34" charset="0"/>
              </a:rPr>
              <a:t> ölçeği ile tespit edilebilir. </a:t>
            </a:r>
            <a:endParaRPr lang="tr-TR" sz="28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1"/>
                </a:solidFill>
                <a:latin typeface="Arial" pitchFamily="34" charset="0"/>
                <a:cs typeface="Arial" pitchFamily="34" charset="0"/>
              </a:rPr>
              <a:t>BAYILMA</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a:xfrm>
            <a:off x="457200" y="1357298"/>
            <a:ext cx="8229600" cy="5214974"/>
          </a:xfrm>
        </p:spPr>
        <p:txBody>
          <a:bodyPr>
            <a:normAutofit/>
          </a:bodyPr>
          <a:lstStyle/>
          <a:p>
            <a:pPr>
              <a:buNone/>
            </a:pPr>
            <a:r>
              <a:rPr lang="tr-TR" sz="2800" dirty="0" smtClean="0">
                <a:latin typeface="Arial" pitchFamily="34" charset="0"/>
                <a:cs typeface="Arial" pitchFamily="34" charset="0"/>
              </a:rPr>
              <a:t>    Herhangi bir nedenle beyne yetersiz kan gitmesi sonucu oluşan geçici bilinç kaybıdır. Bilinç kaybı derin olmadığından hasta/yaralı kısa süre içinde ve kolayca kendine gelir. Çoğu zaman yere düşme sonucu beyne giden kan akımı artarak hasta/yaralı hemen kendine gelebilir. </a:t>
            </a:r>
            <a:endParaRPr lang="tr-TR" sz="2800" dirty="0">
              <a:latin typeface="Arial" pitchFamily="34" charset="0"/>
              <a:cs typeface="Arial" pitchFamily="34" charset="0"/>
            </a:endParaRPr>
          </a:p>
        </p:txBody>
      </p:sp>
      <p:pic>
        <p:nvPicPr>
          <p:cNvPr id="4" name="3 Resim" descr="bayılma.jpeg"/>
          <p:cNvPicPr>
            <a:picLocks noChangeAspect="1"/>
          </p:cNvPicPr>
          <p:nvPr/>
        </p:nvPicPr>
        <p:blipFill>
          <a:blip r:embed="rId2"/>
          <a:stretch>
            <a:fillRect/>
          </a:stretch>
        </p:blipFill>
        <p:spPr>
          <a:xfrm>
            <a:off x="1714480" y="4000504"/>
            <a:ext cx="5429288" cy="285749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b="1" dirty="0" smtClean="0">
                <a:solidFill>
                  <a:schemeClr val="accent1"/>
                </a:solidFill>
                <a:latin typeface="Arial" pitchFamily="34" charset="0"/>
                <a:cs typeface="Arial" pitchFamily="34" charset="0"/>
              </a:rPr>
              <a:t>Bayılma Nedenleri:</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p:txBody>
          <a:bodyPr/>
          <a:lstStyle/>
          <a:p>
            <a:pPr>
              <a:buFont typeface="Wingdings" pitchFamily="2" charset="2"/>
              <a:buChar char="Ø"/>
            </a:pPr>
            <a:r>
              <a:rPr lang="tr-TR" dirty="0"/>
              <a:t> </a:t>
            </a:r>
            <a:r>
              <a:rPr lang="tr-TR" sz="2800" dirty="0" smtClean="0">
                <a:latin typeface="Arial" pitchFamily="34" charset="0"/>
                <a:cs typeface="Arial" pitchFamily="34" charset="0"/>
              </a:rPr>
              <a:t>Ani korku, heyecan, üzüntü,</a:t>
            </a:r>
          </a:p>
          <a:p>
            <a:pPr>
              <a:buFont typeface="Wingdings" pitchFamily="2" charset="2"/>
              <a:buChar char="Ø"/>
            </a:pPr>
            <a:r>
              <a:rPr lang="tr-TR" sz="2800" dirty="0" smtClean="0">
                <a:latin typeface="Arial" pitchFamily="34" charset="0"/>
                <a:cs typeface="Arial" pitchFamily="34" charset="0"/>
              </a:rPr>
              <a:t> Ortamın aşırı sıcak olması,</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Uzun süre oturan veya yatan kişinin aniden ayağa kalkması, </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Özellikle şeker hastalarında kan şekerinin ani düşmesi. </a:t>
            </a:r>
            <a:endParaRPr lang="tr-TR" sz="28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b="1" dirty="0" smtClean="0">
                <a:solidFill>
                  <a:schemeClr val="accent1"/>
                </a:solidFill>
                <a:latin typeface="Arial" pitchFamily="34" charset="0"/>
                <a:cs typeface="Arial" pitchFamily="34" charset="0"/>
              </a:rPr>
              <a:t>Bayılma Belirtileri:</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p:txBody>
          <a:bodyPr/>
          <a:lstStyle/>
          <a:p>
            <a:pPr>
              <a:buFont typeface="Wingdings" pitchFamily="2" charset="2"/>
              <a:buChar char="Ø"/>
            </a:pPr>
            <a:r>
              <a:rPr lang="tr-TR" dirty="0" smtClean="0"/>
              <a:t> </a:t>
            </a:r>
            <a:r>
              <a:rPr lang="tr-TR" sz="2800" dirty="0" smtClean="0">
                <a:latin typeface="Arial" pitchFamily="34" charset="0"/>
                <a:cs typeface="Arial" pitchFamily="34" charset="0"/>
              </a:rPr>
              <a:t>Baş dönmesi, göz kararması,</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Ani bilinç kaybı ile kendinden geçme,</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Zayıf nabız, </a:t>
            </a:r>
          </a:p>
          <a:p>
            <a:pPr>
              <a:buFont typeface="Wingdings" pitchFamily="2" charset="2"/>
              <a:buChar char="Ø"/>
            </a:pPr>
            <a:r>
              <a:rPr lang="tr-TR" sz="2800" dirty="0" smtClean="0">
                <a:latin typeface="Arial" pitchFamily="34" charset="0"/>
                <a:cs typeface="Arial" pitchFamily="34" charset="0"/>
              </a:rPr>
              <a:t> Bulantı kusma olabilir,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Kaslarda gevşeme, uyuşma,</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Yüzde solukluk, sararma,</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Soğuk terleme.</a:t>
            </a:r>
            <a:endParaRPr lang="tr-TR" sz="28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57166"/>
            <a:ext cx="8229600" cy="714380"/>
          </a:xfrm>
        </p:spPr>
        <p:txBody>
          <a:bodyPr>
            <a:normAutofit/>
          </a:bodyPr>
          <a:lstStyle/>
          <a:p>
            <a:pPr algn="l"/>
            <a:r>
              <a:rPr lang="tr-TR" b="1" dirty="0" smtClean="0">
                <a:solidFill>
                  <a:schemeClr val="accent1"/>
                </a:solidFill>
                <a:latin typeface="Arial" pitchFamily="34" charset="0"/>
                <a:cs typeface="Arial" pitchFamily="34" charset="0"/>
              </a:rPr>
              <a:t>Bayılmada İlk Yardım:</a:t>
            </a:r>
            <a:endParaRPr lang="tr-TR" b="1" dirty="0">
              <a:solidFill>
                <a:schemeClr val="accent1"/>
              </a:solidFill>
              <a:latin typeface="Arial" pitchFamily="34" charset="0"/>
              <a:cs typeface="Arial" pitchFamily="34" charset="0"/>
            </a:endParaRPr>
          </a:p>
        </p:txBody>
      </p:sp>
      <p:sp>
        <p:nvSpPr>
          <p:cNvPr id="3" name="2 İçerik Yer Tutucusu"/>
          <p:cNvSpPr>
            <a:spLocks noGrp="1"/>
          </p:cNvSpPr>
          <p:nvPr>
            <p:ph sz="quarter" idx="1"/>
          </p:nvPr>
        </p:nvSpPr>
        <p:spPr>
          <a:xfrm>
            <a:off x="457200" y="1000108"/>
            <a:ext cx="8229600" cy="5857892"/>
          </a:xfrm>
        </p:spPr>
        <p:txBody>
          <a:bodyPr>
            <a:normAutofit/>
          </a:bodyPr>
          <a:lstStyle/>
          <a:p>
            <a:pPr>
              <a:buFont typeface="Wingdings" pitchFamily="2" charset="2"/>
              <a:buChar char="Ø"/>
            </a:pPr>
            <a:r>
              <a:rPr lang="tr-TR" sz="2400" dirty="0" smtClean="0">
                <a:latin typeface="Arial" pitchFamily="34" charset="0"/>
                <a:cs typeface="Arial" pitchFamily="34" charset="0"/>
              </a:rPr>
              <a:t> </a:t>
            </a:r>
            <a:r>
              <a:rPr lang="tr-TR" sz="2800" dirty="0" smtClean="0">
                <a:latin typeface="Arial" pitchFamily="34" charset="0"/>
                <a:cs typeface="Arial" pitchFamily="34" charset="0"/>
              </a:rPr>
              <a:t>Meraklı kalabalık uzaklaştırılarak hastanın temiz hava alması sağlanır. </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Hasta/yaralı düz bir zemine sırt üstü yatırılır.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Ayakları 25-30 cm kaldırılarak altına destek malzeme konulur.</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Solunum yolu açıklığı kontrol edilir ve açıklığın korunması sağlanır (yerinden çıkmış takma dişler, kan pıhtısı, kusmuk vb. temizlenir), </a:t>
            </a:r>
            <a:endParaRPr lang="tr-TR" sz="2800" dirty="0">
              <a:latin typeface="Arial" pitchFamily="34" charset="0"/>
              <a:cs typeface="Arial" pitchFamily="34" charset="0"/>
            </a:endParaRPr>
          </a:p>
        </p:txBody>
      </p:sp>
      <p:pic>
        <p:nvPicPr>
          <p:cNvPr id="4" name="3 Resim" descr="bayilmalarda-ilk-yardim.jpg"/>
          <p:cNvPicPr>
            <a:picLocks noChangeAspect="1"/>
          </p:cNvPicPr>
          <p:nvPr/>
        </p:nvPicPr>
        <p:blipFill>
          <a:blip r:embed="rId2"/>
          <a:stretch>
            <a:fillRect/>
          </a:stretch>
        </p:blipFill>
        <p:spPr>
          <a:xfrm>
            <a:off x="5572132" y="4714860"/>
            <a:ext cx="2500330" cy="2143140"/>
          </a:xfrm>
          <a:prstGeom prst="rect">
            <a:avLst/>
          </a:prstGeom>
        </p:spPr>
      </p:pic>
      <p:pic>
        <p:nvPicPr>
          <p:cNvPr id="5" name="4 Resim" descr="Bayılmalarda-ilk-yardım-nasıl-yapılır.jpg"/>
          <p:cNvPicPr>
            <a:picLocks noChangeAspect="1"/>
          </p:cNvPicPr>
          <p:nvPr/>
        </p:nvPicPr>
        <p:blipFill>
          <a:blip r:embed="rId3"/>
          <a:stretch>
            <a:fillRect/>
          </a:stretch>
        </p:blipFill>
        <p:spPr>
          <a:xfrm>
            <a:off x="2071670" y="4867274"/>
            <a:ext cx="2714644" cy="199072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57158" y="785794"/>
            <a:ext cx="8229600" cy="5286412"/>
          </a:xfrm>
        </p:spPr>
        <p:txBody>
          <a:bodyPr/>
          <a:lstStyle/>
          <a:p>
            <a:pPr>
              <a:buFont typeface="Wingdings" pitchFamily="2" charset="2"/>
              <a:buChar char="Ø"/>
            </a:pPr>
            <a:r>
              <a:rPr lang="tr-TR" dirty="0" smtClean="0">
                <a:latin typeface="Arial" pitchFamily="34" charset="0"/>
                <a:cs typeface="Arial" pitchFamily="34" charset="0"/>
              </a:rPr>
              <a:t> </a:t>
            </a:r>
            <a:r>
              <a:rPr lang="tr-TR" sz="2800" dirty="0" smtClean="0">
                <a:latin typeface="Arial" pitchFamily="34" charset="0"/>
                <a:cs typeface="Arial" pitchFamily="34" charset="0"/>
              </a:rPr>
              <a:t>Sıkan giysileri varsa gevşetilir (kravat, kemer vb.),</a:t>
            </a:r>
          </a:p>
          <a:p>
            <a:pPr>
              <a:buFont typeface="Wingdings" pitchFamily="2" charset="2"/>
              <a:buChar char="Ø"/>
            </a:pPr>
            <a:r>
              <a:rPr lang="tr-TR" sz="2800" dirty="0" smtClean="0">
                <a:latin typeface="Arial" pitchFamily="34" charset="0"/>
                <a:cs typeface="Arial" pitchFamily="34" charset="0"/>
              </a:rPr>
              <a:t>Kusma varsa başı yana çevrilir,</a:t>
            </a:r>
          </a:p>
          <a:p>
            <a:pPr>
              <a:buFont typeface="Wingdings" pitchFamily="2" charset="2"/>
              <a:buChar char="Ø"/>
            </a:pPr>
            <a:r>
              <a:rPr lang="tr-TR" sz="2800" dirty="0" smtClean="0">
                <a:latin typeface="Arial" pitchFamily="34" charset="0"/>
                <a:cs typeface="Arial" pitchFamily="34" charset="0"/>
              </a:rPr>
              <a:t>Tıbbi yardım istenir (112),</a:t>
            </a:r>
          </a:p>
          <a:p>
            <a:pPr>
              <a:buFont typeface="Wingdings" pitchFamily="2" charset="2"/>
              <a:buChar char="Ø"/>
            </a:pPr>
            <a:r>
              <a:rPr lang="tr-TR" sz="2800" dirty="0">
                <a:latin typeface="Arial" pitchFamily="34" charset="0"/>
                <a:cs typeface="Arial" pitchFamily="34" charset="0"/>
              </a:rPr>
              <a:t> </a:t>
            </a:r>
            <a:r>
              <a:rPr lang="tr-TR" sz="2800" dirty="0" smtClean="0">
                <a:latin typeface="Arial" pitchFamily="34" charset="0"/>
                <a:cs typeface="Arial" pitchFamily="34" charset="0"/>
              </a:rPr>
              <a:t>Kendine gelinceye kadar ya da yardım gelinceye kadar yanında kalınır, </a:t>
            </a:r>
          </a:p>
          <a:p>
            <a:pPr>
              <a:buFont typeface="Wingdings" pitchFamily="2" charset="2"/>
              <a:buChar char="Ø"/>
            </a:pPr>
            <a:r>
              <a:rPr lang="tr-TR" sz="2800" dirty="0" smtClean="0">
                <a:latin typeface="Arial" pitchFamily="34" charset="0"/>
                <a:cs typeface="Arial" pitchFamily="34" charset="0"/>
              </a:rPr>
              <a:t> Sık aralıklarla solunum ve nabız kontrolü yapılır.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274</TotalTime>
  <Words>1589</Words>
  <Application>Microsoft Office PowerPoint</Application>
  <PresentationFormat>Ekran Gösterisi (4:3)</PresentationFormat>
  <Paragraphs>145</Paragraphs>
  <Slides>38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38</vt:i4>
      </vt:variant>
    </vt:vector>
  </HeadingPairs>
  <TitlesOfParts>
    <vt:vector size="43" baseType="lpstr">
      <vt:lpstr>Arial</vt:lpstr>
      <vt:lpstr>Century Schoolbook</vt:lpstr>
      <vt:lpstr>Wingdings</vt:lpstr>
      <vt:lpstr>Wingdings 2</vt:lpstr>
      <vt:lpstr>Cumba</vt:lpstr>
      <vt:lpstr>BİLİNÇ BOZUKLUĞU TANIMI</vt:lpstr>
      <vt:lpstr>BİLİNÇ BOZUKLUKLARINDA İLK YARDIM</vt:lpstr>
      <vt:lpstr>PowerPoint Sunusu</vt:lpstr>
      <vt:lpstr>BİLİNÇ BOZUKLUĞUNUN DERECELERİ</vt:lpstr>
      <vt:lpstr>BAYILMA</vt:lpstr>
      <vt:lpstr>Bayılma Nedenleri:</vt:lpstr>
      <vt:lpstr>Bayılma Belirtileri:</vt:lpstr>
      <vt:lpstr>Bayılmada İlk Yardım:</vt:lpstr>
      <vt:lpstr>PowerPoint Sunusu</vt:lpstr>
      <vt:lpstr>KOMA</vt:lpstr>
      <vt:lpstr>Koma Nedenleri:</vt:lpstr>
      <vt:lpstr>Koma Belirtileri:</vt:lpstr>
      <vt:lpstr>KOMALARDA İLK YARDIM</vt:lpstr>
      <vt:lpstr>PowerPoint Sunusu</vt:lpstr>
      <vt:lpstr>HAVALE</vt:lpstr>
      <vt:lpstr>HAVALEDE İLK YARDIM</vt:lpstr>
      <vt:lpstr>PowerPoint Sunusu</vt:lpstr>
      <vt:lpstr>SARA KRİZİ</vt:lpstr>
      <vt:lpstr>PowerPoint Sunusu</vt:lpstr>
      <vt:lpstr>Sara krizinin belirtileri:</vt:lpstr>
      <vt:lpstr>PowerPoint Sunusu</vt:lpstr>
      <vt:lpstr>PowerPoint Sunusu</vt:lpstr>
      <vt:lpstr>SARA KRİZİNDE İLK YARDIM</vt:lpstr>
      <vt:lpstr>PowerPoint Sunusu</vt:lpstr>
      <vt:lpstr>PowerPoint Sunusu</vt:lpstr>
      <vt:lpstr>KAN ŞEKERİ DÜŞÜKLÜĞÜ</vt:lpstr>
      <vt:lpstr>PowerPoint Sunusu</vt:lpstr>
      <vt:lpstr>PowerPoint Sunusu</vt:lpstr>
      <vt:lpstr>KAN ŞEKERİ DÜŞÜKLÜĞÜNDE  İLK YARDIM</vt:lpstr>
      <vt:lpstr>PowerPoint Sunusu</vt:lpstr>
      <vt:lpstr>PowerPoint Sunusu</vt:lpstr>
      <vt:lpstr>PowerPoint Sunusu</vt:lpstr>
      <vt:lpstr>PowerPoint Sunusu</vt:lpstr>
      <vt:lpstr>PowerPoint Sunusu</vt:lpstr>
      <vt:lpstr>PowerPoint Sunusu</vt:lpstr>
      <vt:lpstr>GÖĞÜS AĞRILARINDA İLK YARDIM</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BİLİNÇ BOZUKLUĞU TANIMI</dc:title>
  <dc:creator>CASPERR</dc:creator>
  <cp:lastModifiedBy>User</cp:lastModifiedBy>
  <cp:revision>34</cp:revision>
  <dcterms:created xsi:type="dcterms:W3CDTF">2019-02-22T08:29:43Z</dcterms:created>
  <dcterms:modified xsi:type="dcterms:W3CDTF">2019-12-10T16:33:35Z</dcterms:modified>
</cp:coreProperties>
</file>