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3"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40"/>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94F92-41E8-5849-95A0-EDBB9321868B}" type="datetimeFigureOut">
              <a:rPr lang="tr-TR" smtClean="0"/>
              <a:t>8.04.2022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D4510-AFB2-6848-9F5A-74A0B2B9745F}" type="slidenum">
              <a:rPr lang="tr-TR" smtClean="0"/>
              <a:t>‹#›</a:t>
            </a:fld>
            <a:endParaRPr lang="tr-TR"/>
          </a:p>
        </p:txBody>
      </p:sp>
    </p:spTree>
    <p:extLst>
      <p:ext uri="{BB962C8B-B14F-4D97-AF65-F5344CB8AC3E}">
        <p14:creationId xmlns:p14="http://schemas.microsoft.com/office/powerpoint/2010/main" val="333185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0FDA5C5-B76C-A645-B435-EA367F4D4CF3}" type="datetime1">
              <a:rPr lang="tr-TR" smtClean="0"/>
              <a:t>8.04.2022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A769BFD-E185-0647-9B74-6F3DC14EF286}"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19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D210DEF-87B3-A143-9142-1CD75E37606C}"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6363088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210DEF-87B3-A143-9142-1CD75E37606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231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210DEF-87B3-A143-9142-1CD75E37606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6344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210DEF-87B3-A143-9142-1CD75E37606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35808188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210DEF-87B3-A143-9142-1CD75E37606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4278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210DEF-87B3-A143-9142-1CD75E37606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9149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9F110B30-0D84-8D45-BB5D-A289189E3433}"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47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71A5B-E7FC-B343-803D-CBC2FB4CD27A}"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83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97D57E2-868C-1141-9196-1AA7FC310EC2}"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349333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C2BAB15-D49F-364D-A431-440010079041}"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769BFD-E185-0647-9B74-6F3DC14EF286}"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4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6981060-14DD-DB49-AFD4-52CA76367553}"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343119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D6F152A4-1B0D-9E47-8089-B187508D838D}" type="datetime1">
              <a:rPr lang="tr-TR" smtClean="0"/>
              <a:t>8.04.2022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769BFD-E185-0647-9B74-6F3DC14EF286}"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99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6274B36-3C2B-804C-8D50-C78F84BF4674}" type="datetime1">
              <a:rPr lang="tr-TR" smtClean="0"/>
              <a:t>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769BFD-E185-0647-9B74-6F3DC14EF28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7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C19B2-0949-7848-A841-1763A471EE86}" type="datetime1">
              <a:rPr lang="tr-TR" smtClean="0"/>
              <a:t>8.04.2022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368556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E05EBCCC-8F26-FB4C-A445-74932AC53FCE}"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769BFD-E185-0647-9B74-6F3DC14EF286}"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56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73A4DF96-B2B5-9D44-B426-A9FE34C6912E}"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769BFD-E185-0647-9B74-6F3DC14EF286}" type="slidenum">
              <a:rPr lang="tr-TR" smtClean="0"/>
              <a:t>‹#›</a:t>
            </a:fld>
            <a:endParaRPr lang="tr-TR"/>
          </a:p>
        </p:txBody>
      </p:sp>
    </p:spTree>
    <p:extLst>
      <p:ext uri="{BB962C8B-B14F-4D97-AF65-F5344CB8AC3E}">
        <p14:creationId xmlns:p14="http://schemas.microsoft.com/office/powerpoint/2010/main" val="376061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210DEF-87B3-A143-9142-1CD75E37606C}" type="datetime1">
              <a:rPr lang="tr-TR" smtClean="0"/>
              <a:t>8.04.2022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769BFD-E185-0647-9B74-6F3DC14EF286}" type="slidenum">
              <a:rPr lang="tr-TR" smtClean="0"/>
              <a:t>‹#›</a:t>
            </a:fld>
            <a:endParaRPr lang="tr-TR"/>
          </a:p>
        </p:txBody>
      </p:sp>
    </p:spTree>
    <p:extLst>
      <p:ext uri="{BB962C8B-B14F-4D97-AF65-F5344CB8AC3E}">
        <p14:creationId xmlns:p14="http://schemas.microsoft.com/office/powerpoint/2010/main" val="2942847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DD1A62-863B-C04A-9AD2-34FB07489E03}"/>
              </a:ext>
            </a:extLst>
          </p:cNvPr>
          <p:cNvSpPr>
            <a:spLocks noGrp="1"/>
          </p:cNvSpPr>
          <p:nvPr>
            <p:ph type="ctrTitle"/>
          </p:nvPr>
        </p:nvSpPr>
        <p:spPr/>
        <p:txBody>
          <a:bodyPr/>
          <a:lstStyle/>
          <a:p>
            <a:r>
              <a:rPr lang="tr-TR" dirty="0"/>
              <a:t>3</a:t>
            </a:r>
            <a:r>
              <a:rPr lang="tr-TR"/>
              <a:t>. </a:t>
            </a:r>
            <a:r>
              <a:rPr lang="tr-TR" dirty="0"/>
              <a:t>HAFTA</a:t>
            </a:r>
          </a:p>
        </p:txBody>
      </p:sp>
      <p:sp>
        <p:nvSpPr>
          <p:cNvPr id="3" name="Alt Başlık 2">
            <a:extLst>
              <a:ext uri="{FF2B5EF4-FFF2-40B4-BE49-F238E27FC236}">
                <a16:creationId xmlns:a16="http://schemas.microsoft.com/office/drawing/2014/main" id="{DE460860-F6FE-2440-94CB-0BF637B077FD}"/>
              </a:ext>
            </a:extLst>
          </p:cNvPr>
          <p:cNvSpPr>
            <a:spLocks noGrp="1"/>
          </p:cNvSpPr>
          <p:nvPr>
            <p:ph type="subTitle" idx="1"/>
          </p:nvPr>
        </p:nvSpPr>
        <p:spPr/>
        <p:txBody>
          <a:bodyPr/>
          <a:lstStyle/>
          <a:p>
            <a:r>
              <a:rPr lang="tr-TR" b="1" dirty="0" err="1"/>
              <a:t>Modernite</a:t>
            </a:r>
            <a:endParaRPr lang="tr-TR" b="1" dirty="0"/>
          </a:p>
        </p:txBody>
      </p:sp>
      <p:sp>
        <p:nvSpPr>
          <p:cNvPr id="4" name="Slayt Numarası Yer Tutucusu 3">
            <a:extLst>
              <a:ext uri="{FF2B5EF4-FFF2-40B4-BE49-F238E27FC236}">
                <a16:creationId xmlns:a16="http://schemas.microsoft.com/office/drawing/2014/main" id="{3DF39A69-A1B4-A74F-ADF1-BFE8458572DA}"/>
              </a:ext>
            </a:extLst>
          </p:cNvPr>
          <p:cNvSpPr>
            <a:spLocks noGrp="1"/>
          </p:cNvSpPr>
          <p:nvPr>
            <p:ph type="sldNum" sz="quarter" idx="12"/>
          </p:nvPr>
        </p:nvSpPr>
        <p:spPr/>
        <p:txBody>
          <a:bodyPr/>
          <a:lstStyle/>
          <a:p>
            <a:fld id="{9A769BFD-E185-0647-9B74-6F3DC14EF286}" type="slidenum">
              <a:rPr lang="tr-TR" smtClean="0"/>
              <a:t>1</a:t>
            </a:fld>
            <a:endParaRPr lang="tr-TR"/>
          </a:p>
        </p:txBody>
      </p:sp>
    </p:spTree>
    <p:extLst>
      <p:ext uri="{BB962C8B-B14F-4D97-AF65-F5344CB8AC3E}">
        <p14:creationId xmlns:p14="http://schemas.microsoft.com/office/powerpoint/2010/main" val="376368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083627"/>
            <a:ext cx="10515600" cy="4885373"/>
          </a:xfrm>
        </p:spPr>
        <p:txBody>
          <a:bodyPr>
            <a:normAutofit/>
          </a:bodyPr>
          <a:lstStyle/>
          <a:p>
            <a:pPr algn="just"/>
            <a:r>
              <a:rPr lang="tr-TR" dirty="0"/>
              <a:t>İktidarını Tanrının yeryüzündeki krallığı üzerine dayandıran ve bu anlamda kendisi de Tanrılaşarak mutlak bir iktidara sahip olan Orta Çağ iktidarları yerine, herkesin «yurttaş» temelinde eşitlendiği, bu anlamda da özgürleştiği ve yurttaş olmaktan kaynaklanan bir kardeşliği paylaştığı modern iktidarı kurulmaya çalışılır.</a:t>
            </a:r>
          </a:p>
          <a:p>
            <a:pPr algn="just"/>
            <a:r>
              <a:rPr lang="tr-TR" dirty="0"/>
              <a:t>Aydınlanmanın ve modern devletin işe koşulmasıyla Tanrının rasyonalitesinin yerine insani rasyonalite geçirilmiştir. </a:t>
            </a:r>
          </a:p>
          <a:p>
            <a:pPr algn="just"/>
            <a:r>
              <a:rPr lang="tr-TR" dirty="0"/>
              <a:t>Rasyonelliği sağlama çabaları örgütlenme-yönetim incelemeleriyle daha somut, teknik, bilimsel bir nesnellik boyutuna taşınmıştır. Yönetim, siyasetten arındırılmaya çalışılmış, yönetim işi tekniğe indirgenmiştir.</a:t>
            </a:r>
          </a:p>
        </p:txBody>
      </p:sp>
      <p:sp>
        <p:nvSpPr>
          <p:cNvPr id="4" name="Slayt Numarası Yer Tutucusu 3">
            <a:extLst>
              <a:ext uri="{FF2B5EF4-FFF2-40B4-BE49-F238E27FC236}">
                <a16:creationId xmlns:a16="http://schemas.microsoft.com/office/drawing/2014/main" id="{8D2D3EC2-D261-9241-85E7-8B3BE5E20081}"/>
              </a:ext>
            </a:extLst>
          </p:cNvPr>
          <p:cNvSpPr>
            <a:spLocks noGrp="1"/>
          </p:cNvSpPr>
          <p:nvPr>
            <p:ph type="sldNum" sz="quarter" idx="12"/>
          </p:nvPr>
        </p:nvSpPr>
        <p:spPr/>
        <p:txBody>
          <a:bodyPr/>
          <a:lstStyle/>
          <a:p>
            <a:fld id="{9A769BFD-E185-0647-9B74-6F3DC14EF286}" type="slidenum">
              <a:rPr lang="tr-TR" smtClean="0"/>
              <a:t>10</a:t>
            </a:fld>
            <a:endParaRPr lang="tr-TR"/>
          </a:p>
        </p:txBody>
      </p:sp>
    </p:spTree>
    <p:extLst>
      <p:ext uri="{BB962C8B-B14F-4D97-AF65-F5344CB8AC3E}">
        <p14:creationId xmlns:p14="http://schemas.microsoft.com/office/powerpoint/2010/main" val="334060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902678"/>
            <a:ext cx="10515600" cy="5274286"/>
          </a:xfrm>
        </p:spPr>
        <p:txBody>
          <a:bodyPr>
            <a:normAutofit/>
          </a:bodyPr>
          <a:lstStyle/>
          <a:p>
            <a:pPr algn="just"/>
            <a:r>
              <a:rPr lang="tr-TR" dirty="0"/>
              <a:t>Nesnellik ve rasyonellik konusunda öne çıkan isimlerden birisi </a:t>
            </a:r>
            <a:r>
              <a:rPr lang="tr-TR" dirty="0" err="1"/>
              <a:t>Max</a:t>
            </a:r>
            <a:r>
              <a:rPr lang="tr-TR" dirty="0"/>
              <a:t> </a:t>
            </a:r>
            <a:r>
              <a:rPr lang="tr-TR" dirty="0" err="1"/>
              <a:t>Weber’dir</a:t>
            </a:r>
            <a:r>
              <a:rPr lang="tr-TR" dirty="0"/>
              <a:t>. </a:t>
            </a:r>
          </a:p>
          <a:p>
            <a:pPr algn="just"/>
            <a:r>
              <a:rPr lang="tr-TR" dirty="0" err="1"/>
              <a:t>Weber</a:t>
            </a:r>
            <a:r>
              <a:rPr lang="tr-TR" dirty="0"/>
              <a:t> iktidarın nesnelleşmesi ve idarenin teknik örgütlenme boyutuna (bürokrasiye)  övgüler yağdıran yazarların başında gelir.  </a:t>
            </a:r>
          </a:p>
          <a:p>
            <a:pPr algn="just"/>
            <a:r>
              <a:rPr lang="tr-TR" dirty="0" err="1"/>
              <a:t>Weber’e</a:t>
            </a:r>
            <a:r>
              <a:rPr lang="tr-TR" dirty="0"/>
              <a:t> göre bilimsel uğraş, değerlerinden arındırılmayı gerektirir. Tanımlanmış görevlere dayalı uzmanlaşmayla birlikte kişiselliği ve </a:t>
            </a:r>
            <a:r>
              <a:rPr lang="tr-TR" dirty="0" err="1"/>
              <a:t>öngörülemezliği</a:t>
            </a:r>
            <a:r>
              <a:rPr lang="tr-TR" dirty="0"/>
              <a:t> bertaraf ederek vazgeçilmez olandır. </a:t>
            </a:r>
          </a:p>
          <a:p>
            <a:pPr algn="just"/>
            <a:r>
              <a:rPr lang="tr-TR" dirty="0"/>
              <a:t>Bürokrasi ve bürokratik örgütlenme, iş yapma tarzı her türlü kişisel etkiden uzak, herkese aynı mesafede bir üst soyutlama düzeyi olarak karşımıza çıkmaktadır. </a:t>
            </a:r>
          </a:p>
          <a:p>
            <a:pPr algn="just"/>
            <a:r>
              <a:rPr lang="tr-TR" dirty="0"/>
              <a:t>Amaç-araç ilişkisi çerçevesinde düşünme ve eylemlerde bulunma, etkinliği-verimliliği (</a:t>
            </a:r>
            <a:r>
              <a:rPr lang="tr-TR" dirty="0" err="1"/>
              <a:t>efficiency</a:t>
            </a:r>
            <a:r>
              <a:rPr lang="tr-TR" dirty="0"/>
              <a:t>) beraberinde getirecektir.</a:t>
            </a:r>
          </a:p>
        </p:txBody>
      </p:sp>
      <p:sp>
        <p:nvSpPr>
          <p:cNvPr id="4" name="Slayt Numarası Yer Tutucusu 3">
            <a:extLst>
              <a:ext uri="{FF2B5EF4-FFF2-40B4-BE49-F238E27FC236}">
                <a16:creationId xmlns:a16="http://schemas.microsoft.com/office/drawing/2014/main" id="{125F58DC-1DA4-7D44-B672-467D450E1E8B}"/>
              </a:ext>
            </a:extLst>
          </p:cNvPr>
          <p:cNvSpPr>
            <a:spLocks noGrp="1"/>
          </p:cNvSpPr>
          <p:nvPr>
            <p:ph type="sldNum" sz="quarter" idx="12"/>
          </p:nvPr>
        </p:nvSpPr>
        <p:spPr/>
        <p:txBody>
          <a:bodyPr/>
          <a:lstStyle/>
          <a:p>
            <a:fld id="{9A769BFD-E185-0647-9B74-6F3DC14EF286}" type="slidenum">
              <a:rPr lang="tr-TR" smtClean="0"/>
              <a:t>11</a:t>
            </a:fld>
            <a:endParaRPr lang="tr-TR"/>
          </a:p>
        </p:txBody>
      </p:sp>
    </p:spTree>
    <p:extLst>
      <p:ext uri="{BB962C8B-B14F-4D97-AF65-F5344CB8AC3E}">
        <p14:creationId xmlns:p14="http://schemas.microsoft.com/office/powerpoint/2010/main" val="40068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291590"/>
            <a:ext cx="10515600" cy="4885373"/>
          </a:xfrm>
        </p:spPr>
        <p:txBody>
          <a:bodyPr>
            <a:normAutofit/>
          </a:bodyPr>
          <a:lstStyle/>
          <a:p>
            <a:pPr algn="just"/>
            <a:r>
              <a:rPr lang="tr-TR" dirty="0"/>
              <a:t>Herkese aynı mesafede ve herkesin uymak zorunda kaldığı kurallar bütünü, Fransız Devrimi’nden sonra inşa edilen eşitlik ve özgürlük söylemidir. </a:t>
            </a:r>
          </a:p>
          <a:p>
            <a:pPr algn="just"/>
            <a:r>
              <a:rPr lang="tr-TR" dirty="0"/>
              <a:t>«… </a:t>
            </a:r>
            <a:r>
              <a:rPr lang="tr-TR" i="1" dirty="0"/>
              <a:t>Bütün egemenlik türlerinin </a:t>
            </a:r>
            <a:r>
              <a:rPr lang="tr-TR" i="1" dirty="0" err="1"/>
              <a:t>bürokratikleşmesi</a:t>
            </a:r>
            <a:r>
              <a:rPr lang="tr-TR" i="1" dirty="0"/>
              <a:t>, akılcı gerçekliğin ve profesyonel uzmanın kişilik tipinin gelişmesini çok güçlü biçimde etkiler</a:t>
            </a:r>
            <a:r>
              <a:rPr lang="tr-TR" dirty="0"/>
              <a:t>». </a:t>
            </a:r>
          </a:p>
          <a:p>
            <a:pPr algn="just"/>
            <a:r>
              <a:rPr lang="tr-TR" dirty="0"/>
              <a:t>Yeni modern «akılcı gerçekliğin» uzman kişiden başlayarak toplumu geliştirici bir yönü de söz konusudur. Bütün egemenlik türleri </a:t>
            </a:r>
            <a:r>
              <a:rPr lang="tr-TR" dirty="0" err="1"/>
              <a:t>bürokratikleşme</a:t>
            </a:r>
            <a:r>
              <a:rPr lang="tr-TR" dirty="0"/>
              <a:t> eğilimindedir; yani uzmanlığın tek tek bireylerin kişiliğinde yarattığı olumlu etki tüm toplumu saracak bir ivmeye sahiptir. </a:t>
            </a:r>
          </a:p>
        </p:txBody>
      </p:sp>
      <p:sp>
        <p:nvSpPr>
          <p:cNvPr id="4" name="Slayt Numarası Yer Tutucusu 3">
            <a:extLst>
              <a:ext uri="{FF2B5EF4-FFF2-40B4-BE49-F238E27FC236}">
                <a16:creationId xmlns:a16="http://schemas.microsoft.com/office/drawing/2014/main" id="{D0CDE2EB-CCC8-9C45-B489-06E63ACB6119}"/>
              </a:ext>
            </a:extLst>
          </p:cNvPr>
          <p:cNvSpPr>
            <a:spLocks noGrp="1"/>
          </p:cNvSpPr>
          <p:nvPr>
            <p:ph type="sldNum" sz="quarter" idx="12"/>
          </p:nvPr>
        </p:nvSpPr>
        <p:spPr/>
        <p:txBody>
          <a:bodyPr/>
          <a:lstStyle/>
          <a:p>
            <a:fld id="{9A769BFD-E185-0647-9B74-6F3DC14EF286}" type="slidenum">
              <a:rPr lang="tr-TR" smtClean="0"/>
              <a:t>12</a:t>
            </a:fld>
            <a:endParaRPr lang="tr-TR"/>
          </a:p>
        </p:txBody>
      </p:sp>
    </p:spTree>
    <p:extLst>
      <p:ext uri="{BB962C8B-B14F-4D97-AF65-F5344CB8AC3E}">
        <p14:creationId xmlns:p14="http://schemas.microsoft.com/office/powerpoint/2010/main" val="39463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291590"/>
            <a:ext cx="10515600" cy="4885373"/>
          </a:xfrm>
        </p:spPr>
        <p:txBody>
          <a:bodyPr>
            <a:normAutofit/>
          </a:bodyPr>
          <a:lstStyle/>
          <a:p>
            <a:pPr algn="just"/>
            <a:r>
              <a:rPr lang="tr-TR" dirty="0" err="1"/>
              <a:t>Weber’e</a:t>
            </a:r>
            <a:r>
              <a:rPr lang="tr-TR" dirty="0"/>
              <a:t> göre, «… </a:t>
            </a:r>
            <a:r>
              <a:rPr lang="tr-TR" i="1" dirty="0"/>
              <a:t>Tam gelişmiş bürokratik mekanizmanın üstünlüğü, makineyle yapılan üretimin mekanik olmayan tüm öteki üretim biçimlerine olan üstünlüğünün aynısıdır</a:t>
            </a:r>
            <a:r>
              <a:rPr lang="tr-TR" dirty="0"/>
              <a:t>». </a:t>
            </a:r>
          </a:p>
          <a:p>
            <a:pPr algn="just"/>
            <a:r>
              <a:rPr lang="tr-TR" dirty="0"/>
              <a:t>Makinenin mekanizasyonu, emeğin mekanizasyonu ile birleşmekte; iş yapma tarzlarındaki bu dönüşüm toplumsal aklı etkilemekte, dolayısıyla, rasyonel bir toplumsallaşma sürecinin yolunu açmaktadır. </a:t>
            </a:r>
          </a:p>
          <a:p>
            <a:pPr algn="just"/>
            <a:r>
              <a:rPr lang="tr-TR" dirty="0"/>
              <a:t>“</a:t>
            </a:r>
            <a:r>
              <a:rPr lang="tr-TR" i="1" dirty="0"/>
              <a:t>Doğruluk, hız, kesinlik, dosya bilgisi, süreklilik, gizlilik, birlik, tam bağımlılık, sürtüşmenin ve maddi ve kişisel maliyetlerin azaltılması –işte bütün bunlar tam </a:t>
            </a:r>
            <a:r>
              <a:rPr lang="tr-TR" i="1" dirty="0" err="1"/>
              <a:t>bürokratikleşmiş</a:t>
            </a:r>
            <a:r>
              <a:rPr lang="tr-TR" i="1" dirty="0"/>
              <a:t> bir yönetimde, özellikle </a:t>
            </a:r>
            <a:r>
              <a:rPr lang="tr-TR" i="1" dirty="0" err="1"/>
              <a:t>monokratik</a:t>
            </a:r>
            <a:r>
              <a:rPr lang="tr-TR" i="1" dirty="0"/>
              <a:t> türünde, optimum noktasına getirilir</a:t>
            </a:r>
            <a:r>
              <a:rPr lang="tr-TR" dirty="0"/>
              <a:t>.”</a:t>
            </a:r>
            <a:r>
              <a:rPr lang="tr-TR" dirty="0">
                <a:effectLst/>
              </a:rPr>
              <a:t> </a:t>
            </a:r>
            <a:endParaRPr lang="tr-TR" dirty="0"/>
          </a:p>
        </p:txBody>
      </p:sp>
      <p:sp>
        <p:nvSpPr>
          <p:cNvPr id="4" name="Slayt Numarası Yer Tutucusu 3">
            <a:extLst>
              <a:ext uri="{FF2B5EF4-FFF2-40B4-BE49-F238E27FC236}">
                <a16:creationId xmlns:a16="http://schemas.microsoft.com/office/drawing/2014/main" id="{601FB2E0-E1C9-7243-9D7D-FF9FA1711EB0}"/>
              </a:ext>
            </a:extLst>
          </p:cNvPr>
          <p:cNvSpPr>
            <a:spLocks noGrp="1"/>
          </p:cNvSpPr>
          <p:nvPr>
            <p:ph type="sldNum" sz="quarter" idx="12"/>
          </p:nvPr>
        </p:nvSpPr>
        <p:spPr/>
        <p:txBody>
          <a:bodyPr/>
          <a:lstStyle/>
          <a:p>
            <a:fld id="{9A769BFD-E185-0647-9B74-6F3DC14EF286}" type="slidenum">
              <a:rPr lang="tr-TR" smtClean="0"/>
              <a:t>13</a:t>
            </a:fld>
            <a:endParaRPr lang="tr-TR"/>
          </a:p>
        </p:txBody>
      </p:sp>
    </p:spTree>
    <p:extLst>
      <p:ext uri="{BB962C8B-B14F-4D97-AF65-F5344CB8AC3E}">
        <p14:creationId xmlns:p14="http://schemas.microsoft.com/office/powerpoint/2010/main" val="97491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291590"/>
            <a:ext cx="10515600" cy="4885373"/>
          </a:xfrm>
        </p:spPr>
        <p:txBody>
          <a:bodyPr>
            <a:normAutofit/>
          </a:bodyPr>
          <a:lstStyle/>
          <a:p>
            <a:pPr algn="just"/>
            <a:r>
              <a:rPr lang="tr-TR" dirty="0" err="1"/>
              <a:t>Weber’e</a:t>
            </a:r>
            <a:r>
              <a:rPr lang="tr-TR" dirty="0"/>
              <a:t> göre, «</a:t>
            </a:r>
            <a:r>
              <a:rPr lang="tr-TR" i="1" dirty="0"/>
              <a:t>Bürokrasinin kapitalizme çok uygun gelen özgün niteliği, bürokrasi ne denli «insanlıktan uzaklaşırsa» o denli kusursuz gelişir; resmi işlerden sevgi, nefret ve tüm hesaplanamaz kişisel, irrasyonel ve duygusal öğeleri ne denli ayıklanırsa, bürokrasi asıl niteliğine o denli yaklaşır. Bürokrasinin bu özgül niteliği, onun özel erdemi olarak kabul edilir»</a:t>
            </a:r>
            <a:r>
              <a:rPr lang="tr-TR" dirty="0"/>
              <a:t>. </a:t>
            </a:r>
          </a:p>
          <a:p>
            <a:pPr algn="just"/>
            <a:r>
              <a:rPr lang="tr-TR" dirty="0"/>
              <a:t>«Özel erdemli» olmanın yolu, insani olandan uzaklaşmaktan geçer. Modern insan da insani olandan uzaklaşmayı seçer. Orta Çağ ve dini duyguları ön plana çıkartan dönem bir yandan reddedilirken diğer yandan da aynı sonuç tekrar üretilir: «İnsani olandan vazgeçmek», bir kez daha «</a:t>
            </a:r>
            <a:r>
              <a:rPr lang="tr-TR" dirty="0" err="1"/>
              <a:t>erdem»e</a:t>
            </a:r>
            <a:r>
              <a:rPr lang="tr-TR" dirty="0"/>
              <a:t> giden yegane yol olarak kodlanır. </a:t>
            </a:r>
          </a:p>
          <a:p>
            <a:pPr algn="just"/>
            <a:r>
              <a:rPr lang="tr-TR" dirty="0"/>
              <a:t>Hukukun dili, Tanrının dilinin yerini alır. Hukuk metni, Tanrının kitabının yerini alır. Bilimin dili yaratma, cesaretinin ve doğrunun timsali haline gelir. Teknik, her gün bir kanıt daha üreterek yüceliğini kanıtlar gibidir. Dev örgütlenmeler, Tanrı elinin yaratıcı dokunuşunun insana geçtiğinin en büyük ispatı gibidir.</a:t>
            </a:r>
          </a:p>
          <a:p>
            <a:pPr algn="just"/>
            <a:endParaRPr lang="tr-TR" dirty="0"/>
          </a:p>
        </p:txBody>
      </p:sp>
      <p:sp>
        <p:nvSpPr>
          <p:cNvPr id="4" name="Slayt Numarası Yer Tutucusu 3">
            <a:extLst>
              <a:ext uri="{FF2B5EF4-FFF2-40B4-BE49-F238E27FC236}">
                <a16:creationId xmlns:a16="http://schemas.microsoft.com/office/drawing/2014/main" id="{74DC337A-EAE7-BA4B-91E8-66CF5CBCE05D}"/>
              </a:ext>
            </a:extLst>
          </p:cNvPr>
          <p:cNvSpPr>
            <a:spLocks noGrp="1"/>
          </p:cNvSpPr>
          <p:nvPr>
            <p:ph type="sldNum" sz="quarter" idx="12"/>
          </p:nvPr>
        </p:nvSpPr>
        <p:spPr/>
        <p:txBody>
          <a:bodyPr/>
          <a:lstStyle/>
          <a:p>
            <a:fld id="{9A769BFD-E185-0647-9B74-6F3DC14EF286}" type="slidenum">
              <a:rPr lang="tr-TR" smtClean="0"/>
              <a:t>14</a:t>
            </a:fld>
            <a:endParaRPr lang="tr-TR"/>
          </a:p>
        </p:txBody>
      </p:sp>
    </p:spTree>
    <p:extLst>
      <p:ext uri="{BB962C8B-B14F-4D97-AF65-F5344CB8AC3E}">
        <p14:creationId xmlns:p14="http://schemas.microsoft.com/office/powerpoint/2010/main" val="48126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291590"/>
            <a:ext cx="10515600" cy="4885373"/>
          </a:xfrm>
        </p:spPr>
        <p:txBody>
          <a:bodyPr>
            <a:normAutofit/>
          </a:bodyPr>
          <a:lstStyle/>
          <a:p>
            <a:pPr algn="just"/>
            <a:r>
              <a:rPr lang="tr-TR" dirty="0"/>
              <a:t>Dev örgütler, insanı büyüler; onu tutsağı yapar. </a:t>
            </a:r>
          </a:p>
          <a:p>
            <a:pPr algn="just"/>
            <a:r>
              <a:rPr lang="tr-TR" dirty="0"/>
              <a:t>Bir yandan yıkan, diğer yandan da yenisini, daha büyüğünü yaratan, sonra da yarattığı karşısında ezilen, aciz içerisine düşen insan kendisini tanıyamaz. Kendi yabancılığına ve bu yabancının yarattığı dünyaya bakarken kendisinden geçer. Bir yandan bu dünyanın kendi eseri olduğunu haykırır durur ama hiçbir zaman da bu söylediğinden emin olamaz. Yarattığı şey karşısında kapıldığı kaygı ve huzursuzluk onun bu dünya karşısındaki zavallılığını sürekli olarak yüzüne vurur.</a:t>
            </a:r>
          </a:p>
          <a:p>
            <a:pPr algn="just"/>
            <a:r>
              <a:rPr lang="tr-TR" dirty="0"/>
              <a:t>İnsan artık örgütsel bir varlıktır; o nedenle de örgütün kurallarına kayıtsız şartsız uymak zorundadır. Devletin ya </a:t>
            </a:r>
            <a:r>
              <a:rPr lang="tr-TR"/>
              <a:t>da şirketin </a:t>
            </a:r>
            <a:r>
              <a:rPr lang="tr-TR" dirty="0"/>
              <a:t>kulu haline gelmiştir.</a:t>
            </a:r>
          </a:p>
        </p:txBody>
      </p:sp>
      <p:sp>
        <p:nvSpPr>
          <p:cNvPr id="4" name="Slayt Numarası Yer Tutucusu 3">
            <a:extLst>
              <a:ext uri="{FF2B5EF4-FFF2-40B4-BE49-F238E27FC236}">
                <a16:creationId xmlns:a16="http://schemas.microsoft.com/office/drawing/2014/main" id="{25BDD741-8B34-4240-A7C3-AA7A0429ACE9}"/>
              </a:ext>
            </a:extLst>
          </p:cNvPr>
          <p:cNvSpPr>
            <a:spLocks noGrp="1"/>
          </p:cNvSpPr>
          <p:nvPr>
            <p:ph type="sldNum" sz="quarter" idx="12"/>
          </p:nvPr>
        </p:nvSpPr>
        <p:spPr/>
        <p:txBody>
          <a:bodyPr/>
          <a:lstStyle/>
          <a:p>
            <a:fld id="{9A769BFD-E185-0647-9B74-6F3DC14EF286}" type="slidenum">
              <a:rPr lang="tr-TR" smtClean="0"/>
              <a:t>15</a:t>
            </a:fld>
            <a:endParaRPr lang="tr-TR"/>
          </a:p>
        </p:txBody>
      </p:sp>
    </p:spTree>
    <p:extLst>
      <p:ext uri="{BB962C8B-B14F-4D97-AF65-F5344CB8AC3E}">
        <p14:creationId xmlns:p14="http://schemas.microsoft.com/office/powerpoint/2010/main" val="208909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005840"/>
            <a:ext cx="10515600" cy="5171123"/>
          </a:xfrm>
        </p:spPr>
        <p:txBody>
          <a:bodyPr/>
          <a:lstStyle/>
          <a:p>
            <a:pPr algn="just"/>
            <a:endParaRPr lang="tr-TR" dirty="0"/>
          </a:p>
          <a:p>
            <a:pPr algn="just"/>
            <a:r>
              <a:rPr lang="tr-TR" dirty="0"/>
              <a:t>Modern dönem, rasyonellik çağıdır. Rasyonel olan, yeni kapitalist düzende akla uygun olandır.</a:t>
            </a:r>
          </a:p>
          <a:p>
            <a:pPr algn="just"/>
            <a:r>
              <a:rPr lang="tr-TR" dirty="0"/>
              <a:t>Bu rasyonalite öznel olana olabildiğince uzak, her bireye eşit uzaklıkta ve güç-otorite-yetki dengesine bağlanmış </a:t>
            </a:r>
            <a:r>
              <a:rPr lang="tr-TR" b="1" dirty="0"/>
              <a:t>nesnel bir rasyonalite</a:t>
            </a:r>
            <a:r>
              <a:rPr lang="tr-TR" dirty="0"/>
              <a:t>dir.  </a:t>
            </a:r>
          </a:p>
          <a:p>
            <a:pPr algn="just"/>
            <a:r>
              <a:rPr lang="tr-TR" dirty="0"/>
              <a:t>Otoriteyi bir yandan güçlenirken diğer yandan da </a:t>
            </a:r>
            <a:r>
              <a:rPr lang="tr-TR" b="1" dirty="0"/>
              <a:t>anonimleşmekte</a:t>
            </a:r>
            <a:r>
              <a:rPr lang="tr-TR" dirty="0"/>
              <a:t>dir. </a:t>
            </a:r>
          </a:p>
          <a:p>
            <a:pPr algn="just"/>
            <a:r>
              <a:rPr lang="tr-TR" dirty="0"/>
              <a:t>İnsani olandan vazgeçme eğilimi de ağır basmakta, her aklı kendi aklına bağlayan büyük bir Aklın egemenliği söz konusu olmaktadır. </a:t>
            </a:r>
          </a:p>
        </p:txBody>
      </p:sp>
      <p:sp>
        <p:nvSpPr>
          <p:cNvPr id="4" name="Slayt Numarası Yer Tutucusu 3">
            <a:extLst>
              <a:ext uri="{FF2B5EF4-FFF2-40B4-BE49-F238E27FC236}">
                <a16:creationId xmlns:a16="http://schemas.microsoft.com/office/drawing/2014/main" id="{102CFC57-4470-9245-BB3E-99589335C95D}"/>
              </a:ext>
            </a:extLst>
          </p:cNvPr>
          <p:cNvSpPr>
            <a:spLocks noGrp="1"/>
          </p:cNvSpPr>
          <p:nvPr>
            <p:ph type="sldNum" sz="quarter" idx="12"/>
          </p:nvPr>
        </p:nvSpPr>
        <p:spPr/>
        <p:txBody>
          <a:bodyPr/>
          <a:lstStyle/>
          <a:p>
            <a:fld id="{9A769BFD-E185-0647-9B74-6F3DC14EF286}" type="slidenum">
              <a:rPr lang="tr-TR" smtClean="0"/>
              <a:t>2</a:t>
            </a:fld>
            <a:endParaRPr lang="tr-TR"/>
          </a:p>
        </p:txBody>
      </p:sp>
    </p:spTree>
    <p:extLst>
      <p:ext uri="{BB962C8B-B14F-4D97-AF65-F5344CB8AC3E}">
        <p14:creationId xmlns:p14="http://schemas.microsoft.com/office/powerpoint/2010/main" val="352034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005840"/>
            <a:ext cx="10515600" cy="5171123"/>
          </a:xfrm>
        </p:spPr>
        <p:txBody>
          <a:bodyPr>
            <a:normAutofit/>
          </a:bodyPr>
          <a:lstStyle/>
          <a:p>
            <a:pPr algn="just"/>
            <a:endParaRPr lang="tr-TR" sz="2200" dirty="0"/>
          </a:p>
          <a:p>
            <a:pPr algn="just"/>
            <a:r>
              <a:rPr lang="tr-TR" sz="2200" dirty="0"/>
              <a:t>1900’lü yılların başında Ford’un montaj hattı ve montaj hattının üretim sürecine ilişkin </a:t>
            </a:r>
            <a:r>
              <a:rPr lang="tr-TR" sz="2200" b="1" dirty="0"/>
              <a:t>rasyonel kuralları iş örgütlenmesi</a:t>
            </a:r>
            <a:r>
              <a:rPr lang="tr-TR" sz="2200" dirty="0"/>
              <a:t>nde böylesi büyük bir akıl haline gelmiş ve diğer iş örgütlenmesi biçimlerini anlamsızlaştırmıştır. </a:t>
            </a:r>
          </a:p>
          <a:p>
            <a:pPr algn="just"/>
            <a:r>
              <a:rPr lang="tr-TR" sz="2200" dirty="0"/>
              <a:t>Bürokratik devlet örgütlenmesinde de, fabrika örgütlenmelerindekine benzer bir gelişme gözlenmiştir.  Bir yandan </a:t>
            </a:r>
            <a:r>
              <a:rPr lang="tr-TR" sz="2200" b="1" dirty="0"/>
              <a:t>«bilimsel </a:t>
            </a:r>
            <a:r>
              <a:rPr lang="tr-TR" sz="2200" b="1" dirty="0" err="1"/>
              <a:t>yönetim»in</a:t>
            </a:r>
            <a:r>
              <a:rPr lang="tr-TR" sz="2200" b="1" dirty="0"/>
              <a:t> öğrettiği objektif/bilimsel doğrular</a:t>
            </a:r>
            <a:r>
              <a:rPr lang="tr-TR" sz="2200" dirty="0"/>
              <a:t>, diğer yandan da </a:t>
            </a:r>
            <a:r>
              <a:rPr lang="tr-TR" sz="2200" b="1" dirty="0"/>
              <a:t>idarenin yasallığı </a:t>
            </a:r>
            <a:r>
              <a:rPr lang="tr-TR" sz="2200" dirty="0"/>
              <a:t>ilkesi gereği, devlet örgütlenmesinin yasal bir zemine oturtulması sayesinde benzer bir rasyonalite yakalanmıştır. Bu otorite, kişiye değil yasal süreçlere ve hiyerarşik örgüt modellerine bağlanarak anonim bir güç odağı haline getirilmiş; bürokratik hiyerarşinin derinliği, yetki ve sorumlulukla desteklenen derin işbölümü modelleriyle de iş süreçlerindeki otorite rasyonelleştirilmiştir.</a:t>
            </a:r>
            <a:r>
              <a:rPr lang="tr-TR" sz="2200" dirty="0">
                <a:effectLst/>
              </a:rPr>
              <a:t> </a:t>
            </a:r>
            <a:endParaRPr lang="tr-TR" sz="2200" dirty="0"/>
          </a:p>
        </p:txBody>
      </p:sp>
      <p:sp>
        <p:nvSpPr>
          <p:cNvPr id="4" name="Slayt Numarası Yer Tutucusu 3">
            <a:extLst>
              <a:ext uri="{FF2B5EF4-FFF2-40B4-BE49-F238E27FC236}">
                <a16:creationId xmlns:a16="http://schemas.microsoft.com/office/drawing/2014/main" id="{85115E45-1369-F74B-9039-706C0AB2B491}"/>
              </a:ext>
            </a:extLst>
          </p:cNvPr>
          <p:cNvSpPr>
            <a:spLocks noGrp="1"/>
          </p:cNvSpPr>
          <p:nvPr>
            <p:ph type="sldNum" sz="quarter" idx="12"/>
          </p:nvPr>
        </p:nvSpPr>
        <p:spPr/>
        <p:txBody>
          <a:bodyPr/>
          <a:lstStyle/>
          <a:p>
            <a:fld id="{9A769BFD-E185-0647-9B74-6F3DC14EF286}" type="slidenum">
              <a:rPr lang="tr-TR" smtClean="0"/>
              <a:t>3</a:t>
            </a:fld>
            <a:endParaRPr lang="tr-TR"/>
          </a:p>
        </p:txBody>
      </p:sp>
    </p:spTree>
    <p:extLst>
      <p:ext uri="{BB962C8B-B14F-4D97-AF65-F5344CB8AC3E}">
        <p14:creationId xmlns:p14="http://schemas.microsoft.com/office/powerpoint/2010/main" val="246813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223010"/>
            <a:ext cx="10515600" cy="4953953"/>
          </a:xfrm>
        </p:spPr>
        <p:txBody>
          <a:bodyPr>
            <a:normAutofit/>
          </a:bodyPr>
          <a:lstStyle/>
          <a:p>
            <a:pPr algn="just"/>
            <a:endParaRPr lang="tr-TR" dirty="0"/>
          </a:p>
          <a:p>
            <a:pPr algn="just"/>
            <a:r>
              <a:rPr lang="tr-TR" dirty="0"/>
              <a:t>Toplumsal örgütlenmenin karmaşıklaşması, temel olarak güce dayanan iktidarların «süreç» ve «örgütlenme» zemininde gözden kaybedilmesine hizmet etmektedir. </a:t>
            </a:r>
          </a:p>
          <a:p>
            <a:pPr algn="just"/>
            <a:r>
              <a:rPr lang="tr-TR" dirty="0"/>
              <a:t>Modern iktidar ve modern öncesi iktidar arasındaki en temel fark da buradan kaynaklanmaktadır. Süreç, süreç bilgisi, teknik ve teknolojik olanın hayatımıza getirdiği karmaşıklık ve edilgenlik hali iktidarın gizlenmesi için uygun ortamlar sağlamaya birebirdir. </a:t>
            </a:r>
          </a:p>
          <a:p>
            <a:pPr marL="0" indent="0" algn="just">
              <a:buNone/>
            </a:pPr>
            <a:endParaRPr lang="tr-TR" dirty="0"/>
          </a:p>
        </p:txBody>
      </p:sp>
      <p:sp>
        <p:nvSpPr>
          <p:cNvPr id="4" name="Slayt Numarası Yer Tutucusu 3">
            <a:extLst>
              <a:ext uri="{FF2B5EF4-FFF2-40B4-BE49-F238E27FC236}">
                <a16:creationId xmlns:a16="http://schemas.microsoft.com/office/drawing/2014/main" id="{3E55C37E-418F-3A41-977A-9B1EE13169B5}"/>
              </a:ext>
            </a:extLst>
          </p:cNvPr>
          <p:cNvSpPr>
            <a:spLocks noGrp="1"/>
          </p:cNvSpPr>
          <p:nvPr>
            <p:ph type="sldNum" sz="quarter" idx="12"/>
          </p:nvPr>
        </p:nvSpPr>
        <p:spPr/>
        <p:txBody>
          <a:bodyPr/>
          <a:lstStyle/>
          <a:p>
            <a:fld id="{9A769BFD-E185-0647-9B74-6F3DC14EF286}" type="slidenum">
              <a:rPr lang="tr-TR" smtClean="0"/>
              <a:t>4</a:t>
            </a:fld>
            <a:endParaRPr lang="tr-TR"/>
          </a:p>
        </p:txBody>
      </p:sp>
    </p:spTree>
    <p:extLst>
      <p:ext uri="{BB962C8B-B14F-4D97-AF65-F5344CB8AC3E}">
        <p14:creationId xmlns:p14="http://schemas.microsoft.com/office/powerpoint/2010/main" val="197183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960120"/>
            <a:ext cx="10515600" cy="5216843"/>
          </a:xfrm>
        </p:spPr>
        <p:txBody>
          <a:bodyPr>
            <a:normAutofit/>
          </a:bodyPr>
          <a:lstStyle/>
          <a:p>
            <a:pPr algn="just"/>
            <a:endParaRPr lang="tr-TR" dirty="0"/>
          </a:p>
          <a:p>
            <a:pPr algn="just"/>
            <a:r>
              <a:rPr lang="tr-TR" dirty="0"/>
              <a:t>Modern iktidarın gücünün üretildiği alan toplumsal işbölümünün kendisidir. Toplumsal işbölümü ve hiyerarşideki derinleşme ve gelişme eğilimi, yeni bir rasyonalite yaratarak sermaye birikim süreçlerini, emek sömürüsünü ve bunlar için örgütlenmiş toplumsal ilişkileri gizleyecek nitelikte yeni rasyonaliteler ve yeni kavramlar seti yaratmaktadır.</a:t>
            </a:r>
          </a:p>
          <a:p>
            <a:pPr algn="just"/>
            <a:r>
              <a:rPr lang="tr-TR" dirty="0"/>
              <a:t>İnsanlık tarihinde «ilk günah» olarak görebileceğimiz işbölümü olgusu toplumsal örgütlenmelerin karmaşıklaşmasına bağlı olarak karmaşıklaşmıştır. Karmaşıklaştığı oranda da günahın </a:t>
            </a:r>
            <a:r>
              <a:rPr lang="tr-TR" dirty="0" err="1"/>
              <a:t>yönetebilirlik</a:t>
            </a:r>
            <a:r>
              <a:rPr lang="tr-TR" dirty="0"/>
              <a:t> kapsamında bir tür sevap olarak sunulmasının olanakları ortaya çıkmıştır. </a:t>
            </a:r>
          </a:p>
        </p:txBody>
      </p:sp>
      <p:sp>
        <p:nvSpPr>
          <p:cNvPr id="4" name="Slayt Numarası Yer Tutucusu 3">
            <a:extLst>
              <a:ext uri="{FF2B5EF4-FFF2-40B4-BE49-F238E27FC236}">
                <a16:creationId xmlns:a16="http://schemas.microsoft.com/office/drawing/2014/main" id="{3455DCF4-373F-594A-88E2-32BEFB8A164A}"/>
              </a:ext>
            </a:extLst>
          </p:cNvPr>
          <p:cNvSpPr>
            <a:spLocks noGrp="1"/>
          </p:cNvSpPr>
          <p:nvPr>
            <p:ph type="sldNum" sz="quarter" idx="12"/>
          </p:nvPr>
        </p:nvSpPr>
        <p:spPr/>
        <p:txBody>
          <a:bodyPr/>
          <a:lstStyle/>
          <a:p>
            <a:fld id="{9A769BFD-E185-0647-9B74-6F3DC14EF286}" type="slidenum">
              <a:rPr lang="tr-TR" smtClean="0"/>
              <a:t>5</a:t>
            </a:fld>
            <a:endParaRPr lang="tr-TR"/>
          </a:p>
        </p:txBody>
      </p:sp>
    </p:spTree>
    <p:extLst>
      <p:ext uri="{BB962C8B-B14F-4D97-AF65-F5344CB8AC3E}">
        <p14:creationId xmlns:p14="http://schemas.microsoft.com/office/powerpoint/2010/main" val="141994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005840"/>
            <a:ext cx="10515600" cy="5171123"/>
          </a:xfrm>
        </p:spPr>
        <p:txBody>
          <a:bodyPr>
            <a:normAutofit/>
          </a:bodyPr>
          <a:lstStyle/>
          <a:p>
            <a:pPr algn="just"/>
            <a:endParaRPr lang="tr-TR" sz="2200" dirty="0"/>
          </a:p>
          <a:p>
            <a:pPr algn="just"/>
            <a:r>
              <a:rPr lang="tr-TR" sz="2200" dirty="0"/>
              <a:t>İşbölümünün doğal sonucu, hiyerarşidir. Sermaye birikimine yönelen toplumlarda işbölümü hiçbir zaman basit bir görev ve sorumluluk ayrışması olarak ortaya çıkmamıştır. En basit işbölümü bile yöneten ve yönetilen ikiliğini yaratma eğiliminde oluşur. </a:t>
            </a:r>
          </a:p>
          <a:p>
            <a:pPr algn="just"/>
            <a:r>
              <a:rPr lang="tr-TR" sz="2200" dirty="0"/>
              <a:t>Modern örgütlerde </a:t>
            </a:r>
            <a:r>
              <a:rPr lang="tr-TR" sz="2200" b="1" dirty="0"/>
              <a:t>işbölümü</a:t>
            </a:r>
            <a:r>
              <a:rPr lang="tr-TR" sz="2200" dirty="0"/>
              <a:t>, insan temelli değil </a:t>
            </a:r>
            <a:r>
              <a:rPr lang="tr-TR" sz="2200" b="1" dirty="0"/>
              <a:t>işlev (ya da görev) temelli </a:t>
            </a:r>
            <a:r>
              <a:rPr lang="tr-TR" sz="2200" dirty="0"/>
              <a:t>gerçekleşmektedir. İşin kendisi olabildiğince çok parçaya bölünür. Her bir parça için farklı kişiler istihdam edilir. Bu nedenle kapitalist iş örgütlenmelerinde bu ayrışma yığınların ayrışması olarak ortaya çıkar. Hiyerarşi, hiyerarşi basamakları sayesinde insanları birbirinden farklılaştırdığı oranda, aynı basamağa yığdığı kitleler dolayısıyla da sıradanlaştırır. Hiyerarşi basamakları kalabalıklaştığı oranda birey özelliğini yitirir. </a:t>
            </a:r>
          </a:p>
        </p:txBody>
      </p:sp>
      <p:sp>
        <p:nvSpPr>
          <p:cNvPr id="4" name="Slayt Numarası Yer Tutucusu 3">
            <a:extLst>
              <a:ext uri="{FF2B5EF4-FFF2-40B4-BE49-F238E27FC236}">
                <a16:creationId xmlns:a16="http://schemas.microsoft.com/office/drawing/2014/main" id="{AC8110BF-2B7E-354F-8CEE-12686FBB5959}"/>
              </a:ext>
            </a:extLst>
          </p:cNvPr>
          <p:cNvSpPr>
            <a:spLocks noGrp="1"/>
          </p:cNvSpPr>
          <p:nvPr>
            <p:ph type="sldNum" sz="quarter" idx="12"/>
          </p:nvPr>
        </p:nvSpPr>
        <p:spPr/>
        <p:txBody>
          <a:bodyPr/>
          <a:lstStyle/>
          <a:p>
            <a:fld id="{9A769BFD-E185-0647-9B74-6F3DC14EF286}" type="slidenum">
              <a:rPr lang="tr-TR" smtClean="0"/>
              <a:t>6</a:t>
            </a:fld>
            <a:endParaRPr lang="tr-TR"/>
          </a:p>
        </p:txBody>
      </p:sp>
    </p:spTree>
    <p:extLst>
      <p:ext uri="{BB962C8B-B14F-4D97-AF65-F5344CB8AC3E}">
        <p14:creationId xmlns:p14="http://schemas.microsoft.com/office/powerpoint/2010/main" val="41638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948690"/>
            <a:ext cx="10515600" cy="5228273"/>
          </a:xfrm>
        </p:spPr>
        <p:txBody>
          <a:bodyPr>
            <a:normAutofit/>
          </a:bodyPr>
          <a:lstStyle/>
          <a:p>
            <a:pPr algn="just"/>
            <a:endParaRPr lang="tr-TR" dirty="0"/>
          </a:p>
          <a:p>
            <a:pPr algn="just"/>
            <a:r>
              <a:rPr lang="tr-TR" dirty="0"/>
              <a:t>Modern kapitalist örgütlenmede bireylerin farklılaşmasından ziyade </a:t>
            </a:r>
            <a:r>
              <a:rPr lang="tr-TR" b="1" dirty="0"/>
              <a:t>işin farklılaşması </a:t>
            </a:r>
            <a:r>
              <a:rPr lang="tr-TR" dirty="0"/>
              <a:t>söz konusudur. Bu, kapitalizmin işlev temelli işbölümüdür. </a:t>
            </a:r>
          </a:p>
          <a:p>
            <a:pPr algn="just"/>
            <a:r>
              <a:rPr lang="tr-TR" dirty="0"/>
              <a:t>İşler aşırı uzmanlaşmaya dayalı bir işbölümü temelinde olabildiğince çok küçük parçaya bölünür ve her bir iş farklı bir kişiye yaptırılır. Emek süreçlerinde, özellikle alt kademelere inildikçe emeğin </a:t>
            </a:r>
            <a:r>
              <a:rPr lang="tr-TR" dirty="0" err="1"/>
              <a:t>vasıfsızlaşmasının</a:t>
            </a:r>
            <a:r>
              <a:rPr lang="tr-TR" dirty="0"/>
              <a:t> nedeni de budur. </a:t>
            </a:r>
          </a:p>
          <a:p>
            <a:pPr algn="just"/>
            <a:r>
              <a:rPr lang="tr-TR" dirty="0"/>
              <a:t>Derin bir toplumsal hiyerarşi ile iş hiyerarşisi, modern otoritenin en temel özelliğidir. Uzmanlık temelinde farklılaşan modern toplumsal örgütler, uzmanlık olgusunu hiyerarşi, otorite ve gücün merkezine yerleştirirler.</a:t>
            </a:r>
          </a:p>
        </p:txBody>
      </p:sp>
      <p:sp>
        <p:nvSpPr>
          <p:cNvPr id="4" name="Slayt Numarası Yer Tutucusu 3">
            <a:extLst>
              <a:ext uri="{FF2B5EF4-FFF2-40B4-BE49-F238E27FC236}">
                <a16:creationId xmlns:a16="http://schemas.microsoft.com/office/drawing/2014/main" id="{437FEE8F-529C-1944-A727-171816A8D277}"/>
              </a:ext>
            </a:extLst>
          </p:cNvPr>
          <p:cNvSpPr>
            <a:spLocks noGrp="1"/>
          </p:cNvSpPr>
          <p:nvPr>
            <p:ph type="sldNum" sz="quarter" idx="12"/>
          </p:nvPr>
        </p:nvSpPr>
        <p:spPr/>
        <p:txBody>
          <a:bodyPr/>
          <a:lstStyle/>
          <a:p>
            <a:fld id="{9A769BFD-E185-0647-9B74-6F3DC14EF286}" type="slidenum">
              <a:rPr lang="tr-TR" smtClean="0"/>
              <a:t>7</a:t>
            </a:fld>
            <a:endParaRPr lang="tr-TR"/>
          </a:p>
        </p:txBody>
      </p:sp>
    </p:spTree>
    <p:extLst>
      <p:ext uri="{BB962C8B-B14F-4D97-AF65-F5344CB8AC3E}">
        <p14:creationId xmlns:p14="http://schemas.microsoft.com/office/powerpoint/2010/main" val="365695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1188720"/>
            <a:ext cx="10515600" cy="4988243"/>
          </a:xfrm>
        </p:spPr>
        <p:txBody>
          <a:bodyPr>
            <a:normAutofit fontScale="92500"/>
          </a:bodyPr>
          <a:lstStyle/>
          <a:p>
            <a:pPr algn="just"/>
            <a:r>
              <a:rPr lang="tr-TR" dirty="0"/>
              <a:t>Modern iş örgütlenmelerinin ortaya koyduğu işbölümü, işbölümünün ilkel örnekleriyle karşılaştırıldığında, derinlik ve yatay boyutluluk bakımından salt bir nicel farklılığa değil, nitel bir farklılığa da işaret eder. Modern iktidar bir tür soyutlamadır. </a:t>
            </a:r>
          </a:p>
          <a:p>
            <a:pPr algn="just"/>
            <a:r>
              <a:rPr lang="tr-TR" dirty="0"/>
              <a:t>Modern iktidarın temelinde </a:t>
            </a:r>
            <a:r>
              <a:rPr lang="tr-TR" b="1" dirty="0"/>
              <a:t>otoritenin, hiyerarşi ve işbölümünün derinleştirilmesi sayesinde soyutlanması ve otoritenin anonimleştirilmesi</a:t>
            </a:r>
            <a:r>
              <a:rPr lang="tr-TR" dirty="0"/>
              <a:t> yatar. Anonimleşen iktidar, öznesini görünmez kılmaya çalışır </a:t>
            </a:r>
            <a:r>
              <a:rPr lang="tr-TR" dirty="0">
                <a:sym typeface="Wingdings" pitchFamily="2" charset="2"/>
              </a:rPr>
              <a:t> hukuk, devlet, (serbest) piyasa, şirket vb.</a:t>
            </a:r>
            <a:endParaRPr lang="tr-TR" dirty="0"/>
          </a:p>
          <a:p>
            <a:pPr algn="just"/>
            <a:r>
              <a:rPr lang="tr-TR" b="1" dirty="0"/>
              <a:t>İktidar, birey için dışsal bir güç olmaktan çıkar, içsel bir güç haline dönüşür.</a:t>
            </a:r>
            <a:r>
              <a:rPr lang="tr-TR" dirty="0"/>
              <a:t> Otoriteye itaat eden birey için önemli olan şey de dışsal bir tehdit nedeniyle otoriteye itaatten çok içselleştirilmiş iktidar araçları yoluyla gönüllü bir itaat biçimine dönüşür. </a:t>
            </a:r>
          </a:p>
          <a:p>
            <a:pPr algn="just"/>
            <a:r>
              <a:rPr lang="tr-TR" dirty="0"/>
              <a:t>Bu iktidar araçları kimi zaman kendi kurduğumuz bir çalar saat, kimi zaman üzerimize yapıştırılacak bir «tembellik» imgesinden korkma, kimi zaman da «haftanın/ayın/yılın işçisi» olma ideali olabilir; çoğu zaman da bizi çalışmaya sevk eden şey ortalamaların altına düşme kaygısıdır. Anonimleşen iktidar, bireyleri sıradanlaştırdığı oranda güç kazanır. </a:t>
            </a:r>
          </a:p>
          <a:p>
            <a:pPr algn="just"/>
            <a:endParaRPr lang="tr-TR" dirty="0"/>
          </a:p>
        </p:txBody>
      </p:sp>
      <p:sp>
        <p:nvSpPr>
          <p:cNvPr id="4" name="Slayt Numarası Yer Tutucusu 3">
            <a:extLst>
              <a:ext uri="{FF2B5EF4-FFF2-40B4-BE49-F238E27FC236}">
                <a16:creationId xmlns:a16="http://schemas.microsoft.com/office/drawing/2014/main" id="{773816B5-A53C-2D4C-B396-E5EDC0382689}"/>
              </a:ext>
            </a:extLst>
          </p:cNvPr>
          <p:cNvSpPr>
            <a:spLocks noGrp="1"/>
          </p:cNvSpPr>
          <p:nvPr>
            <p:ph type="sldNum" sz="quarter" idx="12"/>
          </p:nvPr>
        </p:nvSpPr>
        <p:spPr/>
        <p:txBody>
          <a:bodyPr/>
          <a:lstStyle/>
          <a:p>
            <a:fld id="{9A769BFD-E185-0647-9B74-6F3DC14EF286}" type="slidenum">
              <a:rPr lang="tr-TR" smtClean="0"/>
              <a:t>8</a:t>
            </a:fld>
            <a:endParaRPr lang="tr-TR"/>
          </a:p>
        </p:txBody>
      </p:sp>
    </p:spTree>
    <p:extLst>
      <p:ext uri="{BB962C8B-B14F-4D97-AF65-F5344CB8AC3E}">
        <p14:creationId xmlns:p14="http://schemas.microsoft.com/office/powerpoint/2010/main" val="81999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B682A4-31A5-4D4E-B4C3-DF7CDA4EBB49}"/>
              </a:ext>
            </a:extLst>
          </p:cNvPr>
          <p:cNvSpPr>
            <a:spLocks noGrp="1"/>
          </p:cNvSpPr>
          <p:nvPr>
            <p:ph idx="1"/>
          </p:nvPr>
        </p:nvSpPr>
        <p:spPr>
          <a:xfrm>
            <a:off x="838200" y="973016"/>
            <a:ext cx="10515600" cy="5203948"/>
          </a:xfrm>
        </p:spPr>
        <p:txBody>
          <a:bodyPr>
            <a:normAutofit/>
          </a:bodyPr>
          <a:lstStyle/>
          <a:p>
            <a:pPr algn="just"/>
            <a:endParaRPr lang="tr-TR" b="1" dirty="0"/>
          </a:p>
          <a:p>
            <a:pPr algn="just"/>
            <a:r>
              <a:rPr lang="tr-TR" b="1" dirty="0"/>
              <a:t>İktidar, bireyi nesneleştirir</a:t>
            </a:r>
            <a:r>
              <a:rPr lang="tr-TR" dirty="0"/>
              <a:t>. İnsan bir kez yönetilen, sınıflandırılan ve bu sayede sevk ve idare edilen haline gelince, kendisi de nesneleşmiştir. </a:t>
            </a:r>
          </a:p>
          <a:p>
            <a:pPr algn="just"/>
            <a:r>
              <a:rPr lang="tr-TR" dirty="0"/>
              <a:t>18. yüzyıl siyaset biliminin derdi, yasallık ve yasalar karşısında bireyin eşitliği yoluyla elde edilmiş bir «</a:t>
            </a:r>
            <a:r>
              <a:rPr lang="tr-TR" b="1" dirty="0"/>
              <a:t>özgürlük</a:t>
            </a:r>
            <a:r>
              <a:rPr lang="tr-TR" dirty="0"/>
              <a:t>» arayışı olarak karşımıza çıkar. Modern iktidarın, modern öncesi döneme ait otorite biçimlerinden en önemli farkı bu gelişme ile açığa çıkmaktadır.</a:t>
            </a:r>
          </a:p>
          <a:p>
            <a:pPr algn="just"/>
            <a:r>
              <a:rPr lang="tr-TR" dirty="0"/>
              <a:t>İktidar yasal bir temele oturtulmakta ve yasalar karşısında bireyler eşit olarak tanımlanmaktadır. Yasallık, iktidarın «</a:t>
            </a:r>
            <a:r>
              <a:rPr lang="tr-TR" b="1" dirty="0"/>
              <a:t>nesnel</a:t>
            </a:r>
            <a:r>
              <a:rPr lang="tr-TR" dirty="0"/>
              <a:t>» boyutunu oluştururken, her türlü insanilikten kendisini arındırmaya çalışır</a:t>
            </a:r>
          </a:p>
        </p:txBody>
      </p:sp>
      <p:sp>
        <p:nvSpPr>
          <p:cNvPr id="4" name="Slayt Numarası Yer Tutucusu 3">
            <a:extLst>
              <a:ext uri="{FF2B5EF4-FFF2-40B4-BE49-F238E27FC236}">
                <a16:creationId xmlns:a16="http://schemas.microsoft.com/office/drawing/2014/main" id="{D083A1E5-8D1F-A04D-8001-E9C62101BE2B}"/>
              </a:ext>
            </a:extLst>
          </p:cNvPr>
          <p:cNvSpPr>
            <a:spLocks noGrp="1"/>
          </p:cNvSpPr>
          <p:nvPr>
            <p:ph type="sldNum" sz="quarter" idx="12"/>
          </p:nvPr>
        </p:nvSpPr>
        <p:spPr/>
        <p:txBody>
          <a:bodyPr/>
          <a:lstStyle/>
          <a:p>
            <a:fld id="{9A769BFD-E185-0647-9B74-6F3DC14EF286}" type="slidenum">
              <a:rPr lang="tr-TR" smtClean="0"/>
              <a:t>9</a:t>
            </a:fld>
            <a:endParaRPr lang="tr-TR"/>
          </a:p>
        </p:txBody>
      </p:sp>
    </p:spTree>
    <p:extLst>
      <p:ext uri="{BB962C8B-B14F-4D97-AF65-F5344CB8AC3E}">
        <p14:creationId xmlns:p14="http://schemas.microsoft.com/office/powerpoint/2010/main" val="3840025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3603</TotalTime>
  <Words>1411</Words>
  <Application>Microsoft Macintosh PowerPoint</Application>
  <PresentationFormat>Geniş ekran</PresentationFormat>
  <Paragraphs>66</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Garamond</vt:lpstr>
      <vt:lpstr>Wingdings</vt:lpstr>
      <vt:lpstr>Organik</vt:lpstr>
      <vt:lpstr>3.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42</cp:revision>
  <dcterms:created xsi:type="dcterms:W3CDTF">2020-01-29T19:35:01Z</dcterms:created>
  <dcterms:modified xsi:type="dcterms:W3CDTF">2022-04-08T12:32:35Z</dcterms:modified>
</cp:coreProperties>
</file>