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884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23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75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46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80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149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502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60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47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546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75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7EE6C-7A07-4059-8A8E-A3DE898E3DD5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4E78B-D703-4C9C-A0AF-759A38B2B5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556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76476"/>
            <a:ext cx="8229600" cy="2447925"/>
          </a:xfrm>
          <a:solidFill>
            <a:srgbClr val="FAFCA2"/>
          </a:solidFill>
        </p:spPr>
        <p:txBody>
          <a:bodyPr/>
          <a:lstStyle/>
          <a:p>
            <a:pPr algn="ctr" eaLnBrk="1" hangingPunct="1"/>
            <a:r>
              <a:rPr lang="tr-TR" altLang="tr-TR" b="1" dirty="0" smtClean="0">
                <a:solidFill>
                  <a:srgbClr val="FF0000"/>
                </a:solidFill>
              </a:rPr>
              <a:t>4. BÖLÜM</a:t>
            </a:r>
            <a:br>
              <a:rPr lang="tr-TR" altLang="tr-TR" b="1" dirty="0" smtClean="0">
                <a:solidFill>
                  <a:srgbClr val="FF0000"/>
                </a:solidFill>
              </a:rPr>
            </a:br>
            <a:r>
              <a:rPr lang="tr-TR" altLang="tr-TR" b="1" dirty="0" smtClean="0">
                <a:solidFill>
                  <a:srgbClr val="FF0000"/>
                </a:solidFill>
              </a:rPr>
              <a:t/>
            </a:r>
            <a:br>
              <a:rPr lang="tr-TR" altLang="tr-TR" b="1" dirty="0" smtClean="0">
                <a:solidFill>
                  <a:srgbClr val="FF0000"/>
                </a:solidFill>
              </a:rPr>
            </a:br>
            <a:r>
              <a:rPr lang="tr-TR" altLang="tr-TR" b="1" dirty="0" smtClean="0">
                <a:solidFill>
                  <a:srgbClr val="FF0000"/>
                </a:solidFill>
              </a:rPr>
              <a:t>SULAMA SUYU İHTİYACI</a:t>
            </a:r>
          </a:p>
        </p:txBody>
      </p:sp>
    </p:spTree>
    <p:extLst>
      <p:ext uri="{BB962C8B-B14F-4D97-AF65-F5344CB8AC3E}">
        <p14:creationId xmlns:p14="http://schemas.microsoft.com/office/powerpoint/2010/main" val="635044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006600"/>
                </a:solidFill>
              </a:rPr>
              <a:t>Sulamaya başlanacak toprak nemi düzeyi</a:t>
            </a:r>
          </a:p>
        </p:txBody>
      </p:sp>
      <p:sp>
        <p:nvSpPr>
          <p:cNvPr id="70659" name="Rectangle 4"/>
          <p:cNvSpPr>
            <a:spLocks noChangeArrowheads="1"/>
          </p:cNvSpPr>
          <p:nvPr/>
        </p:nvSpPr>
        <p:spPr bwMode="auto">
          <a:xfrm>
            <a:off x="4079875" y="2060576"/>
            <a:ext cx="2952750" cy="12747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70660" name="Rectangle 5"/>
          <p:cNvSpPr>
            <a:spLocks noChangeArrowheads="1"/>
          </p:cNvSpPr>
          <p:nvPr/>
        </p:nvSpPr>
        <p:spPr bwMode="auto">
          <a:xfrm>
            <a:off x="4079875" y="3338513"/>
            <a:ext cx="2952750" cy="1511300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70661" name="Text Box 6"/>
          <p:cNvSpPr txBox="1">
            <a:spLocks noChangeArrowheads="1"/>
          </p:cNvSpPr>
          <p:nvPr/>
        </p:nvSpPr>
        <p:spPr bwMode="auto">
          <a:xfrm>
            <a:off x="7046913" y="1916113"/>
            <a:ext cx="48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TK</a:t>
            </a:r>
          </a:p>
        </p:txBody>
      </p:sp>
      <p:sp>
        <p:nvSpPr>
          <p:cNvPr id="70662" name="Text Box 7"/>
          <p:cNvSpPr txBox="1">
            <a:spLocks noChangeArrowheads="1"/>
          </p:cNvSpPr>
          <p:nvPr/>
        </p:nvSpPr>
        <p:spPr bwMode="auto">
          <a:xfrm>
            <a:off x="7034213" y="3141663"/>
            <a:ext cx="501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SB</a:t>
            </a:r>
          </a:p>
        </p:txBody>
      </p:sp>
      <p:sp>
        <p:nvSpPr>
          <p:cNvPr id="70663" name="Text Box 8"/>
          <p:cNvSpPr txBox="1">
            <a:spLocks noChangeArrowheads="1"/>
          </p:cNvSpPr>
          <p:nvPr/>
        </p:nvSpPr>
        <p:spPr bwMode="auto">
          <a:xfrm>
            <a:off x="7034213" y="4652963"/>
            <a:ext cx="501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SN</a:t>
            </a:r>
          </a:p>
        </p:txBody>
      </p:sp>
      <p:sp>
        <p:nvSpPr>
          <p:cNvPr id="70664" name="Line 9"/>
          <p:cNvSpPr>
            <a:spLocks noChangeShapeType="1"/>
          </p:cNvSpPr>
          <p:nvPr/>
        </p:nvSpPr>
        <p:spPr bwMode="auto">
          <a:xfrm>
            <a:off x="7680325" y="2060575"/>
            <a:ext cx="2873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0665" name="Line 10"/>
          <p:cNvSpPr>
            <a:spLocks noChangeShapeType="1"/>
          </p:cNvSpPr>
          <p:nvPr/>
        </p:nvSpPr>
        <p:spPr bwMode="auto">
          <a:xfrm>
            <a:off x="7680325" y="3357563"/>
            <a:ext cx="2873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0666" name="Line 11"/>
          <p:cNvSpPr>
            <a:spLocks noChangeShapeType="1"/>
          </p:cNvSpPr>
          <p:nvPr/>
        </p:nvSpPr>
        <p:spPr bwMode="auto">
          <a:xfrm>
            <a:off x="3503614" y="2060575"/>
            <a:ext cx="2873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0667" name="Line 12"/>
          <p:cNvSpPr>
            <a:spLocks noChangeShapeType="1"/>
          </p:cNvSpPr>
          <p:nvPr/>
        </p:nvSpPr>
        <p:spPr bwMode="auto">
          <a:xfrm>
            <a:off x="3503614" y="4868863"/>
            <a:ext cx="2873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0668" name="Line 13"/>
          <p:cNvSpPr>
            <a:spLocks noChangeShapeType="1"/>
          </p:cNvSpPr>
          <p:nvPr/>
        </p:nvSpPr>
        <p:spPr bwMode="auto">
          <a:xfrm>
            <a:off x="3648075" y="2060575"/>
            <a:ext cx="0" cy="280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0669" name="Line 14"/>
          <p:cNvSpPr>
            <a:spLocks noChangeShapeType="1"/>
          </p:cNvSpPr>
          <p:nvPr/>
        </p:nvSpPr>
        <p:spPr bwMode="auto">
          <a:xfrm>
            <a:off x="7824788" y="2060575"/>
            <a:ext cx="0" cy="1296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0670" name="Text Box 15"/>
          <p:cNvSpPr txBox="1">
            <a:spLocks noChangeArrowheads="1"/>
          </p:cNvSpPr>
          <p:nvPr/>
        </p:nvSpPr>
        <p:spPr bwMode="auto">
          <a:xfrm>
            <a:off x="2841625" y="3232151"/>
            <a:ext cx="806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KSTK</a:t>
            </a:r>
          </a:p>
        </p:txBody>
      </p:sp>
      <p:sp>
        <p:nvSpPr>
          <p:cNvPr id="70671" name="Text Box 16"/>
          <p:cNvSpPr txBox="1">
            <a:spLocks noChangeArrowheads="1"/>
          </p:cNvSpPr>
          <p:nvPr/>
        </p:nvSpPr>
        <p:spPr bwMode="auto">
          <a:xfrm>
            <a:off x="7824789" y="2420938"/>
            <a:ext cx="5180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800"/>
              <a:t>d</a:t>
            </a:r>
            <a:r>
              <a:rPr lang="tr-TR" altLang="tr-TR" sz="2800" baseline="-25000"/>
              <a:t>n</a:t>
            </a:r>
            <a:endParaRPr lang="tr-TR" altLang="tr-TR" sz="2800"/>
          </a:p>
        </p:txBody>
      </p:sp>
      <p:sp>
        <p:nvSpPr>
          <p:cNvPr id="70672" name="Text Box 17"/>
          <p:cNvSpPr txBox="1">
            <a:spLocks noChangeArrowheads="1"/>
          </p:cNvSpPr>
          <p:nvPr/>
        </p:nvSpPr>
        <p:spPr bwMode="auto">
          <a:xfrm>
            <a:off x="2351088" y="5378450"/>
            <a:ext cx="2108200" cy="871538"/>
          </a:xfrm>
          <a:prstGeom prst="rect">
            <a:avLst/>
          </a:prstGeom>
          <a:solidFill>
            <a:srgbClr val="FAFEA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/>
              <a:t>        TK – SB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/>
              <a:t>R</a:t>
            </a:r>
            <a:r>
              <a:rPr lang="tr-TR" altLang="tr-TR" sz="2400" baseline="-25000"/>
              <a:t>y</a:t>
            </a:r>
            <a:r>
              <a:rPr lang="tr-TR" altLang="tr-TR" sz="2400"/>
              <a:t> =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/>
              <a:t>        TK – SN </a:t>
            </a:r>
          </a:p>
        </p:txBody>
      </p:sp>
      <p:sp>
        <p:nvSpPr>
          <p:cNvPr id="70673" name="Line 18"/>
          <p:cNvSpPr>
            <a:spLocks noChangeShapeType="1"/>
          </p:cNvSpPr>
          <p:nvPr/>
        </p:nvSpPr>
        <p:spPr bwMode="auto">
          <a:xfrm>
            <a:off x="3143250" y="576738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0674" name="Text Box 19"/>
          <p:cNvSpPr txBox="1">
            <a:spLocks noChangeArrowheads="1"/>
          </p:cNvSpPr>
          <p:nvPr/>
        </p:nvSpPr>
        <p:spPr bwMode="auto">
          <a:xfrm>
            <a:off x="5087939" y="5084763"/>
            <a:ext cx="4695901" cy="1631216"/>
          </a:xfrm>
          <a:prstGeom prst="rect">
            <a:avLst/>
          </a:prstGeom>
          <a:solidFill>
            <a:srgbClr val="FDA1FB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R</a:t>
            </a:r>
            <a:r>
              <a:rPr lang="tr-TR" altLang="tr-TR" sz="2000" baseline="-25000"/>
              <a:t>y</a:t>
            </a:r>
            <a:r>
              <a:rPr lang="tr-TR" altLang="tr-TR" sz="2000"/>
              <a:t> = % 50 Yüzey sulama yöntemleri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R</a:t>
            </a:r>
            <a:r>
              <a:rPr lang="tr-TR" altLang="tr-TR" sz="2000" baseline="-25000"/>
              <a:t>y</a:t>
            </a:r>
            <a:r>
              <a:rPr lang="tr-TR" altLang="tr-TR" sz="2000"/>
              <a:t> = % 50 Yağmurlama sulama yöntemi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R</a:t>
            </a:r>
            <a:r>
              <a:rPr lang="tr-TR" altLang="tr-TR" sz="2000" baseline="-25000"/>
              <a:t>y</a:t>
            </a:r>
            <a:r>
              <a:rPr lang="tr-TR" altLang="tr-TR" sz="2000"/>
              <a:t> = % 30 Damla sulama yöntemi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R</a:t>
            </a:r>
            <a:r>
              <a:rPr lang="tr-TR" altLang="tr-TR" sz="2000" baseline="-25000"/>
              <a:t>y</a:t>
            </a:r>
            <a:r>
              <a:rPr lang="tr-TR" altLang="tr-TR" sz="2000"/>
              <a:t> = % 40 Ağaç altı yağmurlama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                  sulama yöntemi</a:t>
            </a:r>
          </a:p>
        </p:txBody>
      </p:sp>
      <p:sp>
        <p:nvSpPr>
          <p:cNvPr id="70675" name="Line 20"/>
          <p:cNvSpPr>
            <a:spLocks noChangeShapeType="1"/>
          </p:cNvSpPr>
          <p:nvPr/>
        </p:nvSpPr>
        <p:spPr bwMode="auto">
          <a:xfrm>
            <a:off x="4079875" y="3338513"/>
            <a:ext cx="2952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93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006600"/>
                </a:solidFill>
              </a:rPr>
              <a:t>Her sulamada uygulanacak sulama suyu miktarı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9144000" cy="4997450"/>
          </a:xfrm>
          <a:solidFill>
            <a:srgbClr val="FAFEA0"/>
          </a:solidFill>
        </p:spPr>
        <p:txBody>
          <a:bodyPr/>
          <a:lstStyle/>
          <a:p>
            <a:pPr eaLnBrk="1" hangingPunct="1">
              <a:lnSpc>
                <a:spcPct val="60000"/>
              </a:lnSpc>
            </a:pPr>
            <a:r>
              <a:rPr lang="tr-TR" altLang="tr-TR" b="1" smtClean="0">
                <a:solidFill>
                  <a:srgbClr val="800000"/>
                </a:solidFill>
              </a:rPr>
              <a:t>Net sulama suyu miktarı :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tr-TR" altLang="tr-TR" b="1" smtClean="0">
              <a:solidFill>
                <a:srgbClr val="800000"/>
              </a:solidFill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tr-TR" altLang="tr-TR" b="1" smtClean="0"/>
              <a:t>	</a:t>
            </a:r>
            <a:r>
              <a:rPr lang="tr-TR" altLang="tr-TR" sz="2400" b="1"/>
              <a:t>- KSTK yüzde (%) cinsinden verilmişse ;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tr-TR" altLang="tr-TR" sz="2400" b="1"/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tr-TR" altLang="tr-TR" b="1" smtClean="0"/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tr-TR" altLang="tr-TR" b="1" smtClean="0"/>
              <a:t>	</a:t>
            </a:r>
            <a:r>
              <a:rPr lang="tr-TR" altLang="tr-TR" sz="2400" b="1"/>
              <a:t>- KSTK derinlik (mm) cinsinden verilmişse ;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tr-TR" altLang="tr-TR" sz="2400" b="1"/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tr-TR" altLang="tr-TR" b="1" smtClean="0">
                <a:solidFill>
                  <a:srgbClr val="800000"/>
                </a:solidFill>
                <a:cs typeface="Arial" panose="020B0604020202020204" pitchFamily="34" charset="0"/>
              </a:rPr>
              <a:t>• </a:t>
            </a:r>
            <a:r>
              <a:rPr lang="tr-TR" altLang="tr-TR" b="1" smtClean="0">
                <a:solidFill>
                  <a:srgbClr val="800000"/>
                </a:solidFill>
              </a:rPr>
              <a:t>Toplam sulama suyu miktarı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tr-TR" altLang="tr-TR" b="1" smtClean="0">
              <a:solidFill>
                <a:srgbClr val="800000"/>
              </a:solidFill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tr-TR" altLang="tr-TR" b="1" smtClean="0"/>
              <a:t>	</a:t>
            </a:r>
            <a:r>
              <a:rPr lang="tr-TR" altLang="tr-TR" sz="2400" b="1"/>
              <a:t>- Tarlabaşında ;</a:t>
            </a:r>
          </a:p>
          <a:p>
            <a:pPr eaLnBrk="1" hangingPunct="1">
              <a:lnSpc>
                <a:spcPct val="60000"/>
              </a:lnSpc>
            </a:pPr>
            <a:endParaRPr lang="tr-TR" altLang="tr-TR" b="1" smtClean="0"/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tr-TR" altLang="tr-TR" b="1" smtClean="0"/>
              <a:t>	</a:t>
            </a:r>
            <a:r>
              <a:rPr lang="tr-TR" altLang="tr-TR" sz="2400" b="1"/>
              <a:t>- Su kaynağında ;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tr-TR" altLang="tr-TR" b="1" smtClean="0"/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7905751" y="2243139"/>
            <a:ext cx="2430463" cy="681037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1800"/>
              <a:t>         (TK-SN) R</a:t>
            </a:r>
            <a:r>
              <a:rPr lang="tr-TR" altLang="tr-TR" sz="1800" baseline="-25000"/>
              <a:t>y</a:t>
            </a:r>
            <a:endParaRPr lang="tr-TR" altLang="tr-TR" sz="1800"/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1800"/>
              <a:t>d</a:t>
            </a:r>
            <a:r>
              <a:rPr lang="tr-TR" altLang="tr-TR" sz="1800" baseline="-25000"/>
              <a:t>n</a:t>
            </a:r>
            <a:r>
              <a:rPr lang="tr-TR" altLang="tr-TR" sz="1800"/>
              <a:t> =                      </a:t>
            </a:r>
            <a:r>
              <a:rPr lang="el-GR" altLang="tr-TR" sz="1800">
                <a:cs typeface="Arial" panose="020B0604020202020204" pitchFamily="34" charset="0"/>
              </a:rPr>
              <a:t>γ</a:t>
            </a:r>
            <a:r>
              <a:rPr lang="tr-TR" altLang="tr-TR" sz="1800" baseline="-25000">
                <a:cs typeface="Arial" panose="020B0604020202020204" pitchFamily="34" charset="0"/>
              </a:rPr>
              <a:t>t</a:t>
            </a:r>
            <a:r>
              <a:rPr lang="tr-TR" altLang="tr-TR" sz="1800">
                <a:cs typeface="Arial" panose="020B0604020202020204" pitchFamily="34" charset="0"/>
              </a:rPr>
              <a:t> D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1800">
                <a:cs typeface="Arial" panose="020B0604020202020204" pitchFamily="34" charset="0"/>
              </a:rPr>
              <a:t>             100</a:t>
            </a:r>
            <a:endParaRPr lang="el-GR" altLang="tr-TR" sz="1800">
              <a:cs typeface="Arial" panose="020B0604020202020204" pitchFamily="34" charset="0"/>
            </a:endParaRPr>
          </a:p>
        </p:txBody>
      </p:sp>
      <p:sp>
        <p:nvSpPr>
          <p:cNvPr id="71685" name="Line 5"/>
          <p:cNvSpPr>
            <a:spLocks noChangeShapeType="1"/>
          </p:cNvSpPr>
          <p:nvPr/>
        </p:nvSpPr>
        <p:spPr bwMode="auto">
          <a:xfrm>
            <a:off x="8510588" y="2584450"/>
            <a:ext cx="12239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8328025" y="3481388"/>
            <a:ext cx="1455738" cy="379412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d</a:t>
            </a:r>
            <a:r>
              <a:rPr lang="tr-TR" altLang="tr-TR" sz="1800" baseline="-25000"/>
              <a:t>n</a:t>
            </a:r>
            <a:r>
              <a:rPr lang="tr-TR" altLang="tr-TR" sz="1800"/>
              <a:t> = d</a:t>
            </a:r>
            <a:r>
              <a:rPr lang="tr-TR" altLang="tr-TR" sz="1800" baseline="-25000"/>
              <a:t>k</a:t>
            </a:r>
            <a:r>
              <a:rPr lang="tr-TR" altLang="tr-TR" sz="1800"/>
              <a:t> D R</a:t>
            </a:r>
            <a:r>
              <a:rPr lang="tr-TR" altLang="tr-TR" sz="1800" baseline="-25000"/>
              <a:t>y</a:t>
            </a:r>
            <a:endParaRPr lang="tr-TR" altLang="tr-TR" sz="1800"/>
          </a:p>
        </p:txBody>
      </p:sp>
      <p:sp>
        <p:nvSpPr>
          <p:cNvPr id="71687" name="Text Box 8"/>
          <p:cNvSpPr txBox="1">
            <a:spLocks noChangeArrowheads="1"/>
          </p:cNvSpPr>
          <p:nvPr/>
        </p:nvSpPr>
        <p:spPr bwMode="auto">
          <a:xfrm>
            <a:off x="4367214" y="4724400"/>
            <a:ext cx="941387" cy="762000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1800"/>
              <a:t>        d</a:t>
            </a:r>
            <a:r>
              <a:rPr lang="tr-TR" altLang="tr-TR" sz="1800" baseline="-25000"/>
              <a:t>n</a:t>
            </a:r>
            <a:endParaRPr lang="tr-TR" altLang="tr-TR" sz="18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1800"/>
              <a:t>d</a:t>
            </a:r>
            <a:r>
              <a:rPr lang="tr-TR" altLang="tr-TR" sz="1800" baseline="-25000"/>
              <a:t>t</a:t>
            </a:r>
            <a:r>
              <a:rPr lang="tr-TR" altLang="tr-TR" sz="1800"/>
              <a:t> =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1800"/>
              <a:t>        E</a:t>
            </a:r>
            <a:r>
              <a:rPr lang="tr-TR" altLang="tr-TR" sz="1800" baseline="-25000"/>
              <a:t>a</a:t>
            </a:r>
            <a:endParaRPr lang="tr-TR" altLang="tr-TR" sz="1800"/>
          </a:p>
        </p:txBody>
      </p:sp>
      <p:sp>
        <p:nvSpPr>
          <p:cNvPr id="71688" name="Text Box 9"/>
          <p:cNvSpPr txBox="1">
            <a:spLocks noChangeArrowheads="1"/>
          </p:cNvSpPr>
          <p:nvPr/>
        </p:nvSpPr>
        <p:spPr bwMode="auto">
          <a:xfrm>
            <a:off x="4583114" y="5661025"/>
            <a:ext cx="1177925" cy="762000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1800"/>
              <a:t>          d</a:t>
            </a:r>
            <a:r>
              <a:rPr lang="tr-TR" altLang="tr-TR" sz="1800" baseline="-25000"/>
              <a:t>n</a:t>
            </a:r>
            <a:endParaRPr lang="tr-TR" altLang="tr-TR" sz="18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1800"/>
              <a:t>d</a:t>
            </a:r>
            <a:r>
              <a:rPr lang="tr-TR" altLang="tr-TR" sz="1800" baseline="-25000"/>
              <a:t>t</a:t>
            </a:r>
            <a:r>
              <a:rPr lang="tr-TR" altLang="tr-TR" sz="1800"/>
              <a:t> =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1800"/>
              <a:t>        E</a:t>
            </a:r>
            <a:r>
              <a:rPr lang="tr-TR" altLang="tr-TR" sz="1800" baseline="-25000"/>
              <a:t>a</a:t>
            </a:r>
            <a:r>
              <a:rPr lang="tr-TR" altLang="tr-TR" sz="1800"/>
              <a:t>E</a:t>
            </a:r>
            <a:r>
              <a:rPr lang="tr-TR" altLang="tr-TR" sz="1800" baseline="-25000"/>
              <a:t>c</a:t>
            </a:r>
            <a:endParaRPr lang="tr-TR" altLang="tr-TR" sz="1800"/>
          </a:p>
        </p:txBody>
      </p:sp>
      <p:sp>
        <p:nvSpPr>
          <p:cNvPr id="71689" name="Line 10"/>
          <p:cNvSpPr>
            <a:spLocks noChangeShapeType="1"/>
          </p:cNvSpPr>
          <p:nvPr/>
        </p:nvSpPr>
        <p:spPr bwMode="auto">
          <a:xfrm>
            <a:off x="4891088" y="5103813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1690" name="Line 11"/>
          <p:cNvSpPr>
            <a:spLocks noChangeShapeType="1"/>
          </p:cNvSpPr>
          <p:nvPr/>
        </p:nvSpPr>
        <p:spPr bwMode="auto">
          <a:xfrm>
            <a:off x="5159376" y="6021388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74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336600"/>
                </a:solidFill>
              </a:rPr>
              <a:t>Sulama aralığı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500438"/>
            <a:ext cx="8229600" cy="1008062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tr-TR" sz="4400" b="1">
                <a:solidFill>
                  <a:srgbClr val="336600"/>
                </a:solidFill>
              </a:rPr>
              <a:t>Sistem kapasitesi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4924426" y="1628776"/>
            <a:ext cx="1635125" cy="1128713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2800"/>
              <a:t>          d</a:t>
            </a:r>
            <a:r>
              <a:rPr lang="tr-TR" altLang="tr-TR" sz="2800" baseline="-25000"/>
              <a:t>n</a:t>
            </a:r>
            <a:endParaRPr lang="tr-TR" altLang="tr-TR" sz="28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2800"/>
              <a:t>SA =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2800"/>
              <a:t>          ET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4906963" y="4724401"/>
            <a:ext cx="1909762" cy="1128713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/>
              <a:t>       A d</a:t>
            </a:r>
            <a:r>
              <a:rPr lang="tr-TR" altLang="tr-TR" baseline="-25000"/>
              <a:t>t</a:t>
            </a:r>
            <a:endParaRPr lang="tr-TR" altLang="tr-TR"/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/>
              <a:t>Q =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/>
              <a:t>       3.6 T</a:t>
            </a:r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>
            <a:off x="5913438" y="2166938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2711" name="Line 7"/>
          <p:cNvSpPr>
            <a:spLocks noChangeShapeType="1"/>
          </p:cNvSpPr>
          <p:nvPr/>
        </p:nvSpPr>
        <p:spPr bwMode="auto">
          <a:xfrm flipV="1">
            <a:off x="5770564" y="5262563"/>
            <a:ext cx="9350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941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336600"/>
                </a:solidFill>
              </a:rPr>
              <a:t>Sulama zamanının planlanması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22425" y="1600201"/>
            <a:ext cx="9010650" cy="4525963"/>
          </a:xfrm>
          <a:solidFill>
            <a:srgbClr val="FAFEA0"/>
          </a:solidFill>
        </p:spPr>
        <p:txBody>
          <a:bodyPr/>
          <a:lstStyle/>
          <a:p>
            <a:pPr eaLnBrk="1" hangingPunct="1"/>
            <a:r>
              <a:rPr lang="tr-TR" altLang="tr-TR" b="1">
                <a:solidFill>
                  <a:srgbClr val="800000"/>
                </a:solidFill>
              </a:rPr>
              <a:t>Sulama zamanının planlanması :</a:t>
            </a:r>
            <a:r>
              <a:rPr lang="tr-TR" altLang="tr-TR" b="1"/>
              <a:t> Sulamanın yapılacağı zaman ve uygulanacak sulama suyu miktarının saptanması</a:t>
            </a:r>
          </a:p>
          <a:p>
            <a:pPr eaLnBrk="1" hangingPunct="1"/>
            <a:r>
              <a:rPr lang="tr-TR" altLang="tr-TR" b="1">
                <a:solidFill>
                  <a:srgbClr val="800000"/>
                </a:solidFill>
              </a:rPr>
              <a:t>Sulama zamanının planlanması yöntemleri</a:t>
            </a:r>
          </a:p>
          <a:p>
            <a:pPr eaLnBrk="1" hangingPunct="1">
              <a:buFontTx/>
              <a:buNone/>
            </a:pPr>
            <a:r>
              <a:rPr lang="tr-TR" altLang="tr-TR" b="1"/>
              <a:t>	- </a:t>
            </a:r>
            <a:r>
              <a:rPr lang="tr-TR" altLang="tr-TR" b="1">
                <a:solidFill>
                  <a:schemeClr val="accent2"/>
                </a:solidFill>
              </a:rPr>
              <a:t>Fenolojik gözlemler</a:t>
            </a:r>
          </a:p>
          <a:p>
            <a:pPr eaLnBrk="1" hangingPunct="1">
              <a:buFontTx/>
              <a:buNone/>
            </a:pPr>
            <a:r>
              <a:rPr lang="tr-TR" altLang="tr-TR" b="1"/>
              <a:t>	- </a:t>
            </a:r>
            <a:r>
              <a:rPr lang="tr-TR" altLang="tr-TR" b="1">
                <a:solidFill>
                  <a:srgbClr val="FF3300"/>
                </a:solidFill>
              </a:rPr>
              <a:t>Toprak neminin elle kontrolü yoluyla </a:t>
            </a:r>
          </a:p>
          <a:p>
            <a:pPr eaLnBrk="1" hangingPunct="1">
              <a:buFontTx/>
              <a:buNone/>
            </a:pPr>
            <a:r>
              <a:rPr lang="tr-TR" altLang="tr-TR" b="1">
                <a:solidFill>
                  <a:srgbClr val="FF3300"/>
                </a:solidFill>
              </a:rPr>
              <a:t>      tahmin</a:t>
            </a:r>
          </a:p>
          <a:p>
            <a:pPr eaLnBrk="1" hangingPunct="1">
              <a:buFontTx/>
              <a:buNone/>
            </a:pPr>
            <a:r>
              <a:rPr lang="tr-TR" altLang="tr-TR" b="1"/>
              <a:t>	- </a:t>
            </a:r>
            <a:r>
              <a:rPr lang="tr-TR" altLang="tr-TR" b="1">
                <a:solidFill>
                  <a:schemeClr val="hlink"/>
                </a:solidFill>
              </a:rPr>
              <a:t>Toprak neminin ölçülmesi</a:t>
            </a:r>
          </a:p>
          <a:p>
            <a:pPr eaLnBrk="1" hangingPunct="1">
              <a:buFontTx/>
              <a:buNone/>
            </a:pPr>
            <a:r>
              <a:rPr lang="tr-TR" altLang="tr-TR" b="1"/>
              <a:t>	- </a:t>
            </a:r>
            <a:r>
              <a:rPr lang="tr-TR" altLang="tr-TR" b="1">
                <a:solidFill>
                  <a:srgbClr val="336600"/>
                </a:solidFill>
              </a:rPr>
              <a:t>Bitki su tüketiminden yararlanma</a:t>
            </a:r>
          </a:p>
        </p:txBody>
      </p:sp>
    </p:spTree>
    <p:extLst>
      <p:ext uri="{BB962C8B-B14F-4D97-AF65-F5344CB8AC3E}">
        <p14:creationId xmlns:p14="http://schemas.microsoft.com/office/powerpoint/2010/main" val="398009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0100" y="4014788"/>
            <a:ext cx="5276850" cy="2438400"/>
          </a:xfrm>
          <a:solidFill>
            <a:srgbClr val="FAFEA0"/>
          </a:solidFill>
        </p:spPr>
        <p:txBody>
          <a:bodyPr/>
          <a:lstStyle/>
          <a:p>
            <a:pPr eaLnBrk="1" hangingPunct="1"/>
            <a:r>
              <a:rPr lang="tr-TR" altLang="tr-TR" sz="3600" b="1">
                <a:solidFill>
                  <a:schemeClr val="accent2"/>
                </a:solidFill>
              </a:rPr>
              <a:t>Bitki su tüketimi</a:t>
            </a:r>
          </a:p>
          <a:p>
            <a:pPr eaLnBrk="1" hangingPunct="1"/>
            <a:r>
              <a:rPr lang="tr-TR" altLang="tr-TR" sz="3600" b="1">
                <a:solidFill>
                  <a:srgbClr val="336600"/>
                </a:solidFill>
              </a:rPr>
              <a:t>Etkili yağış</a:t>
            </a:r>
          </a:p>
          <a:p>
            <a:pPr eaLnBrk="1" hangingPunct="1"/>
            <a:r>
              <a:rPr lang="tr-TR" altLang="tr-TR" sz="3600" b="1">
                <a:solidFill>
                  <a:srgbClr val="996633"/>
                </a:solidFill>
              </a:rPr>
              <a:t>Sulama randımanı</a:t>
            </a:r>
          </a:p>
        </p:txBody>
      </p:sp>
      <p:sp>
        <p:nvSpPr>
          <p:cNvPr id="62467" name="Line 5"/>
          <p:cNvSpPr>
            <a:spLocks noChangeShapeType="1"/>
          </p:cNvSpPr>
          <p:nvPr/>
        </p:nvSpPr>
        <p:spPr bwMode="auto">
          <a:xfrm>
            <a:off x="4094164" y="1855788"/>
            <a:ext cx="36290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62468" name="Group 6"/>
          <p:cNvGrpSpPr>
            <a:grpSpLocks/>
          </p:cNvGrpSpPr>
          <p:nvPr/>
        </p:nvGrpSpPr>
        <p:grpSpPr bwMode="auto">
          <a:xfrm>
            <a:off x="4919663" y="1811339"/>
            <a:ext cx="1751012" cy="1963737"/>
            <a:chOff x="1872" y="1488"/>
            <a:chExt cx="2040" cy="2160"/>
          </a:xfrm>
        </p:grpSpPr>
        <p:sp>
          <p:nvSpPr>
            <p:cNvPr id="62480" name="Freeform 7"/>
            <p:cNvSpPr>
              <a:spLocks/>
            </p:cNvSpPr>
            <p:nvPr/>
          </p:nvSpPr>
          <p:spPr bwMode="auto">
            <a:xfrm>
              <a:off x="2880" y="1488"/>
              <a:ext cx="144" cy="1584"/>
            </a:xfrm>
            <a:custGeom>
              <a:avLst/>
              <a:gdLst>
                <a:gd name="T0" fmla="*/ 58 w 141"/>
                <a:gd name="T1" fmla="*/ 0 h 2028"/>
                <a:gd name="T2" fmla="*/ 122 w 141"/>
                <a:gd name="T3" fmla="*/ 132 h 2028"/>
                <a:gd name="T4" fmla="*/ 34 w 141"/>
                <a:gd name="T5" fmla="*/ 389 h 2028"/>
                <a:gd name="T6" fmla="*/ 70 w 141"/>
                <a:gd name="T7" fmla="*/ 549 h 2028"/>
                <a:gd name="T8" fmla="*/ 136 w 141"/>
                <a:gd name="T9" fmla="*/ 606 h 2028"/>
                <a:gd name="T10" fmla="*/ 122 w 141"/>
                <a:gd name="T11" fmla="*/ 818 h 2028"/>
                <a:gd name="T12" fmla="*/ 97 w 141"/>
                <a:gd name="T13" fmla="*/ 852 h 2028"/>
                <a:gd name="T14" fmla="*/ 97 w 141"/>
                <a:gd name="T15" fmla="*/ 966 h 20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1"/>
                <a:gd name="T25" fmla="*/ 0 h 2028"/>
                <a:gd name="T26" fmla="*/ 141 w 141"/>
                <a:gd name="T27" fmla="*/ 2028 h 202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1" h="2028">
                  <a:moveTo>
                    <a:pt x="55" y="0"/>
                  </a:moveTo>
                  <a:cubicBezTo>
                    <a:pt x="68" y="94"/>
                    <a:pt x="99" y="182"/>
                    <a:pt x="115" y="276"/>
                  </a:cubicBezTo>
                  <a:cubicBezTo>
                    <a:pt x="110" y="441"/>
                    <a:pt x="141" y="669"/>
                    <a:pt x="31" y="816"/>
                  </a:cubicBezTo>
                  <a:cubicBezTo>
                    <a:pt x="0" y="908"/>
                    <a:pt x="21" y="1060"/>
                    <a:pt x="67" y="1152"/>
                  </a:cubicBezTo>
                  <a:cubicBezTo>
                    <a:pt x="88" y="1193"/>
                    <a:pt x="112" y="1228"/>
                    <a:pt x="127" y="1272"/>
                  </a:cubicBezTo>
                  <a:cubicBezTo>
                    <a:pt x="123" y="1420"/>
                    <a:pt x="125" y="1568"/>
                    <a:pt x="115" y="1716"/>
                  </a:cubicBezTo>
                  <a:cubicBezTo>
                    <a:pt x="113" y="1741"/>
                    <a:pt x="91" y="1763"/>
                    <a:pt x="91" y="1788"/>
                  </a:cubicBezTo>
                  <a:cubicBezTo>
                    <a:pt x="91" y="1868"/>
                    <a:pt x="91" y="1948"/>
                    <a:pt x="91" y="2028"/>
                  </a:cubicBezTo>
                </a:path>
              </a:pathLst>
            </a:custGeom>
            <a:noFill/>
            <a:ln w="381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1" name="Freeform 8"/>
            <p:cNvSpPr>
              <a:spLocks/>
            </p:cNvSpPr>
            <p:nvPr/>
          </p:nvSpPr>
          <p:spPr bwMode="auto">
            <a:xfrm>
              <a:off x="2100" y="1740"/>
              <a:ext cx="828" cy="888"/>
            </a:xfrm>
            <a:custGeom>
              <a:avLst/>
              <a:gdLst>
                <a:gd name="T0" fmla="*/ 828 w 828"/>
                <a:gd name="T1" fmla="*/ 0 h 888"/>
                <a:gd name="T2" fmla="*/ 756 w 828"/>
                <a:gd name="T3" fmla="*/ 60 h 888"/>
                <a:gd name="T4" fmla="*/ 576 w 828"/>
                <a:gd name="T5" fmla="*/ 132 h 888"/>
                <a:gd name="T6" fmla="*/ 504 w 828"/>
                <a:gd name="T7" fmla="*/ 168 h 888"/>
                <a:gd name="T8" fmla="*/ 396 w 828"/>
                <a:gd name="T9" fmla="*/ 492 h 888"/>
                <a:gd name="T10" fmla="*/ 348 w 828"/>
                <a:gd name="T11" fmla="*/ 612 h 888"/>
                <a:gd name="T12" fmla="*/ 252 w 828"/>
                <a:gd name="T13" fmla="*/ 624 h 888"/>
                <a:gd name="T14" fmla="*/ 96 w 828"/>
                <a:gd name="T15" fmla="*/ 708 h 888"/>
                <a:gd name="T16" fmla="*/ 72 w 828"/>
                <a:gd name="T17" fmla="*/ 780 h 888"/>
                <a:gd name="T18" fmla="*/ 36 w 828"/>
                <a:gd name="T19" fmla="*/ 804 h 888"/>
                <a:gd name="T20" fmla="*/ 0 w 828"/>
                <a:gd name="T21" fmla="*/ 888 h 88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28"/>
                <a:gd name="T34" fmla="*/ 0 h 888"/>
                <a:gd name="T35" fmla="*/ 828 w 828"/>
                <a:gd name="T36" fmla="*/ 888 h 88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28" h="888">
                  <a:moveTo>
                    <a:pt x="828" y="0"/>
                  </a:moveTo>
                  <a:cubicBezTo>
                    <a:pt x="802" y="17"/>
                    <a:pt x="782" y="43"/>
                    <a:pt x="756" y="60"/>
                  </a:cubicBezTo>
                  <a:cubicBezTo>
                    <a:pt x="703" y="95"/>
                    <a:pt x="627" y="98"/>
                    <a:pt x="576" y="132"/>
                  </a:cubicBezTo>
                  <a:cubicBezTo>
                    <a:pt x="529" y="163"/>
                    <a:pt x="554" y="151"/>
                    <a:pt x="504" y="168"/>
                  </a:cubicBezTo>
                  <a:cubicBezTo>
                    <a:pt x="443" y="259"/>
                    <a:pt x="431" y="387"/>
                    <a:pt x="396" y="492"/>
                  </a:cubicBezTo>
                  <a:cubicBezTo>
                    <a:pt x="386" y="521"/>
                    <a:pt x="360" y="603"/>
                    <a:pt x="348" y="612"/>
                  </a:cubicBezTo>
                  <a:cubicBezTo>
                    <a:pt x="322" y="631"/>
                    <a:pt x="284" y="620"/>
                    <a:pt x="252" y="624"/>
                  </a:cubicBezTo>
                  <a:cubicBezTo>
                    <a:pt x="155" y="689"/>
                    <a:pt x="207" y="661"/>
                    <a:pt x="96" y="708"/>
                  </a:cubicBezTo>
                  <a:cubicBezTo>
                    <a:pt x="88" y="732"/>
                    <a:pt x="85" y="759"/>
                    <a:pt x="72" y="780"/>
                  </a:cubicBezTo>
                  <a:cubicBezTo>
                    <a:pt x="64" y="792"/>
                    <a:pt x="44" y="792"/>
                    <a:pt x="36" y="804"/>
                  </a:cubicBezTo>
                  <a:cubicBezTo>
                    <a:pt x="23" y="824"/>
                    <a:pt x="33" y="888"/>
                    <a:pt x="0" y="888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2" name="Freeform 9"/>
            <p:cNvSpPr>
              <a:spLocks/>
            </p:cNvSpPr>
            <p:nvPr/>
          </p:nvSpPr>
          <p:spPr bwMode="auto">
            <a:xfrm>
              <a:off x="1956" y="1656"/>
              <a:ext cx="972" cy="552"/>
            </a:xfrm>
            <a:custGeom>
              <a:avLst/>
              <a:gdLst>
                <a:gd name="T0" fmla="*/ 972 w 972"/>
                <a:gd name="T1" fmla="*/ 0 h 552"/>
                <a:gd name="T2" fmla="*/ 672 w 972"/>
                <a:gd name="T3" fmla="*/ 36 h 552"/>
                <a:gd name="T4" fmla="*/ 588 w 972"/>
                <a:gd name="T5" fmla="*/ 180 h 552"/>
                <a:gd name="T6" fmla="*/ 432 w 972"/>
                <a:gd name="T7" fmla="*/ 240 h 552"/>
                <a:gd name="T8" fmla="*/ 108 w 972"/>
                <a:gd name="T9" fmla="*/ 264 h 552"/>
                <a:gd name="T10" fmla="*/ 48 w 972"/>
                <a:gd name="T11" fmla="*/ 456 h 552"/>
                <a:gd name="T12" fmla="*/ 24 w 972"/>
                <a:gd name="T13" fmla="*/ 492 h 552"/>
                <a:gd name="T14" fmla="*/ 0 w 972"/>
                <a:gd name="T15" fmla="*/ 552 h 5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72"/>
                <a:gd name="T25" fmla="*/ 0 h 552"/>
                <a:gd name="T26" fmla="*/ 972 w 972"/>
                <a:gd name="T27" fmla="*/ 552 h 5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72" h="552">
                  <a:moveTo>
                    <a:pt x="972" y="0"/>
                  </a:moveTo>
                  <a:cubicBezTo>
                    <a:pt x="871" y="14"/>
                    <a:pt x="774" y="27"/>
                    <a:pt x="672" y="36"/>
                  </a:cubicBezTo>
                  <a:cubicBezTo>
                    <a:pt x="556" y="75"/>
                    <a:pt x="632" y="84"/>
                    <a:pt x="588" y="180"/>
                  </a:cubicBezTo>
                  <a:cubicBezTo>
                    <a:pt x="568" y="225"/>
                    <a:pt x="469" y="237"/>
                    <a:pt x="432" y="240"/>
                  </a:cubicBezTo>
                  <a:cubicBezTo>
                    <a:pt x="324" y="250"/>
                    <a:pt x="216" y="256"/>
                    <a:pt x="108" y="264"/>
                  </a:cubicBezTo>
                  <a:cubicBezTo>
                    <a:pt x="23" y="292"/>
                    <a:pt x="65" y="369"/>
                    <a:pt x="48" y="456"/>
                  </a:cubicBezTo>
                  <a:cubicBezTo>
                    <a:pt x="45" y="470"/>
                    <a:pt x="30" y="479"/>
                    <a:pt x="24" y="492"/>
                  </a:cubicBezTo>
                  <a:cubicBezTo>
                    <a:pt x="14" y="511"/>
                    <a:pt x="10" y="533"/>
                    <a:pt x="0" y="552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3" name="Freeform 10"/>
            <p:cNvSpPr>
              <a:spLocks/>
            </p:cNvSpPr>
            <p:nvPr/>
          </p:nvSpPr>
          <p:spPr bwMode="auto">
            <a:xfrm>
              <a:off x="1872" y="2124"/>
              <a:ext cx="1032" cy="996"/>
            </a:xfrm>
            <a:custGeom>
              <a:avLst/>
              <a:gdLst>
                <a:gd name="T0" fmla="*/ 1032 w 1032"/>
                <a:gd name="T1" fmla="*/ 0 h 996"/>
                <a:gd name="T2" fmla="*/ 960 w 1032"/>
                <a:gd name="T3" fmla="*/ 24 h 996"/>
                <a:gd name="T4" fmla="*/ 900 w 1032"/>
                <a:gd name="T5" fmla="*/ 168 h 996"/>
                <a:gd name="T6" fmla="*/ 828 w 1032"/>
                <a:gd name="T7" fmla="*/ 216 h 996"/>
                <a:gd name="T8" fmla="*/ 780 w 1032"/>
                <a:gd name="T9" fmla="*/ 756 h 996"/>
                <a:gd name="T10" fmla="*/ 612 w 1032"/>
                <a:gd name="T11" fmla="*/ 828 h 996"/>
                <a:gd name="T12" fmla="*/ 540 w 1032"/>
                <a:gd name="T13" fmla="*/ 900 h 996"/>
                <a:gd name="T14" fmla="*/ 420 w 1032"/>
                <a:gd name="T15" fmla="*/ 912 h 996"/>
                <a:gd name="T16" fmla="*/ 288 w 1032"/>
                <a:gd name="T17" fmla="*/ 948 h 996"/>
                <a:gd name="T18" fmla="*/ 36 w 1032"/>
                <a:gd name="T19" fmla="*/ 972 h 996"/>
                <a:gd name="T20" fmla="*/ 0 w 1032"/>
                <a:gd name="T21" fmla="*/ 996 h 99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32"/>
                <a:gd name="T34" fmla="*/ 0 h 996"/>
                <a:gd name="T35" fmla="*/ 1032 w 1032"/>
                <a:gd name="T36" fmla="*/ 996 h 99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32" h="996">
                  <a:moveTo>
                    <a:pt x="1032" y="0"/>
                  </a:moveTo>
                  <a:cubicBezTo>
                    <a:pt x="1008" y="8"/>
                    <a:pt x="981" y="11"/>
                    <a:pt x="960" y="24"/>
                  </a:cubicBezTo>
                  <a:cubicBezTo>
                    <a:pt x="920" y="49"/>
                    <a:pt x="914" y="126"/>
                    <a:pt x="900" y="168"/>
                  </a:cubicBezTo>
                  <a:cubicBezTo>
                    <a:pt x="891" y="195"/>
                    <a:pt x="828" y="216"/>
                    <a:pt x="828" y="216"/>
                  </a:cubicBezTo>
                  <a:cubicBezTo>
                    <a:pt x="807" y="387"/>
                    <a:pt x="896" y="659"/>
                    <a:pt x="780" y="756"/>
                  </a:cubicBezTo>
                  <a:cubicBezTo>
                    <a:pt x="733" y="795"/>
                    <a:pt x="668" y="809"/>
                    <a:pt x="612" y="828"/>
                  </a:cubicBezTo>
                  <a:cubicBezTo>
                    <a:pt x="588" y="852"/>
                    <a:pt x="571" y="886"/>
                    <a:pt x="540" y="900"/>
                  </a:cubicBezTo>
                  <a:cubicBezTo>
                    <a:pt x="503" y="916"/>
                    <a:pt x="460" y="905"/>
                    <a:pt x="420" y="912"/>
                  </a:cubicBezTo>
                  <a:cubicBezTo>
                    <a:pt x="262" y="942"/>
                    <a:pt x="427" y="932"/>
                    <a:pt x="288" y="948"/>
                  </a:cubicBezTo>
                  <a:cubicBezTo>
                    <a:pt x="204" y="958"/>
                    <a:pt x="120" y="963"/>
                    <a:pt x="36" y="972"/>
                  </a:cubicBezTo>
                  <a:cubicBezTo>
                    <a:pt x="24" y="980"/>
                    <a:pt x="0" y="996"/>
                    <a:pt x="0" y="996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4" name="Freeform 11"/>
            <p:cNvSpPr>
              <a:spLocks/>
            </p:cNvSpPr>
            <p:nvPr/>
          </p:nvSpPr>
          <p:spPr bwMode="auto">
            <a:xfrm>
              <a:off x="2160" y="3046"/>
              <a:ext cx="816" cy="368"/>
            </a:xfrm>
            <a:custGeom>
              <a:avLst/>
              <a:gdLst>
                <a:gd name="T0" fmla="*/ 816 w 816"/>
                <a:gd name="T1" fmla="*/ 26 h 368"/>
                <a:gd name="T2" fmla="*/ 612 w 816"/>
                <a:gd name="T3" fmla="*/ 38 h 368"/>
                <a:gd name="T4" fmla="*/ 588 w 816"/>
                <a:gd name="T5" fmla="*/ 182 h 368"/>
                <a:gd name="T6" fmla="*/ 396 w 816"/>
                <a:gd name="T7" fmla="*/ 254 h 368"/>
                <a:gd name="T8" fmla="*/ 168 w 816"/>
                <a:gd name="T9" fmla="*/ 326 h 368"/>
                <a:gd name="T10" fmla="*/ 0 w 816"/>
                <a:gd name="T11" fmla="*/ 362 h 3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16"/>
                <a:gd name="T19" fmla="*/ 0 h 368"/>
                <a:gd name="T20" fmla="*/ 816 w 816"/>
                <a:gd name="T21" fmla="*/ 368 h 36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16" h="368">
                  <a:moveTo>
                    <a:pt x="816" y="26"/>
                  </a:moveTo>
                  <a:cubicBezTo>
                    <a:pt x="748" y="30"/>
                    <a:pt x="668" y="0"/>
                    <a:pt x="612" y="38"/>
                  </a:cubicBezTo>
                  <a:cubicBezTo>
                    <a:pt x="572" y="65"/>
                    <a:pt x="628" y="155"/>
                    <a:pt x="588" y="182"/>
                  </a:cubicBezTo>
                  <a:cubicBezTo>
                    <a:pt x="526" y="223"/>
                    <a:pt x="468" y="242"/>
                    <a:pt x="396" y="254"/>
                  </a:cubicBezTo>
                  <a:cubicBezTo>
                    <a:pt x="300" y="318"/>
                    <a:pt x="290" y="311"/>
                    <a:pt x="168" y="326"/>
                  </a:cubicBezTo>
                  <a:cubicBezTo>
                    <a:pt x="105" y="368"/>
                    <a:pt x="84" y="362"/>
                    <a:pt x="0" y="362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5" name="Freeform 12"/>
            <p:cNvSpPr>
              <a:spLocks/>
            </p:cNvSpPr>
            <p:nvPr/>
          </p:nvSpPr>
          <p:spPr bwMode="auto">
            <a:xfrm>
              <a:off x="2952" y="1599"/>
              <a:ext cx="948" cy="241"/>
            </a:xfrm>
            <a:custGeom>
              <a:avLst/>
              <a:gdLst>
                <a:gd name="T0" fmla="*/ 0 w 948"/>
                <a:gd name="T1" fmla="*/ 33 h 241"/>
                <a:gd name="T2" fmla="*/ 24 w 948"/>
                <a:gd name="T3" fmla="*/ 69 h 241"/>
                <a:gd name="T4" fmla="*/ 60 w 948"/>
                <a:gd name="T5" fmla="*/ 81 h 241"/>
                <a:gd name="T6" fmla="*/ 108 w 948"/>
                <a:gd name="T7" fmla="*/ 129 h 241"/>
                <a:gd name="T8" fmla="*/ 384 w 948"/>
                <a:gd name="T9" fmla="*/ 129 h 241"/>
                <a:gd name="T10" fmla="*/ 948 w 948"/>
                <a:gd name="T11" fmla="*/ 213 h 24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48"/>
                <a:gd name="T19" fmla="*/ 0 h 241"/>
                <a:gd name="T20" fmla="*/ 948 w 948"/>
                <a:gd name="T21" fmla="*/ 241 h 24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48" h="241">
                  <a:moveTo>
                    <a:pt x="0" y="33"/>
                  </a:moveTo>
                  <a:cubicBezTo>
                    <a:pt x="8" y="45"/>
                    <a:pt x="13" y="60"/>
                    <a:pt x="24" y="69"/>
                  </a:cubicBezTo>
                  <a:cubicBezTo>
                    <a:pt x="34" y="77"/>
                    <a:pt x="51" y="72"/>
                    <a:pt x="60" y="81"/>
                  </a:cubicBezTo>
                  <a:cubicBezTo>
                    <a:pt x="124" y="145"/>
                    <a:pt x="12" y="97"/>
                    <a:pt x="108" y="129"/>
                  </a:cubicBezTo>
                  <a:cubicBezTo>
                    <a:pt x="217" y="109"/>
                    <a:pt x="279" y="103"/>
                    <a:pt x="384" y="129"/>
                  </a:cubicBezTo>
                  <a:cubicBezTo>
                    <a:pt x="552" y="241"/>
                    <a:pt x="948" y="0"/>
                    <a:pt x="948" y="213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6" name="Freeform 13"/>
            <p:cNvSpPr>
              <a:spLocks/>
            </p:cNvSpPr>
            <p:nvPr/>
          </p:nvSpPr>
          <p:spPr bwMode="auto">
            <a:xfrm>
              <a:off x="2976" y="3072"/>
              <a:ext cx="204" cy="480"/>
            </a:xfrm>
            <a:custGeom>
              <a:avLst/>
              <a:gdLst>
                <a:gd name="T0" fmla="*/ 0 w 204"/>
                <a:gd name="T1" fmla="*/ 0 h 480"/>
                <a:gd name="T2" fmla="*/ 12 w 204"/>
                <a:gd name="T3" fmla="*/ 84 h 480"/>
                <a:gd name="T4" fmla="*/ 108 w 204"/>
                <a:gd name="T5" fmla="*/ 240 h 480"/>
                <a:gd name="T6" fmla="*/ 120 w 204"/>
                <a:gd name="T7" fmla="*/ 336 h 480"/>
                <a:gd name="T8" fmla="*/ 180 w 204"/>
                <a:gd name="T9" fmla="*/ 408 h 480"/>
                <a:gd name="T10" fmla="*/ 204 w 204"/>
                <a:gd name="T11" fmla="*/ 480 h 4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4"/>
                <a:gd name="T19" fmla="*/ 0 h 480"/>
                <a:gd name="T20" fmla="*/ 204 w 204"/>
                <a:gd name="T21" fmla="*/ 480 h 4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4" h="480">
                  <a:moveTo>
                    <a:pt x="0" y="0"/>
                  </a:moveTo>
                  <a:cubicBezTo>
                    <a:pt x="4" y="28"/>
                    <a:pt x="4" y="57"/>
                    <a:pt x="12" y="84"/>
                  </a:cubicBezTo>
                  <a:cubicBezTo>
                    <a:pt x="29" y="141"/>
                    <a:pt x="88" y="181"/>
                    <a:pt x="108" y="240"/>
                  </a:cubicBezTo>
                  <a:cubicBezTo>
                    <a:pt x="112" y="272"/>
                    <a:pt x="109" y="306"/>
                    <a:pt x="120" y="336"/>
                  </a:cubicBezTo>
                  <a:cubicBezTo>
                    <a:pt x="131" y="365"/>
                    <a:pt x="167" y="379"/>
                    <a:pt x="180" y="408"/>
                  </a:cubicBezTo>
                  <a:cubicBezTo>
                    <a:pt x="190" y="431"/>
                    <a:pt x="204" y="480"/>
                    <a:pt x="204" y="480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7" name="Freeform 14"/>
            <p:cNvSpPr>
              <a:spLocks/>
            </p:cNvSpPr>
            <p:nvPr/>
          </p:nvSpPr>
          <p:spPr bwMode="auto">
            <a:xfrm>
              <a:off x="2988" y="1968"/>
              <a:ext cx="924" cy="628"/>
            </a:xfrm>
            <a:custGeom>
              <a:avLst/>
              <a:gdLst>
                <a:gd name="T0" fmla="*/ 0 w 924"/>
                <a:gd name="T1" fmla="*/ 0 h 628"/>
                <a:gd name="T2" fmla="*/ 96 w 924"/>
                <a:gd name="T3" fmla="*/ 72 h 628"/>
                <a:gd name="T4" fmla="*/ 324 w 924"/>
                <a:gd name="T5" fmla="*/ 132 h 628"/>
                <a:gd name="T6" fmla="*/ 396 w 924"/>
                <a:gd name="T7" fmla="*/ 156 h 628"/>
                <a:gd name="T8" fmla="*/ 504 w 924"/>
                <a:gd name="T9" fmla="*/ 336 h 628"/>
                <a:gd name="T10" fmla="*/ 600 w 924"/>
                <a:gd name="T11" fmla="*/ 624 h 628"/>
                <a:gd name="T12" fmla="*/ 756 w 924"/>
                <a:gd name="T13" fmla="*/ 612 h 628"/>
                <a:gd name="T14" fmla="*/ 792 w 924"/>
                <a:gd name="T15" fmla="*/ 564 h 628"/>
                <a:gd name="T16" fmla="*/ 828 w 924"/>
                <a:gd name="T17" fmla="*/ 552 h 628"/>
                <a:gd name="T18" fmla="*/ 864 w 924"/>
                <a:gd name="T19" fmla="*/ 516 h 628"/>
                <a:gd name="T20" fmla="*/ 924 w 924"/>
                <a:gd name="T21" fmla="*/ 528 h 6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24"/>
                <a:gd name="T34" fmla="*/ 0 h 628"/>
                <a:gd name="T35" fmla="*/ 924 w 924"/>
                <a:gd name="T36" fmla="*/ 628 h 6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24" h="628">
                  <a:moveTo>
                    <a:pt x="0" y="0"/>
                  </a:moveTo>
                  <a:cubicBezTo>
                    <a:pt x="28" y="42"/>
                    <a:pt x="48" y="56"/>
                    <a:pt x="96" y="72"/>
                  </a:cubicBezTo>
                  <a:cubicBezTo>
                    <a:pt x="180" y="135"/>
                    <a:pt x="200" y="122"/>
                    <a:pt x="324" y="132"/>
                  </a:cubicBezTo>
                  <a:cubicBezTo>
                    <a:pt x="348" y="140"/>
                    <a:pt x="373" y="146"/>
                    <a:pt x="396" y="156"/>
                  </a:cubicBezTo>
                  <a:cubicBezTo>
                    <a:pt x="466" y="187"/>
                    <a:pt x="473" y="274"/>
                    <a:pt x="504" y="336"/>
                  </a:cubicBezTo>
                  <a:cubicBezTo>
                    <a:pt x="513" y="449"/>
                    <a:pt x="501" y="558"/>
                    <a:pt x="600" y="624"/>
                  </a:cubicBezTo>
                  <a:cubicBezTo>
                    <a:pt x="652" y="620"/>
                    <a:pt x="706" y="628"/>
                    <a:pt x="756" y="612"/>
                  </a:cubicBezTo>
                  <a:cubicBezTo>
                    <a:pt x="775" y="606"/>
                    <a:pt x="777" y="577"/>
                    <a:pt x="792" y="564"/>
                  </a:cubicBezTo>
                  <a:cubicBezTo>
                    <a:pt x="802" y="556"/>
                    <a:pt x="816" y="556"/>
                    <a:pt x="828" y="552"/>
                  </a:cubicBezTo>
                  <a:cubicBezTo>
                    <a:pt x="840" y="540"/>
                    <a:pt x="848" y="520"/>
                    <a:pt x="864" y="516"/>
                  </a:cubicBezTo>
                  <a:cubicBezTo>
                    <a:pt x="884" y="511"/>
                    <a:pt x="924" y="528"/>
                    <a:pt x="924" y="528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8" name="Freeform 15"/>
            <p:cNvSpPr>
              <a:spLocks/>
            </p:cNvSpPr>
            <p:nvPr/>
          </p:nvSpPr>
          <p:spPr bwMode="auto">
            <a:xfrm>
              <a:off x="3012" y="2568"/>
              <a:ext cx="852" cy="480"/>
            </a:xfrm>
            <a:custGeom>
              <a:avLst/>
              <a:gdLst>
                <a:gd name="T0" fmla="*/ 0 w 852"/>
                <a:gd name="T1" fmla="*/ 0 h 480"/>
                <a:gd name="T2" fmla="*/ 168 w 852"/>
                <a:gd name="T3" fmla="*/ 228 h 480"/>
                <a:gd name="T4" fmla="*/ 252 w 852"/>
                <a:gd name="T5" fmla="*/ 372 h 480"/>
                <a:gd name="T6" fmla="*/ 348 w 852"/>
                <a:gd name="T7" fmla="*/ 396 h 480"/>
                <a:gd name="T8" fmla="*/ 540 w 852"/>
                <a:gd name="T9" fmla="*/ 372 h 480"/>
                <a:gd name="T10" fmla="*/ 576 w 852"/>
                <a:gd name="T11" fmla="*/ 348 h 480"/>
                <a:gd name="T12" fmla="*/ 612 w 852"/>
                <a:gd name="T13" fmla="*/ 372 h 480"/>
                <a:gd name="T14" fmla="*/ 744 w 852"/>
                <a:gd name="T15" fmla="*/ 396 h 480"/>
                <a:gd name="T16" fmla="*/ 780 w 852"/>
                <a:gd name="T17" fmla="*/ 420 h 480"/>
                <a:gd name="T18" fmla="*/ 852 w 852"/>
                <a:gd name="T19" fmla="*/ 480 h 4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52"/>
                <a:gd name="T31" fmla="*/ 0 h 480"/>
                <a:gd name="T32" fmla="*/ 852 w 852"/>
                <a:gd name="T33" fmla="*/ 480 h 4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52" h="480">
                  <a:moveTo>
                    <a:pt x="0" y="0"/>
                  </a:moveTo>
                  <a:cubicBezTo>
                    <a:pt x="73" y="73"/>
                    <a:pt x="116" y="136"/>
                    <a:pt x="168" y="228"/>
                  </a:cubicBezTo>
                  <a:cubicBezTo>
                    <a:pt x="181" y="280"/>
                    <a:pt x="198" y="345"/>
                    <a:pt x="252" y="372"/>
                  </a:cubicBezTo>
                  <a:cubicBezTo>
                    <a:pt x="282" y="387"/>
                    <a:pt x="348" y="396"/>
                    <a:pt x="348" y="396"/>
                  </a:cubicBezTo>
                  <a:cubicBezTo>
                    <a:pt x="412" y="388"/>
                    <a:pt x="477" y="385"/>
                    <a:pt x="540" y="372"/>
                  </a:cubicBezTo>
                  <a:cubicBezTo>
                    <a:pt x="554" y="369"/>
                    <a:pt x="562" y="348"/>
                    <a:pt x="576" y="348"/>
                  </a:cubicBezTo>
                  <a:cubicBezTo>
                    <a:pt x="590" y="348"/>
                    <a:pt x="599" y="366"/>
                    <a:pt x="612" y="372"/>
                  </a:cubicBezTo>
                  <a:cubicBezTo>
                    <a:pt x="649" y="390"/>
                    <a:pt x="711" y="392"/>
                    <a:pt x="744" y="396"/>
                  </a:cubicBezTo>
                  <a:cubicBezTo>
                    <a:pt x="756" y="404"/>
                    <a:pt x="767" y="414"/>
                    <a:pt x="780" y="420"/>
                  </a:cubicBezTo>
                  <a:cubicBezTo>
                    <a:pt x="815" y="435"/>
                    <a:pt x="852" y="427"/>
                    <a:pt x="852" y="480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9" name="Freeform 16"/>
            <p:cNvSpPr>
              <a:spLocks/>
            </p:cNvSpPr>
            <p:nvPr/>
          </p:nvSpPr>
          <p:spPr bwMode="auto">
            <a:xfrm>
              <a:off x="2136" y="1920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90" name="Freeform 17"/>
            <p:cNvSpPr>
              <a:spLocks/>
            </p:cNvSpPr>
            <p:nvPr/>
          </p:nvSpPr>
          <p:spPr bwMode="auto">
            <a:xfrm>
              <a:off x="2544" y="1872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91" name="Freeform 18"/>
            <p:cNvSpPr>
              <a:spLocks/>
            </p:cNvSpPr>
            <p:nvPr/>
          </p:nvSpPr>
          <p:spPr bwMode="auto">
            <a:xfrm>
              <a:off x="2256" y="2352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92" name="Freeform 19"/>
            <p:cNvSpPr>
              <a:spLocks/>
            </p:cNvSpPr>
            <p:nvPr/>
          </p:nvSpPr>
          <p:spPr bwMode="auto">
            <a:xfrm>
              <a:off x="2424" y="2928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93" name="Freeform 20"/>
            <p:cNvSpPr>
              <a:spLocks/>
            </p:cNvSpPr>
            <p:nvPr/>
          </p:nvSpPr>
          <p:spPr bwMode="auto">
            <a:xfrm>
              <a:off x="2592" y="3264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94" name="Freeform 21"/>
            <p:cNvSpPr>
              <a:spLocks/>
            </p:cNvSpPr>
            <p:nvPr/>
          </p:nvSpPr>
          <p:spPr bwMode="auto">
            <a:xfrm>
              <a:off x="3408" y="2496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95" name="Freeform 22"/>
            <p:cNvSpPr>
              <a:spLocks/>
            </p:cNvSpPr>
            <p:nvPr/>
          </p:nvSpPr>
          <p:spPr bwMode="auto">
            <a:xfrm rot="2159189">
              <a:off x="2496" y="2496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96" name="Freeform 23"/>
            <p:cNvSpPr>
              <a:spLocks/>
            </p:cNvSpPr>
            <p:nvPr/>
          </p:nvSpPr>
          <p:spPr bwMode="auto">
            <a:xfrm>
              <a:off x="3252" y="2925"/>
              <a:ext cx="312" cy="387"/>
            </a:xfrm>
            <a:custGeom>
              <a:avLst/>
              <a:gdLst>
                <a:gd name="T0" fmla="*/ 0 w 312"/>
                <a:gd name="T1" fmla="*/ 0 h 387"/>
                <a:gd name="T2" fmla="*/ 72 w 312"/>
                <a:gd name="T3" fmla="*/ 108 h 387"/>
                <a:gd name="T4" fmla="*/ 132 w 312"/>
                <a:gd name="T5" fmla="*/ 156 h 387"/>
                <a:gd name="T6" fmla="*/ 204 w 312"/>
                <a:gd name="T7" fmla="*/ 204 h 387"/>
                <a:gd name="T8" fmla="*/ 276 w 312"/>
                <a:gd name="T9" fmla="*/ 348 h 387"/>
                <a:gd name="T10" fmla="*/ 312 w 312"/>
                <a:gd name="T11" fmla="*/ 384 h 3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2"/>
                <a:gd name="T19" fmla="*/ 0 h 387"/>
                <a:gd name="T20" fmla="*/ 312 w 312"/>
                <a:gd name="T21" fmla="*/ 387 h 3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2" h="387">
                  <a:moveTo>
                    <a:pt x="0" y="0"/>
                  </a:moveTo>
                  <a:cubicBezTo>
                    <a:pt x="13" y="66"/>
                    <a:pt x="7" y="86"/>
                    <a:pt x="72" y="108"/>
                  </a:cubicBezTo>
                  <a:cubicBezTo>
                    <a:pt x="126" y="189"/>
                    <a:pt x="62" y="110"/>
                    <a:pt x="132" y="156"/>
                  </a:cubicBezTo>
                  <a:cubicBezTo>
                    <a:pt x="222" y="216"/>
                    <a:pt x="118" y="175"/>
                    <a:pt x="204" y="204"/>
                  </a:cubicBezTo>
                  <a:cubicBezTo>
                    <a:pt x="228" y="276"/>
                    <a:pt x="200" y="323"/>
                    <a:pt x="276" y="348"/>
                  </a:cubicBezTo>
                  <a:cubicBezTo>
                    <a:pt x="302" y="387"/>
                    <a:pt x="286" y="384"/>
                    <a:pt x="312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97" name="Freeform 24"/>
            <p:cNvSpPr>
              <a:spLocks/>
            </p:cNvSpPr>
            <p:nvPr/>
          </p:nvSpPr>
          <p:spPr bwMode="auto">
            <a:xfrm>
              <a:off x="3216" y="1728"/>
              <a:ext cx="312" cy="387"/>
            </a:xfrm>
            <a:custGeom>
              <a:avLst/>
              <a:gdLst>
                <a:gd name="T0" fmla="*/ 0 w 312"/>
                <a:gd name="T1" fmla="*/ 0 h 387"/>
                <a:gd name="T2" fmla="*/ 72 w 312"/>
                <a:gd name="T3" fmla="*/ 108 h 387"/>
                <a:gd name="T4" fmla="*/ 132 w 312"/>
                <a:gd name="T5" fmla="*/ 156 h 387"/>
                <a:gd name="T6" fmla="*/ 204 w 312"/>
                <a:gd name="T7" fmla="*/ 204 h 387"/>
                <a:gd name="T8" fmla="*/ 276 w 312"/>
                <a:gd name="T9" fmla="*/ 348 h 387"/>
                <a:gd name="T10" fmla="*/ 312 w 312"/>
                <a:gd name="T11" fmla="*/ 384 h 3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2"/>
                <a:gd name="T19" fmla="*/ 0 h 387"/>
                <a:gd name="T20" fmla="*/ 312 w 312"/>
                <a:gd name="T21" fmla="*/ 387 h 3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2" h="387">
                  <a:moveTo>
                    <a:pt x="0" y="0"/>
                  </a:moveTo>
                  <a:cubicBezTo>
                    <a:pt x="13" y="66"/>
                    <a:pt x="7" y="86"/>
                    <a:pt x="72" y="108"/>
                  </a:cubicBezTo>
                  <a:cubicBezTo>
                    <a:pt x="126" y="189"/>
                    <a:pt x="62" y="110"/>
                    <a:pt x="132" y="156"/>
                  </a:cubicBezTo>
                  <a:cubicBezTo>
                    <a:pt x="222" y="216"/>
                    <a:pt x="118" y="175"/>
                    <a:pt x="204" y="204"/>
                  </a:cubicBezTo>
                  <a:cubicBezTo>
                    <a:pt x="228" y="276"/>
                    <a:pt x="200" y="323"/>
                    <a:pt x="276" y="348"/>
                  </a:cubicBezTo>
                  <a:cubicBezTo>
                    <a:pt x="302" y="387"/>
                    <a:pt x="286" y="384"/>
                    <a:pt x="312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98" name="Freeform 25"/>
            <p:cNvSpPr>
              <a:spLocks/>
            </p:cNvSpPr>
            <p:nvPr/>
          </p:nvSpPr>
          <p:spPr bwMode="auto">
            <a:xfrm>
              <a:off x="3444" y="1752"/>
              <a:ext cx="312" cy="387"/>
            </a:xfrm>
            <a:custGeom>
              <a:avLst/>
              <a:gdLst>
                <a:gd name="T0" fmla="*/ 0 w 312"/>
                <a:gd name="T1" fmla="*/ 0 h 387"/>
                <a:gd name="T2" fmla="*/ 72 w 312"/>
                <a:gd name="T3" fmla="*/ 108 h 387"/>
                <a:gd name="T4" fmla="*/ 132 w 312"/>
                <a:gd name="T5" fmla="*/ 156 h 387"/>
                <a:gd name="T6" fmla="*/ 204 w 312"/>
                <a:gd name="T7" fmla="*/ 204 h 387"/>
                <a:gd name="T8" fmla="*/ 276 w 312"/>
                <a:gd name="T9" fmla="*/ 348 h 387"/>
                <a:gd name="T10" fmla="*/ 312 w 312"/>
                <a:gd name="T11" fmla="*/ 384 h 3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2"/>
                <a:gd name="T19" fmla="*/ 0 h 387"/>
                <a:gd name="T20" fmla="*/ 312 w 312"/>
                <a:gd name="T21" fmla="*/ 387 h 3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2" h="387">
                  <a:moveTo>
                    <a:pt x="0" y="0"/>
                  </a:moveTo>
                  <a:cubicBezTo>
                    <a:pt x="13" y="66"/>
                    <a:pt x="7" y="86"/>
                    <a:pt x="72" y="108"/>
                  </a:cubicBezTo>
                  <a:cubicBezTo>
                    <a:pt x="126" y="189"/>
                    <a:pt x="62" y="110"/>
                    <a:pt x="132" y="156"/>
                  </a:cubicBezTo>
                  <a:cubicBezTo>
                    <a:pt x="222" y="216"/>
                    <a:pt x="118" y="175"/>
                    <a:pt x="204" y="204"/>
                  </a:cubicBezTo>
                  <a:cubicBezTo>
                    <a:pt x="228" y="276"/>
                    <a:pt x="200" y="323"/>
                    <a:pt x="276" y="348"/>
                  </a:cubicBezTo>
                  <a:cubicBezTo>
                    <a:pt x="302" y="387"/>
                    <a:pt x="286" y="384"/>
                    <a:pt x="312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99" name="Freeform 26"/>
            <p:cNvSpPr>
              <a:spLocks/>
            </p:cNvSpPr>
            <p:nvPr/>
          </p:nvSpPr>
          <p:spPr bwMode="auto">
            <a:xfrm rot="2993700">
              <a:off x="3158" y="2170"/>
              <a:ext cx="312" cy="387"/>
            </a:xfrm>
            <a:custGeom>
              <a:avLst/>
              <a:gdLst>
                <a:gd name="T0" fmla="*/ 0 w 312"/>
                <a:gd name="T1" fmla="*/ 0 h 387"/>
                <a:gd name="T2" fmla="*/ 72 w 312"/>
                <a:gd name="T3" fmla="*/ 108 h 387"/>
                <a:gd name="T4" fmla="*/ 132 w 312"/>
                <a:gd name="T5" fmla="*/ 156 h 387"/>
                <a:gd name="T6" fmla="*/ 204 w 312"/>
                <a:gd name="T7" fmla="*/ 204 h 387"/>
                <a:gd name="T8" fmla="*/ 276 w 312"/>
                <a:gd name="T9" fmla="*/ 348 h 387"/>
                <a:gd name="T10" fmla="*/ 312 w 312"/>
                <a:gd name="T11" fmla="*/ 384 h 3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2"/>
                <a:gd name="T19" fmla="*/ 0 h 387"/>
                <a:gd name="T20" fmla="*/ 312 w 312"/>
                <a:gd name="T21" fmla="*/ 387 h 3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2" h="387">
                  <a:moveTo>
                    <a:pt x="0" y="0"/>
                  </a:moveTo>
                  <a:cubicBezTo>
                    <a:pt x="13" y="66"/>
                    <a:pt x="7" y="86"/>
                    <a:pt x="72" y="108"/>
                  </a:cubicBezTo>
                  <a:cubicBezTo>
                    <a:pt x="126" y="189"/>
                    <a:pt x="62" y="110"/>
                    <a:pt x="132" y="156"/>
                  </a:cubicBezTo>
                  <a:cubicBezTo>
                    <a:pt x="222" y="216"/>
                    <a:pt x="118" y="175"/>
                    <a:pt x="204" y="204"/>
                  </a:cubicBezTo>
                  <a:cubicBezTo>
                    <a:pt x="228" y="276"/>
                    <a:pt x="200" y="323"/>
                    <a:pt x="276" y="348"/>
                  </a:cubicBezTo>
                  <a:cubicBezTo>
                    <a:pt x="302" y="387"/>
                    <a:pt x="286" y="384"/>
                    <a:pt x="312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62469" name="Group 27"/>
          <p:cNvGrpSpPr>
            <a:grpSpLocks/>
          </p:cNvGrpSpPr>
          <p:nvPr/>
        </p:nvGrpSpPr>
        <p:grpSpPr bwMode="auto">
          <a:xfrm>
            <a:off x="5110164" y="765176"/>
            <a:ext cx="1443037" cy="1177925"/>
            <a:chOff x="2064" y="336"/>
            <a:chExt cx="1680" cy="1296"/>
          </a:xfrm>
        </p:grpSpPr>
        <p:sp>
          <p:nvSpPr>
            <p:cNvPr id="62475" name="Freeform 28"/>
            <p:cNvSpPr>
              <a:spLocks/>
            </p:cNvSpPr>
            <p:nvPr/>
          </p:nvSpPr>
          <p:spPr bwMode="auto">
            <a:xfrm>
              <a:off x="2611" y="336"/>
              <a:ext cx="715" cy="1200"/>
            </a:xfrm>
            <a:custGeom>
              <a:avLst/>
              <a:gdLst>
                <a:gd name="T0" fmla="*/ 293 w 715"/>
                <a:gd name="T1" fmla="*/ 2833 h 781"/>
                <a:gd name="T2" fmla="*/ 197 w 715"/>
                <a:gd name="T3" fmla="*/ 2571 h 781"/>
                <a:gd name="T4" fmla="*/ 89 w 715"/>
                <a:gd name="T5" fmla="*/ 2529 h 781"/>
                <a:gd name="T6" fmla="*/ 53 w 715"/>
                <a:gd name="T7" fmla="*/ 2137 h 781"/>
                <a:gd name="T8" fmla="*/ 41 w 715"/>
                <a:gd name="T9" fmla="*/ 2007 h 781"/>
                <a:gd name="T10" fmla="*/ 29 w 715"/>
                <a:gd name="T11" fmla="*/ 701 h 781"/>
                <a:gd name="T12" fmla="*/ 65 w 715"/>
                <a:gd name="T13" fmla="*/ 613 h 781"/>
                <a:gd name="T14" fmla="*/ 113 w 715"/>
                <a:gd name="T15" fmla="*/ 395 h 781"/>
                <a:gd name="T16" fmla="*/ 185 w 715"/>
                <a:gd name="T17" fmla="*/ 135 h 781"/>
                <a:gd name="T18" fmla="*/ 305 w 715"/>
                <a:gd name="T19" fmla="*/ 5 h 781"/>
                <a:gd name="T20" fmla="*/ 581 w 715"/>
                <a:gd name="T21" fmla="*/ 177 h 781"/>
                <a:gd name="T22" fmla="*/ 509 w 715"/>
                <a:gd name="T23" fmla="*/ 2137 h 781"/>
                <a:gd name="T24" fmla="*/ 437 w 715"/>
                <a:gd name="T25" fmla="*/ 2311 h 781"/>
                <a:gd name="T26" fmla="*/ 377 w 715"/>
                <a:gd name="T27" fmla="*/ 2571 h 781"/>
                <a:gd name="T28" fmla="*/ 305 w 715"/>
                <a:gd name="T29" fmla="*/ 2658 h 781"/>
                <a:gd name="T30" fmla="*/ 293 w 715"/>
                <a:gd name="T31" fmla="*/ 2833 h 78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15"/>
                <a:gd name="T49" fmla="*/ 0 h 781"/>
                <a:gd name="T50" fmla="*/ 715 w 715"/>
                <a:gd name="T51" fmla="*/ 781 h 78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15" h="781">
                  <a:moveTo>
                    <a:pt x="293" y="781"/>
                  </a:moveTo>
                  <a:cubicBezTo>
                    <a:pt x="233" y="761"/>
                    <a:pt x="246" y="721"/>
                    <a:pt x="197" y="709"/>
                  </a:cubicBezTo>
                  <a:cubicBezTo>
                    <a:pt x="162" y="700"/>
                    <a:pt x="125" y="701"/>
                    <a:pt x="89" y="697"/>
                  </a:cubicBezTo>
                  <a:cubicBezTo>
                    <a:pt x="77" y="661"/>
                    <a:pt x="65" y="625"/>
                    <a:pt x="53" y="589"/>
                  </a:cubicBezTo>
                  <a:cubicBezTo>
                    <a:pt x="49" y="577"/>
                    <a:pt x="41" y="553"/>
                    <a:pt x="41" y="553"/>
                  </a:cubicBezTo>
                  <a:cubicBezTo>
                    <a:pt x="29" y="430"/>
                    <a:pt x="0" y="318"/>
                    <a:pt x="29" y="193"/>
                  </a:cubicBezTo>
                  <a:cubicBezTo>
                    <a:pt x="32" y="179"/>
                    <a:pt x="53" y="177"/>
                    <a:pt x="65" y="169"/>
                  </a:cubicBezTo>
                  <a:cubicBezTo>
                    <a:pt x="86" y="106"/>
                    <a:pt x="62" y="155"/>
                    <a:pt x="113" y="109"/>
                  </a:cubicBezTo>
                  <a:cubicBezTo>
                    <a:pt x="138" y="86"/>
                    <a:pt x="161" y="61"/>
                    <a:pt x="185" y="37"/>
                  </a:cubicBezTo>
                  <a:cubicBezTo>
                    <a:pt x="199" y="23"/>
                    <a:pt x="281" y="9"/>
                    <a:pt x="305" y="1"/>
                  </a:cubicBezTo>
                  <a:cubicBezTo>
                    <a:pt x="428" y="9"/>
                    <a:pt x="484" y="0"/>
                    <a:pt x="581" y="49"/>
                  </a:cubicBezTo>
                  <a:cubicBezTo>
                    <a:pt x="689" y="211"/>
                    <a:pt x="715" y="538"/>
                    <a:pt x="509" y="589"/>
                  </a:cubicBezTo>
                  <a:cubicBezTo>
                    <a:pt x="394" y="704"/>
                    <a:pt x="541" y="568"/>
                    <a:pt x="437" y="637"/>
                  </a:cubicBezTo>
                  <a:cubicBezTo>
                    <a:pt x="411" y="654"/>
                    <a:pt x="403" y="692"/>
                    <a:pt x="377" y="709"/>
                  </a:cubicBezTo>
                  <a:cubicBezTo>
                    <a:pt x="356" y="722"/>
                    <a:pt x="329" y="725"/>
                    <a:pt x="305" y="733"/>
                  </a:cubicBezTo>
                  <a:cubicBezTo>
                    <a:pt x="255" y="750"/>
                    <a:pt x="262" y="734"/>
                    <a:pt x="293" y="781"/>
                  </a:cubicBezTo>
                  <a:close/>
                </a:path>
              </a:pathLst>
            </a:custGeom>
            <a:solidFill>
              <a:srgbClr val="00CC99"/>
            </a:solidFill>
            <a:ln w="12700" cap="flat" cmpd="sng">
              <a:solidFill>
                <a:schemeClr val="hlink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76" name="Freeform 29"/>
            <p:cNvSpPr>
              <a:spLocks/>
            </p:cNvSpPr>
            <p:nvPr/>
          </p:nvSpPr>
          <p:spPr bwMode="auto">
            <a:xfrm rot="-2812149">
              <a:off x="2330" y="603"/>
              <a:ext cx="715" cy="960"/>
            </a:xfrm>
            <a:custGeom>
              <a:avLst/>
              <a:gdLst>
                <a:gd name="T0" fmla="*/ 293 w 715"/>
                <a:gd name="T1" fmla="*/ 1450 h 781"/>
                <a:gd name="T2" fmla="*/ 197 w 715"/>
                <a:gd name="T3" fmla="*/ 1316 h 781"/>
                <a:gd name="T4" fmla="*/ 89 w 715"/>
                <a:gd name="T5" fmla="*/ 1294 h 781"/>
                <a:gd name="T6" fmla="*/ 53 w 715"/>
                <a:gd name="T7" fmla="*/ 1094 h 781"/>
                <a:gd name="T8" fmla="*/ 41 w 715"/>
                <a:gd name="T9" fmla="*/ 1028 h 781"/>
                <a:gd name="T10" fmla="*/ 29 w 715"/>
                <a:gd name="T11" fmla="*/ 358 h 781"/>
                <a:gd name="T12" fmla="*/ 65 w 715"/>
                <a:gd name="T13" fmla="*/ 315 h 781"/>
                <a:gd name="T14" fmla="*/ 113 w 715"/>
                <a:gd name="T15" fmla="*/ 203 h 781"/>
                <a:gd name="T16" fmla="*/ 185 w 715"/>
                <a:gd name="T17" fmla="*/ 68 h 781"/>
                <a:gd name="T18" fmla="*/ 305 w 715"/>
                <a:gd name="T19" fmla="*/ 1 h 781"/>
                <a:gd name="T20" fmla="*/ 581 w 715"/>
                <a:gd name="T21" fmla="*/ 91 h 781"/>
                <a:gd name="T22" fmla="*/ 509 w 715"/>
                <a:gd name="T23" fmla="*/ 1094 h 781"/>
                <a:gd name="T24" fmla="*/ 437 w 715"/>
                <a:gd name="T25" fmla="*/ 1182 h 781"/>
                <a:gd name="T26" fmla="*/ 377 w 715"/>
                <a:gd name="T27" fmla="*/ 1316 h 781"/>
                <a:gd name="T28" fmla="*/ 305 w 715"/>
                <a:gd name="T29" fmla="*/ 1362 h 781"/>
                <a:gd name="T30" fmla="*/ 293 w 715"/>
                <a:gd name="T31" fmla="*/ 1450 h 78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15"/>
                <a:gd name="T49" fmla="*/ 0 h 781"/>
                <a:gd name="T50" fmla="*/ 715 w 715"/>
                <a:gd name="T51" fmla="*/ 781 h 78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15" h="781">
                  <a:moveTo>
                    <a:pt x="293" y="781"/>
                  </a:moveTo>
                  <a:cubicBezTo>
                    <a:pt x="233" y="761"/>
                    <a:pt x="246" y="721"/>
                    <a:pt x="197" y="709"/>
                  </a:cubicBezTo>
                  <a:cubicBezTo>
                    <a:pt x="162" y="700"/>
                    <a:pt x="125" y="701"/>
                    <a:pt x="89" y="697"/>
                  </a:cubicBezTo>
                  <a:cubicBezTo>
                    <a:pt x="77" y="661"/>
                    <a:pt x="65" y="625"/>
                    <a:pt x="53" y="589"/>
                  </a:cubicBezTo>
                  <a:cubicBezTo>
                    <a:pt x="49" y="577"/>
                    <a:pt x="41" y="553"/>
                    <a:pt x="41" y="553"/>
                  </a:cubicBezTo>
                  <a:cubicBezTo>
                    <a:pt x="29" y="430"/>
                    <a:pt x="0" y="318"/>
                    <a:pt x="29" y="193"/>
                  </a:cubicBezTo>
                  <a:cubicBezTo>
                    <a:pt x="32" y="179"/>
                    <a:pt x="53" y="177"/>
                    <a:pt x="65" y="169"/>
                  </a:cubicBezTo>
                  <a:cubicBezTo>
                    <a:pt x="86" y="106"/>
                    <a:pt x="62" y="155"/>
                    <a:pt x="113" y="109"/>
                  </a:cubicBezTo>
                  <a:cubicBezTo>
                    <a:pt x="138" y="86"/>
                    <a:pt x="161" y="61"/>
                    <a:pt x="185" y="37"/>
                  </a:cubicBezTo>
                  <a:cubicBezTo>
                    <a:pt x="199" y="23"/>
                    <a:pt x="281" y="9"/>
                    <a:pt x="305" y="1"/>
                  </a:cubicBezTo>
                  <a:cubicBezTo>
                    <a:pt x="428" y="9"/>
                    <a:pt x="484" y="0"/>
                    <a:pt x="581" y="49"/>
                  </a:cubicBezTo>
                  <a:cubicBezTo>
                    <a:pt x="689" y="211"/>
                    <a:pt x="715" y="538"/>
                    <a:pt x="509" y="589"/>
                  </a:cubicBezTo>
                  <a:cubicBezTo>
                    <a:pt x="394" y="704"/>
                    <a:pt x="541" y="568"/>
                    <a:pt x="437" y="637"/>
                  </a:cubicBezTo>
                  <a:cubicBezTo>
                    <a:pt x="411" y="654"/>
                    <a:pt x="403" y="692"/>
                    <a:pt x="377" y="709"/>
                  </a:cubicBezTo>
                  <a:cubicBezTo>
                    <a:pt x="356" y="722"/>
                    <a:pt x="329" y="725"/>
                    <a:pt x="305" y="733"/>
                  </a:cubicBezTo>
                  <a:cubicBezTo>
                    <a:pt x="255" y="750"/>
                    <a:pt x="262" y="734"/>
                    <a:pt x="293" y="781"/>
                  </a:cubicBezTo>
                  <a:close/>
                </a:path>
              </a:pathLst>
            </a:custGeom>
            <a:solidFill>
              <a:srgbClr val="00CC99"/>
            </a:solidFill>
            <a:ln w="12700" cap="flat" cmpd="sng">
              <a:solidFill>
                <a:srgbClr val="00CC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77" name="Freeform 30"/>
            <p:cNvSpPr>
              <a:spLocks/>
            </p:cNvSpPr>
            <p:nvPr/>
          </p:nvSpPr>
          <p:spPr bwMode="auto">
            <a:xfrm rot="1630819">
              <a:off x="2880" y="672"/>
              <a:ext cx="715" cy="960"/>
            </a:xfrm>
            <a:custGeom>
              <a:avLst/>
              <a:gdLst>
                <a:gd name="T0" fmla="*/ 293 w 715"/>
                <a:gd name="T1" fmla="*/ 1450 h 781"/>
                <a:gd name="T2" fmla="*/ 197 w 715"/>
                <a:gd name="T3" fmla="*/ 1316 h 781"/>
                <a:gd name="T4" fmla="*/ 89 w 715"/>
                <a:gd name="T5" fmla="*/ 1294 h 781"/>
                <a:gd name="T6" fmla="*/ 53 w 715"/>
                <a:gd name="T7" fmla="*/ 1094 h 781"/>
                <a:gd name="T8" fmla="*/ 41 w 715"/>
                <a:gd name="T9" fmla="*/ 1028 h 781"/>
                <a:gd name="T10" fmla="*/ 29 w 715"/>
                <a:gd name="T11" fmla="*/ 358 h 781"/>
                <a:gd name="T12" fmla="*/ 65 w 715"/>
                <a:gd name="T13" fmla="*/ 315 h 781"/>
                <a:gd name="T14" fmla="*/ 113 w 715"/>
                <a:gd name="T15" fmla="*/ 203 h 781"/>
                <a:gd name="T16" fmla="*/ 185 w 715"/>
                <a:gd name="T17" fmla="*/ 68 h 781"/>
                <a:gd name="T18" fmla="*/ 305 w 715"/>
                <a:gd name="T19" fmla="*/ 1 h 781"/>
                <a:gd name="T20" fmla="*/ 581 w 715"/>
                <a:gd name="T21" fmla="*/ 91 h 781"/>
                <a:gd name="T22" fmla="*/ 509 w 715"/>
                <a:gd name="T23" fmla="*/ 1094 h 781"/>
                <a:gd name="T24" fmla="*/ 437 w 715"/>
                <a:gd name="T25" fmla="*/ 1182 h 781"/>
                <a:gd name="T26" fmla="*/ 377 w 715"/>
                <a:gd name="T27" fmla="*/ 1316 h 781"/>
                <a:gd name="T28" fmla="*/ 305 w 715"/>
                <a:gd name="T29" fmla="*/ 1362 h 781"/>
                <a:gd name="T30" fmla="*/ 293 w 715"/>
                <a:gd name="T31" fmla="*/ 1450 h 78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15"/>
                <a:gd name="T49" fmla="*/ 0 h 781"/>
                <a:gd name="T50" fmla="*/ 715 w 715"/>
                <a:gd name="T51" fmla="*/ 781 h 78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15" h="781">
                  <a:moveTo>
                    <a:pt x="293" y="781"/>
                  </a:moveTo>
                  <a:cubicBezTo>
                    <a:pt x="233" y="761"/>
                    <a:pt x="246" y="721"/>
                    <a:pt x="197" y="709"/>
                  </a:cubicBezTo>
                  <a:cubicBezTo>
                    <a:pt x="162" y="700"/>
                    <a:pt x="125" y="701"/>
                    <a:pt x="89" y="697"/>
                  </a:cubicBezTo>
                  <a:cubicBezTo>
                    <a:pt x="77" y="661"/>
                    <a:pt x="65" y="625"/>
                    <a:pt x="53" y="589"/>
                  </a:cubicBezTo>
                  <a:cubicBezTo>
                    <a:pt x="49" y="577"/>
                    <a:pt x="41" y="553"/>
                    <a:pt x="41" y="553"/>
                  </a:cubicBezTo>
                  <a:cubicBezTo>
                    <a:pt x="29" y="430"/>
                    <a:pt x="0" y="318"/>
                    <a:pt x="29" y="193"/>
                  </a:cubicBezTo>
                  <a:cubicBezTo>
                    <a:pt x="32" y="179"/>
                    <a:pt x="53" y="177"/>
                    <a:pt x="65" y="169"/>
                  </a:cubicBezTo>
                  <a:cubicBezTo>
                    <a:pt x="86" y="106"/>
                    <a:pt x="62" y="155"/>
                    <a:pt x="113" y="109"/>
                  </a:cubicBezTo>
                  <a:cubicBezTo>
                    <a:pt x="138" y="86"/>
                    <a:pt x="161" y="61"/>
                    <a:pt x="185" y="37"/>
                  </a:cubicBezTo>
                  <a:cubicBezTo>
                    <a:pt x="199" y="23"/>
                    <a:pt x="281" y="9"/>
                    <a:pt x="305" y="1"/>
                  </a:cubicBezTo>
                  <a:cubicBezTo>
                    <a:pt x="428" y="9"/>
                    <a:pt x="484" y="0"/>
                    <a:pt x="581" y="49"/>
                  </a:cubicBezTo>
                  <a:cubicBezTo>
                    <a:pt x="689" y="211"/>
                    <a:pt x="715" y="538"/>
                    <a:pt x="509" y="589"/>
                  </a:cubicBezTo>
                  <a:cubicBezTo>
                    <a:pt x="394" y="704"/>
                    <a:pt x="541" y="568"/>
                    <a:pt x="437" y="637"/>
                  </a:cubicBezTo>
                  <a:cubicBezTo>
                    <a:pt x="411" y="654"/>
                    <a:pt x="403" y="692"/>
                    <a:pt x="377" y="709"/>
                  </a:cubicBezTo>
                  <a:cubicBezTo>
                    <a:pt x="356" y="722"/>
                    <a:pt x="329" y="725"/>
                    <a:pt x="305" y="733"/>
                  </a:cubicBezTo>
                  <a:cubicBezTo>
                    <a:pt x="255" y="750"/>
                    <a:pt x="262" y="734"/>
                    <a:pt x="293" y="781"/>
                  </a:cubicBezTo>
                  <a:close/>
                </a:path>
              </a:pathLst>
            </a:custGeom>
            <a:solidFill>
              <a:srgbClr val="00CC99"/>
            </a:solidFill>
            <a:ln w="12700" cap="flat" cmpd="sng">
              <a:solidFill>
                <a:srgbClr val="00CC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78" name="Line 31"/>
            <p:cNvSpPr>
              <a:spLocks noChangeShapeType="1"/>
            </p:cNvSpPr>
            <p:nvPr/>
          </p:nvSpPr>
          <p:spPr bwMode="auto">
            <a:xfrm>
              <a:off x="2064" y="1008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79" name="Line 32"/>
            <p:cNvSpPr>
              <a:spLocks noChangeShapeType="1"/>
            </p:cNvSpPr>
            <p:nvPr/>
          </p:nvSpPr>
          <p:spPr bwMode="auto">
            <a:xfrm>
              <a:off x="3744" y="1008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62470" name="Text Box 33"/>
          <p:cNvSpPr txBox="1">
            <a:spLocks noChangeArrowheads="1"/>
          </p:cNvSpPr>
          <p:nvPr/>
        </p:nvSpPr>
        <p:spPr bwMode="auto">
          <a:xfrm>
            <a:off x="4037346" y="1086794"/>
            <a:ext cx="10931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YAĞIŞ</a:t>
            </a:r>
          </a:p>
        </p:txBody>
      </p:sp>
      <p:sp>
        <p:nvSpPr>
          <p:cNvPr id="62471" name="Text Box 34"/>
          <p:cNvSpPr txBox="1">
            <a:spLocks noChangeArrowheads="1"/>
          </p:cNvSpPr>
          <p:nvPr/>
        </p:nvSpPr>
        <p:spPr bwMode="auto">
          <a:xfrm>
            <a:off x="6471242" y="1021190"/>
            <a:ext cx="148630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SULAMA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SUYU</a:t>
            </a:r>
          </a:p>
        </p:txBody>
      </p:sp>
      <p:sp>
        <p:nvSpPr>
          <p:cNvPr id="62472" name="Line 35"/>
          <p:cNvSpPr>
            <a:spLocks noChangeShapeType="1"/>
          </p:cNvSpPr>
          <p:nvPr/>
        </p:nvSpPr>
        <p:spPr bwMode="auto">
          <a:xfrm>
            <a:off x="4070351" y="3535363"/>
            <a:ext cx="36290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2473" name="Line 36"/>
          <p:cNvSpPr>
            <a:spLocks noChangeShapeType="1"/>
          </p:cNvSpPr>
          <p:nvPr/>
        </p:nvSpPr>
        <p:spPr bwMode="auto">
          <a:xfrm>
            <a:off x="6992938" y="1846263"/>
            <a:ext cx="0" cy="168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2474" name="Text Box 37"/>
          <p:cNvSpPr txBox="1">
            <a:spLocks noChangeArrowheads="1"/>
          </p:cNvSpPr>
          <p:nvPr/>
        </p:nvSpPr>
        <p:spPr bwMode="auto">
          <a:xfrm>
            <a:off x="7043738" y="2276475"/>
            <a:ext cx="1212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800">
                <a:solidFill>
                  <a:srgbClr val="996633"/>
                </a:solidFill>
              </a:rPr>
              <a:t>KÖK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800">
                <a:solidFill>
                  <a:srgbClr val="996633"/>
                </a:solidFill>
              </a:rPr>
              <a:t>BÖLGESİ</a:t>
            </a:r>
          </a:p>
        </p:txBody>
      </p:sp>
    </p:spTree>
    <p:extLst>
      <p:ext uri="{BB962C8B-B14F-4D97-AF65-F5344CB8AC3E}">
        <p14:creationId xmlns:p14="http://schemas.microsoft.com/office/powerpoint/2010/main" val="610350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66989" y="476251"/>
            <a:ext cx="6840537" cy="1584325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336600"/>
                </a:solidFill>
              </a:rPr>
              <a:t>Bitki su tüketimi</a:t>
            </a:r>
            <a:br>
              <a:rPr lang="tr-TR" altLang="tr-TR" b="1" smtClean="0">
                <a:solidFill>
                  <a:srgbClr val="336600"/>
                </a:solidFill>
              </a:rPr>
            </a:br>
            <a:r>
              <a:rPr lang="tr-TR" altLang="tr-TR" b="1" smtClean="0">
                <a:solidFill>
                  <a:srgbClr val="336600"/>
                </a:solidFill>
              </a:rPr>
              <a:t>(Evapotranspirasyon)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2432051"/>
            <a:ext cx="8686800" cy="4092575"/>
          </a:xfrm>
          <a:solidFill>
            <a:srgbClr val="FAFEA0"/>
          </a:solidFill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3300"/>
                </a:solidFill>
              </a:rPr>
              <a:t>Bitki su tüketimi =</a:t>
            </a:r>
            <a:r>
              <a:rPr lang="tr-TR" altLang="tr-TR" smtClean="0"/>
              <a:t> Toprak yüzeyinden olan buharlaşma (evaporasyon) + Bitki yapraklarından olan terleme (transpirasyon)</a:t>
            </a:r>
          </a:p>
          <a:p>
            <a:pPr eaLnBrk="1" hangingPunct="1"/>
            <a:r>
              <a:rPr lang="tr-TR" altLang="tr-TR" smtClean="0">
                <a:solidFill>
                  <a:schemeClr val="accent2"/>
                </a:solidFill>
              </a:rPr>
              <a:t>Kısa periyotlu bitki su tüketimi :</a:t>
            </a:r>
            <a:r>
              <a:rPr lang="tr-TR" altLang="tr-TR" smtClean="0"/>
              <a:t> Günlük, haftalık, on günlük</a:t>
            </a:r>
          </a:p>
          <a:p>
            <a:pPr eaLnBrk="1" hangingPunct="1"/>
            <a:r>
              <a:rPr lang="tr-TR" altLang="tr-TR" smtClean="0">
                <a:solidFill>
                  <a:schemeClr val="hlink"/>
                </a:solidFill>
              </a:rPr>
              <a:t>Uzun periyotlu su tüketimi :</a:t>
            </a:r>
            <a:r>
              <a:rPr lang="tr-TR" altLang="tr-TR" smtClean="0"/>
              <a:t> Aylık, mevsimlik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43258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4"/>
          <p:cNvSpPr txBox="1">
            <a:spLocks noChangeArrowheads="1"/>
          </p:cNvSpPr>
          <p:nvPr/>
        </p:nvSpPr>
        <p:spPr bwMode="auto">
          <a:xfrm>
            <a:off x="3294064" y="1201739"/>
            <a:ext cx="594677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BİTKİ SU TÜKETİMİNİ ETKİLEYEN FAKTÖRLER</a:t>
            </a:r>
          </a:p>
        </p:txBody>
      </p:sp>
      <p:sp>
        <p:nvSpPr>
          <p:cNvPr id="64515" name="Text Box 5"/>
          <p:cNvSpPr txBox="1">
            <a:spLocks noChangeArrowheads="1"/>
          </p:cNvSpPr>
          <p:nvPr/>
        </p:nvSpPr>
        <p:spPr bwMode="auto">
          <a:xfrm>
            <a:off x="1992313" y="2325688"/>
            <a:ext cx="2609850" cy="379412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1. İKLİM FAKTÖRLERİ</a:t>
            </a:r>
          </a:p>
        </p:txBody>
      </p:sp>
      <p:sp>
        <p:nvSpPr>
          <p:cNvPr id="64516" name="Text Box 6"/>
          <p:cNvSpPr txBox="1">
            <a:spLocks noChangeArrowheads="1"/>
          </p:cNvSpPr>
          <p:nvPr/>
        </p:nvSpPr>
        <p:spPr bwMode="auto">
          <a:xfrm>
            <a:off x="4733925" y="2325688"/>
            <a:ext cx="2952750" cy="379412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2. TOPRAK FAKTÖRLERİ</a:t>
            </a:r>
          </a:p>
        </p:txBody>
      </p:sp>
      <p:sp>
        <p:nvSpPr>
          <p:cNvPr id="64517" name="Text Box 7"/>
          <p:cNvSpPr txBox="1">
            <a:spLocks noChangeArrowheads="1"/>
          </p:cNvSpPr>
          <p:nvPr/>
        </p:nvSpPr>
        <p:spPr bwMode="auto">
          <a:xfrm>
            <a:off x="7832725" y="2325688"/>
            <a:ext cx="2584450" cy="379412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3. BİTKİ FAKTÖRLERİ</a:t>
            </a:r>
          </a:p>
        </p:txBody>
      </p:sp>
      <p:sp>
        <p:nvSpPr>
          <p:cNvPr id="64518" name="Text Box 8"/>
          <p:cNvSpPr txBox="1">
            <a:spLocks noChangeArrowheads="1"/>
          </p:cNvSpPr>
          <p:nvPr/>
        </p:nvSpPr>
        <p:spPr bwMode="auto">
          <a:xfrm>
            <a:off x="1998663" y="3046414"/>
            <a:ext cx="2478564" cy="2554545"/>
          </a:xfrm>
          <a:prstGeom prst="rect">
            <a:avLst/>
          </a:prstGeom>
          <a:solidFill>
            <a:srgbClr val="FAFEA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-Solar radyasyon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 (güneş ışınları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 şiddeti)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-Sıcaklık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-Bağıl nem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-Rüzgar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-Güneşlenme süresi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-Gündüz saatleri</a:t>
            </a:r>
          </a:p>
        </p:txBody>
      </p:sp>
      <p:sp>
        <p:nvSpPr>
          <p:cNvPr id="64519" name="Text Box 9"/>
          <p:cNvSpPr txBox="1">
            <a:spLocks noChangeArrowheads="1"/>
          </p:cNvSpPr>
          <p:nvPr/>
        </p:nvSpPr>
        <p:spPr bwMode="auto">
          <a:xfrm>
            <a:off x="4943475" y="3046414"/>
            <a:ext cx="2222532" cy="1323439"/>
          </a:xfrm>
          <a:prstGeom prst="rect">
            <a:avLst/>
          </a:prstGeom>
          <a:solidFill>
            <a:srgbClr val="FAFEA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-Toprak nemi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-Toprağın işlenme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  durumu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-Bitki örtüsü</a:t>
            </a:r>
          </a:p>
        </p:txBody>
      </p:sp>
      <p:sp>
        <p:nvSpPr>
          <p:cNvPr id="64520" name="Text Box 10"/>
          <p:cNvSpPr txBox="1">
            <a:spLocks noChangeArrowheads="1"/>
          </p:cNvSpPr>
          <p:nvPr/>
        </p:nvSpPr>
        <p:spPr bwMode="auto">
          <a:xfrm>
            <a:off x="7902576" y="3046414"/>
            <a:ext cx="2222083" cy="1015663"/>
          </a:xfrm>
          <a:prstGeom prst="rect">
            <a:avLst/>
          </a:prstGeom>
          <a:solidFill>
            <a:srgbClr val="FAFEA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-Bitki cinsi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-Gelişme devresi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-Büyüme mevsimi</a:t>
            </a:r>
          </a:p>
        </p:txBody>
      </p:sp>
      <p:sp>
        <p:nvSpPr>
          <p:cNvPr id="64521" name="Line 11"/>
          <p:cNvSpPr>
            <a:spLocks noChangeShapeType="1"/>
          </p:cNvSpPr>
          <p:nvPr/>
        </p:nvSpPr>
        <p:spPr bwMode="auto">
          <a:xfrm>
            <a:off x="6102350" y="1606550"/>
            <a:ext cx="0" cy="719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2" name="Line 12"/>
          <p:cNvSpPr>
            <a:spLocks noChangeShapeType="1"/>
          </p:cNvSpPr>
          <p:nvPr/>
        </p:nvSpPr>
        <p:spPr bwMode="auto">
          <a:xfrm>
            <a:off x="3367088" y="1966913"/>
            <a:ext cx="5688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3" name="Line 13"/>
          <p:cNvSpPr>
            <a:spLocks noChangeShapeType="1"/>
          </p:cNvSpPr>
          <p:nvPr/>
        </p:nvSpPr>
        <p:spPr bwMode="auto">
          <a:xfrm>
            <a:off x="3367088" y="1966914"/>
            <a:ext cx="0" cy="35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4" name="Line 14"/>
          <p:cNvSpPr>
            <a:spLocks noChangeShapeType="1"/>
          </p:cNvSpPr>
          <p:nvPr/>
        </p:nvSpPr>
        <p:spPr bwMode="auto">
          <a:xfrm>
            <a:off x="3367088" y="2705101"/>
            <a:ext cx="0" cy="35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5" name="Line 15"/>
          <p:cNvSpPr>
            <a:spLocks noChangeShapeType="1"/>
          </p:cNvSpPr>
          <p:nvPr/>
        </p:nvSpPr>
        <p:spPr bwMode="auto">
          <a:xfrm>
            <a:off x="9055100" y="1966914"/>
            <a:ext cx="0" cy="35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6" name="Line 16"/>
          <p:cNvSpPr>
            <a:spLocks noChangeShapeType="1"/>
          </p:cNvSpPr>
          <p:nvPr/>
        </p:nvSpPr>
        <p:spPr bwMode="auto">
          <a:xfrm>
            <a:off x="6102350" y="2705101"/>
            <a:ext cx="0" cy="35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7" name="Line 17"/>
          <p:cNvSpPr>
            <a:spLocks noChangeShapeType="1"/>
          </p:cNvSpPr>
          <p:nvPr/>
        </p:nvSpPr>
        <p:spPr bwMode="auto">
          <a:xfrm>
            <a:off x="9055100" y="2705101"/>
            <a:ext cx="0" cy="35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77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336600"/>
                </a:solidFill>
              </a:rPr>
              <a:t>Bitki su tüketiminin saptanması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b="1" smtClean="0">
                <a:solidFill>
                  <a:schemeClr val="accent2"/>
                </a:solidFill>
              </a:rPr>
              <a:t>Doğrudan ölçme yöntemleri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b="1" smtClean="0">
                <a:solidFill>
                  <a:srgbClr val="FF3300"/>
                </a:solidFill>
              </a:rPr>
              <a:t>İklim verilerinden tahmin yöntemleri</a:t>
            </a:r>
          </a:p>
          <a:p>
            <a:pPr eaLnBrk="1" hangingPunct="1">
              <a:lnSpc>
                <a:spcPct val="80000"/>
              </a:lnSpc>
            </a:pPr>
            <a:endParaRPr lang="tr-TR" altLang="tr-TR" b="1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tr-TR" altLang="tr-TR" b="1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 smtClean="0">
                <a:solidFill>
                  <a:srgbClr val="FF3300"/>
                </a:solidFill>
              </a:rPr>
              <a:t>	</a:t>
            </a:r>
            <a:r>
              <a:rPr lang="tr-TR" altLang="tr-TR" b="1" smtClean="0">
                <a:solidFill>
                  <a:schemeClr val="hlink"/>
                </a:solidFill>
              </a:rPr>
              <a:t>- Kıyas Bitki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 smtClean="0">
                <a:solidFill>
                  <a:srgbClr val="FF3300"/>
                </a:solidFill>
              </a:rPr>
              <a:t>		</a:t>
            </a:r>
            <a:r>
              <a:rPr lang="tr-TR" altLang="tr-TR" b="1" smtClean="0">
                <a:solidFill>
                  <a:schemeClr val="accent2"/>
                </a:solidFill>
              </a:rPr>
              <a:t>. Yonca</a:t>
            </a:r>
            <a:r>
              <a:rPr lang="tr-TR" altLang="tr-TR" b="1" smtClean="0">
                <a:solidFill>
                  <a:srgbClr val="FF3300"/>
                </a:solidFill>
              </a:rPr>
              <a:t> </a:t>
            </a:r>
            <a:r>
              <a:rPr lang="tr-TR" altLang="tr-TR" b="1" smtClean="0"/>
              <a:t>(USDA-SCS)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 smtClean="0">
                <a:solidFill>
                  <a:srgbClr val="FF3300"/>
                </a:solidFill>
              </a:rPr>
              <a:t>		. </a:t>
            </a:r>
            <a:r>
              <a:rPr lang="tr-TR" altLang="tr-TR" b="1" smtClean="0">
                <a:solidFill>
                  <a:srgbClr val="800000"/>
                </a:solidFill>
              </a:rPr>
              <a:t>Çayır bitkileri</a:t>
            </a:r>
            <a:r>
              <a:rPr lang="tr-TR" altLang="tr-TR" b="1" smtClean="0">
                <a:solidFill>
                  <a:srgbClr val="FF3300"/>
                </a:solidFill>
              </a:rPr>
              <a:t> </a:t>
            </a:r>
            <a:r>
              <a:rPr lang="tr-TR" altLang="tr-TR" b="1" smtClean="0"/>
              <a:t>(FAO)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>
                <a:solidFill>
                  <a:schemeClr val="accent2"/>
                </a:solidFill>
              </a:rPr>
              <a:t>	</a:t>
            </a:r>
            <a:r>
              <a:rPr lang="tr-TR" altLang="tr-TR" b="1">
                <a:solidFill>
                  <a:srgbClr val="006600"/>
                </a:solidFill>
              </a:rPr>
              <a:t>Kıyas bitki su tüketimi (FAO)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>
                <a:solidFill>
                  <a:schemeClr val="accent2"/>
                </a:solidFill>
              </a:rPr>
              <a:t>	“8-10 cm yüksekliğinde, yeknesak boylu, etkili büyüyen, yeterli sulanmış, çayır bitkileri ile kaplı geniş alandaki su tüketimi”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2763838" y="2708275"/>
            <a:ext cx="2622550" cy="654050"/>
          </a:xfrm>
          <a:prstGeom prst="rect">
            <a:avLst/>
          </a:prstGeom>
          <a:solidFill>
            <a:srgbClr val="FAFEA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/>
              <a:t>ET = k</a:t>
            </a:r>
            <a:r>
              <a:rPr lang="tr-TR" altLang="tr-TR" sz="3600" baseline="-25000"/>
              <a:t>c</a:t>
            </a:r>
            <a:r>
              <a:rPr lang="tr-TR" altLang="tr-TR" sz="3600"/>
              <a:t> ET</a:t>
            </a:r>
            <a:r>
              <a:rPr lang="tr-TR" altLang="tr-TR" sz="3600" baseline="-25000"/>
              <a:t>p</a:t>
            </a:r>
            <a:endParaRPr lang="tr-TR" altLang="tr-TR" sz="3600"/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6065838" y="2708276"/>
            <a:ext cx="2515240" cy="646331"/>
          </a:xfrm>
          <a:prstGeom prst="rect">
            <a:avLst/>
          </a:prstGeom>
          <a:solidFill>
            <a:srgbClr val="FAFEA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/>
              <a:t>ET = k</a:t>
            </a:r>
            <a:r>
              <a:rPr lang="tr-TR" altLang="tr-TR" sz="3600" baseline="-25000"/>
              <a:t>c</a:t>
            </a:r>
            <a:r>
              <a:rPr lang="tr-TR" altLang="tr-TR" sz="3600"/>
              <a:t> ET</a:t>
            </a:r>
            <a:r>
              <a:rPr lang="tr-TR" altLang="tr-TR" sz="3600" baseline="-25000"/>
              <a:t>o</a:t>
            </a:r>
            <a:endParaRPr lang="tr-TR" altLang="tr-TR" sz="3600"/>
          </a:p>
        </p:txBody>
      </p:sp>
    </p:spTree>
    <p:extLst>
      <p:ext uri="{BB962C8B-B14F-4D97-AF65-F5344CB8AC3E}">
        <p14:creationId xmlns:p14="http://schemas.microsoft.com/office/powerpoint/2010/main" val="129896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917575"/>
            <a:ext cx="8229600" cy="11430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4000" b="1">
                <a:solidFill>
                  <a:srgbClr val="006600"/>
                </a:solidFill>
              </a:rPr>
              <a:t>Kıyas bitki su tüketimi tahmin yöntemleri (FAO)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2432050"/>
            <a:ext cx="8229600" cy="3373438"/>
          </a:xfrm>
          <a:solidFill>
            <a:srgbClr val="FAFEA0"/>
          </a:solidFill>
        </p:spPr>
        <p:txBody>
          <a:bodyPr/>
          <a:lstStyle/>
          <a:p>
            <a:pPr eaLnBrk="1" hangingPunct="1"/>
            <a:r>
              <a:rPr lang="tr-TR" altLang="tr-TR" sz="3600" b="1">
                <a:solidFill>
                  <a:schemeClr val="accent2"/>
                </a:solidFill>
              </a:rPr>
              <a:t>Penman-Monteith</a:t>
            </a:r>
          </a:p>
          <a:p>
            <a:pPr eaLnBrk="1" hangingPunct="1"/>
            <a:r>
              <a:rPr lang="tr-TR" altLang="tr-TR" sz="3600" b="1">
                <a:solidFill>
                  <a:srgbClr val="336600"/>
                </a:solidFill>
              </a:rPr>
              <a:t>Kap buharlaşması</a:t>
            </a:r>
          </a:p>
          <a:p>
            <a:pPr eaLnBrk="1" hangingPunct="1"/>
            <a:r>
              <a:rPr lang="tr-TR" altLang="tr-TR" sz="3600" b="1">
                <a:solidFill>
                  <a:srgbClr val="996633"/>
                </a:solidFill>
              </a:rPr>
              <a:t>Blaney-Criddle</a:t>
            </a:r>
          </a:p>
        </p:txBody>
      </p:sp>
    </p:spTree>
    <p:extLst>
      <p:ext uri="{BB962C8B-B14F-4D97-AF65-F5344CB8AC3E}">
        <p14:creationId xmlns:p14="http://schemas.microsoft.com/office/powerpoint/2010/main" val="325715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15888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006600"/>
                </a:solidFill>
              </a:rPr>
              <a:t>Bitki katsayısı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362950" cy="5257800"/>
          </a:xfrm>
          <a:solidFill>
            <a:srgbClr val="FAFEA0"/>
          </a:solidFill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b="1">
                <a:solidFill>
                  <a:schemeClr val="accent2"/>
                </a:solidFill>
              </a:rPr>
              <a:t>1. devre (başlangıç devresi) :</a:t>
            </a:r>
            <a:r>
              <a:rPr lang="tr-TR" altLang="tr-TR" b="1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	Ekim-dikim tarihi - % 10 örtü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	</a:t>
            </a:r>
            <a:r>
              <a:rPr lang="tr-TR" altLang="tr-TR" b="1">
                <a:solidFill>
                  <a:srgbClr val="800000"/>
                </a:solidFill>
              </a:rPr>
              <a:t>k</a:t>
            </a:r>
            <a:r>
              <a:rPr lang="tr-TR" altLang="tr-TR" b="1" baseline="-25000">
                <a:solidFill>
                  <a:srgbClr val="800000"/>
                </a:solidFill>
              </a:rPr>
              <a:t>c</a:t>
            </a:r>
            <a:r>
              <a:rPr lang="tr-TR" altLang="tr-TR" b="1">
                <a:solidFill>
                  <a:srgbClr val="800000"/>
                </a:solidFill>
              </a:rPr>
              <a:t> minimum ve sabit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b="1">
                <a:solidFill>
                  <a:schemeClr val="accent2"/>
                </a:solidFill>
              </a:rPr>
              <a:t>2. devre (ilk gelişme devresi)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	% 10 örtü - maksimum örtü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	</a:t>
            </a:r>
            <a:r>
              <a:rPr lang="tr-TR" altLang="tr-TR" b="1">
                <a:solidFill>
                  <a:srgbClr val="800000"/>
                </a:solidFill>
              </a:rPr>
              <a:t> k</a:t>
            </a:r>
            <a:r>
              <a:rPr lang="tr-TR" altLang="tr-TR" b="1" baseline="-25000">
                <a:solidFill>
                  <a:srgbClr val="800000"/>
                </a:solidFill>
              </a:rPr>
              <a:t>c</a:t>
            </a:r>
            <a:r>
              <a:rPr lang="tr-TR" altLang="tr-TR" b="1">
                <a:solidFill>
                  <a:srgbClr val="800000"/>
                </a:solidFill>
              </a:rPr>
              <a:t> minimumdan maksimuma artış gösterir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b="1">
                <a:solidFill>
                  <a:schemeClr val="accent2"/>
                </a:solidFill>
              </a:rPr>
              <a:t>3. devre (orta devre) :</a:t>
            </a:r>
            <a:r>
              <a:rPr lang="tr-TR" altLang="tr-TR" b="1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	Maksimum örtü – olgunlaşma başlangıcı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	 </a:t>
            </a:r>
            <a:r>
              <a:rPr lang="tr-TR" altLang="tr-TR" b="1">
                <a:solidFill>
                  <a:srgbClr val="800000"/>
                </a:solidFill>
              </a:rPr>
              <a:t>k</a:t>
            </a:r>
            <a:r>
              <a:rPr lang="tr-TR" altLang="tr-TR" b="1" baseline="-25000">
                <a:solidFill>
                  <a:srgbClr val="800000"/>
                </a:solidFill>
              </a:rPr>
              <a:t>c</a:t>
            </a:r>
            <a:r>
              <a:rPr lang="tr-TR" altLang="tr-TR" b="1">
                <a:solidFill>
                  <a:srgbClr val="800000"/>
                </a:solidFill>
              </a:rPr>
              <a:t> maksimum ve sabit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b="1"/>
              <a:t> </a:t>
            </a:r>
            <a:r>
              <a:rPr lang="tr-TR" altLang="tr-TR" b="1">
                <a:solidFill>
                  <a:schemeClr val="accent2"/>
                </a:solidFill>
              </a:rPr>
              <a:t>4. devre (son devre)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	Olgunlaşma başlangıcı – hasat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	 </a:t>
            </a:r>
            <a:r>
              <a:rPr lang="tr-TR" altLang="tr-TR" b="1">
                <a:solidFill>
                  <a:srgbClr val="800000"/>
                </a:solidFill>
              </a:rPr>
              <a:t>k</a:t>
            </a:r>
            <a:r>
              <a:rPr lang="tr-TR" altLang="tr-TR" b="1" baseline="-25000">
                <a:solidFill>
                  <a:srgbClr val="800000"/>
                </a:solidFill>
              </a:rPr>
              <a:t>c</a:t>
            </a:r>
            <a:r>
              <a:rPr lang="tr-TR" altLang="tr-TR" b="1">
                <a:solidFill>
                  <a:srgbClr val="800000"/>
                </a:solidFill>
              </a:rPr>
              <a:t> maksimumdan belirli değere azalır</a:t>
            </a:r>
            <a:endParaRPr lang="tr-TR" altLang="tr-TR" b="1"/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1992313" y="1049339"/>
            <a:ext cx="8280400" cy="57943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/>
              <a:t>Tek yıllık bitkilerde</a:t>
            </a:r>
          </a:p>
        </p:txBody>
      </p:sp>
    </p:spTree>
    <p:extLst>
      <p:ext uri="{BB962C8B-B14F-4D97-AF65-F5344CB8AC3E}">
        <p14:creationId xmlns:p14="http://schemas.microsoft.com/office/powerpoint/2010/main" val="107558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336600"/>
                </a:solidFill>
              </a:rPr>
              <a:t>Sulama randımanı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924425"/>
          </a:xfrm>
          <a:solidFill>
            <a:srgbClr val="FAFEA0"/>
          </a:solidFill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b="1"/>
              <a:t>Transpirasyon randımanı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b="1"/>
          </a:p>
          <a:p>
            <a:pPr eaLnBrk="1" hangingPunct="1">
              <a:lnSpc>
                <a:spcPct val="80000"/>
              </a:lnSpc>
            </a:pPr>
            <a:r>
              <a:rPr lang="tr-TR" altLang="tr-TR" b="1">
                <a:solidFill>
                  <a:srgbClr val="800000"/>
                </a:solidFill>
              </a:rPr>
              <a:t>Su iletim randımanı :</a:t>
            </a:r>
          </a:p>
          <a:p>
            <a:pPr eaLnBrk="1" hangingPunct="1">
              <a:lnSpc>
                <a:spcPct val="80000"/>
              </a:lnSpc>
            </a:pPr>
            <a:endParaRPr lang="tr-TR" altLang="tr-TR" b="1">
              <a:solidFill>
                <a:srgbClr val="8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b="1">
                <a:solidFill>
                  <a:srgbClr val="800000"/>
                </a:solidFill>
              </a:rPr>
              <a:t>Su uygulama randımanı :</a:t>
            </a:r>
          </a:p>
          <a:p>
            <a:pPr eaLnBrk="1" hangingPunct="1">
              <a:lnSpc>
                <a:spcPct val="80000"/>
              </a:lnSpc>
            </a:pPr>
            <a:endParaRPr lang="tr-TR" altLang="tr-TR" b="1"/>
          </a:p>
          <a:p>
            <a:pPr eaLnBrk="1" hangingPunct="1">
              <a:lnSpc>
                <a:spcPct val="80000"/>
              </a:lnSpc>
            </a:pPr>
            <a:r>
              <a:rPr lang="tr-TR" altLang="tr-TR" b="1"/>
              <a:t>Su depolama randımanı 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b="1"/>
              <a:t>Su dağıtım randımanı 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b="1"/>
              <a:t>Bitki su kullanım randımanı :</a:t>
            </a:r>
          </a:p>
          <a:p>
            <a:pPr eaLnBrk="1" hangingPunct="1">
              <a:lnSpc>
                <a:spcPct val="80000"/>
              </a:lnSpc>
            </a:pPr>
            <a:endParaRPr lang="tr-TR" altLang="tr-TR" b="1"/>
          </a:p>
          <a:p>
            <a:pPr eaLnBrk="1" hangingPunct="1">
              <a:lnSpc>
                <a:spcPct val="80000"/>
              </a:lnSpc>
            </a:pPr>
            <a:r>
              <a:rPr lang="tr-TR" altLang="tr-TR" b="1">
                <a:solidFill>
                  <a:srgbClr val="800000"/>
                </a:solidFill>
              </a:rPr>
              <a:t>Toplam sulama randımanı :</a:t>
            </a:r>
          </a:p>
        </p:txBody>
      </p:sp>
      <p:sp>
        <p:nvSpPr>
          <p:cNvPr id="68612" name="Text Box 5"/>
          <p:cNvSpPr txBox="1">
            <a:spLocks noChangeArrowheads="1"/>
          </p:cNvSpPr>
          <p:nvPr/>
        </p:nvSpPr>
        <p:spPr bwMode="auto">
          <a:xfrm>
            <a:off x="6791326" y="2209800"/>
            <a:ext cx="1825625" cy="871538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/>
              <a:t>               W</a:t>
            </a:r>
            <a:r>
              <a:rPr lang="tr-TR" altLang="tr-TR" sz="2400" baseline="-25000"/>
              <a:t>f</a:t>
            </a:r>
            <a:endParaRPr lang="tr-TR" altLang="tr-TR" sz="2400"/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/>
              <a:t>E</a:t>
            </a:r>
            <a:r>
              <a:rPr lang="tr-TR" altLang="tr-TR" sz="2400" baseline="-25000"/>
              <a:t>c</a:t>
            </a:r>
            <a:r>
              <a:rPr lang="tr-TR" altLang="tr-TR" sz="2400"/>
              <a:t> = 100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/>
              <a:t>               W</a:t>
            </a:r>
            <a:r>
              <a:rPr lang="tr-TR" altLang="tr-TR" sz="2400" baseline="-25000"/>
              <a:t>r</a:t>
            </a:r>
            <a:endParaRPr lang="tr-TR" altLang="tr-TR" sz="2400"/>
          </a:p>
        </p:txBody>
      </p:sp>
      <p:sp>
        <p:nvSpPr>
          <p:cNvPr id="68613" name="Text Box 7"/>
          <p:cNvSpPr txBox="1">
            <a:spLocks noChangeArrowheads="1"/>
          </p:cNvSpPr>
          <p:nvPr/>
        </p:nvSpPr>
        <p:spPr bwMode="auto">
          <a:xfrm>
            <a:off x="6816726" y="3141664"/>
            <a:ext cx="1858963" cy="871537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/>
              <a:t>               W</a:t>
            </a:r>
            <a:r>
              <a:rPr lang="tr-TR" altLang="tr-TR" sz="2400" baseline="-25000"/>
              <a:t>s</a:t>
            </a:r>
            <a:endParaRPr lang="tr-TR" altLang="tr-TR" sz="2400"/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/>
              <a:t>E</a:t>
            </a:r>
            <a:r>
              <a:rPr lang="tr-TR" altLang="tr-TR" sz="2400" baseline="-25000"/>
              <a:t>a</a:t>
            </a:r>
            <a:r>
              <a:rPr lang="tr-TR" altLang="tr-TR" sz="2400"/>
              <a:t> = 100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/>
              <a:t>               W</a:t>
            </a:r>
            <a:r>
              <a:rPr lang="tr-TR" altLang="tr-TR" sz="2400" baseline="-25000"/>
              <a:t>f</a:t>
            </a:r>
            <a:endParaRPr lang="tr-TR" altLang="tr-TR" sz="2400"/>
          </a:p>
        </p:txBody>
      </p:sp>
      <p:sp>
        <p:nvSpPr>
          <p:cNvPr id="68614" name="Text Box 8"/>
          <p:cNvSpPr txBox="1">
            <a:spLocks noChangeArrowheads="1"/>
          </p:cNvSpPr>
          <p:nvPr/>
        </p:nvSpPr>
        <p:spPr bwMode="auto">
          <a:xfrm>
            <a:off x="7319963" y="5924550"/>
            <a:ext cx="1377950" cy="469900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/>
              <a:t>E = E</a:t>
            </a:r>
            <a:r>
              <a:rPr lang="tr-TR" altLang="tr-TR" sz="2400" baseline="-25000"/>
              <a:t>c</a:t>
            </a:r>
            <a:r>
              <a:rPr lang="tr-TR" altLang="tr-TR" sz="2400"/>
              <a:t>E</a:t>
            </a:r>
            <a:r>
              <a:rPr lang="tr-TR" altLang="tr-TR" sz="2400" baseline="-25000"/>
              <a:t>a</a:t>
            </a:r>
            <a:endParaRPr lang="tr-TR" altLang="tr-TR" sz="2400"/>
          </a:p>
        </p:txBody>
      </p:sp>
      <p:sp>
        <p:nvSpPr>
          <p:cNvPr id="68615" name="Line 9"/>
          <p:cNvSpPr>
            <a:spLocks noChangeShapeType="1"/>
          </p:cNvSpPr>
          <p:nvPr/>
        </p:nvSpPr>
        <p:spPr bwMode="auto">
          <a:xfrm>
            <a:off x="8078788" y="263683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8616" name="Line 10"/>
          <p:cNvSpPr>
            <a:spLocks noChangeShapeType="1"/>
          </p:cNvSpPr>
          <p:nvPr/>
        </p:nvSpPr>
        <p:spPr bwMode="auto">
          <a:xfrm>
            <a:off x="8135938" y="3535363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039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006600"/>
                </a:solidFill>
              </a:rPr>
              <a:t>Etkili yağış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AFEA0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800000"/>
                </a:solidFill>
              </a:rPr>
              <a:t>Etkili yağış :</a:t>
            </a:r>
            <a:r>
              <a:rPr lang="tr-TR" altLang="tr-TR" b="1" smtClean="0"/>
              <a:t> Düşen yağışın bitkinin yararlandığı kısmı</a:t>
            </a:r>
          </a:p>
          <a:p>
            <a:pPr eaLnBrk="1" hangingPunct="1"/>
            <a:r>
              <a:rPr lang="tr-TR" altLang="tr-TR" b="1" smtClean="0">
                <a:solidFill>
                  <a:schemeClr val="accent2"/>
                </a:solidFill>
              </a:rPr>
              <a:t>Düşen yağış 25 mm’den az olduğunda ;</a:t>
            </a:r>
          </a:p>
          <a:p>
            <a:pPr eaLnBrk="1" hangingPunct="1">
              <a:buFontTx/>
              <a:buNone/>
            </a:pPr>
            <a:r>
              <a:rPr lang="tr-TR" altLang="tr-TR" b="1" smtClean="0"/>
              <a:t>		</a:t>
            </a:r>
          </a:p>
          <a:p>
            <a:pPr eaLnBrk="1" hangingPunct="1"/>
            <a:r>
              <a:rPr lang="tr-TR" altLang="tr-TR" b="1" smtClean="0">
                <a:solidFill>
                  <a:schemeClr val="accent2"/>
                </a:solidFill>
              </a:rPr>
              <a:t>Düşen yağış 25 mm’ye eşit ve fazla olduğunda ;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359151" y="3284539"/>
            <a:ext cx="4891083" cy="584775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>
                <a:solidFill>
                  <a:schemeClr val="accent2"/>
                </a:solidFill>
              </a:rPr>
              <a:t>Etkili yağış = Düşen yağış</a:t>
            </a: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3359151" y="4941889"/>
            <a:ext cx="4891083" cy="584775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>
                <a:solidFill>
                  <a:schemeClr val="accent2"/>
                </a:solidFill>
              </a:rPr>
              <a:t>Etkili yağış </a:t>
            </a:r>
            <a:r>
              <a:rPr lang="en-US" altLang="tr-TR">
                <a:solidFill>
                  <a:schemeClr val="accent2"/>
                </a:solidFill>
                <a:cs typeface="Arial" panose="020B0604020202020204" pitchFamily="34" charset="0"/>
              </a:rPr>
              <a:t>&lt;</a:t>
            </a:r>
            <a:r>
              <a:rPr lang="tr-TR" altLang="tr-TR">
                <a:solidFill>
                  <a:schemeClr val="accent2"/>
                </a:solidFill>
              </a:rPr>
              <a:t> Düşen yağış</a:t>
            </a:r>
          </a:p>
        </p:txBody>
      </p:sp>
    </p:spTree>
    <p:extLst>
      <p:ext uri="{BB962C8B-B14F-4D97-AF65-F5344CB8AC3E}">
        <p14:creationId xmlns:p14="http://schemas.microsoft.com/office/powerpoint/2010/main" val="107654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365</Words>
  <Application>Microsoft Office PowerPoint</Application>
  <PresentationFormat>Geniş ekran</PresentationFormat>
  <Paragraphs>141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Teması</vt:lpstr>
      <vt:lpstr>4. BÖLÜM  SULAMA SUYU İHTİYACI</vt:lpstr>
      <vt:lpstr>PowerPoint Sunusu</vt:lpstr>
      <vt:lpstr>Bitki su tüketimi (Evapotranspirasyon)</vt:lpstr>
      <vt:lpstr>PowerPoint Sunusu</vt:lpstr>
      <vt:lpstr>Bitki su tüketiminin saptanması</vt:lpstr>
      <vt:lpstr>Kıyas bitki su tüketimi tahmin yöntemleri (FAO)</vt:lpstr>
      <vt:lpstr>Bitki katsayısı</vt:lpstr>
      <vt:lpstr>Sulama randımanı</vt:lpstr>
      <vt:lpstr>Etkili yağış</vt:lpstr>
      <vt:lpstr>Sulamaya başlanacak toprak nemi düzeyi</vt:lpstr>
      <vt:lpstr>Her sulamada uygulanacak sulama suyu miktarı</vt:lpstr>
      <vt:lpstr>Sulama aralığı</vt:lpstr>
      <vt:lpstr>Sulama zamanının planlanması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BÖLÜM  SULAMA SUYU İHTİYACI</dc:title>
  <dc:creator>TYS</dc:creator>
  <cp:lastModifiedBy>TYS</cp:lastModifiedBy>
  <cp:revision>1</cp:revision>
  <dcterms:created xsi:type="dcterms:W3CDTF">2020-01-31T07:59:54Z</dcterms:created>
  <dcterms:modified xsi:type="dcterms:W3CDTF">2020-01-31T08:01:29Z</dcterms:modified>
</cp:coreProperties>
</file>