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9" r:id="rId4"/>
    <p:sldId id="265" r:id="rId5"/>
    <p:sldId id="266" r:id="rId6"/>
    <p:sldId id="267"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r-TR"/>
              <a:t>Asıl başlık stili için tıklatın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lgn="l">
              <a:defRPr/>
            </a:lvl1pPr>
          </a:lstStyle>
          <a:p>
            <a:fld id="{6BCF3D37-9AD1-46FA-A967-DBD079B8E2AC}" type="datetimeFigureOut">
              <a:rPr lang="tr-TR" smtClean="0"/>
              <a:t>7.03.2022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DE8D98-6D13-4320-B4DB-0EDBC1BA355B}"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306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BCF3D37-9AD1-46FA-A967-DBD079B8E2AC}" type="datetimeFigureOut">
              <a:rPr lang="tr-TR" smtClean="0"/>
              <a:t>7.03.2022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DE8D98-6D13-4320-B4DB-0EDBC1BA355B}" type="slidenum">
              <a:rPr lang="tr-TR" smtClean="0"/>
              <a:t>‹#›</a:t>
            </a:fld>
            <a:endParaRPr lang="tr-TR"/>
          </a:p>
        </p:txBody>
      </p:sp>
    </p:spTree>
    <p:extLst>
      <p:ext uri="{BB962C8B-B14F-4D97-AF65-F5344CB8AC3E}">
        <p14:creationId xmlns:p14="http://schemas.microsoft.com/office/powerpoint/2010/main" val="4188719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r-TR"/>
              <a:t>Asıl başlık stili için tıklatın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BCF3D37-9AD1-46FA-A967-DBD079B8E2AC}" type="datetimeFigureOut">
              <a:rPr lang="tr-TR" smtClean="0"/>
              <a:t>7.03.2022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DE8D98-6D13-4320-B4DB-0EDBC1BA355B}" type="slidenum">
              <a:rPr lang="tr-TR" smtClean="0"/>
              <a:t>‹#›</a:t>
            </a:fld>
            <a:endParaRPr lang="tr-T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5797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BCF3D37-9AD1-46FA-A967-DBD079B8E2AC}" type="datetimeFigureOut">
              <a:rPr lang="tr-TR" smtClean="0"/>
              <a:t>7.03.2022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DE8D98-6D13-4320-B4DB-0EDBC1BA355B}" type="slidenum">
              <a:rPr lang="tr-TR" smtClean="0"/>
              <a:t>‹#›</a:t>
            </a:fld>
            <a:endParaRPr lang="tr-TR"/>
          </a:p>
        </p:txBody>
      </p:sp>
    </p:spTree>
    <p:extLst>
      <p:ext uri="{BB962C8B-B14F-4D97-AF65-F5344CB8AC3E}">
        <p14:creationId xmlns:p14="http://schemas.microsoft.com/office/powerpoint/2010/main" val="4156684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r-TR"/>
              <a:t>Asıl başlık stili için tıklatın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BCF3D37-9AD1-46FA-A967-DBD079B8E2AC}" type="datetimeFigureOut">
              <a:rPr lang="tr-TR" smtClean="0"/>
              <a:t>7.03.2022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DE8D98-6D13-4320-B4DB-0EDBC1BA355B}"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5569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BCF3D37-9AD1-46FA-A967-DBD079B8E2AC}" type="datetimeFigureOut">
              <a:rPr lang="tr-TR" smtClean="0"/>
              <a:t>7.03.2022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ADE8D98-6D13-4320-B4DB-0EDBC1BA355B}" type="slidenum">
              <a:rPr lang="tr-TR" smtClean="0"/>
              <a:t>‹#›</a:t>
            </a:fld>
            <a:endParaRPr lang="tr-TR"/>
          </a:p>
        </p:txBody>
      </p:sp>
    </p:spTree>
    <p:extLst>
      <p:ext uri="{BB962C8B-B14F-4D97-AF65-F5344CB8AC3E}">
        <p14:creationId xmlns:p14="http://schemas.microsoft.com/office/powerpoint/2010/main" val="3681410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24128" y="2967788"/>
            <a:ext cx="4754880" cy="33415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a:t>Asıl metin stillerini düzenle</a:t>
            </a:r>
          </a:p>
        </p:txBody>
      </p:sp>
      <p:sp>
        <p:nvSpPr>
          <p:cNvPr id="6" name="Content Placeholder 5"/>
          <p:cNvSpPr>
            <a:spLocks noGrp="1"/>
          </p:cNvSpPr>
          <p:nvPr>
            <p:ph sz="quarter" idx="4"/>
          </p:nvPr>
        </p:nvSpPr>
        <p:spPr>
          <a:xfrm>
            <a:off x="5990888" y="2967788"/>
            <a:ext cx="4754880" cy="33415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BCF3D37-9AD1-46FA-A967-DBD079B8E2AC}" type="datetimeFigureOut">
              <a:rPr lang="tr-TR" smtClean="0"/>
              <a:t>7.03.2022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ADE8D98-6D13-4320-B4DB-0EDBC1BA355B}" type="slidenum">
              <a:rPr lang="tr-TR" smtClean="0"/>
              <a:t>‹#›</a:t>
            </a:fld>
            <a:endParaRPr lang="tr-TR"/>
          </a:p>
        </p:txBody>
      </p:sp>
    </p:spTree>
    <p:extLst>
      <p:ext uri="{BB962C8B-B14F-4D97-AF65-F5344CB8AC3E}">
        <p14:creationId xmlns:p14="http://schemas.microsoft.com/office/powerpoint/2010/main" val="1457445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6BCF3D37-9AD1-46FA-A967-DBD079B8E2AC}" type="datetimeFigureOut">
              <a:rPr lang="tr-TR" smtClean="0"/>
              <a:t>7.03.2022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ADE8D98-6D13-4320-B4DB-0EDBC1BA355B}" type="slidenum">
              <a:rPr lang="tr-TR" smtClean="0"/>
              <a:t>‹#›</a:t>
            </a:fld>
            <a:endParaRPr lang="tr-TR"/>
          </a:p>
        </p:txBody>
      </p:sp>
    </p:spTree>
    <p:extLst>
      <p:ext uri="{BB962C8B-B14F-4D97-AF65-F5344CB8AC3E}">
        <p14:creationId xmlns:p14="http://schemas.microsoft.com/office/powerpoint/2010/main" val="610256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F3D37-9AD1-46FA-A967-DBD079B8E2AC}" type="datetimeFigureOut">
              <a:rPr lang="tr-TR" smtClean="0"/>
              <a:t>7.03.2022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ADE8D98-6D13-4320-B4DB-0EDBC1BA355B}" type="slidenum">
              <a:rPr lang="tr-TR" smtClean="0"/>
              <a:t>‹#›</a:t>
            </a:fld>
            <a:endParaRPr lang="tr-TR"/>
          </a:p>
        </p:txBody>
      </p:sp>
    </p:spTree>
    <p:extLst>
      <p:ext uri="{BB962C8B-B14F-4D97-AF65-F5344CB8AC3E}">
        <p14:creationId xmlns:p14="http://schemas.microsoft.com/office/powerpoint/2010/main" val="2682879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r-TR"/>
              <a:t>Asıl başlık stili için tıklatın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BCF3D37-9AD1-46FA-A967-DBD079B8E2AC}" type="datetimeFigureOut">
              <a:rPr lang="tr-TR" smtClean="0"/>
              <a:t>7.03.2022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ADE8D98-6D13-4320-B4DB-0EDBC1BA355B}" type="slidenum">
              <a:rPr lang="tr-TR" smtClean="0"/>
              <a:t>‹#›</a:t>
            </a:fld>
            <a:endParaRPr lang="tr-TR"/>
          </a:p>
        </p:txBody>
      </p:sp>
    </p:spTree>
    <p:extLst>
      <p:ext uri="{BB962C8B-B14F-4D97-AF65-F5344CB8AC3E}">
        <p14:creationId xmlns:p14="http://schemas.microsoft.com/office/powerpoint/2010/main" val="481767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6BCF3D37-9AD1-46FA-A967-DBD079B8E2AC}" type="datetimeFigureOut">
              <a:rPr lang="tr-TR" smtClean="0"/>
              <a:t>7.03.2022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ADE8D98-6D13-4320-B4DB-0EDBC1BA355B}"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3677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BCF3D37-9AD1-46FA-A967-DBD079B8E2AC}" type="datetimeFigureOut">
              <a:rPr lang="tr-TR" smtClean="0"/>
              <a:t>7.03.2022</a:t>
            </a:fld>
            <a:endParaRPr lang="tr-T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tr-T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ADE8D98-6D13-4320-B4DB-0EDBC1BA355B}" type="slidenum">
              <a:rPr lang="tr-TR" smtClean="0"/>
              <a:t>‹#›</a:t>
            </a:fld>
            <a:endParaRPr lang="tr-T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9138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ec.europa.eu/research/science-society/document_library/pdf_06/she-figures-2012_en.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Kadın Bilim İnsanları</a:t>
            </a:r>
          </a:p>
        </p:txBody>
      </p:sp>
      <p:sp>
        <p:nvSpPr>
          <p:cNvPr id="3" name="Alt Başlık 2"/>
          <p:cNvSpPr>
            <a:spLocks noGrp="1"/>
          </p:cNvSpPr>
          <p:nvPr>
            <p:ph type="subTitle" idx="1"/>
          </p:nvPr>
        </p:nvSpPr>
        <p:spPr/>
        <p:txBody>
          <a:bodyPr>
            <a:normAutofit/>
          </a:bodyPr>
          <a:lstStyle/>
          <a:p>
            <a:endParaRPr lang="tr-TR" dirty="0"/>
          </a:p>
          <a:p>
            <a:r>
              <a:rPr lang="tr-TR" dirty="0"/>
              <a:t>Bilimsel Bilginin Doğası ve Üretimi</a:t>
            </a:r>
          </a:p>
        </p:txBody>
      </p:sp>
    </p:spTree>
    <p:extLst>
      <p:ext uri="{BB962C8B-B14F-4D97-AF65-F5344CB8AC3E}">
        <p14:creationId xmlns:p14="http://schemas.microsoft.com/office/powerpoint/2010/main" val="1469663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Prof. Dr. Sezer </a:t>
            </a:r>
            <a:r>
              <a:rPr lang="tr-TR" dirty="0" err="1"/>
              <a:t>şener</a:t>
            </a:r>
            <a:r>
              <a:rPr lang="tr-TR" dirty="0"/>
              <a:t> </a:t>
            </a:r>
            <a:r>
              <a:rPr lang="tr-TR" dirty="0" err="1"/>
              <a:t>komsuoğlu</a:t>
            </a:r>
            <a:r>
              <a:rPr lang="tr-TR" dirty="0"/>
              <a:t>-nörolog</a:t>
            </a:r>
          </a:p>
        </p:txBody>
      </p:sp>
      <p:sp>
        <p:nvSpPr>
          <p:cNvPr id="3" name="İçerik Yer Tutucusu 2"/>
          <p:cNvSpPr>
            <a:spLocks noGrp="1"/>
          </p:cNvSpPr>
          <p:nvPr>
            <p:ph idx="1"/>
          </p:nvPr>
        </p:nvSpPr>
        <p:spPr/>
        <p:txBody>
          <a:bodyPr>
            <a:normAutofit/>
          </a:bodyPr>
          <a:lstStyle/>
          <a:p>
            <a:pPr algn="just"/>
            <a:r>
              <a:rPr lang="tr-TR" dirty="0"/>
              <a:t>1949 yılında doğdu, </a:t>
            </a:r>
            <a:r>
              <a:rPr lang="tr-TR" dirty="0" err="1"/>
              <a:t>Trabzonda</a:t>
            </a:r>
            <a:r>
              <a:rPr lang="tr-TR" dirty="0"/>
              <a:t> doğdu. </a:t>
            </a:r>
          </a:p>
          <a:p>
            <a:pPr algn="just"/>
            <a:r>
              <a:rPr lang="tr-TR" dirty="0"/>
              <a:t>Babası politikacıydı (1970’lerde)</a:t>
            </a:r>
          </a:p>
          <a:p>
            <a:pPr algn="just"/>
            <a:r>
              <a:rPr lang="tr-TR" dirty="0"/>
              <a:t>Annesi öğretmendi.</a:t>
            </a:r>
          </a:p>
          <a:p>
            <a:pPr algn="just"/>
            <a:r>
              <a:rPr lang="tr-TR" dirty="0"/>
              <a:t>Eğitim alırken sınıfında bilimle ilgilenen 3 tane kız öğrenci vardı; hepsi kariyer yaptılar.</a:t>
            </a:r>
          </a:p>
          <a:p>
            <a:pPr algn="just"/>
            <a:r>
              <a:rPr lang="tr-TR" dirty="0"/>
              <a:t>Tıp fakültesinden mezun oldu (Erzurum Üniversitesi). </a:t>
            </a:r>
          </a:p>
          <a:p>
            <a:pPr algn="just"/>
            <a:r>
              <a:rPr lang="tr-TR" dirty="0"/>
              <a:t>Nörolojide uzmanlığını tamamladı.</a:t>
            </a:r>
          </a:p>
          <a:p>
            <a:pPr algn="just"/>
            <a:r>
              <a:rPr lang="tr-TR" dirty="0"/>
              <a:t>KTÜ’ye tıp fakültesinde nöroloji kürsüsünü kurmak için gönderildi. </a:t>
            </a:r>
          </a:p>
        </p:txBody>
      </p:sp>
      <p:sp>
        <p:nvSpPr>
          <p:cNvPr id="4" name="Dikdörtgen 3"/>
          <p:cNvSpPr/>
          <p:nvPr/>
        </p:nvSpPr>
        <p:spPr>
          <a:xfrm>
            <a:off x="9900458" y="5940028"/>
            <a:ext cx="1755609" cy="369332"/>
          </a:xfrm>
          <a:prstGeom prst="rect">
            <a:avLst/>
          </a:prstGeom>
        </p:spPr>
        <p:txBody>
          <a:bodyPr wrap="none">
            <a:spAutoFit/>
          </a:bodyPr>
          <a:lstStyle/>
          <a:p>
            <a:r>
              <a:rPr lang="tr-TR" i="1" dirty="0"/>
              <a:t>(</a:t>
            </a:r>
            <a:r>
              <a:rPr lang="tr-TR" i="1" dirty="0" err="1"/>
              <a:t>Hargittai</a:t>
            </a:r>
            <a:r>
              <a:rPr lang="tr-TR" i="1" dirty="0"/>
              <a:t>, 2015)</a:t>
            </a:r>
          </a:p>
        </p:txBody>
      </p:sp>
    </p:spTree>
    <p:extLst>
      <p:ext uri="{BB962C8B-B14F-4D97-AF65-F5344CB8AC3E}">
        <p14:creationId xmlns:p14="http://schemas.microsoft.com/office/powerpoint/2010/main" val="2253304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1978 yılında Birmingham’a post doktora çalışmaları için gitti.</a:t>
            </a:r>
          </a:p>
          <a:p>
            <a:pPr algn="just"/>
            <a:r>
              <a:rPr lang="tr-TR" dirty="0"/>
              <a:t>Kocaeli Üniversitesi tıp fakültesi kurucularından</a:t>
            </a:r>
          </a:p>
          <a:p>
            <a:pPr algn="just"/>
            <a:r>
              <a:rPr lang="tr-TR" dirty="0"/>
              <a:t>1999 depremi; eşi ve kendisi yıkılan binaların yenilenmesi için maddi manevi tüm ilişkilerini ortaya koydular. Ulusal ve uluslararası yardımları topladılar.</a:t>
            </a:r>
          </a:p>
          <a:p>
            <a:pPr algn="just"/>
            <a:r>
              <a:rPr lang="tr-TR" dirty="0"/>
              <a:t>2006 yılından itibaren rektörlük yaptı</a:t>
            </a:r>
          </a:p>
          <a:p>
            <a:endParaRPr lang="tr-TR" dirty="0"/>
          </a:p>
        </p:txBody>
      </p:sp>
      <p:sp>
        <p:nvSpPr>
          <p:cNvPr id="4" name="Dikdörtgen 3"/>
          <p:cNvSpPr/>
          <p:nvPr/>
        </p:nvSpPr>
        <p:spPr>
          <a:xfrm>
            <a:off x="9203880" y="5940028"/>
            <a:ext cx="1764457" cy="369332"/>
          </a:xfrm>
          <a:prstGeom prst="rect">
            <a:avLst/>
          </a:prstGeom>
        </p:spPr>
        <p:txBody>
          <a:bodyPr wrap="none">
            <a:spAutoFit/>
          </a:bodyPr>
          <a:lstStyle/>
          <a:p>
            <a:r>
              <a:rPr lang="tr-TR" i="1" dirty="0"/>
              <a:t>(</a:t>
            </a:r>
            <a:r>
              <a:rPr lang="tr-TR" i="1" dirty="0" err="1"/>
              <a:t>Hargittai</a:t>
            </a:r>
            <a:r>
              <a:rPr lang="tr-TR" i="1" dirty="0"/>
              <a:t>, 2015)</a:t>
            </a:r>
          </a:p>
        </p:txBody>
      </p:sp>
    </p:spTree>
    <p:extLst>
      <p:ext uri="{BB962C8B-B14F-4D97-AF65-F5344CB8AC3E}">
        <p14:creationId xmlns:p14="http://schemas.microsoft.com/office/powerpoint/2010/main" val="2208889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1975 yılında evlendi. </a:t>
            </a:r>
          </a:p>
          <a:p>
            <a:pPr algn="just"/>
            <a:r>
              <a:rPr lang="tr-TR" dirty="0"/>
              <a:t>İki kızları var (biri farmakolojide; diğeri yurtdışında bir üniversitede siyaset bilimci)</a:t>
            </a:r>
          </a:p>
          <a:p>
            <a:pPr algn="just"/>
            <a:r>
              <a:rPr lang="tr-TR" dirty="0"/>
              <a:t>Baki </a:t>
            </a:r>
            <a:r>
              <a:rPr lang="tr-TR" dirty="0" err="1"/>
              <a:t>Komsuoglu</a:t>
            </a:r>
            <a:r>
              <a:rPr lang="tr-TR" dirty="0"/>
              <a:t> rektördü, öldü. Sezer Hoca eşinin görevinde devam etti.</a:t>
            </a:r>
          </a:p>
          <a:p>
            <a:pPr algn="just"/>
            <a:r>
              <a:rPr lang="tr-TR" dirty="0"/>
              <a:t>Sezer hoca eşinin ne kadar destekleyici ve motive edici olduğundan bahseder.</a:t>
            </a:r>
          </a:p>
          <a:p>
            <a:pPr algn="just"/>
            <a:r>
              <a:rPr lang="tr-TR" dirty="0"/>
              <a:t>KTÜ’de fakülte kurduklarında fakültenin bir kütüphanesi yokmuş. O yüzden düzenli aralıklarla Ankara’ya gider, güncel çalışmaları okur derler toplar, Trabzon’a dönermişler. Döndüklerinde meslektaşlarıyla paylaşır, sonuçları tartışırmışlar. Onların neler yapabileceğini konuşurmuşlar.</a:t>
            </a:r>
          </a:p>
        </p:txBody>
      </p:sp>
      <p:sp>
        <p:nvSpPr>
          <p:cNvPr id="4" name="Dikdörtgen 3"/>
          <p:cNvSpPr/>
          <p:nvPr/>
        </p:nvSpPr>
        <p:spPr>
          <a:xfrm>
            <a:off x="8979743" y="5940028"/>
            <a:ext cx="1764457" cy="369332"/>
          </a:xfrm>
          <a:prstGeom prst="rect">
            <a:avLst/>
          </a:prstGeom>
        </p:spPr>
        <p:txBody>
          <a:bodyPr wrap="none">
            <a:spAutoFit/>
          </a:bodyPr>
          <a:lstStyle/>
          <a:p>
            <a:r>
              <a:rPr lang="tr-TR" i="1" dirty="0"/>
              <a:t>(</a:t>
            </a:r>
            <a:r>
              <a:rPr lang="tr-TR" i="1" dirty="0" err="1"/>
              <a:t>Hargittai</a:t>
            </a:r>
            <a:r>
              <a:rPr lang="tr-TR" i="1" dirty="0"/>
              <a:t>, 2015)</a:t>
            </a:r>
          </a:p>
        </p:txBody>
      </p:sp>
    </p:spTree>
    <p:extLst>
      <p:ext uri="{BB962C8B-B14F-4D97-AF65-F5344CB8AC3E}">
        <p14:creationId xmlns:p14="http://schemas.microsoft.com/office/powerpoint/2010/main" val="762211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Günlük rutini, anne olması, aktif olarak hasta görmesi, yönetsel sorumlulukları dolayısıyla olabildiğince organize bir yaşamı olduğunu belirtiyor. Bu yaşamı kurmada ailesinden de yardım kabul ettiğini, mesleğini çok sevdiğini ve hala çok çalıştığını ekliyor.</a:t>
            </a:r>
          </a:p>
          <a:p>
            <a:pPr algn="just"/>
            <a:r>
              <a:rPr lang="tr-TR" dirty="0"/>
              <a:t>Kadınların bilimsel olarak detaylara daha meraklı olduğunu, birden çok görevi aynı anda yürütmede daha başarılı olduklarını ve daha kibar olduklarını söyleyen </a:t>
            </a:r>
            <a:r>
              <a:rPr lang="tr-TR" dirty="0" err="1"/>
              <a:t>Komusoglu</a:t>
            </a:r>
            <a:r>
              <a:rPr lang="tr-TR" dirty="0"/>
              <a:t> çocuk sahibi olmakla kariyer yapmak arasında bir korelasyon olmadığını belirtiyor. Eğer bazı kadınlar için varsa da bile, bunun için toplumun suçlanması gerektiğini belirtiyor.</a:t>
            </a:r>
          </a:p>
        </p:txBody>
      </p:sp>
      <p:sp>
        <p:nvSpPr>
          <p:cNvPr id="4" name="Dikdörtgen 3"/>
          <p:cNvSpPr/>
          <p:nvPr/>
        </p:nvSpPr>
        <p:spPr>
          <a:xfrm>
            <a:off x="8979743" y="5940028"/>
            <a:ext cx="1764457" cy="369332"/>
          </a:xfrm>
          <a:prstGeom prst="rect">
            <a:avLst/>
          </a:prstGeom>
        </p:spPr>
        <p:txBody>
          <a:bodyPr wrap="none">
            <a:spAutoFit/>
          </a:bodyPr>
          <a:lstStyle/>
          <a:p>
            <a:r>
              <a:rPr lang="tr-TR" i="1" dirty="0"/>
              <a:t>(</a:t>
            </a:r>
            <a:r>
              <a:rPr lang="tr-TR" i="1" dirty="0" err="1"/>
              <a:t>Hargittai</a:t>
            </a:r>
            <a:r>
              <a:rPr lang="tr-TR" i="1" dirty="0"/>
              <a:t>, 2015)</a:t>
            </a:r>
          </a:p>
        </p:txBody>
      </p:sp>
    </p:spTree>
    <p:extLst>
      <p:ext uri="{BB962C8B-B14F-4D97-AF65-F5344CB8AC3E}">
        <p14:creationId xmlns:p14="http://schemas.microsoft.com/office/powerpoint/2010/main" val="9131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lstStyle/>
          <a:p>
            <a:pPr algn="just"/>
            <a:r>
              <a:rPr lang="tr-TR" dirty="0" err="1"/>
              <a:t>Bakay</a:t>
            </a:r>
            <a:r>
              <a:rPr lang="tr-TR" dirty="0"/>
              <a:t>, G. (2006). </a:t>
            </a:r>
            <a:r>
              <a:rPr lang="tr-TR" i="1" dirty="0"/>
              <a:t>Günümüz Türk Kadınlarından Başarı Öyküleri.</a:t>
            </a:r>
            <a:r>
              <a:rPr lang="tr-TR" dirty="0"/>
              <a:t> İstanbul: Remzi Kitabevi</a:t>
            </a:r>
          </a:p>
          <a:p>
            <a:pPr algn="just"/>
            <a:r>
              <a:rPr lang="tr-TR" dirty="0" err="1"/>
              <a:t>European</a:t>
            </a:r>
            <a:r>
              <a:rPr lang="tr-TR" dirty="0"/>
              <a:t> </a:t>
            </a:r>
            <a:r>
              <a:rPr lang="tr-TR" dirty="0" err="1"/>
              <a:t>Commission</a:t>
            </a:r>
            <a:r>
              <a:rPr lang="tr-TR" dirty="0"/>
              <a:t> (2013). </a:t>
            </a:r>
            <a:r>
              <a:rPr lang="tr-TR" i="1" dirty="0" err="1"/>
              <a:t>She</a:t>
            </a:r>
            <a:r>
              <a:rPr lang="tr-TR" i="1" dirty="0"/>
              <a:t> </a:t>
            </a:r>
            <a:r>
              <a:rPr lang="tr-TR" i="1" dirty="0" err="1"/>
              <a:t>Figures</a:t>
            </a:r>
            <a:r>
              <a:rPr lang="tr-TR" i="1" dirty="0"/>
              <a:t> 2012.</a:t>
            </a:r>
            <a:r>
              <a:rPr lang="en-US" i="1" dirty="0"/>
              <a:t> </a:t>
            </a:r>
            <a:r>
              <a:rPr lang="en-US" dirty="0"/>
              <a:t>Luxembourg: Publications of the European Union</a:t>
            </a:r>
            <a:r>
              <a:rPr lang="tr-TR" dirty="0"/>
              <a:t>. </a:t>
            </a:r>
            <a:r>
              <a:rPr lang="tr-TR" i="1" dirty="0"/>
              <a:t>Erişim Linki: </a:t>
            </a:r>
            <a:r>
              <a:rPr lang="tr-TR" i="1" dirty="0">
                <a:hlinkClick r:id="rId2"/>
              </a:rPr>
              <a:t>http://ec.europa.eu/research/science-society/document_library/pdf_06/she-figures-2012_en.pdf</a:t>
            </a:r>
            <a:endParaRPr lang="tr-TR" i="1" dirty="0"/>
          </a:p>
          <a:p>
            <a:pPr algn="just"/>
            <a:r>
              <a:rPr lang="tr-TR" dirty="0" err="1"/>
              <a:t>Kağıtçıbaşı</a:t>
            </a:r>
            <a:r>
              <a:rPr lang="tr-TR" dirty="0"/>
              <a:t>, Ç. (2008). </a:t>
            </a:r>
            <a:r>
              <a:rPr lang="tr-TR" dirty="0" err="1"/>
              <a:t>Caution</a:t>
            </a:r>
            <a:r>
              <a:rPr lang="tr-TR" dirty="0"/>
              <a:t>: Men at </a:t>
            </a:r>
            <a:r>
              <a:rPr lang="tr-TR" dirty="0" err="1"/>
              <a:t>Work</a:t>
            </a:r>
            <a:r>
              <a:rPr lang="tr-TR" dirty="0"/>
              <a:t>, </a:t>
            </a:r>
            <a:r>
              <a:rPr lang="tr-TR" i="1" dirty="0"/>
              <a:t>Nature, 456</a:t>
            </a:r>
            <a:r>
              <a:rPr lang="tr-TR" dirty="0"/>
              <a:t>, 12-14.</a:t>
            </a:r>
          </a:p>
          <a:p>
            <a:pPr algn="just"/>
            <a:r>
              <a:rPr lang="tr-TR" dirty="0" err="1"/>
              <a:t>Hargittai</a:t>
            </a:r>
            <a:r>
              <a:rPr lang="tr-TR" dirty="0"/>
              <a:t>, M. (2015). </a:t>
            </a:r>
            <a:r>
              <a:rPr lang="tr-TR" i="1" dirty="0" err="1"/>
              <a:t>Women</a:t>
            </a:r>
            <a:r>
              <a:rPr lang="tr-TR" i="1" dirty="0"/>
              <a:t> </a:t>
            </a:r>
            <a:r>
              <a:rPr lang="tr-TR" i="1" dirty="0" err="1"/>
              <a:t>Scientists</a:t>
            </a:r>
            <a:r>
              <a:rPr lang="tr-TR" i="1" dirty="0"/>
              <a:t>: </a:t>
            </a:r>
            <a:r>
              <a:rPr lang="tr-TR" i="1" dirty="0" err="1"/>
              <a:t>Reflections</a:t>
            </a:r>
            <a:r>
              <a:rPr lang="tr-TR" i="1" dirty="0"/>
              <a:t>, </a:t>
            </a:r>
            <a:r>
              <a:rPr lang="tr-TR" i="1" dirty="0" err="1"/>
              <a:t>Challenges</a:t>
            </a:r>
            <a:r>
              <a:rPr lang="tr-TR" i="1" dirty="0"/>
              <a:t> </a:t>
            </a:r>
            <a:r>
              <a:rPr lang="tr-TR" i="1" dirty="0" err="1"/>
              <a:t>and</a:t>
            </a:r>
            <a:r>
              <a:rPr lang="tr-TR" i="1" dirty="0"/>
              <a:t> </a:t>
            </a:r>
            <a:r>
              <a:rPr lang="tr-TR" i="1" dirty="0" err="1"/>
              <a:t>Breaking</a:t>
            </a:r>
            <a:r>
              <a:rPr lang="tr-TR" i="1" dirty="0"/>
              <a:t> </a:t>
            </a:r>
            <a:r>
              <a:rPr lang="tr-TR" i="1" dirty="0" err="1"/>
              <a:t>Boundaries</a:t>
            </a:r>
            <a:r>
              <a:rPr lang="tr-TR" dirty="0"/>
              <a:t>. USA: Oxford </a:t>
            </a:r>
            <a:r>
              <a:rPr lang="tr-TR" dirty="0" err="1"/>
              <a:t>University</a:t>
            </a:r>
            <a:r>
              <a:rPr lang="tr-TR" dirty="0"/>
              <a:t> </a:t>
            </a:r>
            <a:r>
              <a:rPr lang="tr-TR" dirty="0" err="1"/>
              <a:t>Press</a:t>
            </a:r>
            <a:endParaRPr lang="tr-TR" dirty="0"/>
          </a:p>
        </p:txBody>
      </p:sp>
    </p:spTree>
    <p:extLst>
      <p:ext uri="{BB962C8B-B14F-4D97-AF65-F5344CB8AC3E}">
        <p14:creationId xmlns:p14="http://schemas.microsoft.com/office/powerpoint/2010/main" val="13086632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tegral">
  <a:themeElements>
    <a:clrScheme name="E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E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83</TotalTime>
  <Words>399</Words>
  <Application>Microsoft Office PowerPoint</Application>
  <PresentationFormat>Geniş ekran</PresentationFormat>
  <Paragraphs>31</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Tw Cen MT</vt:lpstr>
      <vt:lpstr>Tw Cen MT Condensed</vt:lpstr>
      <vt:lpstr>Wingdings 3</vt:lpstr>
      <vt:lpstr>Entegral</vt:lpstr>
      <vt:lpstr>Kadın Bilim İnsanları</vt:lpstr>
      <vt:lpstr>Prof. Dr. Sezer şener komsuoğlu-nörolog</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Kadın Bilim İnsanları</dc:title>
  <dc:creator>TUGCE_ÖZYETER</dc:creator>
  <cp:lastModifiedBy>Neslihan Tuğçe Özyeter</cp:lastModifiedBy>
  <cp:revision>19</cp:revision>
  <dcterms:created xsi:type="dcterms:W3CDTF">2020-11-09T12:15:07Z</dcterms:created>
  <dcterms:modified xsi:type="dcterms:W3CDTF">2022-03-07T10:24:39Z</dcterms:modified>
</cp:coreProperties>
</file>