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8" r:id="rId3"/>
    <p:sldId id="297" r:id="rId4"/>
    <p:sldId id="260" r:id="rId5"/>
    <p:sldId id="261" r:id="rId6"/>
    <p:sldId id="263" r:id="rId7"/>
    <p:sldId id="308" r:id="rId8"/>
    <p:sldId id="319" r:id="rId9"/>
    <p:sldId id="299" r:id="rId10"/>
    <p:sldId id="301" r:id="rId11"/>
    <p:sldId id="264" r:id="rId12"/>
    <p:sldId id="302" r:id="rId13"/>
    <p:sldId id="309" r:id="rId14"/>
    <p:sldId id="307" r:id="rId15"/>
    <p:sldId id="320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6" r:id="rId26"/>
    <p:sldId id="304" r:id="rId27"/>
    <p:sldId id="276" r:id="rId28"/>
    <p:sldId id="277" r:id="rId29"/>
    <p:sldId id="305" r:id="rId30"/>
    <p:sldId id="321" r:id="rId31"/>
    <p:sldId id="278" r:id="rId32"/>
    <p:sldId id="279" r:id="rId33"/>
    <p:sldId id="280" r:id="rId34"/>
    <p:sldId id="283" r:id="rId35"/>
    <p:sldId id="284" r:id="rId36"/>
    <p:sldId id="322" r:id="rId37"/>
    <p:sldId id="287" r:id="rId38"/>
    <p:sldId id="288" r:id="rId39"/>
    <p:sldId id="289" r:id="rId40"/>
    <p:sldId id="290" r:id="rId41"/>
    <p:sldId id="291" r:id="rId42"/>
    <p:sldId id="311" r:id="rId43"/>
    <p:sldId id="310" r:id="rId44"/>
    <p:sldId id="293" r:id="rId45"/>
    <p:sldId id="313" r:id="rId46"/>
    <p:sldId id="323" r:id="rId47"/>
    <p:sldId id="314" r:id="rId48"/>
    <p:sldId id="315" r:id="rId49"/>
    <p:sldId id="316" r:id="rId50"/>
    <p:sldId id="317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5C0000"/>
    <a:srgbClr val="FFFF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131" autoAdjust="0"/>
    <p:restoredTop sz="94660"/>
  </p:normalViewPr>
  <p:slideViewPr>
    <p:cSldViewPr>
      <p:cViewPr varScale="1">
        <p:scale>
          <a:sx n="116" d="100"/>
          <a:sy n="116" d="100"/>
        </p:scale>
        <p:origin x="-23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6EDB9-F5A9-494C-8056-98145AEB4907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BDDD-1407-4EE9-9A89-D156F1E80C5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681E9-C34E-4C46-B5D3-E1C33E3762D6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97E5-7CBD-4A09-8B53-C979584DF82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4B15-A566-48E1-B259-0790395FAA4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F6508-6378-46A4-B1FF-A94E76EFA5D8}" type="slidenum">
              <a:rPr lang="tr-TR" smtClean="0"/>
              <a:pPr/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97C33-253F-46A5-86F2-248A46D77426}" type="slidenum">
              <a:rPr lang="tr-TR" smtClean="0"/>
              <a:pPr/>
              <a:t>21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F6508-6378-46A4-B1FF-A94E76EFA5D8}" type="slidenum">
              <a:rPr lang="tr-TR" smtClean="0"/>
              <a:pPr/>
              <a:t>47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97C33-253F-46A5-86F2-248A46D77426}" type="slidenum">
              <a:rPr lang="tr-TR" smtClean="0"/>
              <a:pPr/>
              <a:t>48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7517-1ECE-4C40-B8C2-9B9C9C85EF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2301-1184-4168-9822-F1BD9C1FAF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1F66-4864-411C-A82E-643431223D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0C8A-3195-420D-AAE3-67323733D76B}" type="datetimeFigureOut">
              <a:rPr lang="tr-TR" smtClean="0"/>
              <a:pPr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6182-93EE-44B5-BFBD-6651576E7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700" b="1" kern="1200">
          <a:solidFill>
            <a:srgbClr val="8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SzPct val="75000"/>
        <a:buFont typeface="Wingdings" pitchFamily="2" charset="2"/>
        <a:buChar char="Ø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86742" cy="2428892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5C0000"/>
                </a:solidFill>
              </a:rPr>
              <a:t>Çocukluk Çağında</a:t>
            </a:r>
            <a:br>
              <a:rPr lang="tr-TR" sz="5400" dirty="0" smtClean="0">
                <a:solidFill>
                  <a:srgbClr val="5C0000"/>
                </a:solidFill>
              </a:rPr>
            </a:br>
            <a:r>
              <a:rPr lang="tr-TR" sz="5400" dirty="0" smtClean="0">
                <a:solidFill>
                  <a:srgbClr val="5C0000"/>
                </a:solidFill>
              </a:rPr>
              <a:t>Anemiye Yaklaşım</a:t>
            </a:r>
            <a:endParaRPr lang="tr-TR" sz="5400" dirty="0">
              <a:solidFill>
                <a:srgbClr val="5C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343672" cy="1928826"/>
          </a:xfrm>
        </p:spPr>
        <p:txBody>
          <a:bodyPr/>
          <a:lstStyle/>
          <a:p>
            <a:r>
              <a:rPr lang="tr-TR" sz="2800" dirty="0" smtClean="0"/>
              <a:t>Dr. Mehmet ERTEM</a:t>
            </a:r>
          </a:p>
          <a:p>
            <a:endParaRPr lang="tr-TR" sz="600" dirty="0" smtClean="0"/>
          </a:p>
          <a:p>
            <a:r>
              <a:rPr lang="tr-TR" sz="2600" b="0" dirty="0" smtClean="0"/>
              <a:t>Ankara Üniversitesi Tıp Fakültesi</a:t>
            </a:r>
          </a:p>
          <a:p>
            <a:r>
              <a:rPr lang="tr-TR" sz="2600" b="0" dirty="0" smtClean="0"/>
              <a:t>Pediatrik Hematoloji ve  Bilim Dalı</a:t>
            </a:r>
          </a:p>
          <a:p>
            <a:endParaRPr lang="tr-TR" dirty="0"/>
          </a:p>
        </p:txBody>
      </p:sp>
      <p:pic>
        <p:nvPicPr>
          <p:cNvPr id="4" name="3 Resim" descr="C:\Users\user\AppData\Local\Microsoft\Windows\INetCache\IE\C6VAG8JW\ankara_logo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32" y="231390"/>
            <a:ext cx="1188796" cy="112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786710" y="357166"/>
            <a:ext cx="1071570" cy="1071570"/>
            <a:chOff x="581" y="152"/>
            <a:chExt cx="711" cy="7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1" y="152"/>
              <a:ext cx="711" cy="713"/>
            </a:xfrm>
            <a:custGeom>
              <a:avLst/>
              <a:gdLst>
                <a:gd name="T0" fmla="*/ 391 w 711"/>
                <a:gd name="T1" fmla="*/ 2 h 713"/>
                <a:gd name="T2" fmla="*/ 462 w 711"/>
                <a:gd name="T3" fmla="*/ 17 h 713"/>
                <a:gd name="T4" fmla="*/ 525 w 711"/>
                <a:gd name="T5" fmla="*/ 44 h 713"/>
                <a:gd name="T6" fmla="*/ 581 w 711"/>
                <a:gd name="T7" fmla="*/ 82 h 713"/>
                <a:gd name="T8" fmla="*/ 631 w 711"/>
                <a:gd name="T9" fmla="*/ 130 h 713"/>
                <a:gd name="T10" fmla="*/ 669 w 711"/>
                <a:gd name="T11" fmla="*/ 188 h 713"/>
                <a:gd name="T12" fmla="*/ 696 w 711"/>
                <a:gd name="T13" fmla="*/ 252 h 713"/>
                <a:gd name="T14" fmla="*/ 709 w 711"/>
                <a:gd name="T15" fmla="*/ 321 h 713"/>
                <a:gd name="T16" fmla="*/ 709 w 711"/>
                <a:gd name="T17" fmla="*/ 394 h 713"/>
                <a:gd name="T18" fmla="*/ 696 w 711"/>
                <a:gd name="T19" fmla="*/ 463 h 713"/>
                <a:gd name="T20" fmla="*/ 669 w 711"/>
                <a:gd name="T21" fmla="*/ 527 h 713"/>
                <a:gd name="T22" fmla="*/ 631 w 711"/>
                <a:gd name="T23" fmla="*/ 584 h 713"/>
                <a:gd name="T24" fmla="*/ 581 w 711"/>
                <a:gd name="T25" fmla="*/ 632 h 713"/>
                <a:gd name="T26" fmla="*/ 525 w 711"/>
                <a:gd name="T27" fmla="*/ 671 h 713"/>
                <a:gd name="T28" fmla="*/ 462 w 711"/>
                <a:gd name="T29" fmla="*/ 698 h 713"/>
                <a:gd name="T30" fmla="*/ 391 w 711"/>
                <a:gd name="T31" fmla="*/ 711 h 713"/>
                <a:gd name="T32" fmla="*/ 320 w 711"/>
                <a:gd name="T33" fmla="*/ 711 h 713"/>
                <a:gd name="T34" fmla="*/ 249 w 711"/>
                <a:gd name="T35" fmla="*/ 698 h 713"/>
                <a:gd name="T36" fmla="*/ 186 w 711"/>
                <a:gd name="T37" fmla="*/ 671 h 713"/>
                <a:gd name="T38" fmla="*/ 130 w 711"/>
                <a:gd name="T39" fmla="*/ 632 h 713"/>
                <a:gd name="T40" fmla="*/ 80 w 711"/>
                <a:gd name="T41" fmla="*/ 584 h 713"/>
                <a:gd name="T42" fmla="*/ 42 w 711"/>
                <a:gd name="T43" fmla="*/ 527 h 713"/>
                <a:gd name="T44" fmla="*/ 15 w 711"/>
                <a:gd name="T45" fmla="*/ 463 h 713"/>
                <a:gd name="T46" fmla="*/ 2 w 711"/>
                <a:gd name="T47" fmla="*/ 394 h 713"/>
                <a:gd name="T48" fmla="*/ 2 w 711"/>
                <a:gd name="T49" fmla="*/ 321 h 713"/>
                <a:gd name="T50" fmla="*/ 15 w 711"/>
                <a:gd name="T51" fmla="*/ 252 h 713"/>
                <a:gd name="T52" fmla="*/ 42 w 711"/>
                <a:gd name="T53" fmla="*/ 188 h 713"/>
                <a:gd name="T54" fmla="*/ 80 w 711"/>
                <a:gd name="T55" fmla="*/ 130 h 713"/>
                <a:gd name="T56" fmla="*/ 130 w 711"/>
                <a:gd name="T57" fmla="*/ 82 h 713"/>
                <a:gd name="T58" fmla="*/ 186 w 711"/>
                <a:gd name="T59" fmla="*/ 44 h 713"/>
                <a:gd name="T60" fmla="*/ 249 w 711"/>
                <a:gd name="T61" fmla="*/ 17 h 713"/>
                <a:gd name="T62" fmla="*/ 320 w 711"/>
                <a:gd name="T63" fmla="*/ 2 h 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1"/>
                <a:gd name="T97" fmla="*/ 0 h 713"/>
                <a:gd name="T98" fmla="*/ 711 w 711"/>
                <a:gd name="T99" fmla="*/ 713 h 7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1" h="713">
                  <a:moveTo>
                    <a:pt x="356" y="0"/>
                  </a:moveTo>
                  <a:lnTo>
                    <a:pt x="391" y="2"/>
                  </a:lnTo>
                  <a:lnTo>
                    <a:pt x="427" y="7"/>
                  </a:lnTo>
                  <a:lnTo>
                    <a:pt x="462" y="17"/>
                  </a:lnTo>
                  <a:lnTo>
                    <a:pt x="495" y="29"/>
                  </a:lnTo>
                  <a:lnTo>
                    <a:pt x="525" y="44"/>
                  </a:lnTo>
                  <a:lnTo>
                    <a:pt x="554" y="61"/>
                  </a:lnTo>
                  <a:lnTo>
                    <a:pt x="581" y="82"/>
                  </a:lnTo>
                  <a:lnTo>
                    <a:pt x="608" y="105"/>
                  </a:lnTo>
                  <a:lnTo>
                    <a:pt x="631" y="130"/>
                  </a:lnTo>
                  <a:lnTo>
                    <a:pt x="650" y="157"/>
                  </a:lnTo>
                  <a:lnTo>
                    <a:pt x="669" y="188"/>
                  </a:lnTo>
                  <a:lnTo>
                    <a:pt x="684" y="219"/>
                  </a:lnTo>
                  <a:lnTo>
                    <a:pt x="696" y="252"/>
                  </a:lnTo>
                  <a:lnTo>
                    <a:pt x="704" y="286"/>
                  </a:lnTo>
                  <a:lnTo>
                    <a:pt x="709" y="321"/>
                  </a:lnTo>
                  <a:lnTo>
                    <a:pt x="711" y="357"/>
                  </a:lnTo>
                  <a:lnTo>
                    <a:pt x="709" y="394"/>
                  </a:lnTo>
                  <a:lnTo>
                    <a:pt x="704" y="428"/>
                  </a:lnTo>
                  <a:lnTo>
                    <a:pt x="696" y="463"/>
                  </a:lnTo>
                  <a:lnTo>
                    <a:pt x="684" y="496"/>
                  </a:lnTo>
                  <a:lnTo>
                    <a:pt x="669" y="527"/>
                  </a:lnTo>
                  <a:lnTo>
                    <a:pt x="650" y="555"/>
                  </a:lnTo>
                  <a:lnTo>
                    <a:pt x="631" y="584"/>
                  </a:lnTo>
                  <a:lnTo>
                    <a:pt x="608" y="609"/>
                  </a:lnTo>
                  <a:lnTo>
                    <a:pt x="581" y="632"/>
                  </a:lnTo>
                  <a:lnTo>
                    <a:pt x="554" y="651"/>
                  </a:lnTo>
                  <a:lnTo>
                    <a:pt x="525" y="671"/>
                  </a:lnTo>
                  <a:lnTo>
                    <a:pt x="495" y="686"/>
                  </a:lnTo>
                  <a:lnTo>
                    <a:pt x="462" y="698"/>
                  </a:lnTo>
                  <a:lnTo>
                    <a:pt x="427" y="705"/>
                  </a:lnTo>
                  <a:lnTo>
                    <a:pt x="391" y="711"/>
                  </a:lnTo>
                  <a:lnTo>
                    <a:pt x="356" y="713"/>
                  </a:lnTo>
                  <a:lnTo>
                    <a:pt x="320" y="711"/>
                  </a:lnTo>
                  <a:lnTo>
                    <a:pt x="284" y="705"/>
                  </a:lnTo>
                  <a:lnTo>
                    <a:pt x="249" y="698"/>
                  </a:lnTo>
                  <a:lnTo>
                    <a:pt x="216" y="686"/>
                  </a:lnTo>
                  <a:lnTo>
                    <a:pt x="186" y="671"/>
                  </a:lnTo>
                  <a:lnTo>
                    <a:pt x="157" y="651"/>
                  </a:lnTo>
                  <a:lnTo>
                    <a:pt x="130" y="632"/>
                  </a:lnTo>
                  <a:lnTo>
                    <a:pt x="103" y="609"/>
                  </a:lnTo>
                  <a:lnTo>
                    <a:pt x="80" y="584"/>
                  </a:lnTo>
                  <a:lnTo>
                    <a:pt x="61" y="555"/>
                  </a:lnTo>
                  <a:lnTo>
                    <a:pt x="42" y="527"/>
                  </a:lnTo>
                  <a:lnTo>
                    <a:pt x="27" y="496"/>
                  </a:lnTo>
                  <a:lnTo>
                    <a:pt x="15" y="463"/>
                  </a:lnTo>
                  <a:lnTo>
                    <a:pt x="7" y="428"/>
                  </a:lnTo>
                  <a:lnTo>
                    <a:pt x="2" y="394"/>
                  </a:lnTo>
                  <a:lnTo>
                    <a:pt x="0" y="357"/>
                  </a:lnTo>
                  <a:lnTo>
                    <a:pt x="2" y="321"/>
                  </a:lnTo>
                  <a:lnTo>
                    <a:pt x="7" y="286"/>
                  </a:lnTo>
                  <a:lnTo>
                    <a:pt x="15" y="252"/>
                  </a:lnTo>
                  <a:lnTo>
                    <a:pt x="27" y="219"/>
                  </a:lnTo>
                  <a:lnTo>
                    <a:pt x="42" y="188"/>
                  </a:lnTo>
                  <a:lnTo>
                    <a:pt x="61" y="157"/>
                  </a:lnTo>
                  <a:lnTo>
                    <a:pt x="80" y="130"/>
                  </a:lnTo>
                  <a:lnTo>
                    <a:pt x="103" y="105"/>
                  </a:lnTo>
                  <a:lnTo>
                    <a:pt x="130" y="82"/>
                  </a:lnTo>
                  <a:lnTo>
                    <a:pt x="157" y="61"/>
                  </a:lnTo>
                  <a:lnTo>
                    <a:pt x="186" y="44"/>
                  </a:lnTo>
                  <a:lnTo>
                    <a:pt x="216" y="29"/>
                  </a:lnTo>
                  <a:lnTo>
                    <a:pt x="249" y="17"/>
                  </a:lnTo>
                  <a:lnTo>
                    <a:pt x="284" y="7"/>
                  </a:lnTo>
                  <a:lnTo>
                    <a:pt x="320" y="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6" y="169"/>
              <a:ext cx="681" cy="681"/>
            </a:xfrm>
            <a:custGeom>
              <a:avLst/>
              <a:gdLst>
                <a:gd name="T0" fmla="*/ 376 w 681"/>
                <a:gd name="T1" fmla="*/ 2 h 681"/>
                <a:gd name="T2" fmla="*/ 441 w 681"/>
                <a:gd name="T3" fmla="*/ 15 h 681"/>
                <a:gd name="T4" fmla="*/ 503 w 681"/>
                <a:gd name="T5" fmla="*/ 40 h 681"/>
                <a:gd name="T6" fmla="*/ 556 w 681"/>
                <a:gd name="T7" fmla="*/ 79 h 681"/>
                <a:gd name="T8" fmla="*/ 602 w 681"/>
                <a:gd name="T9" fmla="*/ 123 h 681"/>
                <a:gd name="T10" fmla="*/ 639 w 681"/>
                <a:gd name="T11" fmla="*/ 179 h 681"/>
                <a:gd name="T12" fmla="*/ 666 w 681"/>
                <a:gd name="T13" fmla="*/ 238 h 681"/>
                <a:gd name="T14" fmla="*/ 679 w 681"/>
                <a:gd name="T15" fmla="*/ 306 h 681"/>
                <a:gd name="T16" fmla="*/ 679 w 681"/>
                <a:gd name="T17" fmla="*/ 375 h 681"/>
                <a:gd name="T18" fmla="*/ 666 w 681"/>
                <a:gd name="T19" fmla="*/ 440 h 681"/>
                <a:gd name="T20" fmla="*/ 639 w 681"/>
                <a:gd name="T21" fmla="*/ 502 h 681"/>
                <a:gd name="T22" fmla="*/ 602 w 681"/>
                <a:gd name="T23" fmla="*/ 556 h 681"/>
                <a:gd name="T24" fmla="*/ 556 w 681"/>
                <a:gd name="T25" fmla="*/ 602 h 681"/>
                <a:gd name="T26" fmla="*/ 503 w 681"/>
                <a:gd name="T27" fmla="*/ 638 h 681"/>
                <a:gd name="T28" fmla="*/ 441 w 681"/>
                <a:gd name="T29" fmla="*/ 665 h 681"/>
                <a:gd name="T30" fmla="*/ 376 w 681"/>
                <a:gd name="T31" fmla="*/ 679 h 681"/>
                <a:gd name="T32" fmla="*/ 305 w 681"/>
                <a:gd name="T33" fmla="*/ 679 h 681"/>
                <a:gd name="T34" fmla="*/ 240 w 681"/>
                <a:gd name="T35" fmla="*/ 665 h 681"/>
                <a:gd name="T36" fmla="*/ 178 w 681"/>
                <a:gd name="T37" fmla="*/ 638 h 681"/>
                <a:gd name="T38" fmla="*/ 125 w 681"/>
                <a:gd name="T39" fmla="*/ 602 h 681"/>
                <a:gd name="T40" fmla="*/ 79 w 681"/>
                <a:gd name="T41" fmla="*/ 556 h 681"/>
                <a:gd name="T42" fmla="*/ 42 w 681"/>
                <a:gd name="T43" fmla="*/ 502 h 681"/>
                <a:gd name="T44" fmla="*/ 15 w 681"/>
                <a:gd name="T45" fmla="*/ 440 h 681"/>
                <a:gd name="T46" fmla="*/ 2 w 681"/>
                <a:gd name="T47" fmla="*/ 375 h 681"/>
                <a:gd name="T48" fmla="*/ 2 w 681"/>
                <a:gd name="T49" fmla="*/ 306 h 681"/>
                <a:gd name="T50" fmla="*/ 15 w 681"/>
                <a:gd name="T51" fmla="*/ 238 h 681"/>
                <a:gd name="T52" fmla="*/ 42 w 681"/>
                <a:gd name="T53" fmla="*/ 179 h 681"/>
                <a:gd name="T54" fmla="*/ 79 w 681"/>
                <a:gd name="T55" fmla="*/ 123 h 681"/>
                <a:gd name="T56" fmla="*/ 125 w 681"/>
                <a:gd name="T57" fmla="*/ 79 h 681"/>
                <a:gd name="T58" fmla="*/ 178 w 681"/>
                <a:gd name="T59" fmla="*/ 40 h 681"/>
                <a:gd name="T60" fmla="*/ 240 w 681"/>
                <a:gd name="T61" fmla="*/ 15 h 681"/>
                <a:gd name="T62" fmla="*/ 305 w 681"/>
                <a:gd name="T63" fmla="*/ 2 h 6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1"/>
                <a:gd name="T97" fmla="*/ 0 h 681"/>
                <a:gd name="T98" fmla="*/ 681 w 681"/>
                <a:gd name="T99" fmla="*/ 681 h 6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1" h="681">
                  <a:moveTo>
                    <a:pt x="341" y="0"/>
                  </a:moveTo>
                  <a:lnTo>
                    <a:pt x="376" y="2"/>
                  </a:lnTo>
                  <a:lnTo>
                    <a:pt x="409" y="8"/>
                  </a:lnTo>
                  <a:lnTo>
                    <a:pt x="441" y="15"/>
                  </a:lnTo>
                  <a:lnTo>
                    <a:pt x="472" y="27"/>
                  </a:lnTo>
                  <a:lnTo>
                    <a:pt x="503" y="40"/>
                  </a:lnTo>
                  <a:lnTo>
                    <a:pt x="529" y="58"/>
                  </a:lnTo>
                  <a:lnTo>
                    <a:pt x="556" y="79"/>
                  </a:lnTo>
                  <a:lnTo>
                    <a:pt x="581" y="100"/>
                  </a:lnTo>
                  <a:lnTo>
                    <a:pt x="602" y="123"/>
                  </a:lnTo>
                  <a:lnTo>
                    <a:pt x="622" y="150"/>
                  </a:lnTo>
                  <a:lnTo>
                    <a:pt x="639" y="179"/>
                  </a:lnTo>
                  <a:lnTo>
                    <a:pt x="654" y="208"/>
                  </a:lnTo>
                  <a:lnTo>
                    <a:pt x="666" y="238"/>
                  </a:lnTo>
                  <a:lnTo>
                    <a:pt x="673" y="271"/>
                  </a:lnTo>
                  <a:lnTo>
                    <a:pt x="679" y="306"/>
                  </a:lnTo>
                  <a:lnTo>
                    <a:pt x="681" y="340"/>
                  </a:lnTo>
                  <a:lnTo>
                    <a:pt x="679" y="375"/>
                  </a:lnTo>
                  <a:lnTo>
                    <a:pt x="673" y="408"/>
                  </a:lnTo>
                  <a:lnTo>
                    <a:pt x="666" y="440"/>
                  </a:lnTo>
                  <a:lnTo>
                    <a:pt x="654" y="473"/>
                  </a:lnTo>
                  <a:lnTo>
                    <a:pt x="639" y="502"/>
                  </a:lnTo>
                  <a:lnTo>
                    <a:pt x="622" y="531"/>
                  </a:lnTo>
                  <a:lnTo>
                    <a:pt x="602" y="556"/>
                  </a:lnTo>
                  <a:lnTo>
                    <a:pt x="581" y="581"/>
                  </a:lnTo>
                  <a:lnTo>
                    <a:pt x="556" y="602"/>
                  </a:lnTo>
                  <a:lnTo>
                    <a:pt x="529" y="621"/>
                  </a:lnTo>
                  <a:lnTo>
                    <a:pt x="503" y="638"/>
                  </a:lnTo>
                  <a:lnTo>
                    <a:pt x="472" y="654"/>
                  </a:lnTo>
                  <a:lnTo>
                    <a:pt x="441" y="665"/>
                  </a:lnTo>
                  <a:lnTo>
                    <a:pt x="409" y="673"/>
                  </a:lnTo>
                  <a:lnTo>
                    <a:pt x="376" y="679"/>
                  </a:lnTo>
                  <a:lnTo>
                    <a:pt x="341" y="681"/>
                  </a:lnTo>
                  <a:lnTo>
                    <a:pt x="305" y="679"/>
                  </a:lnTo>
                  <a:lnTo>
                    <a:pt x="272" y="673"/>
                  </a:lnTo>
                  <a:lnTo>
                    <a:pt x="240" y="665"/>
                  </a:lnTo>
                  <a:lnTo>
                    <a:pt x="209" y="654"/>
                  </a:lnTo>
                  <a:lnTo>
                    <a:pt x="178" y="638"/>
                  </a:lnTo>
                  <a:lnTo>
                    <a:pt x="152" y="621"/>
                  </a:lnTo>
                  <a:lnTo>
                    <a:pt x="125" y="602"/>
                  </a:lnTo>
                  <a:lnTo>
                    <a:pt x="100" y="581"/>
                  </a:lnTo>
                  <a:lnTo>
                    <a:pt x="79" y="556"/>
                  </a:lnTo>
                  <a:lnTo>
                    <a:pt x="59" y="531"/>
                  </a:lnTo>
                  <a:lnTo>
                    <a:pt x="42" y="502"/>
                  </a:lnTo>
                  <a:lnTo>
                    <a:pt x="27" y="473"/>
                  </a:lnTo>
                  <a:lnTo>
                    <a:pt x="15" y="440"/>
                  </a:lnTo>
                  <a:lnTo>
                    <a:pt x="8" y="408"/>
                  </a:lnTo>
                  <a:lnTo>
                    <a:pt x="2" y="375"/>
                  </a:lnTo>
                  <a:lnTo>
                    <a:pt x="0" y="340"/>
                  </a:lnTo>
                  <a:lnTo>
                    <a:pt x="2" y="306"/>
                  </a:lnTo>
                  <a:lnTo>
                    <a:pt x="8" y="271"/>
                  </a:lnTo>
                  <a:lnTo>
                    <a:pt x="15" y="238"/>
                  </a:lnTo>
                  <a:lnTo>
                    <a:pt x="27" y="208"/>
                  </a:lnTo>
                  <a:lnTo>
                    <a:pt x="42" y="179"/>
                  </a:lnTo>
                  <a:lnTo>
                    <a:pt x="59" y="150"/>
                  </a:lnTo>
                  <a:lnTo>
                    <a:pt x="79" y="123"/>
                  </a:lnTo>
                  <a:lnTo>
                    <a:pt x="100" y="100"/>
                  </a:lnTo>
                  <a:lnTo>
                    <a:pt x="125" y="79"/>
                  </a:lnTo>
                  <a:lnTo>
                    <a:pt x="152" y="58"/>
                  </a:lnTo>
                  <a:lnTo>
                    <a:pt x="178" y="40"/>
                  </a:lnTo>
                  <a:lnTo>
                    <a:pt x="209" y="27"/>
                  </a:lnTo>
                  <a:lnTo>
                    <a:pt x="240" y="15"/>
                  </a:lnTo>
                  <a:lnTo>
                    <a:pt x="272" y="8"/>
                  </a:lnTo>
                  <a:lnTo>
                    <a:pt x="305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37" y="165"/>
              <a:ext cx="344" cy="344"/>
            </a:xfrm>
            <a:custGeom>
              <a:avLst/>
              <a:gdLst>
                <a:gd name="T0" fmla="*/ 344 w 344"/>
                <a:gd name="T1" fmla="*/ 344 h 344"/>
                <a:gd name="T2" fmla="*/ 344 w 344"/>
                <a:gd name="T3" fmla="*/ 344 h 344"/>
                <a:gd name="T4" fmla="*/ 342 w 344"/>
                <a:gd name="T5" fmla="*/ 310 h 344"/>
                <a:gd name="T6" fmla="*/ 336 w 344"/>
                <a:gd name="T7" fmla="*/ 275 h 344"/>
                <a:gd name="T8" fmla="*/ 328 w 344"/>
                <a:gd name="T9" fmla="*/ 242 h 344"/>
                <a:gd name="T10" fmla="*/ 317 w 344"/>
                <a:gd name="T11" fmla="*/ 210 h 344"/>
                <a:gd name="T12" fmla="*/ 302 w 344"/>
                <a:gd name="T13" fmla="*/ 181 h 344"/>
                <a:gd name="T14" fmla="*/ 284 w 344"/>
                <a:gd name="T15" fmla="*/ 152 h 344"/>
                <a:gd name="T16" fmla="*/ 265 w 344"/>
                <a:gd name="T17" fmla="*/ 125 h 344"/>
                <a:gd name="T18" fmla="*/ 242 w 344"/>
                <a:gd name="T19" fmla="*/ 100 h 344"/>
                <a:gd name="T20" fmla="*/ 219 w 344"/>
                <a:gd name="T21" fmla="*/ 79 h 344"/>
                <a:gd name="T22" fmla="*/ 192 w 344"/>
                <a:gd name="T23" fmla="*/ 58 h 344"/>
                <a:gd name="T24" fmla="*/ 163 w 344"/>
                <a:gd name="T25" fmla="*/ 41 h 344"/>
                <a:gd name="T26" fmla="*/ 133 w 344"/>
                <a:gd name="T27" fmla="*/ 27 h 344"/>
                <a:gd name="T28" fmla="*/ 102 w 344"/>
                <a:gd name="T29" fmla="*/ 16 h 344"/>
                <a:gd name="T30" fmla="*/ 70 w 344"/>
                <a:gd name="T31" fmla="*/ 6 h 344"/>
                <a:gd name="T32" fmla="*/ 35 w 344"/>
                <a:gd name="T33" fmla="*/ 2 h 344"/>
                <a:gd name="T34" fmla="*/ 0 w 344"/>
                <a:gd name="T35" fmla="*/ 0 h 344"/>
                <a:gd name="T36" fmla="*/ 0 w 344"/>
                <a:gd name="T37" fmla="*/ 8 h 344"/>
                <a:gd name="T38" fmla="*/ 33 w 344"/>
                <a:gd name="T39" fmla="*/ 10 h 344"/>
                <a:gd name="T40" fmla="*/ 68 w 344"/>
                <a:gd name="T41" fmla="*/ 16 h 344"/>
                <a:gd name="T42" fmla="*/ 98 w 344"/>
                <a:gd name="T43" fmla="*/ 23 h 344"/>
                <a:gd name="T44" fmla="*/ 129 w 344"/>
                <a:gd name="T45" fmla="*/ 35 h 344"/>
                <a:gd name="T46" fmla="*/ 160 w 344"/>
                <a:gd name="T47" fmla="*/ 50 h 344"/>
                <a:gd name="T48" fmla="*/ 187 w 344"/>
                <a:gd name="T49" fmla="*/ 66 h 344"/>
                <a:gd name="T50" fmla="*/ 213 w 344"/>
                <a:gd name="T51" fmla="*/ 85 h 344"/>
                <a:gd name="T52" fmla="*/ 236 w 344"/>
                <a:gd name="T53" fmla="*/ 108 h 344"/>
                <a:gd name="T54" fmla="*/ 257 w 344"/>
                <a:gd name="T55" fmla="*/ 131 h 344"/>
                <a:gd name="T56" fmla="*/ 277 w 344"/>
                <a:gd name="T57" fmla="*/ 156 h 344"/>
                <a:gd name="T58" fmla="*/ 294 w 344"/>
                <a:gd name="T59" fmla="*/ 185 h 344"/>
                <a:gd name="T60" fmla="*/ 307 w 344"/>
                <a:gd name="T61" fmla="*/ 214 h 344"/>
                <a:gd name="T62" fmla="*/ 319 w 344"/>
                <a:gd name="T63" fmla="*/ 244 h 344"/>
                <a:gd name="T64" fmla="*/ 328 w 344"/>
                <a:gd name="T65" fmla="*/ 277 h 344"/>
                <a:gd name="T66" fmla="*/ 332 w 344"/>
                <a:gd name="T67" fmla="*/ 310 h 344"/>
                <a:gd name="T68" fmla="*/ 334 w 344"/>
                <a:gd name="T69" fmla="*/ 344 h 344"/>
                <a:gd name="T70" fmla="*/ 334 w 344"/>
                <a:gd name="T71" fmla="*/ 344 h 344"/>
                <a:gd name="T72" fmla="*/ 344 w 344"/>
                <a:gd name="T73" fmla="*/ 344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4"/>
                <a:gd name="T113" fmla="*/ 344 w 344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4">
                  <a:moveTo>
                    <a:pt x="344" y="344"/>
                  </a:moveTo>
                  <a:lnTo>
                    <a:pt x="344" y="344"/>
                  </a:lnTo>
                  <a:lnTo>
                    <a:pt x="342" y="310"/>
                  </a:lnTo>
                  <a:lnTo>
                    <a:pt x="336" y="275"/>
                  </a:lnTo>
                  <a:lnTo>
                    <a:pt x="328" y="242"/>
                  </a:lnTo>
                  <a:lnTo>
                    <a:pt x="317" y="210"/>
                  </a:lnTo>
                  <a:lnTo>
                    <a:pt x="302" y="181"/>
                  </a:lnTo>
                  <a:lnTo>
                    <a:pt x="284" y="152"/>
                  </a:lnTo>
                  <a:lnTo>
                    <a:pt x="265" y="125"/>
                  </a:lnTo>
                  <a:lnTo>
                    <a:pt x="242" y="100"/>
                  </a:lnTo>
                  <a:lnTo>
                    <a:pt x="219" y="79"/>
                  </a:lnTo>
                  <a:lnTo>
                    <a:pt x="192" y="58"/>
                  </a:lnTo>
                  <a:lnTo>
                    <a:pt x="163" y="41"/>
                  </a:lnTo>
                  <a:lnTo>
                    <a:pt x="133" y="27"/>
                  </a:lnTo>
                  <a:lnTo>
                    <a:pt x="102" y="16"/>
                  </a:lnTo>
                  <a:lnTo>
                    <a:pt x="70" y="6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33" y="10"/>
                  </a:lnTo>
                  <a:lnTo>
                    <a:pt x="68" y="16"/>
                  </a:lnTo>
                  <a:lnTo>
                    <a:pt x="98" y="23"/>
                  </a:lnTo>
                  <a:lnTo>
                    <a:pt x="129" y="35"/>
                  </a:lnTo>
                  <a:lnTo>
                    <a:pt x="160" y="50"/>
                  </a:lnTo>
                  <a:lnTo>
                    <a:pt x="187" y="66"/>
                  </a:lnTo>
                  <a:lnTo>
                    <a:pt x="213" y="85"/>
                  </a:lnTo>
                  <a:lnTo>
                    <a:pt x="236" y="108"/>
                  </a:lnTo>
                  <a:lnTo>
                    <a:pt x="257" y="131"/>
                  </a:lnTo>
                  <a:lnTo>
                    <a:pt x="277" y="156"/>
                  </a:lnTo>
                  <a:lnTo>
                    <a:pt x="294" y="185"/>
                  </a:lnTo>
                  <a:lnTo>
                    <a:pt x="307" y="214"/>
                  </a:lnTo>
                  <a:lnTo>
                    <a:pt x="319" y="244"/>
                  </a:lnTo>
                  <a:lnTo>
                    <a:pt x="328" y="277"/>
                  </a:lnTo>
                  <a:lnTo>
                    <a:pt x="332" y="310"/>
                  </a:lnTo>
                  <a:lnTo>
                    <a:pt x="334" y="344"/>
                  </a:lnTo>
                  <a:lnTo>
                    <a:pt x="344" y="34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37" y="509"/>
              <a:ext cx="344" cy="344"/>
            </a:xfrm>
            <a:custGeom>
              <a:avLst/>
              <a:gdLst>
                <a:gd name="T0" fmla="*/ 0 w 344"/>
                <a:gd name="T1" fmla="*/ 344 h 344"/>
                <a:gd name="T2" fmla="*/ 0 w 344"/>
                <a:gd name="T3" fmla="*/ 344 h 344"/>
                <a:gd name="T4" fmla="*/ 35 w 344"/>
                <a:gd name="T5" fmla="*/ 343 h 344"/>
                <a:gd name="T6" fmla="*/ 70 w 344"/>
                <a:gd name="T7" fmla="*/ 337 h 344"/>
                <a:gd name="T8" fmla="*/ 102 w 344"/>
                <a:gd name="T9" fmla="*/ 329 h 344"/>
                <a:gd name="T10" fmla="*/ 133 w 344"/>
                <a:gd name="T11" fmla="*/ 318 h 344"/>
                <a:gd name="T12" fmla="*/ 163 w 344"/>
                <a:gd name="T13" fmla="*/ 302 h 344"/>
                <a:gd name="T14" fmla="*/ 192 w 344"/>
                <a:gd name="T15" fmla="*/ 285 h 344"/>
                <a:gd name="T16" fmla="*/ 219 w 344"/>
                <a:gd name="T17" fmla="*/ 266 h 344"/>
                <a:gd name="T18" fmla="*/ 242 w 344"/>
                <a:gd name="T19" fmla="*/ 243 h 344"/>
                <a:gd name="T20" fmla="*/ 265 w 344"/>
                <a:gd name="T21" fmla="*/ 220 h 344"/>
                <a:gd name="T22" fmla="*/ 284 w 344"/>
                <a:gd name="T23" fmla="*/ 193 h 344"/>
                <a:gd name="T24" fmla="*/ 302 w 344"/>
                <a:gd name="T25" fmla="*/ 164 h 344"/>
                <a:gd name="T26" fmla="*/ 317 w 344"/>
                <a:gd name="T27" fmla="*/ 133 h 344"/>
                <a:gd name="T28" fmla="*/ 328 w 344"/>
                <a:gd name="T29" fmla="*/ 102 h 344"/>
                <a:gd name="T30" fmla="*/ 336 w 344"/>
                <a:gd name="T31" fmla="*/ 70 h 344"/>
                <a:gd name="T32" fmla="*/ 342 w 344"/>
                <a:gd name="T33" fmla="*/ 35 h 344"/>
                <a:gd name="T34" fmla="*/ 344 w 344"/>
                <a:gd name="T35" fmla="*/ 0 h 344"/>
                <a:gd name="T36" fmla="*/ 334 w 344"/>
                <a:gd name="T37" fmla="*/ 0 h 344"/>
                <a:gd name="T38" fmla="*/ 332 w 344"/>
                <a:gd name="T39" fmla="*/ 35 h 344"/>
                <a:gd name="T40" fmla="*/ 328 w 344"/>
                <a:gd name="T41" fmla="*/ 68 h 344"/>
                <a:gd name="T42" fmla="*/ 319 w 344"/>
                <a:gd name="T43" fmla="*/ 100 h 344"/>
                <a:gd name="T44" fmla="*/ 307 w 344"/>
                <a:gd name="T45" fmla="*/ 131 h 344"/>
                <a:gd name="T46" fmla="*/ 294 w 344"/>
                <a:gd name="T47" fmla="*/ 160 h 344"/>
                <a:gd name="T48" fmla="*/ 277 w 344"/>
                <a:gd name="T49" fmla="*/ 187 h 344"/>
                <a:gd name="T50" fmla="*/ 257 w 344"/>
                <a:gd name="T51" fmla="*/ 214 h 344"/>
                <a:gd name="T52" fmla="*/ 236 w 344"/>
                <a:gd name="T53" fmla="*/ 237 h 344"/>
                <a:gd name="T54" fmla="*/ 213 w 344"/>
                <a:gd name="T55" fmla="*/ 258 h 344"/>
                <a:gd name="T56" fmla="*/ 187 w 344"/>
                <a:gd name="T57" fmla="*/ 277 h 344"/>
                <a:gd name="T58" fmla="*/ 160 w 344"/>
                <a:gd name="T59" fmla="*/ 294 h 344"/>
                <a:gd name="T60" fmla="*/ 129 w 344"/>
                <a:gd name="T61" fmla="*/ 310 h 344"/>
                <a:gd name="T62" fmla="*/ 98 w 344"/>
                <a:gd name="T63" fmla="*/ 319 h 344"/>
                <a:gd name="T64" fmla="*/ 68 w 344"/>
                <a:gd name="T65" fmla="*/ 329 h 344"/>
                <a:gd name="T66" fmla="*/ 33 w 344"/>
                <a:gd name="T67" fmla="*/ 333 h 344"/>
                <a:gd name="T68" fmla="*/ 0 w 344"/>
                <a:gd name="T69" fmla="*/ 335 h 344"/>
                <a:gd name="T70" fmla="*/ 0 w 344"/>
                <a:gd name="T71" fmla="*/ 335 h 344"/>
                <a:gd name="T72" fmla="*/ 0 w 344"/>
                <a:gd name="T73" fmla="*/ 344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4"/>
                <a:gd name="T113" fmla="*/ 344 w 344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4">
                  <a:moveTo>
                    <a:pt x="0" y="344"/>
                  </a:moveTo>
                  <a:lnTo>
                    <a:pt x="0" y="344"/>
                  </a:lnTo>
                  <a:lnTo>
                    <a:pt x="35" y="343"/>
                  </a:lnTo>
                  <a:lnTo>
                    <a:pt x="70" y="337"/>
                  </a:lnTo>
                  <a:lnTo>
                    <a:pt x="102" y="329"/>
                  </a:lnTo>
                  <a:lnTo>
                    <a:pt x="133" y="318"/>
                  </a:lnTo>
                  <a:lnTo>
                    <a:pt x="163" y="302"/>
                  </a:lnTo>
                  <a:lnTo>
                    <a:pt x="192" y="285"/>
                  </a:lnTo>
                  <a:lnTo>
                    <a:pt x="219" y="266"/>
                  </a:lnTo>
                  <a:lnTo>
                    <a:pt x="242" y="243"/>
                  </a:lnTo>
                  <a:lnTo>
                    <a:pt x="265" y="220"/>
                  </a:lnTo>
                  <a:lnTo>
                    <a:pt x="284" y="193"/>
                  </a:lnTo>
                  <a:lnTo>
                    <a:pt x="302" y="164"/>
                  </a:lnTo>
                  <a:lnTo>
                    <a:pt x="317" y="133"/>
                  </a:lnTo>
                  <a:lnTo>
                    <a:pt x="328" y="102"/>
                  </a:lnTo>
                  <a:lnTo>
                    <a:pt x="336" y="70"/>
                  </a:lnTo>
                  <a:lnTo>
                    <a:pt x="342" y="35"/>
                  </a:lnTo>
                  <a:lnTo>
                    <a:pt x="344" y="0"/>
                  </a:lnTo>
                  <a:lnTo>
                    <a:pt x="334" y="0"/>
                  </a:lnTo>
                  <a:lnTo>
                    <a:pt x="332" y="35"/>
                  </a:lnTo>
                  <a:lnTo>
                    <a:pt x="328" y="68"/>
                  </a:lnTo>
                  <a:lnTo>
                    <a:pt x="319" y="100"/>
                  </a:lnTo>
                  <a:lnTo>
                    <a:pt x="307" y="131"/>
                  </a:lnTo>
                  <a:lnTo>
                    <a:pt x="294" y="160"/>
                  </a:lnTo>
                  <a:lnTo>
                    <a:pt x="277" y="187"/>
                  </a:lnTo>
                  <a:lnTo>
                    <a:pt x="257" y="214"/>
                  </a:lnTo>
                  <a:lnTo>
                    <a:pt x="236" y="237"/>
                  </a:lnTo>
                  <a:lnTo>
                    <a:pt x="213" y="258"/>
                  </a:lnTo>
                  <a:lnTo>
                    <a:pt x="187" y="277"/>
                  </a:lnTo>
                  <a:lnTo>
                    <a:pt x="160" y="294"/>
                  </a:lnTo>
                  <a:lnTo>
                    <a:pt x="129" y="310"/>
                  </a:lnTo>
                  <a:lnTo>
                    <a:pt x="98" y="319"/>
                  </a:lnTo>
                  <a:lnTo>
                    <a:pt x="68" y="329"/>
                  </a:lnTo>
                  <a:lnTo>
                    <a:pt x="33" y="333"/>
                  </a:lnTo>
                  <a:lnTo>
                    <a:pt x="0" y="335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92" y="509"/>
              <a:ext cx="345" cy="344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2 w 345"/>
                <a:gd name="T5" fmla="*/ 35 h 344"/>
                <a:gd name="T6" fmla="*/ 8 w 345"/>
                <a:gd name="T7" fmla="*/ 70 h 344"/>
                <a:gd name="T8" fmla="*/ 16 w 345"/>
                <a:gd name="T9" fmla="*/ 102 h 344"/>
                <a:gd name="T10" fmla="*/ 27 w 345"/>
                <a:gd name="T11" fmla="*/ 133 h 344"/>
                <a:gd name="T12" fmla="*/ 42 w 345"/>
                <a:gd name="T13" fmla="*/ 164 h 344"/>
                <a:gd name="T14" fmla="*/ 60 w 345"/>
                <a:gd name="T15" fmla="*/ 193 h 344"/>
                <a:gd name="T16" fmla="*/ 79 w 345"/>
                <a:gd name="T17" fmla="*/ 220 h 344"/>
                <a:gd name="T18" fmla="*/ 102 w 345"/>
                <a:gd name="T19" fmla="*/ 243 h 344"/>
                <a:gd name="T20" fmla="*/ 125 w 345"/>
                <a:gd name="T21" fmla="*/ 266 h 344"/>
                <a:gd name="T22" fmla="*/ 152 w 345"/>
                <a:gd name="T23" fmla="*/ 285 h 344"/>
                <a:gd name="T24" fmla="*/ 181 w 345"/>
                <a:gd name="T25" fmla="*/ 302 h 344"/>
                <a:gd name="T26" fmla="*/ 211 w 345"/>
                <a:gd name="T27" fmla="*/ 318 h 344"/>
                <a:gd name="T28" fmla="*/ 242 w 345"/>
                <a:gd name="T29" fmla="*/ 329 h 344"/>
                <a:gd name="T30" fmla="*/ 274 w 345"/>
                <a:gd name="T31" fmla="*/ 337 h 344"/>
                <a:gd name="T32" fmla="*/ 309 w 345"/>
                <a:gd name="T33" fmla="*/ 343 h 344"/>
                <a:gd name="T34" fmla="*/ 345 w 345"/>
                <a:gd name="T35" fmla="*/ 344 h 344"/>
                <a:gd name="T36" fmla="*/ 345 w 345"/>
                <a:gd name="T37" fmla="*/ 335 h 344"/>
                <a:gd name="T38" fmla="*/ 311 w 345"/>
                <a:gd name="T39" fmla="*/ 333 h 344"/>
                <a:gd name="T40" fmla="*/ 276 w 345"/>
                <a:gd name="T41" fmla="*/ 329 h 344"/>
                <a:gd name="T42" fmla="*/ 246 w 345"/>
                <a:gd name="T43" fmla="*/ 319 h 344"/>
                <a:gd name="T44" fmla="*/ 215 w 345"/>
                <a:gd name="T45" fmla="*/ 310 h 344"/>
                <a:gd name="T46" fmla="*/ 184 w 345"/>
                <a:gd name="T47" fmla="*/ 294 h 344"/>
                <a:gd name="T48" fmla="*/ 157 w 345"/>
                <a:gd name="T49" fmla="*/ 277 h 344"/>
                <a:gd name="T50" fmla="*/ 131 w 345"/>
                <a:gd name="T51" fmla="*/ 258 h 344"/>
                <a:gd name="T52" fmla="*/ 108 w 345"/>
                <a:gd name="T53" fmla="*/ 237 h 344"/>
                <a:gd name="T54" fmla="*/ 87 w 345"/>
                <a:gd name="T55" fmla="*/ 214 h 344"/>
                <a:gd name="T56" fmla="*/ 67 w 345"/>
                <a:gd name="T57" fmla="*/ 187 h 344"/>
                <a:gd name="T58" fmla="*/ 50 w 345"/>
                <a:gd name="T59" fmla="*/ 160 h 344"/>
                <a:gd name="T60" fmla="*/ 37 w 345"/>
                <a:gd name="T61" fmla="*/ 131 h 344"/>
                <a:gd name="T62" fmla="*/ 25 w 345"/>
                <a:gd name="T63" fmla="*/ 100 h 344"/>
                <a:gd name="T64" fmla="*/ 16 w 345"/>
                <a:gd name="T65" fmla="*/ 68 h 344"/>
                <a:gd name="T66" fmla="*/ 12 w 345"/>
                <a:gd name="T67" fmla="*/ 35 h 344"/>
                <a:gd name="T68" fmla="*/ 10 w 345"/>
                <a:gd name="T69" fmla="*/ 0 h 344"/>
                <a:gd name="T70" fmla="*/ 10 w 345"/>
                <a:gd name="T71" fmla="*/ 0 h 344"/>
                <a:gd name="T72" fmla="*/ 0 w 345"/>
                <a:gd name="T73" fmla="*/ 0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4"/>
                <a:gd name="T113" fmla="*/ 345 w 345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4">
                  <a:moveTo>
                    <a:pt x="0" y="0"/>
                  </a:moveTo>
                  <a:lnTo>
                    <a:pt x="0" y="0"/>
                  </a:lnTo>
                  <a:lnTo>
                    <a:pt x="2" y="35"/>
                  </a:lnTo>
                  <a:lnTo>
                    <a:pt x="8" y="70"/>
                  </a:lnTo>
                  <a:lnTo>
                    <a:pt x="16" y="102"/>
                  </a:lnTo>
                  <a:lnTo>
                    <a:pt x="27" y="133"/>
                  </a:lnTo>
                  <a:lnTo>
                    <a:pt x="42" y="164"/>
                  </a:lnTo>
                  <a:lnTo>
                    <a:pt x="60" y="193"/>
                  </a:lnTo>
                  <a:lnTo>
                    <a:pt x="79" y="220"/>
                  </a:lnTo>
                  <a:lnTo>
                    <a:pt x="102" y="243"/>
                  </a:lnTo>
                  <a:lnTo>
                    <a:pt x="125" y="266"/>
                  </a:lnTo>
                  <a:lnTo>
                    <a:pt x="152" y="285"/>
                  </a:lnTo>
                  <a:lnTo>
                    <a:pt x="181" y="302"/>
                  </a:lnTo>
                  <a:lnTo>
                    <a:pt x="211" y="318"/>
                  </a:lnTo>
                  <a:lnTo>
                    <a:pt x="242" y="329"/>
                  </a:lnTo>
                  <a:lnTo>
                    <a:pt x="274" y="337"/>
                  </a:lnTo>
                  <a:lnTo>
                    <a:pt x="309" y="343"/>
                  </a:lnTo>
                  <a:lnTo>
                    <a:pt x="345" y="344"/>
                  </a:lnTo>
                  <a:lnTo>
                    <a:pt x="345" y="335"/>
                  </a:lnTo>
                  <a:lnTo>
                    <a:pt x="311" y="333"/>
                  </a:lnTo>
                  <a:lnTo>
                    <a:pt x="276" y="329"/>
                  </a:lnTo>
                  <a:lnTo>
                    <a:pt x="246" y="319"/>
                  </a:lnTo>
                  <a:lnTo>
                    <a:pt x="215" y="310"/>
                  </a:lnTo>
                  <a:lnTo>
                    <a:pt x="184" y="294"/>
                  </a:lnTo>
                  <a:lnTo>
                    <a:pt x="157" y="277"/>
                  </a:lnTo>
                  <a:lnTo>
                    <a:pt x="131" y="258"/>
                  </a:lnTo>
                  <a:lnTo>
                    <a:pt x="108" y="237"/>
                  </a:lnTo>
                  <a:lnTo>
                    <a:pt x="87" y="214"/>
                  </a:lnTo>
                  <a:lnTo>
                    <a:pt x="67" y="187"/>
                  </a:lnTo>
                  <a:lnTo>
                    <a:pt x="50" y="160"/>
                  </a:lnTo>
                  <a:lnTo>
                    <a:pt x="37" y="131"/>
                  </a:lnTo>
                  <a:lnTo>
                    <a:pt x="25" y="100"/>
                  </a:lnTo>
                  <a:lnTo>
                    <a:pt x="16" y="68"/>
                  </a:lnTo>
                  <a:lnTo>
                    <a:pt x="12" y="3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92" y="165"/>
              <a:ext cx="345" cy="344"/>
            </a:xfrm>
            <a:custGeom>
              <a:avLst/>
              <a:gdLst>
                <a:gd name="T0" fmla="*/ 345 w 345"/>
                <a:gd name="T1" fmla="*/ 0 h 344"/>
                <a:gd name="T2" fmla="*/ 345 w 345"/>
                <a:gd name="T3" fmla="*/ 0 h 344"/>
                <a:gd name="T4" fmla="*/ 309 w 345"/>
                <a:gd name="T5" fmla="*/ 2 h 344"/>
                <a:gd name="T6" fmla="*/ 274 w 345"/>
                <a:gd name="T7" fmla="*/ 6 h 344"/>
                <a:gd name="T8" fmla="*/ 242 w 345"/>
                <a:gd name="T9" fmla="*/ 16 h 344"/>
                <a:gd name="T10" fmla="*/ 211 w 345"/>
                <a:gd name="T11" fmla="*/ 27 h 344"/>
                <a:gd name="T12" fmla="*/ 181 w 345"/>
                <a:gd name="T13" fmla="*/ 41 h 344"/>
                <a:gd name="T14" fmla="*/ 152 w 345"/>
                <a:gd name="T15" fmla="*/ 58 h 344"/>
                <a:gd name="T16" fmla="*/ 125 w 345"/>
                <a:gd name="T17" fmla="*/ 79 h 344"/>
                <a:gd name="T18" fmla="*/ 102 w 345"/>
                <a:gd name="T19" fmla="*/ 100 h 344"/>
                <a:gd name="T20" fmla="*/ 79 w 345"/>
                <a:gd name="T21" fmla="*/ 125 h 344"/>
                <a:gd name="T22" fmla="*/ 60 w 345"/>
                <a:gd name="T23" fmla="*/ 152 h 344"/>
                <a:gd name="T24" fmla="*/ 42 w 345"/>
                <a:gd name="T25" fmla="*/ 181 h 344"/>
                <a:gd name="T26" fmla="*/ 27 w 345"/>
                <a:gd name="T27" fmla="*/ 210 h 344"/>
                <a:gd name="T28" fmla="*/ 16 w 345"/>
                <a:gd name="T29" fmla="*/ 242 h 344"/>
                <a:gd name="T30" fmla="*/ 8 w 345"/>
                <a:gd name="T31" fmla="*/ 275 h 344"/>
                <a:gd name="T32" fmla="*/ 2 w 345"/>
                <a:gd name="T33" fmla="*/ 310 h 344"/>
                <a:gd name="T34" fmla="*/ 0 w 345"/>
                <a:gd name="T35" fmla="*/ 344 h 344"/>
                <a:gd name="T36" fmla="*/ 10 w 345"/>
                <a:gd name="T37" fmla="*/ 344 h 344"/>
                <a:gd name="T38" fmla="*/ 12 w 345"/>
                <a:gd name="T39" fmla="*/ 310 h 344"/>
                <a:gd name="T40" fmla="*/ 16 w 345"/>
                <a:gd name="T41" fmla="*/ 277 h 344"/>
                <a:gd name="T42" fmla="*/ 25 w 345"/>
                <a:gd name="T43" fmla="*/ 244 h 344"/>
                <a:gd name="T44" fmla="*/ 37 w 345"/>
                <a:gd name="T45" fmla="*/ 214 h 344"/>
                <a:gd name="T46" fmla="*/ 50 w 345"/>
                <a:gd name="T47" fmla="*/ 185 h 344"/>
                <a:gd name="T48" fmla="*/ 67 w 345"/>
                <a:gd name="T49" fmla="*/ 156 h 344"/>
                <a:gd name="T50" fmla="*/ 87 w 345"/>
                <a:gd name="T51" fmla="*/ 131 h 344"/>
                <a:gd name="T52" fmla="*/ 108 w 345"/>
                <a:gd name="T53" fmla="*/ 108 h 344"/>
                <a:gd name="T54" fmla="*/ 131 w 345"/>
                <a:gd name="T55" fmla="*/ 85 h 344"/>
                <a:gd name="T56" fmla="*/ 157 w 345"/>
                <a:gd name="T57" fmla="*/ 66 h 344"/>
                <a:gd name="T58" fmla="*/ 184 w 345"/>
                <a:gd name="T59" fmla="*/ 50 h 344"/>
                <a:gd name="T60" fmla="*/ 215 w 345"/>
                <a:gd name="T61" fmla="*/ 35 h 344"/>
                <a:gd name="T62" fmla="*/ 246 w 345"/>
                <a:gd name="T63" fmla="*/ 23 h 344"/>
                <a:gd name="T64" fmla="*/ 276 w 345"/>
                <a:gd name="T65" fmla="*/ 16 h 344"/>
                <a:gd name="T66" fmla="*/ 311 w 345"/>
                <a:gd name="T67" fmla="*/ 10 h 344"/>
                <a:gd name="T68" fmla="*/ 345 w 345"/>
                <a:gd name="T69" fmla="*/ 8 h 344"/>
                <a:gd name="T70" fmla="*/ 345 w 345"/>
                <a:gd name="T71" fmla="*/ 8 h 344"/>
                <a:gd name="T72" fmla="*/ 345 w 345"/>
                <a:gd name="T73" fmla="*/ 0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4"/>
                <a:gd name="T113" fmla="*/ 345 w 345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4">
                  <a:moveTo>
                    <a:pt x="345" y="0"/>
                  </a:moveTo>
                  <a:lnTo>
                    <a:pt x="345" y="0"/>
                  </a:lnTo>
                  <a:lnTo>
                    <a:pt x="309" y="2"/>
                  </a:lnTo>
                  <a:lnTo>
                    <a:pt x="274" y="6"/>
                  </a:lnTo>
                  <a:lnTo>
                    <a:pt x="242" y="16"/>
                  </a:lnTo>
                  <a:lnTo>
                    <a:pt x="211" y="27"/>
                  </a:lnTo>
                  <a:lnTo>
                    <a:pt x="181" y="41"/>
                  </a:lnTo>
                  <a:lnTo>
                    <a:pt x="152" y="58"/>
                  </a:lnTo>
                  <a:lnTo>
                    <a:pt x="125" y="79"/>
                  </a:lnTo>
                  <a:lnTo>
                    <a:pt x="102" y="100"/>
                  </a:lnTo>
                  <a:lnTo>
                    <a:pt x="79" y="125"/>
                  </a:lnTo>
                  <a:lnTo>
                    <a:pt x="60" y="152"/>
                  </a:lnTo>
                  <a:lnTo>
                    <a:pt x="42" y="181"/>
                  </a:lnTo>
                  <a:lnTo>
                    <a:pt x="27" y="210"/>
                  </a:lnTo>
                  <a:lnTo>
                    <a:pt x="16" y="242"/>
                  </a:lnTo>
                  <a:lnTo>
                    <a:pt x="8" y="275"/>
                  </a:lnTo>
                  <a:lnTo>
                    <a:pt x="2" y="310"/>
                  </a:lnTo>
                  <a:lnTo>
                    <a:pt x="0" y="344"/>
                  </a:lnTo>
                  <a:lnTo>
                    <a:pt x="10" y="344"/>
                  </a:lnTo>
                  <a:lnTo>
                    <a:pt x="12" y="310"/>
                  </a:lnTo>
                  <a:lnTo>
                    <a:pt x="16" y="277"/>
                  </a:lnTo>
                  <a:lnTo>
                    <a:pt x="25" y="244"/>
                  </a:lnTo>
                  <a:lnTo>
                    <a:pt x="37" y="214"/>
                  </a:lnTo>
                  <a:lnTo>
                    <a:pt x="50" y="185"/>
                  </a:lnTo>
                  <a:lnTo>
                    <a:pt x="67" y="156"/>
                  </a:lnTo>
                  <a:lnTo>
                    <a:pt x="87" y="131"/>
                  </a:lnTo>
                  <a:lnTo>
                    <a:pt x="108" y="108"/>
                  </a:lnTo>
                  <a:lnTo>
                    <a:pt x="131" y="85"/>
                  </a:lnTo>
                  <a:lnTo>
                    <a:pt x="157" y="66"/>
                  </a:lnTo>
                  <a:lnTo>
                    <a:pt x="184" y="50"/>
                  </a:lnTo>
                  <a:lnTo>
                    <a:pt x="215" y="35"/>
                  </a:lnTo>
                  <a:lnTo>
                    <a:pt x="246" y="23"/>
                  </a:lnTo>
                  <a:lnTo>
                    <a:pt x="276" y="16"/>
                  </a:lnTo>
                  <a:lnTo>
                    <a:pt x="311" y="10"/>
                  </a:lnTo>
                  <a:lnTo>
                    <a:pt x="345" y="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57" y="240"/>
              <a:ext cx="230" cy="229"/>
            </a:xfrm>
            <a:custGeom>
              <a:avLst/>
              <a:gdLst>
                <a:gd name="T0" fmla="*/ 0 w 230"/>
                <a:gd name="T1" fmla="*/ 133 h 229"/>
                <a:gd name="T2" fmla="*/ 0 w 230"/>
                <a:gd name="T3" fmla="*/ 139 h 229"/>
                <a:gd name="T4" fmla="*/ 0 w 230"/>
                <a:gd name="T5" fmla="*/ 142 h 229"/>
                <a:gd name="T6" fmla="*/ 3 w 230"/>
                <a:gd name="T7" fmla="*/ 142 h 229"/>
                <a:gd name="T8" fmla="*/ 13 w 230"/>
                <a:gd name="T9" fmla="*/ 135 h 229"/>
                <a:gd name="T10" fmla="*/ 23 w 230"/>
                <a:gd name="T11" fmla="*/ 125 h 229"/>
                <a:gd name="T12" fmla="*/ 32 w 230"/>
                <a:gd name="T13" fmla="*/ 115 h 229"/>
                <a:gd name="T14" fmla="*/ 42 w 230"/>
                <a:gd name="T15" fmla="*/ 108 h 229"/>
                <a:gd name="T16" fmla="*/ 53 w 230"/>
                <a:gd name="T17" fmla="*/ 104 h 229"/>
                <a:gd name="T18" fmla="*/ 63 w 230"/>
                <a:gd name="T19" fmla="*/ 98 h 229"/>
                <a:gd name="T20" fmla="*/ 69 w 230"/>
                <a:gd name="T21" fmla="*/ 91 h 229"/>
                <a:gd name="T22" fmla="*/ 71 w 230"/>
                <a:gd name="T23" fmla="*/ 83 h 229"/>
                <a:gd name="T24" fmla="*/ 80 w 230"/>
                <a:gd name="T25" fmla="*/ 64 h 229"/>
                <a:gd name="T26" fmla="*/ 97 w 230"/>
                <a:gd name="T27" fmla="*/ 44 h 229"/>
                <a:gd name="T28" fmla="*/ 119 w 230"/>
                <a:gd name="T29" fmla="*/ 37 h 229"/>
                <a:gd name="T30" fmla="*/ 138 w 230"/>
                <a:gd name="T31" fmla="*/ 39 h 229"/>
                <a:gd name="T32" fmla="*/ 155 w 230"/>
                <a:gd name="T33" fmla="*/ 46 h 229"/>
                <a:gd name="T34" fmla="*/ 172 w 230"/>
                <a:gd name="T35" fmla="*/ 62 h 229"/>
                <a:gd name="T36" fmla="*/ 184 w 230"/>
                <a:gd name="T37" fmla="*/ 79 h 229"/>
                <a:gd name="T38" fmla="*/ 191 w 230"/>
                <a:gd name="T39" fmla="*/ 98 h 229"/>
                <a:gd name="T40" fmla="*/ 191 w 230"/>
                <a:gd name="T41" fmla="*/ 119 h 229"/>
                <a:gd name="T42" fmla="*/ 190 w 230"/>
                <a:gd name="T43" fmla="*/ 146 h 229"/>
                <a:gd name="T44" fmla="*/ 184 w 230"/>
                <a:gd name="T45" fmla="*/ 173 h 229"/>
                <a:gd name="T46" fmla="*/ 174 w 230"/>
                <a:gd name="T47" fmla="*/ 198 h 229"/>
                <a:gd name="T48" fmla="*/ 195 w 230"/>
                <a:gd name="T49" fmla="*/ 229 h 229"/>
                <a:gd name="T50" fmla="*/ 209 w 230"/>
                <a:gd name="T51" fmla="*/ 200 h 229"/>
                <a:gd name="T52" fmla="*/ 220 w 230"/>
                <a:gd name="T53" fmla="*/ 171 h 229"/>
                <a:gd name="T54" fmla="*/ 226 w 230"/>
                <a:gd name="T55" fmla="*/ 139 h 229"/>
                <a:gd name="T56" fmla="*/ 230 w 230"/>
                <a:gd name="T57" fmla="*/ 108 h 229"/>
                <a:gd name="T58" fmla="*/ 226 w 230"/>
                <a:gd name="T59" fmla="*/ 81 h 229"/>
                <a:gd name="T60" fmla="*/ 216 w 230"/>
                <a:gd name="T61" fmla="*/ 58 h 229"/>
                <a:gd name="T62" fmla="*/ 201 w 230"/>
                <a:gd name="T63" fmla="*/ 33 h 229"/>
                <a:gd name="T64" fmla="*/ 174 w 230"/>
                <a:gd name="T65" fmla="*/ 10 h 229"/>
                <a:gd name="T66" fmla="*/ 145 w 230"/>
                <a:gd name="T67" fmla="*/ 0 h 229"/>
                <a:gd name="T68" fmla="*/ 117 w 230"/>
                <a:gd name="T69" fmla="*/ 2 h 229"/>
                <a:gd name="T70" fmla="*/ 90 w 230"/>
                <a:gd name="T71" fmla="*/ 14 h 229"/>
                <a:gd name="T72" fmla="*/ 59 w 230"/>
                <a:gd name="T73" fmla="*/ 37 h 229"/>
                <a:gd name="T74" fmla="*/ 50 w 230"/>
                <a:gd name="T75" fmla="*/ 39 h 229"/>
                <a:gd name="T76" fmla="*/ 40 w 230"/>
                <a:gd name="T77" fmla="*/ 44 h 229"/>
                <a:gd name="T78" fmla="*/ 30 w 230"/>
                <a:gd name="T79" fmla="*/ 48 h 229"/>
                <a:gd name="T80" fmla="*/ 21 w 230"/>
                <a:gd name="T81" fmla="*/ 54 h 229"/>
                <a:gd name="T82" fmla="*/ 17 w 230"/>
                <a:gd name="T83" fmla="*/ 58 h 229"/>
                <a:gd name="T84" fmla="*/ 13 w 230"/>
                <a:gd name="T85" fmla="*/ 66 h 229"/>
                <a:gd name="T86" fmla="*/ 9 w 230"/>
                <a:gd name="T87" fmla="*/ 71 h 229"/>
                <a:gd name="T88" fmla="*/ 5 w 230"/>
                <a:gd name="T89" fmla="*/ 77 h 229"/>
                <a:gd name="T90" fmla="*/ 5 w 230"/>
                <a:gd name="T91" fmla="*/ 89 h 229"/>
                <a:gd name="T92" fmla="*/ 5 w 230"/>
                <a:gd name="T93" fmla="*/ 102 h 229"/>
                <a:gd name="T94" fmla="*/ 3 w 230"/>
                <a:gd name="T95" fmla="*/ 117 h 229"/>
                <a:gd name="T96" fmla="*/ 0 w 230"/>
                <a:gd name="T97" fmla="*/ 131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0"/>
                <a:gd name="T148" fmla="*/ 0 h 229"/>
                <a:gd name="T149" fmla="*/ 230 w 230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0" h="229">
                  <a:moveTo>
                    <a:pt x="0" y="131"/>
                  </a:moveTo>
                  <a:lnTo>
                    <a:pt x="0" y="133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7" y="139"/>
                  </a:lnTo>
                  <a:lnTo>
                    <a:pt x="13" y="135"/>
                  </a:lnTo>
                  <a:lnTo>
                    <a:pt x="17" y="131"/>
                  </a:lnTo>
                  <a:lnTo>
                    <a:pt x="23" y="125"/>
                  </a:lnTo>
                  <a:lnTo>
                    <a:pt x="26" y="121"/>
                  </a:lnTo>
                  <a:lnTo>
                    <a:pt x="32" y="115"/>
                  </a:lnTo>
                  <a:lnTo>
                    <a:pt x="38" y="112"/>
                  </a:lnTo>
                  <a:lnTo>
                    <a:pt x="42" y="108"/>
                  </a:lnTo>
                  <a:lnTo>
                    <a:pt x="48" y="106"/>
                  </a:lnTo>
                  <a:lnTo>
                    <a:pt x="53" y="104"/>
                  </a:lnTo>
                  <a:lnTo>
                    <a:pt x="59" y="102"/>
                  </a:lnTo>
                  <a:lnTo>
                    <a:pt x="63" y="98"/>
                  </a:lnTo>
                  <a:lnTo>
                    <a:pt x="67" y="94"/>
                  </a:lnTo>
                  <a:lnTo>
                    <a:pt x="69" y="91"/>
                  </a:lnTo>
                  <a:lnTo>
                    <a:pt x="71" y="87"/>
                  </a:lnTo>
                  <a:lnTo>
                    <a:pt x="71" y="83"/>
                  </a:lnTo>
                  <a:lnTo>
                    <a:pt x="73" y="77"/>
                  </a:lnTo>
                  <a:lnTo>
                    <a:pt x="80" y="64"/>
                  </a:lnTo>
                  <a:lnTo>
                    <a:pt x="90" y="52"/>
                  </a:lnTo>
                  <a:lnTo>
                    <a:pt x="97" y="44"/>
                  </a:lnTo>
                  <a:lnTo>
                    <a:pt x="107" y="41"/>
                  </a:lnTo>
                  <a:lnTo>
                    <a:pt x="119" y="37"/>
                  </a:lnTo>
                  <a:lnTo>
                    <a:pt x="128" y="37"/>
                  </a:lnTo>
                  <a:lnTo>
                    <a:pt x="138" y="39"/>
                  </a:lnTo>
                  <a:lnTo>
                    <a:pt x="147" y="42"/>
                  </a:lnTo>
                  <a:lnTo>
                    <a:pt x="155" y="46"/>
                  </a:lnTo>
                  <a:lnTo>
                    <a:pt x="165" y="54"/>
                  </a:lnTo>
                  <a:lnTo>
                    <a:pt x="172" y="62"/>
                  </a:lnTo>
                  <a:lnTo>
                    <a:pt x="178" y="69"/>
                  </a:lnTo>
                  <a:lnTo>
                    <a:pt x="184" y="79"/>
                  </a:lnTo>
                  <a:lnTo>
                    <a:pt x="188" y="89"/>
                  </a:lnTo>
                  <a:lnTo>
                    <a:pt x="191" y="98"/>
                  </a:lnTo>
                  <a:lnTo>
                    <a:pt x="193" y="108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90" y="146"/>
                  </a:lnTo>
                  <a:lnTo>
                    <a:pt x="188" y="160"/>
                  </a:lnTo>
                  <a:lnTo>
                    <a:pt x="184" y="173"/>
                  </a:lnTo>
                  <a:lnTo>
                    <a:pt x="180" y="185"/>
                  </a:lnTo>
                  <a:lnTo>
                    <a:pt x="174" y="198"/>
                  </a:lnTo>
                  <a:lnTo>
                    <a:pt x="170" y="210"/>
                  </a:lnTo>
                  <a:lnTo>
                    <a:pt x="195" y="229"/>
                  </a:lnTo>
                  <a:lnTo>
                    <a:pt x="203" y="215"/>
                  </a:lnTo>
                  <a:lnTo>
                    <a:pt x="209" y="200"/>
                  </a:lnTo>
                  <a:lnTo>
                    <a:pt x="214" y="187"/>
                  </a:lnTo>
                  <a:lnTo>
                    <a:pt x="220" y="171"/>
                  </a:lnTo>
                  <a:lnTo>
                    <a:pt x="224" y="156"/>
                  </a:lnTo>
                  <a:lnTo>
                    <a:pt x="226" y="139"/>
                  </a:lnTo>
                  <a:lnTo>
                    <a:pt x="228" y="123"/>
                  </a:lnTo>
                  <a:lnTo>
                    <a:pt x="230" y="108"/>
                  </a:lnTo>
                  <a:lnTo>
                    <a:pt x="228" y="94"/>
                  </a:lnTo>
                  <a:lnTo>
                    <a:pt x="226" y="81"/>
                  </a:lnTo>
                  <a:lnTo>
                    <a:pt x="222" y="69"/>
                  </a:lnTo>
                  <a:lnTo>
                    <a:pt x="216" y="58"/>
                  </a:lnTo>
                  <a:lnTo>
                    <a:pt x="211" y="44"/>
                  </a:lnTo>
                  <a:lnTo>
                    <a:pt x="201" y="33"/>
                  </a:lnTo>
                  <a:lnTo>
                    <a:pt x="190" y="21"/>
                  </a:lnTo>
                  <a:lnTo>
                    <a:pt x="174" y="10"/>
                  </a:lnTo>
                  <a:lnTo>
                    <a:pt x="161" y="4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17" y="2"/>
                  </a:lnTo>
                  <a:lnTo>
                    <a:pt x="103" y="6"/>
                  </a:lnTo>
                  <a:lnTo>
                    <a:pt x="90" y="14"/>
                  </a:lnTo>
                  <a:lnTo>
                    <a:pt x="74" y="23"/>
                  </a:lnTo>
                  <a:lnTo>
                    <a:pt x="59" y="37"/>
                  </a:lnTo>
                  <a:lnTo>
                    <a:pt x="55" y="37"/>
                  </a:lnTo>
                  <a:lnTo>
                    <a:pt x="50" y="39"/>
                  </a:lnTo>
                  <a:lnTo>
                    <a:pt x="44" y="41"/>
                  </a:lnTo>
                  <a:lnTo>
                    <a:pt x="40" y="44"/>
                  </a:lnTo>
                  <a:lnTo>
                    <a:pt x="34" y="46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3" y="66"/>
                  </a:lnTo>
                  <a:lnTo>
                    <a:pt x="11" y="67"/>
                  </a:lnTo>
                  <a:lnTo>
                    <a:pt x="9" y="71"/>
                  </a:lnTo>
                  <a:lnTo>
                    <a:pt x="7" y="75"/>
                  </a:lnTo>
                  <a:lnTo>
                    <a:pt x="5" y="77"/>
                  </a:lnTo>
                  <a:lnTo>
                    <a:pt x="5" y="83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5" y="102"/>
                  </a:lnTo>
                  <a:lnTo>
                    <a:pt x="3" y="110"/>
                  </a:lnTo>
                  <a:lnTo>
                    <a:pt x="3" y="117"/>
                  </a:lnTo>
                  <a:lnTo>
                    <a:pt x="2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047" y="348"/>
              <a:ext cx="151" cy="202"/>
            </a:xfrm>
            <a:custGeom>
              <a:avLst/>
              <a:gdLst>
                <a:gd name="T0" fmla="*/ 98 w 151"/>
                <a:gd name="T1" fmla="*/ 11 h 202"/>
                <a:gd name="T2" fmla="*/ 86 w 151"/>
                <a:gd name="T3" fmla="*/ 6 h 202"/>
                <a:gd name="T4" fmla="*/ 75 w 151"/>
                <a:gd name="T5" fmla="*/ 2 h 202"/>
                <a:gd name="T6" fmla="*/ 65 w 151"/>
                <a:gd name="T7" fmla="*/ 0 h 202"/>
                <a:gd name="T8" fmla="*/ 55 w 151"/>
                <a:gd name="T9" fmla="*/ 2 h 202"/>
                <a:gd name="T10" fmla="*/ 48 w 151"/>
                <a:gd name="T11" fmla="*/ 4 h 202"/>
                <a:gd name="T12" fmla="*/ 38 w 151"/>
                <a:gd name="T13" fmla="*/ 9 h 202"/>
                <a:gd name="T14" fmla="*/ 30 w 151"/>
                <a:gd name="T15" fmla="*/ 15 h 202"/>
                <a:gd name="T16" fmla="*/ 23 w 151"/>
                <a:gd name="T17" fmla="*/ 21 h 202"/>
                <a:gd name="T18" fmla="*/ 17 w 151"/>
                <a:gd name="T19" fmla="*/ 29 h 202"/>
                <a:gd name="T20" fmla="*/ 11 w 151"/>
                <a:gd name="T21" fmla="*/ 38 h 202"/>
                <a:gd name="T22" fmla="*/ 6 w 151"/>
                <a:gd name="T23" fmla="*/ 46 h 202"/>
                <a:gd name="T24" fmla="*/ 2 w 151"/>
                <a:gd name="T25" fmla="*/ 56 h 202"/>
                <a:gd name="T26" fmla="*/ 0 w 151"/>
                <a:gd name="T27" fmla="*/ 63 h 202"/>
                <a:gd name="T28" fmla="*/ 0 w 151"/>
                <a:gd name="T29" fmla="*/ 73 h 202"/>
                <a:gd name="T30" fmla="*/ 0 w 151"/>
                <a:gd name="T31" fmla="*/ 82 h 202"/>
                <a:gd name="T32" fmla="*/ 2 w 151"/>
                <a:gd name="T33" fmla="*/ 94 h 202"/>
                <a:gd name="T34" fmla="*/ 15 w 151"/>
                <a:gd name="T35" fmla="*/ 111 h 202"/>
                <a:gd name="T36" fmla="*/ 29 w 151"/>
                <a:gd name="T37" fmla="*/ 129 h 202"/>
                <a:gd name="T38" fmla="*/ 44 w 151"/>
                <a:gd name="T39" fmla="*/ 142 h 202"/>
                <a:gd name="T40" fmla="*/ 59 w 151"/>
                <a:gd name="T41" fmla="*/ 156 h 202"/>
                <a:gd name="T42" fmla="*/ 77 w 151"/>
                <a:gd name="T43" fmla="*/ 169 h 202"/>
                <a:gd name="T44" fmla="*/ 94 w 151"/>
                <a:gd name="T45" fmla="*/ 181 h 202"/>
                <a:gd name="T46" fmla="*/ 113 w 151"/>
                <a:gd name="T47" fmla="*/ 192 h 202"/>
                <a:gd name="T48" fmla="*/ 130 w 151"/>
                <a:gd name="T49" fmla="*/ 202 h 202"/>
                <a:gd name="T50" fmla="*/ 136 w 151"/>
                <a:gd name="T51" fmla="*/ 200 h 202"/>
                <a:gd name="T52" fmla="*/ 140 w 151"/>
                <a:gd name="T53" fmla="*/ 198 h 202"/>
                <a:gd name="T54" fmla="*/ 144 w 151"/>
                <a:gd name="T55" fmla="*/ 196 h 202"/>
                <a:gd name="T56" fmla="*/ 147 w 151"/>
                <a:gd name="T57" fmla="*/ 192 h 202"/>
                <a:gd name="T58" fmla="*/ 149 w 151"/>
                <a:gd name="T59" fmla="*/ 186 h 202"/>
                <a:gd name="T60" fmla="*/ 151 w 151"/>
                <a:gd name="T61" fmla="*/ 182 h 202"/>
                <a:gd name="T62" fmla="*/ 151 w 151"/>
                <a:gd name="T63" fmla="*/ 177 h 202"/>
                <a:gd name="T64" fmla="*/ 149 w 151"/>
                <a:gd name="T65" fmla="*/ 171 h 202"/>
                <a:gd name="T66" fmla="*/ 138 w 151"/>
                <a:gd name="T67" fmla="*/ 161 h 202"/>
                <a:gd name="T68" fmla="*/ 126 w 151"/>
                <a:gd name="T69" fmla="*/ 152 h 202"/>
                <a:gd name="T70" fmla="*/ 115 w 151"/>
                <a:gd name="T71" fmla="*/ 142 h 202"/>
                <a:gd name="T72" fmla="*/ 103 w 151"/>
                <a:gd name="T73" fmla="*/ 132 h 202"/>
                <a:gd name="T74" fmla="*/ 92 w 151"/>
                <a:gd name="T75" fmla="*/ 125 h 202"/>
                <a:gd name="T76" fmla="*/ 80 w 151"/>
                <a:gd name="T77" fmla="*/ 115 h 202"/>
                <a:gd name="T78" fmla="*/ 69 w 151"/>
                <a:gd name="T79" fmla="*/ 106 h 202"/>
                <a:gd name="T80" fmla="*/ 57 w 151"/>
                <a:gd name="T81" fmla="*/ 96 h 202"/>
                <a:gd name="T82" fmla="*/ 52 w 151"/>
                <a:gd name="T83" fmla="*/ 81 h 202"/>
                <a:gd name="T84" fmla="*/ 50 w 151"/>
                <a:gd name="T85" fmla="*/ 69 h 202"/>
                <a:gd name="T86" fmla="*/ 52 w 151"/>
                <a:gd name="T87" fmla="*/ 57 h 202"/>
                <a:gd name="T88" fmla="*/ 53 w 151"/>
                <a:gd name="T89" fmla="*/ 50 h 202"/>
                <a:gd name="T90" fmla="*/ 59 w 151"/>
                <a:gd name="T91" fmla="*/ 44 h 202"/>
                <a:gd name="T92" fmla="*/ 67 w 151"/>
                <a:gd name="T93" fmla="*/ 40 h 202"/>
                <a:gd name="T94" fmla="*/ 78 w 151"/>
                <a:gd name="T95" fmla="*/ 40 h 202"/>
                <a:gd name="T96" fmla="*/ 92 w 151"/>
                <a:gd name="T97" fmla="*/ 42 h 202"/>
                <a:gd name="T98" fmla="*/ 98 w 151"/>
                <a:gd name="T99" fmla="*/ 11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1"/>
                <a:gd name="T151" fmla="*/ 0 h 202"/>
                <a:gd name="T152" fmla="*/ 151 w 151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1" h="202">
                  <a:moveTo>
                    <a:pt x="98" y="11"/>
                  </a:moveTo>
                  <a:lnTo>
                    <a:pt x="86" y="6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38" y="9"/>
                  </a:lnTo>
                  <a:lnTo>
                    <a:pt x="30" y="15"/>
                  </a:lnTo>
                  <a:lnTo>
                    <a:pt x="23" y="21"/>
                  </a:lnTo>
                  <a:lnTo>
                    <a:pt x="17" y="29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15" y="111"/>
                  </a:lnTo>
                  <a:lnTo>
                    <a:pt x="29" y="129"/>
                  </a:lnTo>
                  <a:lnTo>
                    <a:pt x="44" y="142"/>
                  </a:lnTo>
                  <a:lnTo>
                    <a:pt x="59" y="156"/>
                  </a:lnTo>
                  <a:lnTo>
                    <a:pt x="77" y="169"/>
                  </a:lnTo>
                  <a:lnTo>
                    <a:pt x="94" y="181"/>
                  </a:lnTo>
                  <a:lnTo>
                    <a:pt x="113" y="192"/>
                  </a:lnTo>
                  <a:lnTo>
                    <a:pt x="130" y="202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4" y="196"/>
                  </a:lnTo>
                  <a:lnTo>
                    <a:pt x="147" y="192"/>
                  </a:lnTo>
                  <a:lnTo>
                    <a:pt x="149" y="186"/>
                  </a:lnTo>
                  <a:lnTo>
                    <a:pt x="151" y="182"/>
                  </a:lnTo>
                  <a:lnTo>
                    <a:pt x="151" y="177"/>
                  </a:lnTo>
                  <a:lnTo>
                    <a:pt x="149" y="171"/>
                  </a:lnTo>
                  <a:lnTo>
                    <a:pt x="138" y="161"/>
                  </a:lnTo>
                  <a:lnTo>
                    <a:pt x="126" y="152"/>
                  </a:lnTo>
                  <a:lnTo>
                    <a:pt x="115" y="142"/>
                  </a:lnTo>
                  <a:lnTo>
                    <a:pt x="103" y="132"/>
                  </a:lnTo>
                  <a:lnTo>
                    <a:pt x="92" y="125"/>
                  </a:lnTo>
                  <a:lnTo>
                    <a:pt x="80" y="115"/>
                  </a:lnTo>
                  <a:lnTo>
                    <a:pt x="69" y="106"/>
                  </a:lnTo>
                  <a:lnTo>
                    <a:pt x="57" y="96"/>
                  </a:lnTo>
                  <a:lnTo>
                    <a:pt x="52" y="81"/>
                  </a:lnTo>
                  <a:lnTo>
                    <a:pt x="50" y="69"/>
                  </a:lnTo>
                  <a:lnTo>
                    <a:pt x="52" y="57"/>
                  </a:lnTo>
                  <a:lnTo>
                    <a:pt x="53" y="50"/>
                  </a:lnTo>
                  <a:lnTo>
                    <a:pt x="59" y="44"/>
                  </a:lnTo>
                  <a:lnTo>
                    <a:pt x="67" y="40"/>
                  </a:lnTo>
                  <a:lnTo>
                    <a:pt x="78" y="40"/>
                  </a:lnTo>
                  <a:lnTo>
                    <a:pt x="92" y="42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97" y="382"/>
              <a:ext cx="151" cy="218"/>
            </a:xfrm>
            <a:custGeom>
              <a:avLst/>
              <a:gdLst>
                <a:gd name="T0" fmla="*/ 84 w 151"/>
                <a:gd name="T1" fmla="*/ 52 h 218"/>
                <a:gd name="T2" fmla="*/ 94 w 151"/>
                <a:gd name="T3" fmla="*/ 0 h 218"/>
                <a:gd name="T4" fmla="*/ 107 w 151"/>
                <a:gd name="T5" fmla="*/ 12 h 218"/>
                <a:gd name="T6" fmla="*/ 117 w 151"/>
                <a:gd name="T7" fmla="*/ 25 h 218"/>
                <a:gd name="T8" fmla="*/ 126 w 151"/>
                <a:gd name="T9" fmla="*/ 41 h 218"/>
                <a:gd name="T10" fmla="*/ 134 w 151"/>
                <a:gd name="T11" fmla="*/ 56 h 218"/>
                <a:gd name="T12" fmla="*/ 142 w 151"/>
                <a:gd name="T13" fmla="*/ 72 h 218"/>
                <a:gd name="T14" fmla="*/ 147 w 151"/>
                <a:gd name="T15" fmla="*/ 87 h 218"/>
                <a:gd name="T16" fmla="*/ 149 w 151"/>
                <a:gd name="T17" fmla="*/ 102 h 218"/>
                <a:gd name="T18" fmla="*/ 151 w 151"/>
                <a:gd name="T19" fmla="*/ 120 h 218"/>
                <a:gd name="T20" fmla="*/ 151 w 151"/>
                <a:gd name="T21" fmla="*/ 135 h 218"/>
                <a:gd name="T22" fmla="*/ 149 w 151"/>
                <a:gd name="T23" fmla="*/ 148 h 218"/>
                <a:gd name="T24" fmla="*/ 145 w 151"/>
                <a:gd name="T25" fmla="*/ 164 h 218"/>
                <a:gd name="T26" fmla="*/ 140 w 151"/>
                <a:gd name="T27" fmla="*/ 177 h 218"/>
                <a:gd name="T28" fmla="*/ 130 w 151"/>
                <a:gd name="T29" fmla="*/ 189 h 218"/>
                <a:gd name="T30" fmla="*/ 119 w 151"/>
                <a:gd name="T31" fmla="*/ 200 h 218"/>
                <a:gd name="T32" fmla="*/ 105 w 151"/>
                <a:gd name="T33" fmla="*/ 210 h 218"/>
                <a:gd name="T34" fmla="*/ 90 w 151"/>
                <a:gd name="T35" fmla="*/ 218 h 218"/>
                <a:gd name="T36" fmla="*/ 78 w 151"/>
                <a:gd name="T37" fmla="*/ 218 h 218"/>
                <a:gd name="T38" fmla="*/ 69 w 151"/>
                <a:gd name="T39" fmla="*/ 218 h 218"/>
                <a:gd name="T40" fmla="*/ 59 w 151"/>
                <a:gd name="T41" fmla="*/ 218 h 218"/>
                <a:gd name="T42" fmla="*/ 51 w 151"/>
                <a:gd name="T43" fmla="*/ 216 h 218"/>
                <a:gd name="T44" fmla="*/ 42 w 151"/>
                <a:gd name="T45" fmla="*/ 212 h 218"/>
                <a:gd name="T46" fmla="*/ 34 w 151"/>
                <a:gd name="T47" fmla="*/ 208 h 218"/>
                <a:gd name="T48" fmla="*/ 28 w 151"/>
                <a:gd name="T49" fmla="*/ 204 h 218"/>
                <a:gd name="T50" fmla="*/ 21 w 151"/>
                <a:gd name="T51" fmla="*/ 198 h 218"/>
                <a:gd name="T52" fmla="*/ 17 w 151"/>
                <a:gd name="T53" fmla="*/ 191 h 218"/>
                <a:gd name="T54" fmla="*/ 11 w 151"/>
                <a:gd name="T55" fmla="*/ 183 h 218"/>
                <a:gd name="T56" fmla="*/ 7 w 151"/>
                <a:gd name="T57" fmla="*/ 175 h 218"/>
                <a:gd name="T58" fmla="*/ 3 w 151"/>
                <a:gd name="T59" fmla="*/ 166 h 218"/>
                <a:gd name="T60" fmla="*/ 2 w 151"/>
                <a:gd name="T61" fmla="*/ 154 h 218"/>
                <a:gd name="T62" fmla="*/ 0 w 151"/>
                <a:gd name="T63" fmla="*/ 145 h 218"/>
                <a:gd name="T64" fmla="*/ 0 w 151"/>
                <a:gd name="T65" fmla="*/ 133 h 218"/>
                <a:gd name="T66" fmla="*/ 2 w 151"/>
                <a:gd name="T67" fmla="*/ 122 h 218"/>
                <a:gd name="T68" fmla="*/ 42 w 151"/>
                <a:gd name="T69" fmla="*/ 152 h 218"/>
                <a:gd name="T70" fmla="*/ 46 w 151"/>
                <a:gd name="T71" fmla="*/ 164 h 218"/>
                <a:gd name="T72" fmla="*/ 51 w 151"/>
                <a:gd name="T73" fmla="*/ 173 h 218"/>
                <a:gd name="T74" fmla="*/ 57 w 151"/>
                <a:gd name="T75" fmla="*/ 177 h 218"/>
                <a:gd name="T76" fmla="*/ 65 w 151"/>
                <a:gd name="T77" fmla="*/ 179 h 218"/>
                <a:gd name="T78" fmla="*/ 73 w 151"/>
                <a:gd name="T79" fmla="*/ 179 h 218"/>
                <a:gd name="T80" fmla="*/ 80 w 151"/>
                <a:gd name="T81" fmla="*/ 177 h 218"/>
                <a:gd name="T82" fmla="*/ 90 w 151"/>
                <a:gd name="T83" fmla="*/ 173 h 218"/>
                <a:gd name="T84" fmla="*/ 97 w 151"/>
                <a:gd name="T85" fmla="*/ 170 h 218"/>
                <a:gd name="T86" fmla="*/ 105 w 151"/>
                <a:gd name="T87" fmla="*/ 154 h 218"/>
                <a:gd name="T88" fmla="*/ 111 w 151"/>
                <a:gd name="T89" fmla="*/ 139 h 218"/>
                <a:gd name="T90" fmla="*/ 113 w 151"/>
                <a:gd name="T91" fmla="*/ 123 h 218"/>
                <a:gd name="T92" fmla="*/ 111 w 151"/>
                <a:gd name="T93" fmla="*/ 110 h 218"/>
                <a:gd name="T94" fmla="*/ 109 w 151"/>
                <a:gd name="T95" fmla="*/ 95 h 218"/>
                <a:gd name="T96" fmla="*/ 103 w 151"/>
                <a:gd name="T97" fmla="*/ 79 h 218"/>
                <a:gd name="T98" fmla="*/ 94 w 151"/>
                <a:gd name="T99" fmla="*/ 66 h 218"/>
                <a:gd name="T100" fmla="*/ 84 w 151"/>
                <a:gd name="T101" fmla="*/ 52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218"/>
                <a:gd name="T155" fmla="*/ 151 w 15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218">
                  <a:moveTo>
                    <a:pt x="84" y="52"/>
                  </a:moveTo>
                  <a:lnTo>
                    <a:pt x="94" y="0"/>
                  </a:lnTo>
                  <a:lnTo>
                    <a:pt x="107" y="12"/>
                  </a:lnTo>
                  <a:lnTo>
                    <a:pt x="117" y="25"/>
                  </a:lnTo>
                  <a:lnTo>
                    <a:pt x="126" y="41"/>
                  </a:lnTo>
                  <a:lnTo>
                    <a:pt x="134" y="56"/>
                  </a:lnTo>
                  <a:lnTo>
                    <a:pt x="142" y="72"/>
                  </a:lnTo>
                  <a:lnTo>
                    <a:pt x="147" y="87"/>
                  </a:lnTo>
                  <a:lnTo>
                    <a:pt x="149" y="102"/>
                  </a:lnTo>
                  <a:lnTo>
                    <a:pt x="151" y="120"/>
                  </a:lnTo>
                  <a:lnTo>
                    <a:pt x="151" y="135"/>
                  </a:lnTo>
                  <a:lnTo>
                    <a:pt x="149" y="148"/>
                  </a:lnTo>
                  <a:lnTo>
                    <a:pt x="145" y="164"/>
                  </a:lnTo>
                  <a:lnTo>
                    <a:pt x="140" y="177"/>
                  </a:lnTo>
                  <a:lnTo>
                    <a:pt x="130" y="189"/>
                  </a:lnTo>
                  <a:lnTo>
                    <a:pt x="119" y="200"/>
                  </a:lnTo>
                  <a:lnTo>
                    <a:pt x="105" y="210"/>
                  </a:lnTo>
                  <a:lnTo>
                    <a:pt x="90" y="218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59" y="218"/>
                  </a:lnTo>
                  <a:lnTo>
                    <a:pt x="51" y="216"/>
                  </a:lnTo>
                  <a:lnTo>
                    <a:pt x="42" y="212"/>
                  </a:lnTo>
                  <a:lnTo>
                    <a:pt x="34" y="208"/>
                  </a:lnTo>
                  <a:lnTo>
                    <a:pt x="28" y="204"/>
                  </a:lnTo>
                  <a:lnTo>
                    <a:pt x="21" y="198"/>
                  </a:lnTo>
                  <a:lnTo>
                    <a:pt x="17" y="191"/>
                  </a:lnTo>
                  <a:lnTo>
                    <a:pt x="11" y="183"/>
                  </a:lnTo>
                  <a:lnTo>
                    <a:pt x="7" y="175"/>
                  </a:lnTo>
                  <a:lnTo>
                    <a:pt x="3" y="166"/>
                  </a:lnTo>
                  <a:lnTo>
                    <a:pt x="2" y="154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2" y="122"/>
                  </a:lnTo>
                  <a:lnTo>
                    <a:pt x="42" y="152"/>
                  </a:lnTo>
                  <a:lnTo>
                    <a:pt x="46" y="164"/>
                  </a:lnTo>
                  <a:lnTo>
                    <a:pt x="51" y="173"/>
                  </a:lnTo>
                  <a:lnTo>
                    <a:pt x="57" y="177"/>
                  </a:lnTo>
                  <a:lnTo>
                    <a:pt x="65" y="179"/>
                  </a:lnTo>
                  <a:lnTo>
                    <a:pt x="73" y="179"/>
                  </a:lnTo>
                  <a:lnTo>
                    <a:pt x="80" y="177"/>
                  </a:lnTo>
                  <a:lnTo>
                    <a:pt x="90" y="173"/>
                  </a:lnTo>
                  <a:lnTo>
                    <a:pt x="97" y="170"/>
                  </a:lnTo>
                  <a:lnTo>
                    <a:pt x="105" y="154"/>
                  </a:lnTo>
                  <a:lnTo>
                    <a:pt x="111" y="139"/>
                  </a:lnTo>
                  <a:lnTo>
                    <a:pt x="113" y="123"/>
                  </a:lnTo>
                  <a:lnTo>
                    <a:pt x="111" y="110"/>
                  </a:lnTo>
                  <a:lnTo>
                    <a:pt x="109" y="95"/>
                  </a:lnTo>
                  <a:lnTo>
                    <a:pt x="103" y="79"/>
                  </a:lnTo>
                  <a:lnTo>
                    <a:pt x="94" y="66"/>
                  </a:lnTo>
                  <a:lnTo>
                    <a:pt x="84" y="5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31" y="604"/>
              <a:ext cx="196" cy="144"/>
            </a:xfrm>
            <a:custGeom>
              <a:avLst/>
              <a:gdLst>
                <a:gd name="T0" fmla="*/ 135 w 196"/>
                <a:gd name="T1" fmla="*/ 40 h 144"/>
                <a:gd name="T2" fmla="*/ 121 w 196"/>
                <a:gd name="T3" fmla="*/ 75 h 144"/>
                <a:gd name="T4" fmla="*/ 110 w 196"/>
                <a:gd name="T5" fmla="*/ 90 h 144"/>
                <a:gd name="T6" fmla="*/ 98 w 196"/>
                <a:gd name="T7" fmla="*/ 98 h 144"/>
                <a:gd name="T8" fmla="*/ 85 w 196"/>
                <a:gd name="T9" fmla="*/ 103 h 144"/>
                <a:gd name="T10" fmla="*/ 64 w 196"/>
                <a:gd name="T11" fmla="*/ 101 h 144"/>
                <a:gd name="T12" fmla="*/ 43 w 196"/>
                <a:gd name="T13" fmla="*/ 86 h 144"/>
                <a:gd name="T14" fmla="*/ 39 w 196"/>
                <a:gd name="T15" fmla="*/ 73 h 144"/>
                <a:gd name="T16" fmla="*/ 45 w 196"/>
                <a:gd name="T17" fmla="*/ 63 h 144"/>
                <a:gd name="T18" fmla="*/ 58 w 196"/>
                <a:gd name="T19" fmla="*/ 57 h 144"/>
                <a:gd name="T20" fmla="*/ 69 w 196"/>
                <a:gd name="T21" fmla="*/ 57 h 144"/>
                <a:gd name="T22" fmla="*/ 75 w 196"/>
                <a:gd name="T23" fmla="*/ 65 h 144"/>
                <a:gd name="T24" fmla="*/ 79 w 196"/>
                <a:gd name="T25" fmla="*/ 75 h 144"/>
                <a:gd name="T26" fmla="*/ 81 w 196"/>
                <a:gd name="T27" fmla="*/ 86 h 144"/>
                <a:gd name="T28" fmla="*/ 85 w 196"/>
                <a:gd name="T29" fmla="*/ 92 h 144"/>
                <a:gd name="T30" fmla="*/ 93 w 196"/>
                <a:gd name="T31" fmla="*/ 88 h 144"/>
                <a:gd name="T32" fmla="*/ 100 w 196"/>
                <a:gd name="T33" fmla="*/ 84 h 144"/>
                <a:gd name="T34" fmla="*/ 110 w 196"/>
                <a:gd name="T35" fmla="*/ 76 h 144"/>
                <a:gd name="T36" fmla="*/ 110 w 196"/>
                <a:gd name="T37" fmla="*/ 57 h 144"/>
                <a:gd name="T38" fmla="*/ 100 w 196"/>
                <a:gd name="T39" fmla="*/ 32 h 144"/>
                <a:gd name="T40" fmla="*/ 83 w 196"/>
                <a:gd name="T41" fmla="*/ 17 h 144"/>
                <a:gd name="T42" fmla="*/ 60 w 196"/>
                <a:gd name="T43" fmla="*/ 9 h 144"/>
                <a:gd name="T44" fmla="*/ 33 w 196"/>
                <a:gd name="T45" fmla="*/ 13 h 144"/>
                <a:gd name="T46" fmla="*/ 14 w 196"/>
                <a:gd name="T47" fmla="*/ 26 h 144"/>
                <a:gd name="T48" fmla="*/ 2 w 196"/>
                <a:gd name="T49" fmla="*/ 46 h 144"/>
                <a:gd name="T50" fmla="*/ 0 w 196"/>
                <a:gd name="T51" fmla="*/ 75 h 144"/>
                <a:gd name="T52" fmla="*/ 12 w 196"/>
                <a:gd name="T53" fmla="*/ 109 h 144"/>
                <a:gd name="T54" fmla="*/ 31 w 196"/>
                <a:gd name="T55" fmla="*/ 130 h 144"/>
                <a:gd name="T56" fmla="*/ 56 w 196"/>
                <a:gd name="T57" fmla="*/ 142 h 144"/>
                <a:gd name="T58" fmla="*/ 87 w 196"/>
                <a:gd name="T59" fmla="*/ 144 h 144"/>
                <a:gd name="T60" fmla="*/ 123 w 196"/>
                <a:gd name="T61" fmla="*/ 128 h 144"/>
                <a:gd name="T62" fmla="*/ 156 w 196"/>
                <a:gd name="T63" fmla="*/ 98 h 144"/>
                <a:gd name="T64" fmla="*/ 177 w 196"/>
                <a:gd name="T65" fmla="*/ 59 h 144"/>
                <a:gd name="T66" fmla="*/ 190 w 196"/>
                <a:gd name="T67" fmla="*/ 19 h 144"/>
                <a:gd name="T68" fmla="*/ 142 w 196"/>
                <a:gd name="T69" fmla="*/ 9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44"/>
                <a:gd name="T107" fmla="*/ 196 w 19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44">
                  <a:moveTo>
                    <a:pt x="142" y="9"/>
                  </a:moveTo>
                  <a:lnTo>
                    <a:pt x="135" y="40"/>
                  </a:lnTo>
                  <a:lnTo>
                    <a:pt x="125" y="65"/>
                  </a:lnTo>
                  <a:lnTo>
                    <a:pt x="121" y="75"/>
                  </a:lnTo>
                  <a:lnTo>
                    <a:pt x="116" y="82"/>
                  </a:lnTo>
                  <a:lnTo>
                    <a:pt x="110" y="90"/>
                  </a:lnTo>
                  <a:lnTo>
                    <a:pt x="104" y="94"/>
                  </a:lnTo>
                  <a:lnTo>
                    <a:pt x="98" y="98"/>
                  </a:lnTo>
                  <a:lnTo>
                    <a:pt x="93" y="101"/>
                  </a:lnTo>
                  <a:lnTo>
                    <a:pt x="85" y="103"/>
                  </a:lnTo>
                  <a:lnTo>
                    <a:pt x="77" y="103"/>
                  </a:lnTo>
                  <a:lnTo>
                    <a:pt x="64" y="101"/>
                  </a:lnTo>
                  <a:lnTo>
                    <a:pt x="46" y="96"/>
                  </a:lnTo>
                  <a:lnTo>
                    <a:pt x="43" y="86"/>
                  </a:lnTo>
                  <a:lnTo>
                    <a:pt x="41" y="80"/>
                  </a:lnTo>
                  <a:lnTo>
                    <a:pt x="39" y="73"/>
                  </a:lnTo>
                  <a:lnTo>
                    <a:pt x="41" y="69"/>
                  </a:lnTo>
                  <a:lnTo>
                    <a:pt x="45" y="63"/>
                  </a:lnTo>
                  <a:lnTo>
                    <a:pt x="50" y="59"/>
                  </a:lnTo>
                  <a:lnTo>
                    <a:pt x="58" y="57"/>
                  </a:lnTo>
                  <a:lnTo>
                    <a:pt x="68" y="55"/>
                  </a:lnTo>
                  <a:lnTo>
                    <a:pt x="69" y="57"/>
                  </a:lnTo>
                  <a:lnTo>
                    <a:pt x="73" y="61"/>
                  </a:lnTo>
                  <a:lnTo>
                    <a:pt x="75" y="65"/>
                  </a:lnTo>
                  <a:lnTo>
                    <a:pt x="77" y="69"/>
                  </a:lnTo>
                  <a:lnTo>
                    <a:pt x="79" y="75"/>
                  </a:lnTo>
                  <a:lnTo>
                    <a:pt x="79" y="80"/>
                  </a:lnTo>
                  <a:lnTo>
                    <a:pt x="81" y="86"/>
                  </a:lnTo>
                  <a:lnTo>
                    <a:pt x="81" y="92"/>
                  </a:lnTo>
                  <a:lnTo>
                    <a:pt x="85" y="92"/>
                  </a:lnTo>
                  <a:lnTo>
                    <a:pt x="89" y="90"/>
                  </a:lnTo>
                  <a:lnTo>
                    <a:pt x="93" y="88"/>
                  </a:lnTo>
                  <a:lnTo>
                    <a:pt x="96" y="86"/>
                  </a:lnTo>
                  <a:lnTo>
                    <a:pt x="100" y="84"/>
                  </a:lnTo>
                  <a:lnTo>
                    <a:pt x="106" y="80"/>
                  </a:lnTo>
                  <a:lnTo>
                    <a:pt x="110" y="76"/>
                  </a:lnTo>
                  <a:lnTo>
                    <a:pt x="114" y="71"/>
                  </a:lnTo>
                  <a:lnTo>
                    <a:pt x="110" y="57"/>
                  </a:lnTo>
                  <a:lnTo>
                    <a:pt x="106" y="44"/>
                  </a:lnTo>
                  <a:lnTo>
                    <a:pt x="100" y="32"/>
                  </a:lnTo>
                  <a:lnTo>
                    <a:pt x="93" y="25"/>
                  </a:lnTo>
                  <a:lnTo>
                    <a:pt x="83" y="17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3" y="13"/>
                  </a:lnTo>
                  <a:lnTo>
                    <a:pt x="22" y="19"/>
                  </a:lnTo>
                  <a:lnTo>
                    <a:pt x="14" y="26"/>
                  </a:lnTo>
                  <a:lnTo>
                    <a:pt x="6" y="34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4" y="94"/>
                  </a:lnTo>
                  <a:lnTo>
                    <a:pt x="12" y="109"/>
                  </a:lnTo>
                  <a:lnTo>
                    <a:pt x="22" y="121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2"/>
                  </a:lnTo>
                  <a:lnTo>
                    <a:pt x="71" y="144"/>
                  </a:lnTo>
                  <a:lnTo>
                    <a:pt x="87" y="144"/>
                  </a:lnTo>
                  <a:lnTo>
                    <a:pt x="102" y="142"/>
                  </a:lnTo>
                  <a:lnTo>
                    <a:pt x="123" y="128"/>
                  </a:lnTo>
                  <a:lnTo>
                    <a:pt x="142" y="113"/>
                  </a:lnTo>
                  <a:lnTo>
                    <a:pt x="156" y="98"/>
                  </a:lnTo>
                  <a:lnTo>
                    <a:pt x="167" y="78"/>
                  </a:lnTo>
                  <a:lnTo>
                    <a:pt x="177" y="59"/>
                  </a:lnTo>
                  <a:lnTo>
                    <a:pt x="185" y="40"/>
                  </a:lnTo>
                  <a:lnTo>
                    <a:pt x="190" y="19"/>
                  </a:lnTo>
                  <a:lnTo>
                    <a:pt x="196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9" y="744"/>
              <a:ext cx="148" cy="56"/>
            </a:xfrm>
            <a:custGeom>
              <a:avLst/>
              <a:gdLst>
                <a:gd name="T0" fmla="*/ 107 w 148"/>
                <a:gd name="T1" fmla="*/ 0 h 56"/>
                <a:gd name="T2" fmla="*/ 148 w 148"/>
                <a:gd name="T3" fmla="*/ 11 h 56"/>
                <a:gd name="T4" fmla="*/ 140 w 148"/>
                <a:gd name="T5" fmla="*/ 19 h 56"/>
                <a:gd name="T6" fmla="*/ 134 w 148"/>
                <a:gd name="T7" fmla="*/ 25 h 56"/>
                <a:gd name="T8" fmla="*/ 125 w 148"/>
                <a:gd name="T9" fmla="*/ 29 h 56"/>
                <a:gd name="T10" fmla="*/ 117 w 148"/>
                <a:gd name="T11" fmla="*/ 33 h 56"/>
                <a:gd name="T12" fmla="*/ 109 w 148"/>
                <a:gd name="T13" fmla="*/ 34 h 56"/>
                <a:gd name="T14" fmla="*/ 100 w 148"/>
                <a:gd name="T15" fmla="*/ 36 h 56"/>
                <a:gd name="T16" fmla="*/ 90 w 148"/>
                <a:gd name="T17" fmla="*/ 36 h 56"/>
                <a:gd name="T18" fmla="*/ 81 w 148"/>
                <a:gd name="T19" fmla="*/ 34 h 56"/>
                <a:gd name="T20" fmla="*/ 67 w 148"/>
                <a:gd name="T21" fmla="*/ 34 h 56"/>
                <a:gd name="T22" fmla="*/ 56 w 148"/>
                <a:gd name="T23" fmla="*/ 34 h 56"/>
                <a:gd name="T24" fmla="*/ 46 w 148"/>
                <a:gd name="T25" fmla="*/ 36 h 56"/>
                <a:gd name="T26" fmla="*/ 36 w 148"/>
                <a:gd name="T27" fmla="*/ 38 h 56"/>
                <a:gd name="T28" fmla="*/ 29 w 148"/>
                <a:gd name="T29" fmla="*/ 42 h 56"/>
                <a:gd name="T30" fmla="*/ 19 w 148"/>
                <a:gd name="T31" fmla="*/ 46 h 56"/>
                <a:gd name="T32" fmla="*/ 11 w 148"/>
                <a:gd name="T33" fmla="*/ 50 h 56"/>
                <a:gd name="T34" fmla="*/ 4 w 148"/>
                <a:gd name="T35" fmla="*/ 56 h 56"/>
                <a:gd name="T36" fmla="*/ 2 w 148"/>
                <a:gd name="T37" fmla="*/ 54 h 56"/>
                <a:gd name="T38" fmla="*/ 0 w 148"/>
                <a:gd name="T39" fmla="*/ 52 h 56"/>
                <a:gd name="T40" fmla="*/ 2 w 148"/>
                <a:gd name="T41" fmla="*/ 50 h 56"/>
                <a:gd name="T42" fmla="*/ 2 w 148"/>
                <a:gd name="T43" fmla="*/ 46 h 56"/>
                <a:gd name="T44" fmla="*/ 6 w 148"/>
                <a:gd name="T45" fmla="*/ 42 h 56"/>
                <a:gd name="T46" fmla="*/ 11 w 148"/>
                <a:gd name="T47" fmla="*/ 36 h 56"/>
                <a:gd name="T48" fmla="*/ 19 w 148"/>
                <a:gd name="T49" fmla="*/ 31 h 56"/>
                <a:gd name="T50" fmla="*/ 29 w 148"/>
                <a:gd name="T51" fmla="*/ 23 h 56"/>
                <a:gd name="T52" fmla="*/ 36 w 148"/>
                <a:gd name="T53" fmla="*/ 17 h 56"/>
                <a:gd name="T54" fmla="*/ 46 w 148"/>
                <a:gd name="T55" fmla="*/ 15 h 56"/>
                <a:gd name="T56" fmla="*/ 56 w 148"/>
                <a:gd name="T57" fmla="*/ 11 h 56"/>
                <a:gd name="T58" fmla="*/ 65 w 148"/>
                <a:gd name="T59" fmla="*/ 9 h 56"/>
                <a:gd name="T60" fmla="*/ 77 w 148"/>
                <a:gd name="T61" fmla="*/ 8 h 56"/>
                <a:gd name="T62" fmla="*/ 86 w 148"/>
                <a:gd name="T63" fmla="*/ 6 h 56"/>
                <a:gd name="T64" fmla="*/ 98 w 148"/>
                <a:gd name="T65" fmla="*/ 4 h 56"/>
                <a:gd name="T66" fmla="*/ 107 w 148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56"/>
                <a:gd name="T104" fmla="*/ 148 w 14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56">
                  <a:moveTo>
                    <a:pt x="107" y="0"/>
                  </a:moveTo>
                  <a:lnTo>
                    <a:pt x="148" y="11"/>
                  </a:lnTo>
                  <a:lnTo>
                    <a:pt x="140" y="19"/>
                  </a:lnTo>
                  <a:lnTo>
                    <a:pt x="134" y="25"/>
                  </a:lnTo>
                  <a:lnTo>
                    <a:pt x="125" y="29"/>
                  </a:lnTo>
                  <a:lnTo>
                    <a:pt x="117" y="33"/>
                  </a:lnTo>
                  <a:lnTo>
                    <a:pt x="109" y="34"/>
                  </a:lnTo>
                  <a:lnTo>
                    <a:pt x="100" y="36"/>
                  </a:lnTo>
                  <a:lnTo>
                    <a:pt x="90" y="36"/>
                  </a:lnTo>
                  <a:lnTo>
                    <a:pt x="81" y="34"/>
                  </a:lnTo>
                  <a:lnTo>
                    <a:pt x="67" y="34"/>
                  </a:lnTo>
                  <a:lnTo>
                    <a:pt x="56" y="34"/>
                  </a:lnTo>
                  <a:lnTo>
                    <a:pt x="46" y="36"/>
                  </a:lnTo>
                  <a:lnTo>
                    <a:pt x="36" y="38"/>
                  </a:lnTo>
                  <a:lnTo>
                    <a:pt x="29" y="42"/>
                  </a:lnTo>
                  <a:lnTo>
                    <a:pt x="19" y="46"/>
                  </a:lnTo>
                  <a:lnTo>
                    <a:pt x="11" y="50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9" y="31"/>
                  </a:lnTo>
                  <a:lnTo>
                    <a:pt x="29" y="23"/>
                  </a:lnTo>
                  <a:lnTo>
                    <a:pt x="36" y="17"/>
                  </a:lnTo>
                  <a:lnTo>
                    <a:pt x="46" y="15"/>
                  </a:lnTo>
                  <a:lnTo>
                    <a:pt x="56" y="11"/>
                  </a:lnTo>
                  <a:lnTo>
                    <a:pt x="65" y="9"/>
                  </a:lnTo>
                  <a:lnTo>
                    <a:pt x="77" y="8"/>
                  </a:lnTo>
                  <a:lnTo>
                    <a:pt x="86" y="6"/>
                  </a:lnTo>
                  <a:lnTo>
                    <a:pt x="98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6" y="240"/>
              <a:ext cx="230" cy="229"/>
            </a:xfrm>
            <a:custGeom>
              <a:avLst/>
              <a:gdLst>
                <a:gd name="T0" fmla="*/ 230 w 230"/>
                <a:gd name="T1" fmla="*/ 133 h 229"/>
                <a:gd name="T2" fmla="*/ 230 w 230"/>
                <a:gd name="T3" fmla="*/ 139 h 229"/>
                <a:gd name="T4" fmla="*/ 228 w 230"/>
                <a:gd name="T5" fmla="*/ 142 h 229"/>
                <a:gd name="T6" fmla="*/ 226 w 230"/>
                <a:gd name="T7" fmla="*/ 142 h 229"/>
                <a:gd name="T8" fmla="*/ 217 w 230"/>
                <a:gd name="T9" fmla="*/ 135 h 229"/>
                <a:gd name="T10" fmla="*/ 207 w 230"/>
                <a:gd name="T11" fmla="*/ 125 h 229"/>
                <a:gd name="T12" fmla="*/ 197 w 230"/>
                <a:gd name="T13" fmla="*/ 115 h 229"/>
                <a:gd name="T14" fmla="*/ 186 w 230"/>
                <a:gd name="T15" fmla="*/ 108 h 229"/>
                <a:gd name="T16" fmla="*/ 174 w 230"/>
                <a:gd name="T17" fmla="*/ 104 h 229"/>
                <a:gd name="T18" fmla="*/ 167 w 230"/>
                <a:gd name="T19" fmla="*/ 98 h 229"/>
                <a:gd name="T20" fmla="*/ 161 w 230"/>
                <a:gd name="T21" fmla="*/ 91 h 229"/>
                <a:gd name="T22" fmla="*/ 157 w 230"/>
                <a:gd name="T23" fmla="*/ 83 h 229"/>
                <a:gd name="T24" fmla="*/ 149 w 230"/>
                <a:gd name="T25" fmla="*/ 64 h 229"/>
                <a:gd name="T26" fmla="*/ 130 w 230"/>
                <a:gd name="T27" fmla="*/ 44 h 229"/>
                <a:gd name="T28" fmla="*/ 111 w 230"/>
                <a:gd name="T29" fmla="*/ 37 h 229"/>
                <a:gd name="T30" fmla="*/ 92 w 230"/>
                <a:gd name="T31" fmla="*/ 39 h 229"/>
                <a:gd name="T32" fmla="*/ 73 w 230"/>
                <a:gd name="T33" fmla="*/ 46 h 229"/>
                <a:gd name="T34" fmla="*/ 57 w 230"/>
                <a:gd name="T35" fmla="*/ 62 h 229"/>
                <a:gd name="T36" fmla="*/ 46 w 230"/>
                <a:gd name="T37" fmla="*/ 79 h 229"/>
                <a:gd name="T38" fmla="*/ 38 w 230"/>
                <a:gd name="T39" fmla="*/ 98 h 229"/>
                <a:gd name="T40" fmla="*/ 36 w 230"/>
                <a:gd name="T41" fmla="*/ 119 h 229"/>
                <a:gd name="T42" fmla="*/ 40 w 230"/>
                <a:gd name="T43" fmla="*/ 146 h 229"/>
                <a:gd name="T44" fmla="*/ 46 w 230"/>
                <a:gd name="T45" fmla="*/ 173 h 229"/>
                <a:gd name="T46" fmla="*/ 53 w 230"/>
                <a:gd name="T47" fmla="*/ 198 h 229"/>
                <a:gd name="T48" fmla="*/ 32 w 230"/>
                <a:gd name="T49" fmla="*/ 229 h 229"/>
                <a:gd name="T50" fmla="*/ 19 w 230"/>
                <a:gd name="T51" fmla="*/ 200 h 229"/>
                <a:gd name="T52" fmla="*/ 9 w 230"/>
                <a:gd name="T53" fmla="*/ 171 h 229"/>
                <a:gd name="T54" fmla="*/ 2 w 230"/>
                <a:gd name="T55" fmla="*/ 139 h 229"/>
                <a:gd name="T56" fmla="*/ 0 w 230"/>
                <a:gd name="T57" fmla="*/ 108 h 229"/>
                <a:gd name="T58" fmla="*/ 4 w 230"/>
                <a:gd name="T59" fmla="*/ 81 h 229"/>
                <a:gd name="T60" fmla="*/ 11 w 230"/>
                <a:gd name="T61" fmla="*/ 58 h 229"/>
                <a:gd name="T62" fmla="*/ 29 w 230"/>
                <a:gd name="T63" fmla="*/ 33 h 229"/>
                <a:gd name="T64" fmla="*/ 55 w 230"/>
                <a:gd name="T65" fmla="*/ 10 h 229"/>
                <a:gd name="T66" fmla="*/ 82 w 230"/>
                <a:gd name="T67" fmla="*/ 0 h 229"/>
                <a:gd name="T68" fmla="*/ 111 w 230"/>
                <a:gd name="T69" fmla="*/ 2 h 229"/>
                <a:gd name="T70" fmla="*/ 140 w 230"/>
                <a:gd name="T71" fmla="*/ 14 h 229"/>
                <a:gd name="T72" fmla="*/ 169 w 230"/>
                <a:gd name="T73" fmla="*/ 37 h 229"/>
                <a:gd name="T74" fmla="*/ 180 w 230"/>
                <a:gd name="T75" fmla="*/ 39 h 229"/>
                <a:gd name="T76" fmla="*/ 190 w 230"/>
                <a:gd name="T77" fmla="*/ 44 h 229"/>
                <a:gd name="T78" fmla="*/ 199 w 230"/>
                <a:gd name="T79" fmla="*/ 48 h 229"/>
                <a:gd name="T80" fmla="*/ 209 w 230"/>
                <a:gd name="T81" fmla="*/ 54 h 229"/>
                <a:gd name="T82" fmla="*/ 213 w 230"/>
                <a:gd name="T83" fmla="*/ 58 h 229"/>
                <a:gd name="T84" fmla="*/ 217 w 230"/>
                <a:gd name="T85" fmla="*/ 66 h 229"/>
                <a:gd name="T86" fmla="*/ 220 w 230"/>
                <a:gd name="T87" fmla="*/ 71 h 229"/>
                <a:gd name="T88" fmla="*/ 222 w 230"/>
                <a:gd name="T89" fmla="*/ 77 h 229"/>
                <a:gd name="T90" fmla="*/ 224 w 230"/>
                <a:gd name="T91" fmla="*/ 89 h 229"/>
                <a:gd name="T92" fmla="*/ 224 w 230"/>
                <a:gd name="T93" fmla="*/ 102 h 229"/>
                <a:gd name="T94" fmla="*/ 226 w 230"/>
                <a:gd name="T95" fmla="*/ 117 h 229"/>
                <a:gd name="T96" fmla="*/ 230 w 230"/>
                <a:gd name="T97" fmla="*/ 131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0"/>
                <a:gd name="T148" fmla="*/ 0 h 229"/>
                <a:gd name="T149" fmla="*/ 230 w 230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0" h="229">
                  <a:moveTo>
                    <a:pt x="230" y="131"/>
                  </a:moveTo>
                  <a:lnTo>
                    <a:pt x="230" y="133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30" y="140"/>
                  </a:lnTo>
                  <a:lnTo>
                    <a:pt x="228" y="142"/>
                  </a:lnTo>
                  <a:lnTo>
                    <a:pt x="226" y="142"/>
                  </a:lnTo>
                  <a:lnTo>
                    <a:pt x="222" y="139"/>
                  </a:lnTo>
                  <a:lnTo>
                    <a:pt x="217" y="135"/>
                  </a:lnTo>
                  <a:lnTo>
                    <a:pt x="211" y="131"/>
                  </a:lnTo>
                  <a:lnTo>
                    <a:pt x="207" y="125"/>
                  </a:lnTo>
                  <a:lnTo>
                    <a:pt x="201" y="121"/>
                  </a:lnTo>
                  <a:lnTo>
                    <a:pt x="197" y="115"/>
                  </a:lnTo>
                  <a:lnTo>
                    <a:pt x="192" y="112"/>
                  </a:lnTo>
                  <a:lnTo>
                    <a:pt x="186" y="108"/>
                  </a:lnTo>
                  <a:lnTo>
                    <a:pt x="182" y="106"/>
                  </a:lnTo>
                  <a:lnTo>
                    <a:pt x="174" y="104"/>
                  </a:lnTo>
                  <a:lnTo>
                    <a:pt x="170" y="102"/>
                  </a:lnTo>
                  <a:lnTo>
                    <a:pt x="167" y="98"/>
                  </a:lnTo>
                  <a:lnTo>
                    <a:pt x="163" y="94"/>
                  </a:lnTo>
                  <a:lnTo>
                    <a:pt x="161" y="91"/>
                  </a:lnTo>
                  <a:lnTo>
                    <a:pt x="159" y="87"/>
                  </a:lnTo>
                  <a:lnTo>
                    <a:pt x="157" y="83"/>
                  </a:lnTo>
                  <a:lnTo>
                    <a:pt x="157" y="77"/>
                  </a:lnTo>
                  <a:lnTo>
                    <a:pt x="149" y="64"/>
                  </a:lnTo>
                  <a:lnTo>
                    <a:pt x="140" y="52"/>
                  </a:lnTo>
                  <a:lnTo>
                    <a:pt x="130" y="44"/>
                  </a:lnTo>
                  <a:lnTo>
                    <a:pt x="121" y="41"/>
                  </a:lnTo>
                  <a:lnTo>
                    <a:pt x="111" y="37"/>
                  </a:lnTo>
                  <a:lnTo>
                    <a:pt x="101" y="37"/>
                  </a:lnTo>
                  <a:lnTo>
                    <a:pt x="92" y="39"/>
                  </a:lnTo>
                  <a:lnTo>
                    <a:pt x="82" y="42"/>
                  </a:lnTo>
                  <a:lnTo>
                    <a:pt x="73" y="46"/>
                  </a:lnTo>
                  <a:lnTo>
                    <a:pt x="65" y="54"/>
                  </a:lnTo>
                  <a:lnTo>
                    <a:pt x="57" y="62"/>
                  </a:lnTo>
                  <a:lnTo>
                    <a:pt x="50" y="69"/>
                  </a:lnTo>
                  <a:lnTo>
                    <a:pt x="46" y="79"/>
                  </a:lnTo>
                  <a:lnTo>
                    <a:pt x="40" y="89"/>
                  </a:lnTo>
                  <a:lnTo>
                    <a:pt x="38" y="98"/>
                  </a:lnTo>
                  <a:lnTo>
                    <a:pt x="36" y="108"/>
                  </a:lnTo>
                  <a:lnTo>
                    <a:pt x="36" y="119"/>
                  </a:lnTo>
                  <a:lnTo>
                    <a:pt x="38" y="133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6" y="173"/>
                  </a:lnTo>
                  <a:lnTo>
                    <a:pt x="50" y="185"/>
                  </a:lnTo>
                  <a:lnTo>
                    <a:pt x="53" y="198"/>
                  </a:lnTo>
                  <a:lnTo>
                    <a:pt x="59" y="210"/>
                  </a:lnTo>
                  <a:lnTo>
                    <a:pt x="32" y="229"/>
                  </a:lnTo>
                  <a:lnTo>
                    <a:pt x="25" y="215"/>
                  </a:lnTo>
                  <a:lnTo>
                    <a:pt x="19" y="200"/>
                  </a:lnTo>
                  <a:lnTo>
                    <a:pt x="13" y="187"/>
                  </a:lnTo>
                  <a:lnTo>
                    <a:pt x="9" y="171"/>
                  </a:lnTo>
                  <a:lnTo>
                    <a:pt x="6" y="156"/>
                  </a:lnTo>
                  <a:lnTo>
                    <a:pt x="2" y="139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1" y="58"/>
                  </a:lnTo>
                  <a:lnTo>
                    <a:pt x="19" y="44"/>
                  </a:lnTo>
                  <a:lnTo>
                    <a:pt x="29" y="33"/>
                  </a:lnTo>
                  <a:lnTo>
                    <a:pt x="40" y="21"/>
                  </a:lnTo>
                  <a:lnTo>
                    <a:pt x="55" y="10"/>
                  </a:lnTo>
                  <a:lnTo>
                    <a:pt x="69" y="4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1" y="2"/>
                  </a:lnTo>
                  <a:lnTo>
                    <a:pt x="126" y="6"/>
                  </a:lnTo>
                  <a:lnTo>
                    <a:pt x="140" y="14"/>
                  </a:lnTo>
                  <a:lnTo>
                    <a:pt x="153" y="23"/>
                  </a:lnTo>
                  <a:lnTo>
                    <a:pt x="169" y="37"/>
                  </a:lnTo>
                  <a:lnTo>
                    <a:pt x="174" y="37"/>
                  </a:lnTo>
                  <a:lnTo>
                    <a:pt x="180" y="39"/>
                  </a:lnTo>
                  <a:lnTo>
                    <a:pt x="184" y="41"/>
                  </a:lnTo>
                  <a:lnTo>
                    <a:pt x="190" y="44"/>
                  </a:lnTo>
                  <a:lnTo>
                    <a:pt x="194" y="46"/>
                  </a:lnTo>
                  <a:lnTo>
                    <a:pt x="199" y="48"/>
                  </a:lnTo>
                  <a:lnTo>
                    <a:pt x="203" y="50"/>
                  </a:lnTo>
                  <a:lnTo>
                    <a:pt x="209" y="54"/>
                  </a:lnTo>
                  <a:lnTo>
                    <a:pt x="211" y="56"/>
                  </a:lnTo>
                  <a:lnTo>
                    <a:pt x="213" y="58"/>
                  </a:lnTo>
                  <a:lnTo>
                    <a:pt x="215" y="62"/>
                  </a:lnTo>
                  <a:lnTo>
                    <a:pt x="217" y="66"/>
                  </a:lnTo>
                  <a:lnTo>
                    <a:pt x="218" y="67"/>
                  </a:lnTo>
                  <a:lnTo>
                    <a:pt x="220" y="71"/>
                  </a:lnTo>
                  <a:lnTo>
                    <a:pt x="220" y="75"/>
                  </a:lnTo>
                  <a:lnTo>
                    <a:pt x="222" y="77"/>
                  </a:lnTo>
                  <a:lnTo>
                    <a:pt x="224" y="83"/>
                  </a:lnTo>
                  <a:lnTo>
                    <a:pt x="224" y="89"/>
                  </a:lnTo>
                  <a:lnTo>
                    <a:pt x="224" y="94"/>
                  </a:lnTo>
                  <a:lnTo>
                    <a:pt x="224" y="102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8" y="125"/>
                  </a:lnTo>
                  <a:lnTo>
                    <a:pt x="230" y="13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" y="348"/>
              <a:ext cx="152" cy="202"/>
            </a:xfrm>
            <a:custGeom>
              <a:avLst/>
              <a:gdLst>
                <a:gd name="T0" fmla="*/ 54 w 152"/>
                <a:gd name="T1" fmla="*/ 11 h 202"/>
                <a:gd name="T2" fmla="*/ 65 w 152"/>
                <a:gd name="T3" fmla="*/ 6 h 202"/>
                <a:gd name="T4" fmla="*/ 77 w 152"/>
                <a:gd name="T5" fmla="*/ 2 h 202"/>
                <a:gd name="T6" fmla="*/ 87 w 152"/>
                <a:gd name="T7" fmla="*/ 0 h 202"/>
                <a:gd name="T8" fmla="*/ 96 w 152"/>
                <a:gd name="T9" fmla="*/ 2 h 202"/>
                <a:gd name="T10" fmla="*/ 104 w 152"/>
                <a:gd name="T11" fmla="*/ 4 h 202"/>
                <a:gd name="T12" fmla="*/ 112 w 152"/>
                <a:gd name="T13" fmla="*/ 9 h 202"/>
                <a:gd name="T14" fmla="*/ 119 w 152"/>
                <a:gd name="T15" fmla="*/ 15 h 202"/>
                <a:gd name="T16" fmla="*/ 127 w 152"/>
                <a:gd name="T17" fmla="*/ 21 h 202"/>
                <a:gd name="T18" fmla="*/ 135 w 152"/>
                <a:gd name="T19" fmla="*/ 29 h 202"/>
                <a:gd name="T20" fmla="*/ 140 w 152"/>
                <a:gd name="T21" fmla="*/ 38 h 202"/>
                <a:gd name="T22" fmla="*/ 144 w 152"/>
                <a:gd name="T23" fmla="*/ 46 h 202"/>
                <a:gd name="T24" fmla="*/ 148 w 152"/>
                <a:gd name="T25" fmla="*/ 56 h 202"/>
                <a:gd name="T26" fmla="*/ 150 w 152"/>
                <a:gd name="T27" fmla="*/ 63 h 202"/>
                <a:gd name="T28" fmla="*/ 152 w 152"/>
                <a:gd name="T29" fmla="*/ 73 h 202"/>
                <a:gd name="T30" fmla="*/ 152 w 152"/>
                <a:gd name="T31" fmla="*/ 82 h 202"/>
                <a:gd name="T32" fmla="*/ 150 w 152"/>
                <a:gd name="T33" fmla="*/ 94 h 202"/>
                <a:gd name="T34" fmla="*/ 136 w 152"/>
                <a:gd name="T35" fmla="*/ 111 h 202"/>
                <a:gd name="T36" fmla="*/ 123 w 152"/>
                <a:gd name="T37" fmla="*/ 129 h 202"/>
                <a:gd name="T38" fmla="*/ 108 w 152"/>
                <a:gd name="T39" fmla="*/ 142 h 202"/>
                <a:gd name="T40" fmla="*/ 90 w 152"/>
                <a:gd name="T41" fmla="*/ 156 h 202"/>
                <a:gd name="T42" fmla="*/ 73 w 152"/>
                <a:gd name="T43" fmla="*/ 169 h 202"/>
                <a:gd name="T44" fmla="*/ 56 w 152"/>
                <a:gd name="T45" fmla="*/ 181 h 202"/>
                <a:gd name="T46" fmla="*/ 39 w 152"/>
                <a:gd name="T47" fmla="*/ 192 h 202"/>
                <a:gd name="T48" fmla="*/ 19 w 152"/>
                <a:gd name="T49" fmla="*/ 202 h 202"/>
                <a:gd name="T50" fmla="*/ 16 w 152"/>
                <a:gd name="T51" fmla="*/ 200 h 202"/>
                <a:gd name="T52" fmla="*/ 12 w 152"/>
                <a:gd name="T53" fmla="*/ 198 h 202"/>
                <a:gd name="T54" fmla="*/ 6 w 152"/>
                <a:gd name="T55" fmla="*/ 196 h 202"/>
                <a:gd name="T56" fmla="*/ 4 w 152"/>
                <a:gd name="T57" fmla="*/ 192 h 202"/>
                <a:gd name="T58" fmla="*/ 0 w 152"/>
                <a:gd name="T59" fmla="*/ 186 h 202"/>
                <a:gd name="T60" fmla="*/ 0 w 152"/>
                <a:gd name="T61" fmla="*/ 182 h 202"/>
                <a:gd name="T62" fmla="*/ 0 w 152"/>
                <a:gd name="T63" fmla="*/ 177 h 202"/>
                <a:gd name="T64" fmla="*/ 2 w 152"/>
                <a:gd name="T65" fmla="*/ 171 h 202"/>
                <a:gd name="T66" fmla="*/ 14 w 152"/>
                <a:gd name="T67" fmla="*/ 161 h 202"/>
                <a:gd name="T68" fmla="*/ 25 w 152"/>
                <a:gd name="T69" fmla="*/ 152 h 202"/>
                <a:gd name="T70" fmla="*/ 37 w 152"/>
                <a:gd name="T71" fmla="*/ 142 h 202"/>
                <a:gd name="T72" fmla="*/ 48 w 152"/>
                <a:gd name="T73" fmla="*/ 132 h 202"/>
                <a:gd name="T74" fmla="*/ 60 w 152"/>
                <a:gd name="T75" fmla="*/ 125 h 202"/>
                <a:gd name="T76" fmla="*/ 71 w 152"/>
                <a:gd name="T77" fmla="*/ 115 h 202"/>
                <a:gd name="T78" fmla="*/ 83 w 152"/>
                <a:gd name="T79" fmla="*/ 106 h 202"/>
                <a:gd name="T80" fmla="*/ 94 w 152"/>
                <a:gd name="T81" fmla="*/ 96 h 202"/>
                <a:gd name="T82" fmla="*/ 98 w 152"/>
                <a:gd name="T83" fmla="*/ 81 h 202"/>
                <a:gd name="T84" fmla="*/ 100 w 152"/>
                <a:gd name="T85" fmla="*/ 69 h 202"/>
                <a:gd name="T86" fmla="*/ 100 w 152"/>
                <a:gd name="T87" fmla="*/ 57 h 202"/>
                <a:gd name="T88" fmla="*/ 96 w 152"/>
                <a:gd name="T89" fmla="*/ 50 h 202"/>
                <a:gd name="T90" fmla="*/ 90 w 152"/>
                <a:gd name="T91" fmla="*/ 44 h 202"/>
                <a:gd name="T92" fmla="*/ 83 w 152"/>
                <a:gd name="T93" fmla="*/ 40 h 202"/>
                <a:gd name="T94" fmla="*/ 73 w 152"/>
                <a:gd name="T95" fmla="*/ 40 h 202"/>
                <a:gd name="T96" fmla="*/ 60 w 152"/>
                <a:gd name="T97" fmla="*/ 42 h 202"/>
                <a:gd name="T98" fmla="*/ 54 w 152"/>
                <a:gd name="T99" fmla="*/ 11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202"/>
                <a:gd name="T152" fmla="*/ 152 w 152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202">
                  <a:moveTo>
                    <a:pt x="54" y="11"/>
                  </a:moveTo>
                  <a:lnTo>
                    <a:pt x="65" y="6"/>
                  </a:lnTo>
                  <a:lnTo>
                    <a:pt x="77" y="2"/>
                  </a:lnTo>
                  <a:lnTo>
                    <a:pt x="87" y="0"/>
                  </a:lnTo>
                  <a:lnTo>
                    <a:pt x="96" y="2"/>
                  </a:lnTo>
                  <a:lnTo>
                    <a:pt x="104" y="4"/>
                  </a:lnTo>
                  <a:lnTo>
                    <a:pt x="112" y="9"/>
                  </a:lnTo>
                  <a:lnTo>
                    <a:pt x="119" y="15"/>
                  </a:lnTo>
                  <a:lnTo>
                    <a:pt x="127" y="21"/>
                  </a:lnTo>
                  <a:lnTo>
                    <a:pt x="135" y="29"/>
                  </a:lnTo>
                  <a:lnTo>
                    <a:pt x="140" y="38"/>
                  </a:lnTo>
                  <a:lnTo>
                    <a:pt x="144" y="46"/>
                  </a:lnTo>
                  <a:lnTo>
                    <a:pt x="148" y="56"/>
                  </a:lnTo>
                  <a:lnTo>
                    <a:pt x="150" y="63"/>
                  </a:lnTo>
                  <a:lnTo>
                    <a:pt x="152" y="73"/>
                  </a:lnTo>
                  <a:lnTo>
                    <a:pt x="152" y="82"/>
                  </a:lnTo>
                  <a:lnTo>
                    <a:pt x="150" y="94"/>
                  </a:lnTo>
                  <a:lnTo>
                    <a:pt x="136" y="111"/>
                  </a:lnTo>
                  <a:lnTo>
                    <a:pt x="123" y="129"/>
                  </a:lnTo>
                  <a:lnTo>
                    <a:pt x="108" y="142"/>
                  </a:lnTo>
                  <a:lnTo>
                    <a:pt x="90" y="156"/>
                  </a:lnTo>
                  <a:lnTo>
                    <a:pt x="73" y="169"/>
                  </a:lnTo>
                  <a:lnTo>
                    <a:pt x="56" y="181"/>
                  </a:lnTo>
                  <a:lnTo>
                    <a:pt x="39" y="192"/>
                  </a:lnTo>
                  <a:lnTo>
                    <a:pt x="19" y="202"/>
                  </a:lnTo>
                  <a:lnTo>
                    <a:pt x="16" y="200"/>
                  </a:lnTo>
                  <a:lnTo>
                    <a:pt x="12" y="198"/>
                  </a:lnTo>
                  <a:lnTo>
                    <a:pt x="6" y="196"/>
                  </a:lnTo>
                  <a:lnTo>
                    <a:pt x="4" y="192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2" y="171"/>
                  </a:lnTo>
                  <a:lnTo>
                    <a:pt x="14" y="161"/>
                  </a:lnTo>
                  <a:lnTo>
                    <a:pt x="25" y="152"/>
                  </a:lnTo>
                  <a:lnTo>
                    <a:pt x="37" y="142"/>
                  </a:lnTo>
                  <a:lnTo>
                    <a:pt x="48" y="132"/>
                  </a:lnTo>
                  <a:lnTo>
                    <a:pt x="60" y="125"/>
                  </a:lnTo>
                  <a:lnTo>
                    <a:pt x="71" y="115"/>
                  </a:lnTo>
                  <a:lnTo>
                    <a:pt x="83" y="106"/>
                  </a:lnTo>
                  <a:lnTo>
                    <a:pt x="94" y="96"/>
                  </a:lnTo>
                  <a:lnTo>
                    <a:pt x="98" y="81"/>
                  </a:lnTo>
                  <a:lnTo>
                    <a:pt x="100" y="69"/>
                  </a:lnTo>
                  <a:lnTo>
                    <a:pt x="100" y="57"/>
                  </a:lnTo>
                  <a:lnTo>
                    <a:pt x="96" y="50"/>
                  </a:lnTo>
                  <a:lnTo>
                    <a:pt x="90" y="44"/>
                  </a:lnTo>
                  <a:lnTo>
                    <a:pt x="83" y="40"/>
                  </a:lnTo>
                  <a:lnTo>
                    <a:pt x="73" y="40"/>
                  </a:lnTo>
                  <a:lnTo>
                    <a:pt x="60" y="42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32" y="382"/>
              <a:ext cx="152" cy="218"/>
            </a:xfrm>
            <a:custGeom>
              <a:avLst/>
              <a:gdLst>
                <a:gd name="T0" fmla="*/ 70 w 152"/>
                <a:gd name="T1" fmla="*/ 52 h 218"/>
                <a:gd name="T2" fmla="*/ 58 w 152"/>
                <a:gd name="T3" fmla="*/ 0 h 218"/>
                <a:gd name="T4" fmla="*/ 47 w 152"/>
                <a:gd name="T5" fmla="*/ 12 h 218"/>
                <a:gd name="T6" fmla="*/ 35 w 152"/>
                <a:gd name="T7" fmla="*/ 25 h 218"/>
                <a:gd name="T8" fmla="*/ 25 w 152"/>
                <a:gd name="T9" fmla="*/ 41 h 218"/>
                <a:gd name="T10" fmla="*/ 18 w 152"/>
                <a:gd name="T11" fmla="*/ 56 h 218"/>
                <a:gd name="T12" fmla="*/ 12 w 152"/>
                <a:gd name="T13" fmla="*/ 72 h 218"/>
                <a:gd name="T14" fmla="*/ 6 w 152"/>
                <a:gd name="T15" fmla="*/ 87 h 218"/>
                <a:gd name="T16" fmla="*/ 2 w 152"/>
                <a:gd name="T17" fmla="*/ 102 h 218"/>
                <a:gd name="T18" fmla="*/ 0 w 152"/>
                <a:gd name="T19" fmla="*/ 120 h 218"/>
                <a:gd name="T20" fmla="*/ 0 w 152"/>
                <a:gd name="T21" fmla="*/ 135 h 218"/>
                <a:gd name="T22" fmla="*/ 2 w 152"/>
                <a:gd name="T23" fmla="*/ 148 h 218"/>
                <a:gd name="T24" fmla="*/ 8 w 152"/>
                <a:gd name="T25" fmla="*/ 164 h 218"/>
                <a:gd name="T26" fmla="*/ 14 w 152"/>
                <a:gd name="T27" fmla="*/ 177 h 218"/>
                <a:gd name="T28" fmla="*/ 22 w 152"/>
                <a:gd name="T29" fmla="*/ 189 h 218"/>
                <a:gd name="T30" fmla="*/ 33 w 152"/>
                <a:gd name="T31" fmla="*/ 200 h 218"/>
                <a:gd name="T32" fmla="*/ 47 w 152"/>
                <a:gd name="T33" fmla="*/ 210 h 218"/>
                <a:gd name="T34" fmla="*/ 64 w 152"/>
                <a:gd name="T35" fmla="*/ 218 h 218"/>
                <a:gd name="T36" fmla="*/ 73 w 152"/>
                <a:gd name="T37" fmla="*/ 218 h 218"/>
                <a:gd name="T38" fmla="*/ 83 w 152"/>
                <a:gd name="T39" fmla="*/ 218 h 218"/>
                <a:gd name="T40" fmla="*/ 93 w 152"/>
                <a:gd name="T41" fmla="*/ 218 h 218"/>
                <a:gd name="T42" fmla="*/ 102 w 152"/>
                <a:gd name="T43" fmla="*/ 216 h 218"/>
                <a:gd name="T44" fmla="*/ 110 w 152"/>
                <a:gd name="T45" fmla="*/ 212 h 218"/>
                <a:gd name="T46" fmla="*/ 117 w 152"/>
                <a:gd name="T47" fmla="*/ 208 h 218"/>
                <a:gd name="T48" fmla="*/ 125 w 152"/>
                <a:gd name="T49" fmla="*/ 204 h 218"/>
                <a:gd name="T50" fmla="*/ 131 w 152"/>
                <a:gd name="T51" fmla="*/ 198 h 218"/>
                <a:gd name="T52" fmla="*/ 137 w 152"/>
                <a:gd name="T53" fmla="*/ 191 h 218"/>
                <a:gd name="T54" fmla="*/ 142 w 152"/>
                <a:gd name="T55" fmla="*/ 183 h 218"/>
                <a:gd name="T56" fmla="*/ 146 w 152"/>
                <a:gd name="T57" fmla="*/ 175 h 218"/>
                <a:gd name="T58" fmla="*/ 148 w 152"/>
                <a:gd name="T59" fmla="*/ 166 h 218"/>
                <a:gd name="T60" fmla="*/ 152 w 152"/>
                <a:gd name="T61" fmla="*/ 154 h 218"/>
                <a:gd name="T62" fmla="*/ 152 w 152"/>
                <a:gd name="T63" fmla="*/ 145 h 218"/>
                <a:gd name="T64" fmla="*/ 152 w 152"/>
                <a:gd name="T65" fmla="*/ 133 h 218"/>
                <a:gd name="T66" fmla="*/ 152 w 152"/>
                <a:gd name="T67" fmla="*/ 122 h 218"/>
                <a:gd name="T68" fmla="*/ 112 w 152"/>
                <a:gd name="T69" fmla="*/ 152 h 218"/>
                <a:gd name="T70" fmla="*/ 108 w 152"/>
                <a:gd name="T71" fmla="*/ 164 h 218"/>
                <a:gd name="T72" fmla="*/ 102 w 152"/>
                <a:gd name="T73" fmla="*/ 173 h 218"/>
                <a:gd name="T74" fmla="*/ 94 w 152"/>
                <a:gd name="T75" fmla="*/ 177 h 218"/>
                <a:gd name="T76" fmla="*/ 89 w 152"/>
                <a:gd name="T77" fmla="*/ 179 h 218"/>
                <a:gd name="T78" fmla="*/ 81 w 152"/>
                <a:gd name="T79" fmla="*/ 179 h 218"/>
                <a:gd name="T80" fmla="*/ 71 w 152"/>
                <a:gd name="T81" fmla="*/ 177 h 218"/>
                <a:gd name="T82" fmla="*/ 64 w 152"/>
                <a:gd name="T83" fmla="*/ 173 h 218"/>
                <a:gd name="T84" fmla="*/ 54 w 152"/>
                <a:gd name="T85" fmla="*/ 170 h 218"/>
                <a:gd name="T86" fmla="*/ 47 w 152"/>
                <a:gd name="T87" fmla="*/ 154 h 218"/>
                <a:gd name="T88" fmla="*/ 43 w 152"/>
                <a:gd name="T89" fmla="*/ 139 h 218"/>
                <a:gd name="T90" fmla="*/ 41 w 152"/>
                <a:gd name="T91" fmla="*/ 123 h 218"/>
                <a:gd name="T92" fmla="*/ 41 w 152"/>
                <a:gd name="T93" fmla="*/ 110 h 218"/>
                <a:gd name="T94" fmla="*/ 45 w 152"/>
                <a:gd name="T95" fmla="*/ 95 h 218"/>
                <a:gd name="T96" fmla="*/ 50 w 152"/>
                <a:gd name="T97" fmla="*/ 79 h 218"/>
                <a:gd name="T98" fmla="*/ 58 w 152"/>
                <a:gd name="T99" fmla="*/ 66 h 218"/>
                <a:gd name="T100" fmla="*/ 70 w 152"/>
                <a:gd name="T101" fmla="*/ 52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2"/>
                <a:gd name="T154" fmla="*/ 0 h 218"/>
                <a:gd name="T155" fmla="*/ 152 w 152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2" h="218">
                  <a:moveTo>
                    <a:pt x="70" y="52"/>
                  </a:moveTo>
                  <a:lnTo>
                    <a:pt x="58" y="0"/>
                  </a:lnTo>
                  <a:lnTo>
                    <a:pt x="47" y="12"/>
                  </a:lnTo>
                  <a:lnTo>
                    <a:pt x="35" y="25"/>
                  </a:lnTo>
                  <a:lnTo>
                    <a:pt x="25" y="41"/>
                  </a:lnTo>
                  <a:lnTo>
                    <a:pt x="18" y="56"/>
                  </a:lnTo>
                  <a:lnTo>
                    <a:pt x="12" y="72"/>
                  </a:lnTo>
                  <a:lnTo>
                    <a:pt x="6" y="87"/>
                  </a:lnTo>
                  <a:lnTo>
                    <a:pt x="2" y="102"/>
                  </a:lnTo>
                  <a:lnTo>
                    <a:pt x="0" y="120"/>
                  </a:lnTo>
                  <a:lnTo>
                    <a:pt x="0" y="135"/>
                  </a:lnTo>
                  <a:lnTo>
                    <a:pt x="2" y="148"/>
                  </a:lnTo>
                  <a:lnTo>
                    <a:pt x="8" y="164"/>
                  </a:lnTo>
                  <a:lnTo>
                    <a:pt x="14" y="177"/>
                  </a:lnTo>
                  <a:lnTo>
                    <a:pt x="22" y="189"/>
                  </a:lnTo>
                  <a:lnTo>
                    <a:pt x="33" y="200"/>
                  </a:lnTo>
                  <a:lnTo>
                    <a:pt x="47" y="210"/>
                  </a:lnTo>
                  <a:lnTo>
                    <a:pt x="64" y="218"/>
                  </a:lnTo>
                  <a:lnTo>
                    <a:pt x="73" y="218"/>
                  </a:lnTo>
                  <a:lnTo>
                    <a:pt x="83" y="218"/>
                  </a:lnTo>
                  <a:lnTo>
                    <a:pt x="93" y="218"/>
                  </a:lnTo>
                  <a:lnTo>
                    <a:pt x="102" y="216"/>
                  </a:lnTo>
                  <a:lnTo>
                    <a:pt x="110" y="212"/>
                  </a:lnTo>
                  <a:lnTo>
                    <a:pt x="117" y="208"/>
                  </a:lnTo>
                  <a:lnTo>
                    <a:pt x="125" y="204"/>
                  </a:lnTo>
                  <a:lnTo>
                    <a:pt x="131" y="198"/>
                  </a:lnTo>
                  <a:lnTo>
                    <a:pt x="137" y="191"/>
                  </a:lnTo>
                  <a:lnTo>
                    <a:pt x="142" y="183"/>
                  </a:lnTo>
                  <a:lnTo>
                    <a:pt x="146" y="175"/>
                  </a:lnTo>
                  <a:lnTo>
                    <a:pt x="148" y="166"/>
                  </a:lnTo>
                  <a:lnTo>
                    <a:pt x="152" y="154"/>
                  </a:lnTo>
                  <a:lnTo>
                    <a:pt x="152" y="145"/>
                  </a:lnTo>
                  <a:lnTo>
                    <a:pt x="152" y="133"/>
                  </a:lnTo>
                  <a:lnTo>
                    <a:pt x="152" y="122"/>
                  </a:lnTo>
                  <a:lnTo>
                    <a:pt x="112" y="152"/>
                  </a:lnTo>
                  <a:lnTo>
                    <a:pt x="108" y="164"/>
                  </a:lnTo>
                  <a:lnTo>
                    <a:pt x="102" y="173"/>
                  </a:lnTo>
                  <a:lnTo>
                    <a:pt x="94" y="177"/>
                  </a:lnTo>
                  <a:lnTo>
                    <a:pt x="89" y="179"/>
                  </a:lnTo>
                  <a:lnTo>
                    <a:pt x="81" y="179"/>
                  </a:lnTo>
                  <a:lnTo>
                    <a:pt x="71" y="177"/>
                  </a:lnTo>
                  <a:lnTo>
                    <a:pt x="64" y="173"/>
                  </a:lnTo>
                  <a:lnTo>
                    <a:pt x="54" y="170"/>
                  </a:lnTo>
                  <a:lnTo>
                    <a:pt x="47" y="154"/>
                  </a:lnTo>
                  <a:lnTo>
                    <a:pt x="43" y="139"/>
                  </a:lnTo>
                  <a:lnTo>
                    <a:pt x="41" y="123"/>
                  </a:lnTo>
                  <a:lnTo>
                    <a:pt x="41" y="110"/>
                  </a:lnTo>
                  <a:lnTo>
                    <a:pt x="45" y="95"/>
                  </a:lnTo>
                  <a:lnTo>
                    <a:pt x="50" y="79"/>
                  </a:lnTo>
                  <a:lnTo>
                    <a:pt x="58" y="66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55" y="604"/>
              <a:ext cx="196" cy="144"/>
            </a:xfrm>
            <a:custGeom>
              <a:avLst/>
              <a:gdLst>
                <a:gd name="T0" fmla="*/ 62 w 196"/>
                <a:gd name="T1" fmla="*/ 40 h 144"/>
                <a:gd name="T2" fmla="*/ 75 w 196"/>
                <a:gd name="T3" fmla="*/ 75 h 144"/>
                <a:gd name="T4" fmla="*/ 85 w 196"/>
                <a:gd name="T5" fmla="*/ 90 h 144"/>
                <a:gd name="T6" fmla="*/ 98 w 196"/>
                <a:gd name="T7" fmla="*/ 98 h 144"/>
                <a:gd name="T8" fmla="*/ 112 w 196"/>
                <a:gd name="T9" fmla="*/ 103 h 144"/>
                <a:gd name="T10" fmla="*/ 133 w 196"/>
                <a:gd name="T11" fmla="*/ 101 h 144"/>
                <a:gd name="T12" fmla="*/ 154 w 196"/>
                <a:gd name="T13" fmla="*/ 86 h 144"/>
                <a:gd name="T14" fmla="*/ 156 w 196"/>
                <a:gd name="T15" fmla="*/ 73 h 144"/>
                <a:gd name="T16" fmla="*/ 152 w 196"/>
                <a:gd name="T17" fmla="*/ 63 h 144"/>
                <a:gd name="T18" fmla="*/ 139 w 196"/>
                <a:gd name="T19" fmla="*/ 57 h 144"/>
                <a:gd name="T20" fmla="*/ 125 w 196"/>
                <a:gd name="T21" fmla="*/ 57 h 144"/>
                <a:gd name="T22" fmla="*/ 121 w 196"/>
                <a:gd name="T23" fmla="*/ 65 h 144"/>
                <a:gd name="T24" fmla="*/ 118 w 196"/>
                <a:gd name="T25" fmla="*/ 75 h 144"/>
                <a:gd name="T26" fmla="*/ 116 w 196"/>
                <a:gd name="T27" fmla="*/ 86 h 144"/>
                <a:gd name="T28" fmla="*/ 112 w 196"/>
                <a:gd name="T29" fmla="*/ 92 h 144"/>
                <a:gd name="T30" fmla="*/ 104 w 196"/>
                <a:gd name="T31" fmla="*/ 88 h 144"/>
                <a:gd name="T32" fmla="*/ 94 w 196"/>
                <a:gd name="T33" fmla="*/ 84 h 144"/>
                <a:gd name="T34" fmla="*/ 87 w 196"/>
                <a:gd name="T35" fmla="*/ 76 h 144"/>
                <a:gd name="T36" fmla="*/ 85 w 196"/>
                <a:gd name="T37" fmla="*/ 57 h 144"/>
                <a:gd name="T38" fmla="*/ 96 w 196"/>
                <a:gd name="T39" fmla="*/ 32 h 144"/>
                <a:gd name="T40" fmla="*/ 112 w 196"/>
                <a:gd name="T41" fmla="*/ 17 h 144"/>
                <a:gd name="T42" fmla="*/ 137 w 196"/>
                <a:gd name="T43" fmla="*/ 9 h 144"/>
                <a:gd name="T44" fmla="*/ 164 w 196"/>
                <a:gd name="T45" fmla="*/ 13 h 144"/>
                <a:gd name="T46" fmla="*/ 183 w 196"/>
                <a:gd name="T47" fmla="*/ 26 h 144"/>
                <a:gd name="T48" fmla="*/ 194 w 196"/>
                <a:gd name="T49" fmla="*/ 46 h 144"/>
                <a:gd name="T50" fmla="*/ 196 w 196"/>
                <a:gd name="T51" fmla="*/ 75 h 144"/>
                <a:gd name="T52" fmla="*/ 185 w 196"/>
                <a:gd name="T53" fmla="*/ 109 h 144"/>
                <a:gd name="T54" fmla="*/ 164 w 196"/>
                <a:gd name="T55" fmla="*/ 130 h 144"/>
                <a:gd name="T56" fmla="*/ 139 w 196"/>
                <a:gd name="T57" fmla="*/ 142 h 144"/>
                <a:gd name="T58" fmla="*/ 110 w 196"/>
                <a:gd name="T59" fmla="*/ 144 h 144"/>
                <a:gd name="T60" fmla="*/ 71 w 196"/>
                <a:gd name="T61" fmla="*/ 128 h 144"/>
                <a:gd name="T62" fmla="*/ 39 w 196"/>
                <a:gd name="T63" fmla="*/ 98 h 144"/>
                <a:gd name="T64" fmla="*/ 18 w 196"/>
                <a:gd name="T65" fmla="*/ 59 h 144"/>
                <a:gd name="T66" fmla="*/ 4 w 196"/>
                <a:gd name="T67" fmla="*/ 19 h 144"/>
                <a:gd name="T68" fmla="*/ 54 w 196"/>
                <a:gd name="T69" fmla="*/ 9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44"/>
                <a:gd name="T107" fmla="*/ 196 w 19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44">
                  <a:moveTo>
                    <a:pt x="54" y="9"/>
                  </a:moveTo>
                  <a:lnTo>
                    <a:pt x="62" y="40"/>
                  </a:lnTo>
                  <a:lnTo>
                    <a:pt x="70" y="65"/>
                  </a:lnTo>
                  <a:lnTo>
                    <a:pt x="75" y="75"/>
                  </a:lnTo>
                  <a:lnTo>
                    <a:pt x="81" y="82"/>
                  </a:lnTo>
                  <a:lnTo>
                    <a:pt x="85" y="90"/>
                  </a:lnTo>
                  <a:lnTo>
                    <a:pt x="91" y="94"/>
                  </a:lnTo>
                  <a:lnTo>
                    <a:pt x="98" y="98"/>
                  </a:lnTo>
                  <a:lnTo>
                    <a:pt x="104" y="101"/>
                  </a:lnTo>
                  <a:lnTo>
                    <a:pt x="112" y="103"/>
                  </a:lnTo>
                  <a:lnTo>
                    <a:pt x="118" y="103"/>
                  </a:lnTo>
                  <a:lnTo>
                    <a:pt x="133" y="101"/>
                  </a:lnTo>
                  <a:lnTo>
                    <a:pt x="148" y="96"/>
                  </a:lnTo>
                  <a:lnTo>
                    <a:pt x="154" y="86"/>
                  </a:lnTo>
                  <a:lnTo>
                    <a:pt x="156" y="80"/>
                  </a:lnTo>
                  <a:lnTo>
                    <a:pt x="156" y="73"/>
                  </a:lnTo>
                  <a:lnTo>
                    <a:pt x="156" y="69"/>
                  </a:lnTo>
                  <a:lnTo>
                    <a:pt x="152" y="63"/>
                  </a:lnTo>
                  <a:lnTo>
                    <a:pt x="146" y="59"/>
                  </a:lnTo>
                  <a:lnTo>
                    <a:pt x="139" y="57"/>
                  </a:lnTo>
                  <a:lnTo>
                    <a:pt x="129" y="55"/>
                  </a:lnTo>
                  <a:lnTo>
                    <a:pt x="125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119" y="69"/>
                  </a:lnTo>
                  <a:lnTo>
                    <a:pt x="118" y="75"/>
                  </a:lnTo>
                  <a:lnTo>
                    <a:pt x="116" y="80"/>
                  </a:lnTo>
                  <a:lnTo>
                    <a:pt x="116" y="86"/>
                  </a:lnTo>
                  <a:lnTo>
                    <a:pt x="116" y="92"/>
                  </a:lnTo>
                  <a:lnTo>
                    <a:pt x="112" y="92"/>
                  </a:lnTo>
                  <a:lnTo>
                    <a:pt x="108" y="90"/>
                  </a:lnTo>
                  <a:lnTo>
                    <a:pt x="104" y="88"/>
                  </a:lnTo>
                  <a:lnTo>
                    <a:pt x="98" y="86"/>
                  </a:lnTo>
                  <a:lnTo>
                    <a:pt x="94" y="84"/>
                  </a:lnTo>
                  <a:lnTo>
                    <a:pt x="91" y="80"/>
                  </a:lnTo>
                  <a:lnTo>
                    <a:pt x="87" y="76"/>
                  </a:lnTo>
                  <a:lnTo>
                    <a:pt x="83" y="71"/>
                  </a:lnTo>
                  <a:lnTo>
                    <a:pt x="85" y="57"/>
                  </a:lnTo>
                  <a:lnTo>
                    <a:pt x="91" y="44"/>
                  </a:lnTo>
                  <a:lnTo>
                    <a:pt x="96" y="32"/>
                  </a:lnTo>
                  <a:lnTo>
                    <a:pt x="104" y="25"/>
                  </a:lnTo>
                  <a:lnTo>
                    <a:pt x="112" y="17"/>
                  </a:lnTo>
                  <a:lnTo>
                    <a:pt x="123" y="11"/>
                  </a:lnTo>
                  <a:lnTo>
                    <a:pt x="137" y="9"/>
                  </a:lnTo>
                  <a:lnTo>
                    <a:pt x="150" y="9"/>
                  </a:lnTo>
                  <a:lnTo>
                    <a:pt x="164" y="13"/>
                  </a:lnTo>
                  <a:lnTo>
                    <a:pt x="173" y="19"/>
                  </a:lnTo>
                  <a:lnTo>
                    <a:pt x="183" y="26"/>
                  </a:lnTo>
                  <a:lnTo>
                    <a:pt x="190" y="34"/>
                  </a:lnTo>
                  <a:lnTo>
                    <a:pt x="194" y="46"/>
                  </a:lnTo>
                  <a:lnTo>
                    <a:pt x="196" y="59"/>
                  </a:lnTo>
                  <a:lnTo>
                    <a:pt x="196" y="75"/>
                  </a:lnTo>
                  <a:lnTo>
                    <a:pt x="192" y="94"/>
                  </a:lnTo>
                  <a:lnTo>
                    <a:pt x="185" y="109"/>
                  </a:lnTo>
                  <a:lnTo>
                    <a:pt x="175" y="121"/>
                  </a:lnTo>
                  <a:lnTo>
                    <a:pt x="164" y="130"/>
                  </a:lnTo>
                  <a:lnTo>
                    <a:pt x="152" y="138"/>
                  </a:lnTo>
                  <a:lnTo>
                    <a:pt x="139" y="142"/>
                  </a:lnTo>
                  <a:lnTo>
                    <a:pt x="125" y="144"/>
                  </a:lnTo>
                  <a:lnTo>
                    <a:pt x="110" y="144"/>
                  </a:lnTo>
                  <a:lnTo>
                    <a:pt x="93" y="142"/>
                  </a:lnTo>
                  <a:lnTo>
                    <a:pt x="71" y="128"/>
                  </a:lnTo>
                  <a:lnTo>
                    <a:pt x="54" y="113"/>
                  </a:lnTo>
                  <a:lnTo>
                    <a:pt x="39" y="98"/>
                  </a:lnTo>
                  <a:lnTo>
                    <a:pt x="27" y="78"/>
                  </a:lnTo>
                  <a:lnTo>
                    <a:pt x="18" y="59"/>
                  </a:lnTo>
                  <a:lnTo>
                    <a:pt x="12" y="40"/>
                  </a:lnTo>
                  <a:lnTo>
                    <a:pt x="4" y="19"/>
                  </a:lnTo>
                  <a:lnTo>
                    <a:pt x="0" y="0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86" y="744"/>
              <a:ext cx="146" cy="56"/>
            </a:xfrm>
            <a:custGeom>
              <a:avLst/>
              <a:gdLst>
                <a:gd name="T0" fmla="*/ 40 w 146"/>
                <a:gd name="T1" fmla="*/ 0 h 56"/>
                <a:gd name="T2" fmla="*/ 0 w 146"/>
                <a:gd name="T3" fmla="*/ 11 h 56"/>
                <a:gd name="T4" fmla="*/ 6 w 146"/>
                <a:gd name="T5" fmla="*/ 19 h 56"/>
                <a:gd name="T6" fmla="*/ 13 w 146"/>
                <a:gd name="T7" fmla="*/ 25 h 56"/>
                <a:gd name="T8" fmla="*/ 21 w 146"/>
                <a:gd name="T9" fmla="*/ 29 h 56"/>
                <a:gd name="T10" fmla="*/ 29 w 146"/>
                <a:gd name="T11" fmla="*/ 33 h 56"/>
                <a:gd name="T12" fmla="*/ 38 w 146"/>
                <a:gd name="T13" fmla="*/ 34 h 56"/>
                <a:gd name="T14" fmla="*/ 48 w 146"/>
                <a:gd name="T15" fmla="*/ 36 h 56"/>
                <a:gd name="T16" fmla="*/ 57 w 146"/>
                <a:gd name="T17" fmla="*/ 36 h 56"/>
                <a:gd name="T18" fmla="*/ 67 w 146"/>
                <a:gd name="T19" fmla="*/ 34 h 56"/>
                <a:gd name="T20" fmla="*/ 80 w 146"/>
                <a:gd name="T21" fmla="*/ 34 h 56"/>
                <a:gd name="T22" fmla="*/ 92 w 146"/>
                <a:gd name="T23" fmla="*/ 34 h 56"/>
                <a:gd name="T24" fmla="*/ 102 w 146"/>
                <a:gd name="T25" fmla="*/ 36 h 56"/>
                <a:gd name="T26" fmla="*/ 111 w 146"/>
                <a:gd name="T27" fmla="*/ 38 h 56"/>
                <a:gd name="T28" fmla="*/ 119 w 146"/>
                <a:gd name="T29" fmla="*/ 42 h 56"/>
                <a:gd name="T30" fmla="*/ 127 w 146"/>
                <a:gd name="T31" fmla="*/ 46 h 56"/>
                <a:gd name="T32" fmla="*/ 136 w 146"/>
                <a:gd name="T33" fmla="*/ 50 h 56"/>
                <a:gd name="T34" fmla="*/ 144 w 146"/>
                <a:gd name="T35" fmla="*/ 56 h 56"/>
                <a:gd name="T36" fmla="*/ 146 w 146"/>
                <a:gd name="T37" fmla="*/ 54 h 56"/>
                <a:gd name="T38" fmla="*/ 146 w 146"/>
                <a:gd name="T39" fmla="*/ 52 h 56"/>
                <a:gd name="T40" fmla="*/ 146 w 146"/>
                <a:gd name="T41" fmla="*/ 50 h 56"/>
                <a:gd name="T42" fmla="*/ 144 w 146"/>
                <a:gd name="T43" fmla="*/ 46 h 56"/>
                <a:gd name="T44" fmla="*/ 142 w 146"/>
                <a:gd name="T45" fmla="*/ 42 h 56"/>
                <a:gd name="T46" fmla="*/ 136 w 146"/>
                <a:gd name="T47" fmla="*/ 36 h 56"/>
                <a:gd name="T48" fmla="*/ 128 w 146"/>
                <a:gd name="T49" fmla="*/ 31 h 56"/>
                <a:gd name="T50" fmla="*/ 117 w 146"/>
                <a:gd name="T51" fmla="*/ 23 h 56"/>
                <a:gd name="T52" fmla="*/ 109 w 146"/>
                <a:gd name="T53" fmla="*/ 17 h 56"/>
                <a:gd name="T54" fmla="*/ 102 w 146"/>
                <a:gd name="T55" fmla="*/ 15 h 56"/>
                <a:gd name="T56" fmla="*/ 92 w 146"/>
                <a:gd name="T57" fmla="*/ 11 h 56"/>
                <a:gd name="T58" fmla="*/ 80 w 146"/>
                <a:gd name="T59" fmla="*/ 9 h 56"/>
                <a:gd name="T60" fmla="*/ 71 w 146"/>
                <a:gd name="T61" fmla="*/ 8 h 56"/>
                <a:gd name="T62" fmla="*/ 59 w 146"/>
                <a:gd name="T63" fmla="*/ 6 h 56"/>
                <a:gd name="T64" fmla="*/ 50 w 146"/>
                <a:gd name="T65" fmla="*/ 4 h 56"/>
                <a:gd name="T66" fmla="*/ 40 w 146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56"/>
                <a:gd name="T104" fmla="*/ 146 w 146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56">
                  <a:moveTo>
                    <a:pt x="40" y="0"/>
                  </a:moveTo>
                  <a:lnTo>
                    <a:pt x="0" y="11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21" y="29"/>
                  </a:lnTo>
                  <a:lnTo>
                    <a:pt x="29" y="33"/>
                  </a:lnTo>
                  <a:lnTo>
                    <a:pt x="38" y="34"/>
                  </a:lnTo>
                  <a:lnTo>
                    <a:pt x="48" y="36"/>
                  </a:lnTo>
                  <a:lnTo>
                    <a:pt x="57" y="36"/>
                  </a:lnTo>
                  <a:lnTo>
                    <a:pt x="67" y="34"/>
                  </a:lnTo>
                  <a:lnTo>
                    <a:pt x="80" y="34"/>
                  </a:lnTo>
                  <a:lnTo>
                    <a:pt x="92" y="34"/>
                  </a:lnTo>
                  <a:lnTo>
                    <a:pt x="102" y="36"/>
                  </a:lnTo>
                  <a:lnTo>
                    <a:pt x="111" y="38"/>
                  </a:lnTo>
                  <a:lnTo>
                    <a:pt x="119" y="42"/>
                  </a:lnTo>
                  <a:lnTo>
                    <a:pt x="127" y="46"/>
                  </a:lnTo>
                  <a:lnTo>
                    <a:pt x="136" y="50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2" y="42"/>
                  </a:lnTo>
                  <a:lnTo>
                    <a:pt x="136" y="36"/>
                  </a:lnTo>
                  <a:lnTo>
                    <a:pt x="128" y="31"/>
                  </a:lnTo>
                  <a:lnTo>
                    <a:pt x="117" y="23"/>
                  </a:lnTo>
                  <a:lnTo>
                    <a:pt x="109" y="17"/>
                  </a:lnTo>
                  <a:lnTo>
                    <a:pt x="102" y="15"/>
                  </a:lnTo>
                  <a:lnTo>
                    <a:pt x="92" y="11"/>
                  </a:lnTo>
                  <a:lnTo>
                    <a:pt x="80" y="9"/>
                  </a:lnTo>
                  <a:lnTo>
                    <a:pt x="71" y="8"/>
                  </a:lnTo>
                  <a:lnTo>
                    <a:pt x="59" y="6"/>
                  </a:lnTo>
                  <a:lnTo>
                    <a:pt x="50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88" y="650"/>
              <a:ext cx="15" cy="38"/>
            </a:xfrm>
            <a:custGeom>
              <a:avLst/>
              <a:gdLst>
                <a:gd name="T0" fmla="*/ 9 w 15"/>
                <a:gd name="T1" fmla="*/ 0 h 38"/>
                <a:gd name="T2" fmla="*/ 11 w 15"/>
                <a:gd name="T3" fmla="*/ 30 h 38"/>
                <a:gd name="T4" fmla="*/ 11 w 15"/>
                <a:gd name="T5" fmla="*/ 32 h 38"/>
                <a:gd name="T6" fmla="*/ 11 w 15"/>
                <a:gd name="T7" fmla="*/ 34 h 38"/>
                <a:gd name="T8" fmla="*/ 11 w 15"/>
                <a:gd name="T9" fmla="*/ 34 h 38"/>
                <a:gd name="T10" fmla="*/ 11 w 15"/>
                <a:gd name="T11" fmla="*/ 34 h 38"/>
                <a:gd name="T12" fmla="*/ 11 w 15"/>
                <a:gd name="T13" fmla="*/ 36 h 38"/>
                <a:gd name="T14" fmla="*/ 11 w 15"/>
                <a:gd name="T15" fmla="*/ 36 h 38"/>
                <a:gd name="T16" fmla="*/ 11 w 15"/>
                <a:gd name="T17" fmla="*/ 36 h 38"/>
                <a:gd name="T18" fmla="*/ 13 w 15"/>
                <a:gd name="T19" fmla="*/ 36 h 38"/>
                <a:gd name="T20" fmla="*/ 13 w 15"/>
                <a:gd name="T21" fmla="*/ 36 h 38"/>
                <a:gd name="T22" fmla="*/ 13 w 15"/>
                <a:gd name="T23" fmla="*/ 36 h 38"/>
                <a:gd name="T24" fmla="*/ 15 w 15"/>
                <a:gd name="T25" fmla="*/ 36 h 38"/>
                <a:gd name="T26" fmla="*/ 15 w 15"/>
                <a:gd name="T27" fmla="*/ 36 h 38"/>
                <a:gd name="T28" fmla="*/ 2 w 15"/>
                <a:gd name="T29" fmla="*/ 38 h 38"/>
                <a:gd name="T30" fmla="*/ 2 w 15"/>
                <a:gd name="T31" fmla="*/ 36 h 38"/>
                <a:gd name="T32" fmla="*/ 3 w 15"/>
                <a:gd name="T33" fmla="*/ 36 h 38"/>
                <a:gd name="T34" fmla="*/ 3 w 15"/>
                <a:gd name="T35" fmla="*/ 36 h 38"/>
                <a:gd name="T36" fmla="*/ 5 w 15"/>
                <a:gd name="T37" fmla="*/ 36 h 38"/>
                <a:gd name="T38" fmla="*/ 5 w 15"/>
                <a:gd name="T39" fmla="*/ 36 h 38"/>
                <a:gd name="T40" fmla="*/ 5 w 15"/>
                <a:gd name="T41" fmla="*/ 36 h 38"/>
                <a:gd name="T42" fmla="*/ 5 w 15"/>
                <a:gd name="T43" fmla="*/ 36 h 38"/>
                <a:gd name="T44" fmla="*/ 5 w 15"/>
                <a:gd name="T45" fmla="*/ 36 h 38"/>
                <a:gd name="T46" fmla="*/ 5 w 15"/>
                <a:gd name="T47" fmla="*/ 34 h 38"/>
                <a:gd name="T48" fmla="*/ 5 w 15"/>
                <a:gd name="T49" fmla="*/ 34 h 38"/>
                <a:gd name="T50" fmla="*/ 5 w 15"/>
                <a:gd name="T51" fmla="*/ 32 h 38"/>
                <a:gd name="T52" fmla="*/ 5 w 15"/>
                <a:gd name="T53" fmla="*/ 32 h 38"/>
                <a:gd name="T54" fmla="*/ 5 w 15"/>
                <a:gd name="T55" fmla="*/ 11 h 38"/>
                <a:gd name="T56" fmla="*/ 5 w 15"/>
                <a:gd name="T57" fmla="*/ 9 h 38"/>
                <a:gd name="T58" fmla="*/ 5 w 15"/>
                <a:gd name="T59" fmla="*/ 7 h 38"/>
                <a:gd name="T60" fmla="*/ 5 w 15"/>
                <a:gd name="T61" fmla="*/ 5 h 38"/>
                <a:gd name="T62" fmla="*/ 5 w 15"/>
                <a:gd name="T63" fmla="*/ 5 h 38"/>
                <a:gd name="T64" fmla="*/ 5 w 15"/>
                <a:gd name="T65" fmla="*/ 5 h 38"/>
                <a:gd name="T66" fmla="*/ 5 w 15"/>
                <a:gd name="T67" fmla="*/ 4 h 38"/>
                <a:gd name="T68" fmla="*/ 5 w 15"/>
                <a:gd name="T69" fmla="*/ 4 h 38"/>
                <a:gd name="T70" fmla="*/ 5 w 15"/>
                <a:gd name="T71" fmla="*/ 4 h 38"/>
                <a:gd name="T72" fmla="*/ 5 w 15"/>
                <a:gd name="T73" fmla="*/ 4 h 38"/>
                <a:gd name="T74" fmla="*/ 5 w 15"/>
                <a:gd name="T75" fmla="*/ 4 h 38"/>
                <a:gd name="T76" fmla="*/ 3 w 15"/>
                <a:gd name="T77" fmla="*/ 4 h 38"/>
                <a:gd name="T78" fmla="*/ 3 w 15"/>
                <a:gd name="T79" fmla="*/ 4 h 38"/>
                <a:gd name="T80" fmla="*/ 3 w 15"/>
                <a:gd name="T81" fmla="*/ 4 h 38"/>
                <a:gd name="T82" fmla="*/ 3 w 15"/>
                <a:gd name="T83" fmla="*/ 4 h 38"/>
                <a:gd name="T84" fmla="*/ 2 w 15"/>
                <a:gd name="T85" fmla="*/ 4 h 38"/>
                <a:gd name="T86" fmla="*/ 2 w 15"/>
                <a:gd name="T87" fmla="*/ 4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38"/>
                <a:gd name="T134" fmla="*/ 15 w 15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913" y="650"/>
              <a:ext cx="24" cy="38"/>
            </a:xfrm>
            <a:custGeom>
              <a:avLst/>
              <a:gdLst>
                <a:gd name="T0" fmla="*/ 1 w 24"/>
                <a:gd name="T1" fmla="*/ 38 h 38"/>
                <a:gd name="T2" fmla="*/ 3 w 24"/>
                <a:gd name="T3" fmla="*/ 36 h 38"/>
                <a:gd name="T4" fmla="*/ 7 w 24"/>
                <a:gd name="T5" fmla="*/ 36 h 38"/>
                <a:gd name="T6" fmla="*/ 9 w 24"/>
                <a:gd name="T7" fmla="*/ 34 h 38"/>
                <a:gd name="T8" fmla="*/ 11 w 24"/>
                <a:gd name="T9" fmla="*/ 32 h 38"/>
                <a:gd name="T10" fmla="*/ 13 w 24"/>
                <a:gd name="T11" fmla="*/ 30 h 38"/>
                <a:gd name="T12" fmla="*/ 15 w 24"/>
                <a:gd name="T13" fmla="*/ 27 h 38"/>
                <a:gd name="T14" fmla="*/ 17 w 24"/>
                <a:gd name="T15" fmla="*/ 23 h 38"/>
                <a:gd name="T16" fmla="*/ 17 w 24"/>
                <a:gd name="T17" fmla="*/ 21 h 38"/>
                <a:gd name="T18" fmla="*/ 13 w 24"/>
                <a:gd name="T19" fmla="*/ 23 h 38"/>
                <a:gd name="T20" fmla="*/ 11 w 24"/>
                <a:gd name="T21" fmla="*/ 25 h 38"/>
                <a:gd name="T22" fmla="*/ 7 w 24"/>
                <a:gd name="T23" fmla="*/ 25 h 38"/>
                <a:gd name="T24" fmla="*/ 5 w 24"/>
                <a:gd name="T25" fmla="*/ 23 h 38"/>
                <a:gd name="T26" fmla="*/ 3 w 24"/>
                <a:gd name="T27" fmla="*/ 21 h 38"/>
                <a:gd name="T28" fmla="*/ 1 w 24"/>
                <a:gd name="T29" fmla="*/ 19 h 38"/>
                <a:gd name="T30" fmla="*/ 0 w 24"/>
                <a:gd name="T31" fmla="*/ 15 h 38"/>
                <a:gd name="T32" fmla="*/ 0 w 24"/>
                <a:gd name="T33" fmla="*/ 11 h 38"/>
                <a:gd name="T34" fmla="*/ 1 w 24"/>
                <a:gd name="T35" fmla="*/ 7 h 38"/>
                <a:gd name="T36" fmla="*/ 1 w 24"/>
                <a:gd name="T37" fmla="*/ 5 h 38"/>
                <a:gd name="T38" fmla="*/ 5 w 24"/>
                <a:gd name="T39" fmla="*/ 2 h 38"/>
                <a:gd name="T40" fmla="*/ 7 w 24"/>
                <a:gd name="T41" fmla="*/ 0 h 38"/>
                <a:gd name="T42" fmla="*/ 11 w 24"/>
                <a:gd name="T43" fmla="*/ 0 h 38"/>
                <a:gd name="T44" fmla="*/ 15 w 24"/>
                <a:gd name="T45" fmla="*/ 0 h 38"/>
                <a:gd name="T46" fmla="*/ 19 w 24"/>
                <a:gd name="T47" fmla="*/ 2 h 38"/>
                <a:gd name="T48" fmla="*/ 21 w 24"/>
                <a:gd name="T49" fmla="*/ 4 h 38"/>
                <a:gd name="T50" fmla="*/ 23 w 24"/>
                <a:gd name="T51" fmla="*/ 7 h 38"/>
                <a:gd name="T52" fmla="*/ 24 w 24"/>
                <a:gd name="T53" fmla="*/ 13 h 38"/>
                <a:gd name="T54" fmla="*/ 24 w 24"/>
                <a:gd name="T55" fmla="*/ 17 h 38"/>
                <a:gd name="T56" fmla="*/ 23 w 24"/>
                <a:gd name="T57" fmla="*/ 23 h 38"/>
                <a:gd name="T58" fmla="*/ 21 w 24"/>
                <a:gd name="T59" fmla="*/ 27 h 38"/>
                <a:gd name="T60" fmla="*/ 19 w 24"/>
                <a:gd name="T61" fmla="*/ 30 h 38"/>
                <a:gd name="T62" fmla="*/ 15 w 24"/>
                <a:gd name="T63" fmla="*/ 34 h 38"/>
                <a:gd name="T64" fmla="*/ 11 w 24"/>
                <a:gd name="T65" fmla="*/ 36 h 38"/>
                <a:gd name="T66" fmla="*/ 7 w 24"/>
                <a:gd name="T67" fmla="*/ 38 h 38"/>
                <a:gd name="T68" fmla="*/ 3 w 24"/>
                <a:gd name="T69" fmla="*/ 38 h 38"/>
                <a:gd name="T70" fmla="*/ 19 w 24"/>
                <a:gd name="T71" fmla="*/ 19 h 38"/>
                <a:gd name="T72" fmla="*/ 19 w 24"/>
                <a:gd name="T73" fmla="*/ 17 h 38"/>
                <a:gd name="T74" fmla="*/ 19 w 24"/>
                <a:gd name="T75" fmla="*/ 15 h 38"/>
                <a:gd name="T76" fmla="*/ 19 w 24"/>
                <a:gd name="T77" fmla="*/ 13 h 38"/>
                <a:gd name="T78" fmla="*/ 19 w 24"/>
                <a:gd name="T79" fmla="*/ 11 h 38"/>
                <a:gd name="T80" fmla="*/ 19 w 24"/>
                <a:gd name="T81" fmla="*/ 7 h 38"/>
                <a:gd name="T82" fmla="*/ 17 w 24"/>
                <a:gd name="T83" fmla="*/ 5 h 38"/>
                <a:gd name="T84" fmla="*/ 17 w 24"/>
                <a:gd name="T85" fmla="*/ 4 h 38"/>
                <a:gd name="T86" fmla="*/ 15 w 24"/>
                <a:gd name="T87" fmla="*/ 2 h 38"/>
                <a:gd name="T88" fmla="*/ 13 w 24"/>
                <a:gd name="T89" fmla="*/ 2 h 38"/>
                <a:gd name="T90" fmla="*/ 13 w 24"/>
                <a:gd name="T91" fmla="*/ 2 h 38"/>
                <a:gd name="T92" fmla="*/ 11 w 24"/>
                <a:gd name="T93" fmla="*/ 2 h 38"/>
                <a:gd name="T94" fmla="*/ 9 w 24"/>
                <a:gd name="T95" fmla="*/ 2 h 38"/>
                <a:gd name="T96" fmla="*/ 7 w 24"/>
                <a:gd name="T97" fmla="*/ 2 h 38"/>
                <a:gd name="T98" fmla="*/ 5 w 24"/>
                <a:gd name="T99" fmla="*/ 4 h 38"/>
                <a:gd name="T100" fmla="*/ 5 w 24"/>
                <a:gd name="T101" fmla="*/ 7 h 38"/>
                <a:gd name="T102" fmla="*/ 5 w 24"/>
                <a:gd name="T103" fmla="*/ 9 h 38"/>
                <a:gd name="T104" fmla="*/ 5 w 24"/>
                <a:gd name="T105" fmla="*/ 13 h 38"/>
                <a:gd name="T106" fmla="*/ 7 w 24"/>
                <a:gd name="T107" fmla="*/ 17 h 38"/>
                <a:gd name="T108" fmla="*/ 7 w 24"/>
                <a:gd name="T109" fmla="*/ 19 h 38"/>
                <a:gd name="T110" fmla="*/ 9 w 24"/>
                <a:gd name="T111" fmla="*/ 21 h 38"/>
                <a:gd name="T112" fmla="*/ 11 w 24"/>
                <a:gd name="T113" fmla="*/ 21 h 38"/>
                <a:gd name="T114" fmla="*/ 13 w 24"/>
                <a:gd name="T115" fmla="*/ 21 h 38"/>
                <a:gd name="T116" fmla="*/ 13 w 24"/>
                <a:gd name="T117" fmla="*/ 21 h 38"/>
                <a:gd name="T118" fmla="*/ 15 w 24"/>
                <a:gd name="T119" fmla="*/ 21 h 38"/>
                <a:gd name="T120" fmla="*/ 17 w 24"/>
                <a:gd name="T121" fmla="*/ 21 h 38"/>
                <a:gd name="T122" fmla="*/ 17 w 24"/>
                <a:gd name="T123" fmla="*/ 19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"/>
                <a:gd name="T187" fmla="*/ 0 h 38"/>
                <a:gd name="T188" fmla="*/ 24 w 24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" h="38">
                  <a:moveTo>
                    <a:pt x="1" y="38"/>
                  </a:move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8"/>
                  </a:lnTo>
                  <a:close/>
                  <a:moveTo>
                    <a:pt x="19" y="19"/>
                  </a:move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41" y="650"/>
              <a:ext cx="25" cy="38"/>
            </a:xfrm>
            <a:custGeom>
              <a:avLst/>
              <a:gdLst>
                <a:gd name="T0" fmla="*/ 25 w 25"/>
                <a:gd name="T1" fmla="*/ 25 h 38"/>
                <a:gd name="T2" fmla="*/ 25 w 25"/>
                <a:gd name="T3" fmla="*/ 29 h 38"/>
                <a:gd name="T4" fmla="*/ 19 w 25"/>
                <a:gd name="T5" fmla="*/ 29 h 38"/>
                <a:gd name="T6" fmla="*/ 19 w 25"/>
                <a:gd name="T7" fmla="*/ 38 h 38"/>
                <a:gd name="T8" fmla="*/ 16 w 25"/>
                <a:gd name="T9" fmla="*/ 38 h 38"/>
                <a:gd name="T10" fmla="*/ 16 w 25"/>
                <a:gd name="T11" fmla="*/ 29 h 38"/>
                <a:gd name="T12" fmla="*/ 0 w 25"/>
                <a:gd name="T13" fmla="*/ 29 h 38"/>
                <a:gd name="T14" fmla="*/ 0 w 25"/>
                <a:gd name="T15" fmla="*/ 25 h 38"/>
                <a:gd name="T16" fmla="*/ 18 w 25"/>
                <a:gd name="T17" fmla="*/ 0 h 38"/>
                <a:gd name="T18" fmla="*/ 19 w 25"/>
                <a:gd name="T19" fmla="*/ 0 h 38"/>
                <a:gd name="T20" fmla="*/ 19 w 25"/>
                <a:gd name="T21" fmla="*/ 25 h 38"/>
                <a:gd name="T22" fmla="*/ 25 w 25"/>
                <a:gd name="T23" fmla="*/ 25 h 38"/>
                <a:gd name="T24" fmla="*/ 16 w 25"/>
                <a:gd name="T25" fmla="*/ 25 h 38"/>
                <a:gd name="T26" fmla="*/ 16 w 25"/>
                <a:gd name="T27" fmla="*/ 5 h 38"/>
                <a:gd name="T28" fmla="*/ 2 w 25"/>
                <a:gd name="T29" fmla="*/ 25 h 38"/>
                <a:gd name="T30" fmla="*/ 16 w 25"/>
                <a:gd name="T31" fmla="*/ 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38"/>
                <a:gd name="T50" fmla="*/ 25 w 25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38">
                  <a:moveTo>
                    <a:pt x="25" y="25"/>
                  </a:moveTo>
                  <a:lnTo>
                    <a:pt x="25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5" y="25"/>
                  </a:lnTo>
                  <a:close/>
                  <a:moveTo>
                    <a:pt x="16" y="25"/>
                  </a:moveTo>
                  <a:lnTo>
                    <a:pt x="16" y="5"/>
                  </a:lnTo>
                  <a:lnTo>
                    <a:pt x="2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72" y="650"/>
              <a:ext cx="21" cy="38"/>
            </a:xfrm>
            <a:custGeom>
              <a:avLst/>
              <a:gdLst>
                <a:gd name="T0" fmla="*/ 8 w 21"/>
                <a:gd name="T1" fmla="*/ 4 h 38"/>
                <a:gd name="T2" fmla="*/ 10 w 21"/>
                <a:gd name="T3" fmla="*/ 11 h 38"/>
                <a:gd name="T4" fmla="*/ 13 w 21"/>
                <a:gd name="T5" fmla="*/ 13 h 38"/>
                <a:gd name="T6" fmla="*/ 17 w 21"/>
                <a:gd name="T7" fmla="*/ 15 h 38"/>
                <a:gd name="T8" fmla="*/ 19 w 21"/>
                <a:gd name="T9" fmla="*/ 19 h 38"/>
                <a:gd name="T10" fmla="*/ 21 w 21"/>
                <a:gd name="T11" fmla="*/ 21 h 38"/>
                <a:gd name="T12" fmla="*/ 21 w 21"/>
                <a:gd name="T13" fmla="*/ 25 h 38"/>
                <a:gd name="T14" fmla="*/ 21 w 21"/>
                <a:gd name="T15" fmla="*/ 27 h 38"/>
                <a:gd name="T16" fmla="*/ 19 w 21"/>
                <a:gd name="T17" fmla="*/ 29 h 38"/>
                <a:gd name="T18" fmla="*/ 19 w 21"/>
                <a:gd name="T19" fmla="*/ 30 h 38"/>
                <a:gd name="T20" fmla="*/ 17 w 21"/>
                <a:gd name="T21" fmla="*/ 32 h 38"/>
                <a:gd name="T22" fmla="*/ 17 w 21"/>
                <a:gd name="T23" fmla="*/ 34 h 38"/>
                <a:gd name="T24" fmla="*/ 15 w 21"/>
                <a:gd name="T25" fmla="*/ 36 h 38"/>
                <a:gd name="T26" fmla="*/ 13 w 21"/>
                <a:gd name="T27" fmla="*/ 36 h 38"/>
                <a:gd name="T28" fmla="*/ 11 w 21"/>
                <a:gd name="T29" fmla="*/ 38 h 38"/>
                <a:gd name="T30" fmla="*/ 10 w 21"/>
                <a:gd name="T31" fmla="*/ 38 h 38"/>
                <a:gd name="T32" fmla="*/ 6 w 21"/>
                <a:gd name="T33" fmla="*/ 38 h 38"/>
                <a:gd name="T34" fmla="*/ 4 w 21"/>
                <a:gd name="T35" fmla="*/ 38 h 38"/>
                <a:gd name="T36" fmla="*/ 2 w 21"/>
                <a:gd name="T37" fmla="*/ 38 h 38"/>
                <a:gd name="T38" fmla="*/ 0 w 21"/>
                <a:gd name="T39" fmla="*/ 38 h 38"/>
                <a:gd name="T40" fmla="*/ 0 w 21"/>
                <a:gd name="T41" fmla="*/ 36 h 38"/>
                <a:gd name="T42" fmla="*/ 0 w 21"/>
                <a:gd name="T43" fmla="*/ 36 h 38"/>
                <a:gd name="T44" fmla="*/ 0 w 21"/>
                <a:gd name="T45" fmla="*/ 34 h 38"/>
                <a:gd name="T46" fmla="*/ 0 w 21"/>
                <a:gd name="T47" fmla="*/ 34 h 38"/>
                <a:gd name="T48" fmla="*/ 0 w 21"/>
                <a:gd name="T49" fmla="*/ 34 h 38"/>
                <a:gd name="T50" fmla="*/ 0 w 21"/>
                <a:gd name="T51" fmla="*/ 32 h 38"/>
                <a:gd name="T52" fmla="*/ 0 w 21"/>
                <a:gd name="T53" fmla="*/ 32 h 38"/>
                <a:gd name="T54" fmla="*/ 2 w 21"/>
                <a:gd name="T55" fmla="*/ 32 h 38"/>
                <a:gd name="T56" fmla="*/ 2 w 21"/>
                <a:gd name="T57" fmla="*/ 32 h 38"/>
                <a:gd name="T58" fmla="*/ 2 w 21"/>
                <a:gd name="T59" fmla="*/ 32 h 38"/>
                <a:gd name="T60" fmla="*/ 2 w 21"/>
                <a:gd name="T61" fmla="*/ 32 h 38"/>
                <a:gd name="T62" fmla="*/ 4 w 21"/>
                <a:gd name="T63" fmla="*/ 34 h 38"/>
                <a:gd name="T64" fmla="*/ 4 w 21"/>
                <a:gd name="T65" fmla="*/ 34 h 38"/>
                <a:gd name="T66" fmla="*/ 6 w 21"/>
                <a:gd name="T67" fmla="*/ 34 h 38"/>
                <a:gd name="T68" fmla="*/ 8 w 21"/>
                <a:gd name="T69" fmla="*/ 36 h 38"/>
                <a:gd name="T70" fmla="*/ 10 w 21"/>
                <a:gd name="T71" fmla="*/ 36 h 38"/>
                <a:gd name="T72" fmla="*/ 11 w 21"/>
                <a:gd name="T73" fmla="*/ 36 h 38"/>
                <a:gd name="T74" fmla="*/ 13 w 21"/>
                <a:gd name="T75" fmla="*/ 34 h 38"/>
                <a:gd name="T76" fmla="*/ 15 w 21"/>
                <a:gd name="T77" fmla="*/ 32 h 38"/>
                <a:gd name="T78" fmla="*/ 17 w 21"/>
                <a:gd name="T79" fmla="*/ 30 h 38"/>
                <a:gd name="T80" fmla="*/ 17 w 21"/>
                <a:gd name="T81" fmla="*/ 29 h 38"/>
                <a:gd name="T82" fmla="*/ 17 w 21"/>
                <a:gd name="T83" fmla="*/ 25 h 38"/>
                <a:gd name="T84" fmla="*/ 15 w 21"/>
                <a:gd name="T85" fmla="*/ 23 h 38"/>
                <a:gd name="T86" fmla="*/ 15 w 21"/>
                <a:gd name="T87" fmla="*/ 21 h 38"/>
                <a:gd name="T88" fmla="*/ 13 w 21"/>
                <a:gd name="T89" fmla="*/ 19 h 38"/>
                <a:gd name="T90" fmla="*/ 11 w 21"/>
                <a:gd name="T91" fmla="*/ 17 h 38"/>
                <a:gd name="T92" fmla="*/ 8 w 21"/>
                <a:gd name="T93" fmla="*/ 15 h 38"/>
                <a:gd name="T94" fmla="*/ 6 w 21"/>
                <a:gd name="T95" fmla="*/ 15 h 38"/>
                <a:gd name="T96" fmla="*/ 2 w 21"/>
                <a:gd name="T97" fmla="*/ 15 h 38"/>
                <a:gd name="T98" fmla="*/ 21 w 21"/>
                <a:gd name="T99" fmla="*/ 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38"/>
                <a:gd name="T152" fmla="*/ 21 w 21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38">
                  <a:moveTo>
                    <a:pt x="21" y="0"/>
                  </a:moveTo>
                  <a:lnTo>
                    <a:pt x="19" y="4"/>
                  </a:lnTo>
                  <a:lnTo>
                    <a:pt x="8" y="4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88" y="650"/>
              <a:ext cx="15" cy="38"/>
            </a:xfrm>
            <a:custGeom>
              <a:avLst/>
              <a:gdLst>
                <a:gd name="T0" fmla="*/ 9 w 15"/>
                <a:gd name="T1" fmla="*/ 0 h 38"/>
                <a:gd name="T2" fmla="*/ 11 w 15"/>
                <a:gd name="T3" fmla="*/ 30 h 38"/>
                <a:gd name="T4" fmla="*/ 11 w 15"/>
                <a:gd name="T5" fmla="*/ 32 h 38"/>
                <a:gd name="T6" fmla="*/ 11 w 15"/>
                <a:gd name="T7" fmla="*/ 34 h 38"/>
                <a:gd name="T8" fmla="*/ 11 w 15"/>
                <a:gd name="T9" fmla="*/ 34 h 38"/>
                <a:gd name="T10" fmla="*/ 11 w 15"/>
                <a:gd name="T11" fmla="*/ 34 h 38"/>
                <a:gd name="T12" fmla="*/ 11 w 15"/>
                <a:gd name="T13" fmla="*/ 36 h 38"/>
                <a:gd name="T14" fmla="*/ 11 w 15"/>
                <a:gd name="T15" fmla="*/ 36 h 38"/>
                <a:gd name="T16" fmla="*/ 11 w 15"/>
                <a:gd name="T17" fmla="*/ 36 h 38"/>
                <a:gd name="T18" fmla="*/ 13 w 15"/>
                <a:gd name="T19" fmla="*/ 36 h 38"/>
                <a:gd name="T20" fmla="*/ 13 w 15"/>
                <a:gd name="T21" fmla="*/ 36 h 38"/>
                <a:gd name="T22" fmla="*/ 13 w 15"/>
                <a:gd name="T23" fmla="*/ 36 h 38"/>
                <a:gd name="T24" fmla="*/ 15 w 15"/>
                <a:gd name="T25" fmla="*/ 36 h 38"/>
                <a:gd name="T26" fmla="*/ 15 w 15"/>
                <a:gd name="T27" fmla="*/ 36 h 38"/>
                <a:gd name="T28" fmla="*/ 2 w 15"/>
                <a:gd name="T29" fmla="*/ 38 h 38"/>
                <a:gd name="T30" fmla="*/ 2 w 15"/>
                <a:gd name="T31" fmla="*/ 36 h 38"/>
                <a:gd name="T32" fmla="*/ 3 w 15"/>
                <a:gd name="T33" fmla="*/ 36 h 38"/>
                <a:gd name="T34" fmla="*/ 3 w 15"/>
                <a:gd name="T35" fmla="*/ 36 h 38"/>
                <a:gd name="T36" fmla="*/ 5 w 15"/>
                <a:gd name="T37" fmla="*/ 36 h 38"/>
                <a:gd name="T38" fmla="*/ 5 w 15"/>
                <a:gd name="T39" fmla="*/ 36 h 38"/>
                <a:gd name="T40" fmla="*/ 5 w 15"/>
                <a:gd name="T41" fmla="*/ 36 h 38"/>
                <a:gd name="T42" fmla="*/ 5 w 15"/>
                <a:gd name="T43" fmla="*/ 36 h 38"/>
                <a:gd name="T44" fmla="*/ 5 w 15"/>
                <a:gd name="T45" fmla="*/ 36 h 38"/>
                <a:gd name="T46" fmla="*/ 5 w 15"/>
                <a:gd name="T47" fmla="*/ 34 h 38"/>
                <a:gd name="T48" fmla="*/ 5 w 15"/>
                <a:gd name="T49" fmla="*/ 34 h 38"/>
                <a:gd name="T50" fmla="*/ 5 w 15"/>
                <a:gd name="T51" fmla="*/ 32 h 38"/>
                <a:gd name="T52" fmla="*/ 5 w 15"/>
                <a:gd name="T53" fmla="*/ 32 h 38"/>
                <a:gd name="T54" fmla="*/ 5 w 15"/>
                <a:gd name="T55" fmla="*/ 11 h 38"/>
                <a:gd name="T56" fmla="*/ 5 w 15"/>
                <a:gd name="T57" fmla="*/ 9 h 38"/>
                <a:gd name="T58" fmla="*/ 5 w 15"/>
                <a:gd name="T59" fmla="*/ 7 h 38"/>
                <a:gd name="T60" fmla="*/ 5 w 15"/>
                <a:gd name="T61" fmla="*/ 5 h 38"/>
                <a:gd name="T62" fmla="*/ 5 w 15"/>
                <a:gd name="T63" fmla="*/ 5 h 38"/>
                <a:gd name="T64" fmla="*/ 5 w 15"/>
                <a:gd name="T65" fmla="*/ 5 h 38"/>
                <a:gd name="T66" fmla="*/ 5 w 15"/>
                <a:gd name="T67" fmla="*/ 4 h 38"/>
                <a:gd name="T68" fmla="*/ 5 w 15"/>
                <a:gd name="T69" fmla="*/ 4 h 38"/>
                <a:gd name="T70" fmla="*/ 5 w 15"/>
                <a:gd name="T71" fmla="*/ 4 h 38"/>
                <a:gd name="T72" fmla="*/ 5 w 15"/>
                <a:gd name="T73" fmla="*/ 4 h 38"/>
                <a:gd name="T74" fmla="*/ 5 w 15"/>
                <a:gd name="T75" fmla="*/ 4 h 38"/>
                <a:gd name="T76" fmla="*/ 3 w 15"/>
                <a:gd name="T77" fmla="*/ 4 h 38"/>
                <a:gd name="T78" fmla="*/ 3 w 15"/>
                <a:gd name="T79" fmla="*/ 4 h 38"/>
                <a:gd name="T80" fmla="*/ 3 w 15"/>
                <a:gd name="T81" fmla="*/ 4 h 38"/>
                <a:gd name="T82" fmla="*/ 3 w 15"/>
                <a:gd name="T83" fmla="*/ 4 h 38"/>
                <a:gd name="T84" fmla="*/ 2 w 15"/>
                <a:gd name="T85" fmla="*/ 4 h 38"/>
                <a:gd name="T86" fmla="*/ 2 w 15"/>
                <a:gd name="T87" fmla="*/ 4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38"/>
                <a:gd name="T134" fmla="*/ 15 w 15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13" y="650"/>
              <a:ext cx="24" cy="38"/>
            </a:xfrm>
            <a:custGeom>
              <a:avLst/>
              <a:gdLst>
                <a:gd name="T0" fmla="*/ 1 w 24"/>
                <a:gd name="T1" fmla="*/ 38 h 38"/>
                <a:gd name="T2" fmla="*/ 3 w 24"/>
                <a:gd name="T3" fmla="*/ 38 h 38"/>
                <a:gd name="T4" fmla="*/ 3 w 24"/>
                <a:gd name="T5" fmla="*/ 36 h 38"/>
                <a:gd name="T6" fmla="*/ 5 w 24"/>
                <a:gd name="T7" fmla="*/ 36 h 38"/>
                <a:gd name="T8" fmla="*/ 7 w 24"/>
                <a:gd name="T9" fmla="*/ 36 h 38"/>
                <a:gd name="T10" fmla="*/ 9 w 24"/>
                <a:gd name="T11" fmla="*/ 34 h 38"/>
                <a:gd name="T12" fmla="*/ 11 w 24"/>
                <a:gd name="T13" fmla="*/ 34 h 38"/>
                <a:gd name="T14" fmla="*/ 13 w 24"/>
                <a:gd name="T15" fmla="*/ 32 h 38"/>
                <a:gd name="T16" fmla="*/ 13 w 24"/>
                <a:gd name="T17" fmla="*/ 30 h 38"/>
                <a:gd name="T18" fmla="*/ 15 w 24"/>
                <a:gd name="T19" fmla="*/ 29 h 38"/>
                <a:gd name="T20" fmla="*/ 17 w 24"/>
                <a:gd name="T21" fmla="*/ 27 h 38"/>
                <a:gd name="T22" fmla="*/ 17 w 24"/>
                <a:gd name="T23" fmla="*/ 23 h 38"/>
                <a:gd name="T24" fmla="*/ 17 w 24"/>
                <a:gd name="T25" fmla="*/ 21 h 38"/>
                <a:gd name="T26" fmla="*/ 15 w 24"/>
                <a:gd name="T27" fmla="*/ 23 h 38"/>
                <a:gd name="T28" fmla="*/ 13 w 24"/>
                <a:gd name="T29" fmla="*/ 23 h 38"/>
                <a:gd name="T30" fmla="*/ 11 w 24"/>
                <a:gd name="T31" fmla="*/ 25 h 38"/>
                <a:gd name="T32" fmla="*/ 9 w 24"/>
                <a:gd name="T33" fmla="*/ 25 h 38"/>
                <a:gd name="T34" fmla="*/ 7 w 24"/>
                <a:gd name="T35" fmla="*/ 25 h 38"/>
                <a:gd name="T36" fmla="*/ 5 w 24"/>
                <a:gd name="T37" fmla="*/ 23 h 38"/>
                <a:gd name="T38" fmla="*/ 3 w 24"/>
                <a:gd name="T39" fmla="*/ 23 h 38"/>
                <a:gd name="T40" fmla="*/ 3 w 24"/>
                <a:gd name="T41" fmla="*/ 21 h 38"/>
                <a:gd name="T42" fmla="*/ 1 w 24"/>
                <a:gd name="T43" fmla="*/ 19 h 38"/>
                <a:gd name="T44" fmla="*/ 1 w 24"/>
                <a:gd name="T45" fmla="*/ 17 h 38"/>
                <a:gd name="T46" fmla="*/ 0 w 24"/>
                <a:gd name="T47" fmla="*/ 15 h 38"/>
                <a:gd name="T48" fmla="*/ 0 w 24"/>
                <a:gd name="T49" fmla="*/ 13 h 38"/>
                <a:gd name="T50" fmla="*/ 0 w 24"/>
                <a:gd name="T51" fmla="*/ 9 h 38"/>
                <a:gd name="T52" fmla="*/ 1 w 24"/>
                <a:gd name="T53" fmla="*/ 7 h 38"/>
                <a:gd name="T54" fmla="*/ 1 w 24"/>
                <a:gd name="T55" fmla="*/ 5 h 38"/>
                <a:gd name="T56" fmla="*/ 3 w 24"/>
                <a:gd name="T57" fmla="*/ 4 h 38"/>
                <a:gd name="T58" fmla="*/ 5 w 24"/>
                <a:gd name="T59" fmla="*/ 2 h 38"/>
                <a:gd name="T60" fmla="*/ 7 w 24"/>
                <a:gd name="T61" fmla="*/ 0 h 38"/>
                <a:gd name="T62" fmla="*/ 9 w 24"/>
                <a:gd name="T63" fmla="*/ 0 h 38"/>
                <a:gd name="T64" fmla="*/ 11 w 24"/>
                <a:gd name="T65" fmla="*/ 0 h 38"/>
                <a:gd name="T66" fmla="*/ 15 w 24"/>
                <a:gd name="T67" fmla="*/ 0 h 38"/>
                <a:gd name="T68" fmla="*/ 17 w 24"/>
                <a:gd name="T69" fmla="*/ 0 h 38"/>
                <a:gd name="T70" fmla="*/ 19 w 24"/>
                <a:gd name="T71" fmla="*/ 2 h 38"/>
                <a:gd name="T72" fmla="*/ 21 w 24"/>
                <a:gd name="T73" fmla="*/ 4 h 38"/>
                <a:gd name="T74" fmla="*/ 23 w 24"/>
                <a:gd name="T75" fmla="*/ 5 h 38"/>
                <a:gd name="T76" fmla="*/ 23 w 24"/>
                <a:gd name="T77" fmla="*/ 7 h 38"/>
                <a:gd name="T78" fmla="*/ 24 w 24"/>
                <a:gd name="T79" fmla="*/ 11 h 38"/>
                <a:gd name="T80" fmla="*/ 24 w 24"/>
                <a:gd name="T81" fmla="*/ 15 h 38"/>
                <a:gd name="T82" fmla="*/ 24 w 24"/>
                <a:gd name="T83" fmla="*/ 17 h 38"/>
                <a:gd name="T84" fmla="*/ 23 w 24"/>
                <a:gd name="T85" fmla="*/ 21 h 38"/>
                <a:gd name="T86" fmla="*/ 23 w 24"/>
                <a:gd name="T87" fmla="*/ 23 h 38"/>
                <a:gd name="T88" fmla="*/ 21 w 24"/>
                <a:gd name="T89" fmla="*/ 27 h 38"/>
                <a:gd name="T90" fmla="*/ 19 w 24"/>
                <a:gd name="T91" fmla="*/ 29 h 38"/>
                <a:gd name="T92" fmla="*/ 17 w 24"/>
                <a:gd name="T93" fmla="*/ 32 h 38"/>
                <a:gd name="T94" fmla="*/ 15 w 24"/>
                <a:gd name="T95" fmla="*/ 34 h 38"/>
                <a:gd name="T96" fmla="*/ 13 w 24"/>
                <a:gd name="T97" fmla="*/ 36 h 38"/>
                <a:gd name="T98" fmla="*/ 9 w 24"/>
                <a:gd name="T99" fmla="*/ 36 h 38"/>
                <a:gd name="T100" fmla="*/ 7 w 24"/>
                <a:gd name="T101" fmla="*/ 38 h 38"/>
                <a:gd name="T102" fmla="*/ 5 w 24"/>
                <a:gd name="T103" fmla="*/ 38 h 38"/>
                <a:gd name="T104" fmla="*/ 1 w 24"/>
                <a:gd name="T105" fmla="*/ 38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"/>
                <a:gd name="T160" fmla="*/ 0 h 38"/>
                <a:gd name="T161" fmla="*/ 24 w 24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" h="38">
                  <a:moveTo>
                    <a:pt x="1" y="38"/>
                  </a:move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8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18" y="650"/>
              <a:ext cx="14" cy="21"/>
            </a:xfrm>
            <a:custGeom>
              <a:avLst/>
              <a:gdLst>
                <a:gd name="T0" fmla="*/ 14 w 14"/>
                <a:gd name="T1" fmla="*/ 19 h 21"/>
                <a:gd name="T2" fmla="*/ 14 w 14"/>
                <a:gd name="T3" fmla="*/ 17 h 21"/>
                <a:gd name="T4" fmla="*/ 14 w 14"/>
                <a:gd name="T5" fmla="*/ 15 h 21"/>
                <a:gd name="T6" fmla="*/ 14 w 14"/>
                <a:gd name="T7" fmla="*/ 13 h 21"/>
                <a:gd name="T8" fmla="*/ 14 w 14"/>
                <a:gd name="T9" fmla="*/ 13 h 21"/>
                <a:gd name="T10" fmla="*/ 14 w 14"/>
                <a:gd name="T11" fmla="*/ 11 h 21"/>
                <a:gd name="T12" fmla="*/ 14 w 14"/>
                <a:gd name="T13" fmla="*/ 9 h 21"/>
                <a:gd name="T14" fmla="*/ 14 w 14"/>
                <a:gd name="T15" fmla="*/ 7 h 21"/>
                <a:gd name="T16" fmla="*/ 12 w 14"/>
                <a:gd name="T17" fmla="*/ 7 h 21"/>
                <a:gd name="T18" fmla="*/ 12 w 14"/>
                <a:gd name="T19" fmla="*/ 5 h 21"/>
                <a:gd name="T20" fmla="*/ 12 w 14"/>
                <a:gd name="T21" fmla="*/ 4 h 21"/>
                <a:gd name="T22" fmla="*/ 10 w 14"/>
                <a:gd name="T23" fmla="*/ 4 h 21"/>
                <a:gd name="T24" fmla="*/ 10 w 14"/>
                <a:gd name="T25" fmla="*/ 2 h 21"/>
                <a:gd name="T26" fmla="*/ 8 w 14"/>
                <a:gd name="T27" fmla="*/ 2 h 21"/>
                <a:gd name="T28" fmla="*/ 8 w 14"/>
                <a:gd name="T29" fmla="*/ 2 h 21"/>
                <a:gd name="T30" fmla="*/ 6 w 14"/>
                <a:gd name="T31" fmla="*/ 2 h 21"/>
                <a:gd name="T32" fmla="*/ 6 w 14"/>
                <a:gd name="T33" fmla="*/ 2 h 21"/>
                <a:gd name="T34" fmla="*/ 4 w 14"/>
                <a:gd name="T35" fmla="*/ 2 h 21"/>
                <a:gd name="T36" fmla="*/ 4 w 14"/>
                <a:gd name="T37" fmla="*/ 2 h 21"/>
                <a:gd name="T38" fmla="*/ 2 w 14"/>
                <a:gd name="T39" fmla="*/ 2 h 21"/>
                <a:gd name="T40" fmla="*/ 2 w 14"/>
                <a:gd name="T41" fmla="*/ 4 h 21"/>
                <a:gd name="T42" fmla="*/ 0 w 14"/>
                <a:gd name="T43" fmla="*/ 5 h 21"/>
                <a:gd name="T44" fmla="*/ 0 w 14"/>
                <a:gd name="T45" fmla="*/ 7 h 21"/>
                <a:gd name="T46" fmla="*/ 0 w 14"/>
                <a:gd name="T47" fmla="*/ 9 h 21"/>
                <a:gd name="T48" fmla="*/ 0 w 14"/>
                <a:gd name="T49" fmla="*/ 11 h 21"/>
                <a:gd name="T50" fmla="*/ 0 w 14"/>
                <a:gd name="T51" fmla="*/ 13 h 21"/>
                <a:gd name="T52" fmla="*/ 0 w 14"/>
                <a:gd name="T53" fmla="*/ 17 h 21"/>
                <a:gd name="T54" fmla="*/ 2 w 14"/>
                <a:gd name="T55" fmla="*/ 19 h 21"/>
                <a:gd name="T56" fmla="*/ 2 w 14"/>
                <a:gd name="T57" fmla="*/ 19 h 21"/>
                <a:gd name="T58" fmla="*/ 4 w 14"/>
                <a:gd name="T59" fmla="*/ 21 h 21"/>
                <a:gd name="T60" fmla="*/ 4 w 14"/>
                <a:gd name="T61" fmla="*/ 21 h 21"/>
                <a:gd name="T62" fmla="*/ 6 w 14"/>
                <a:gd name="T63" fmla="*/ 21 h 21"/>
                <a:gd name="T64" fmla="*/ 8 w 14"/>
                <a:gd name="T65" fmla="*/ 21 h 21"/>
                <a:gd name="T66" fmla="*/ 8 w 14"/>
                <a:gd name="T67" fmla="*/ 21 h 21"/>
                <a:gd name="T68" fmla="*/ 8 w 14"/>
                <a:gd name="T69" fmla="*/ 21 h 21"/>
                <a:gd name="T70" fmla="*/ 10 w 14"/>
                <a:gd name="T71" fmla="*/ 21 h 21"/>
                <a:gd name="T72" fmla="*/ 10 w 14"/>
                <a:gd name="T73" fmla="*/ 21 h 21"/>
                <a:gd name="T74" fmla="*/ 12 w 14"/>
                <a:gd name="T75" fmla="*/ 21 h 21"/>
                <a:gd name="T76" fmla="*/ 12 w 14"/>
                <a:gd name="T77" fmla="*/ 19 h 21"/>
                <a:gd name="T78" fmla="*/ 14 w 14"/>
                <a:gd name="T79" fmla="*/ 19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"/>
                <a:gd name="T121" fmla="*/ 0 h 21"/>
                <a:gd name="T122" fmla="*/ 14 w 1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" h="21">
                  <a:moveTo>
                    <a:pt x="14" y="19"/>
                  </a:moveTo>
                  <a:lnTo>
                    <a:pt x="14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41" y="650"/>
              <a:ext cx="25" cy="38"/>
            </a:xfrm>
            <a:custGeom>
              <a:avLst/>
              <a:gdLst>
                <a:gd name="T0" fmla="*/ 25 w 25"/>
                <a:gd name="T1" fmla="*/ 25 h 38"/>
                <a:gd name="T2" fmla="*/ 25 w 25"/>
                <a:gd name="T3" fmla="*/ 29 h 38"/>
                <a:gd name="T4" fmla="*/ 19 w 25"/>
                <a:gd name="T5" fmla="*/ 29 h 38"/>
                <a:gd name="T6" fmla="*/ 19 w 25"/>
                <a:gd name="T7" fmla="*/ 38 h 38"/>
                <a:gd name="T8" fmla="*/ 16 w 25"/>
                <a:gd name="T9" fmla="*/ 38 h 38"/>
                <a:gd name="T10" fmla="*/ 16 w 25"/>
                <a:gd name="T11" fmla="*/ 29 h 38"/>
                <a:gd name="T12" fmla="*/ 0 w 25"/>
                <a:gd name="T13" fmla="*/ 29 h 38"/>
                <a:gd name="T14" fmla="*/ 0 w 25"/>
                <a:gd name="T15" fmla="*/ 25 h 38"/>
                <a:gd name="T16" fmla="*/ 18 w 25"/>
                <a:gd name="T17" fmla="*/ 0 h 38"/>
                <a:gd name="T18" fmla="*/ 19 w 25"/>
                <a:gd name="T19" fmla="*/ 0 h 38"/>
                <a:gd name="T20" fmla="*/ 19 w 25"/>
                <a:gd name="T21" fmla="*/ 25 h 38"/>
                <a:gd name="T22" fmla="*/ 25 w 25"/>
                <a:gd name="T23" fmla="*/ 25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8"/>
                <a:gd name="T38" fmla="*/ 25 w 25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8">
                  <a:moveTo>
                    <a:pt x="25" y="25"/>
                  </a:moveTo>
                  <a:lnTo>
                    <a:pt x="25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43" y="655"/>
              <a:ext cx="14" cy="20"/>
            </a:xfrm>
            <a:custGeom>
              <a:avLst/>
              <a:gdLst>
                <a:gd name="T0" fmla="*/ 14 w 14"/>
                <a:gd name="T1" fmla="*/ 20 h 20"/>
                <a:gd name="T2" fmla="*/ 14 w 14"/>
                <a:gd name="T3" fmla="*/ 0 h 20"/>
                <a:gd name="T4" fmla="*/ 0 w 14"/>
                <a:gd name="T5" fmla="*/ 20 h 20"/>
                <a:gd name="T6" fmla="*/ 14 w 14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0"/>
                <a:gd name="T14" fmla="*/ 14 w 1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0">
                  <a:moveTo>
                    <a:pt x="14" y="20"/>
                  </a:moveTo>
                  <a:lnTo>
                    <a:pt x="14" y="0"/>
                  </a:lnTo>
                  <a:lnTo>
                    <a:pt x="0" y="20"/>
                  </a:lnTo>
                  <a:lnTo>
                    <a:pt x="14" y="2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972" y="650"/>
              <a:ext cx="21" cy="38"/>
            </a:xfrm>
            <a:custGeom>
              <a:avLst/>
              <a:gdLst>
                <a:gd name="T0" fmla="*/ 8 w 21"/>
                <a:gd name="T1" fmla="*/ 4 h 38"/>
                <a:gd name="T2" fmla="*/ 10 w 21"/>
                <a:gd name="T3" fmla="*/ 11 h 38"/>
                <a:gd name="T4" fmla="*/ 13 w 21"/>
                <a:gd name="T5" fmla="*/ 13 h 38"/>
                <a:gd name="T6" fmla="*/ 17 w 21"/>
                <a:gd name="T7" fmla="*/ 15 h 38"/>
                <a:gd name="T8" fmla="*/ 19 w 21"/>
                <a:gd name="T9" fmla="*/ 19 h 38"/>
                <a:gd name="T10" fmla="*/ 21 w 21"/>
                <a:gd name="T11" fmla="*/ 21 h 38"/>
                <a:gd name="T12" fmla="*/ 21 w 21"/>
                <a:gd name="T13" fmla="*/ 25 h 38"/>
                <a:gd name="T14" fmla="*/ 21 w 21"/>
                <a:gd name="T15" fmla="*/ 27 h 38"/>
                <a:gd name="T16" fmla="*/ 19 w 21"/>
                <a:gd name="T17" fmla="*/ 29 h 38"/>
                <a:gd name="T18" fmla="*/ 19 w 21"/>
                <a:gd name="T19" fmla="*/ 30 h 38"/>
                <a:gd name="T20" fmla="*/ 17 w 21"/>
                <a:gd name="T21" fmla="*/ 32 h 38"/>
                <a:gd name="T22" fmla="*/ 17 w 21"/>
                <a:gd name="T23" fmla="*/ 34 h 38"/>
                <a:gd name="T24" fmla="*/ 15 w 21"/>
                <a:gd name="T25" fmla="*/ 36 h 38"/>
                <a:gd name="T26" fmla="*/ 13 w 21"/>
                <a:gd name="T27" fmla="*/ 36 h 38"/>
                <a:gd name="T28" fmla="*/ 11 w 21"/>
                <a:gd name="T29" fmla="*/ 38 h 38"/>
                <a:gd name="T30" fmla="*/ 10 w 21"/>
                <a:gd name="T31" fmla="*/ 38 h 38"/>
                <a:gd name="T32" fmla="*/ 6 w 21"/>
                <a:gd name="T33" fmla="*/ 38 h 38"/>
                <a:gd name="T34" fmla="*/ 4 w 21"/>
                <a:gd name="T35" fmla="*/ 38 h 38"/>
                <a:gd name="T36" fmla="*/ 2 w 21"/>
                <a:gd name="T37" fmla="*/ 38 h 38"/>
                <a:gd name="T38" fmla="*/ 0 w 21"/>
                <a:gd name="T39" fmla="*/ 38 h 38"/>
                <a:gd name="T40" fmla="*/ 0 w 21"/>
                <a:gd name="T41" fmla="*/ 36 h 38"/>
                <a:gd name="T42" fmla="*/ 0 w 21"/>
                <a:gd name="T43" fmla="*/ 36 h 38"/>
                <a:gd name="T44" fmla="*/ 0 w 21"/>
                <a:gd name="T45" fmla="*/ 34 h 38"/>
                <a:gd name="T46" fmla="*/ 0 w 21"/>
                <a:gd name="T47" fmla="*/ 34 h 38"/>
                <a:gd name="T48" fmla="*/ 0 w 21"/>
                <a:gd name="T49" fmla="*/ 34 h 38"/>
                <a:gd name="T50" fmla="*/ 0 w 21"/>
                <a:gd name="T51" fmla="*/ 32 h 38"/>
                <a:gd name="T52" fmla="*/ 0 w 21"/>
                <a:gd name="T53" fmla="*/ 32 h 38"/>
                <a:gd name="T54" fmla="*/ 2 w 21"/>
                <a:gd name="T55" fmla="*/ 32 h 38"/>
                <a:gd name="T56" fmla="*/ 2 w 21"/>
                <a:gd name="T57" fmla="*/ 32 h 38"/>
                <a:gd name="T58" fmla="*/ 2 w 21"/>
                <a:gd name="T59" fmla="*/ 32 h 38"/>
                <a:gd name="T60" fmla="*/ 2 w 21"/>
                <a:gd name="T61" fmla="*/ 32 h 38"/>
                <a:gd name="T62" fmla="*/ 4 w 21"/>
                <a:gd name="T63" fmla="*/ 34 h 38"/>
                <a:gd name="T64" fmla="*/ 4 w 21"/>
                <a:gd name="T65" fmla="*/ 34 h 38"/>
                <a:gd name="T66" fmla="*/ 6 w 21"/>
                <a:gd name="T67" fmla="*/ 34 h 38"/>
                <a:gd name="T68" fmla="*/ 8 w 21"/>
                <a:gd name="T69" fmla="*/ 36 h 38"/>
                <a:gd name="T70" fmla="*/ 10 w 21"/>
                <a:gd name="T71" fmla="*/ 36 h 38"/>
                <a:gd name="T72" fmla="*/ 11 w 21"/>
                <a:gd name="T73" fmla="*/ 36 h 38"/>
                <a:gd name="T74" fmla="*/ 13 w 21"/>
                <a:gd name="T75" fmla="*/ 34 h 38"/>
                <a:gd name="T76" fmla="*/ 15 w 21"/>
                <a:gd name="T77" fmla="*/ 32 h 38"/>
                <a:gd name="T78" fmla="*/ 17 w 21"/>
                <a:gd name="T79" fmla="*/ 30 h 38"/>
                <a:gd name="T80" fmla="*/ 17 w 21"/>
                <a:gd name="T81" fmla="*/ 29 h 38"/>
                <a:gd name="T82" fmla="*/ 17 w 21"/>
                <a:gd name="T83" fmla="*/ 25 h 38"/>
                <a:gd name="T84" fmla="*/ 15 w 21"/>
                <a:gd name="T85" fmla="*/ 23 h 38"/>
                <a:gd name="T86" fmla="*/ 15 w 21"/>
                <a:gd name="T87" fmla="*/ 21 h 38"/>
                <a:gd name="T88" fmla="*/ 13 w 21"/>
                <a:gd name="T89" fmla="*/ 19 h 38"/>
                <a:gd name="T90" fmla="*/ 11 w 21"/>
                <a:gd name="T91" fmla="*/ 17 h 38"/>
                <a:gd name="T92" fmla="*/ 8 w 21"/>
                <a:gd name="T93" fmla="*/ 15 h 38"/>
                <a:gd name="T94" fmla="*/ 6 w 21"/>
                <a:gd name="T95" fmla="*/ 15 h 38"/>
                <a:gd name="T96" fmla="*/ 2 w 21"/>
                <a:gd name="T97" fmla="*/ 15 h 38"/>
                <a:gd name="T98" fmla="*/ 21 w 21"/>
                <a:gd name="T99" fmla="*/ 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38"/>
                <a:gd name="T152" fmla="*/ 21 w 21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38">
                  <a:moveTo>
                    <a:pt x="21" y="0"/>
                  </a:moveTo>
                  <a:lnTo>
                    <a:pt x="19" y="4"/>
                  </a:lnTo>
                  <a:lnTo>
                    <a:pt x="8" y="4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86" y="421"/>
              <a:ext cx="40" cy="38"/>
            </a:xfrm>
            <a:custGeom>
              <a:avLst/>
              <a:gdLst>
                <a:gd name="T0" fmla="*/ 11 w 40"/>
                <a:gd name="T1" fmla="*/ 25 h 38"/>
                <a:gd name="T2" fmla="*/ 9 w 40"/>
                <a:gd name="T3" fmla="*/ 33 h 38"/>
                <a:gd name="T4" fmla="*/ 7 w 40"/>
                <a:gd name="T5" fmla="*/ 33 h 38"/>
                <a:gd name="T6" fmla="*/ 7 w 40"/>
                <a:gd name="T7" fmla="*/ 34 h 38"/>
                <a:gd name="T8" fmla="*/ 7 w 40"/>
                <a:gd name="T9" fmla="*/ 34 h 38"/>
                <a:gd name="T10" fmla="*/ 7 w 40"/>
                <a:gd name="T11" fmla="*/ 34 h 38"/>
                <a:gd name="T12" fmla="*/ 7 w 40"/>
                <a:gd name="T13" fmla="*/ 36 h 38"/>
                <a:gd name="T14" fmla="*/ 7 w 40"/>
                <a:gd name="T15" fmla="*/ 36 h 38"/>
                <a:gd name="T16" fmla="*/ 7 w 40"/>
                <a:gd name="T17" fmla="*/ 36 h 38"/>
                <a:gd name="T18" fmla="*/ 9 w 40"/>
                <a:gd name="T19" fmla="*/ 36 h 38"/>
                <a:gd name="T20" fmla="*/ 9 w 40"/>
                <a:gd name="T21" fmla="*/ 36 h 38"/>
                <a:gd name="T22" fmla="*/ 11 w 40"/>
                <a:gd name="T23" fmla="*/ 36 h 38"/>
                <a:gd name="T24" fmla="*/ 11 w 40"/>
                <a:gd name="T25" fmla="*/ 38 h 38"/>
                <a:gd name="T26" fmla="*/ 11 w 40"/>
                <a:gd name="T27" fmla="*/ 38 h 38"/>
                <a:gd name="T28" fmla="*/ 0 w 40"/>
                <a:gd name="T29" fmla="*/ 38 h 38"/>
                <a:gd name="T30" fmla="*/ 2 w 40"/>
                <a:gd name="T31" fmla="*/ 36 h 38"/>
                <a:gd name="T32" fmla="*/ 2 w 40"/>
                <a:gd name="T33" fmla="*/ 36 h 38"/>
                <a:gd name="T34" fmla="*/ 4 w 40"/>
                <a:gd name="T35" fmla="*/ 36 h 38"/>
                <a:gd name="T36" fmla="*/ 4 w 40"/>
                <a:gd name="T37" fmla="*/ 36 h 38"/>
                <a:gd name="T38" fmla="*/ 4 w 40"/>
                <a:gd name="T39" fmla="*/ 36 h 38"/>
                <a:gd name="T40" fmla="*/ 5 w 40"/>
                <a:gd name="T41" fmla="*/ 34 h 38"/>
                <a:gd name="T42" fmla="*/ 5 w 40"/>
                <a:gd name="T43" fmla="*/ 33 h 38"/>
                <a:gd name="T44" fmla="*/ 5 w 40"/>
                <a:gd name="T45" fmla="*/ 31 h 38"/>
                <a:gd name="T46" fmla="*/ 21 w 40"/>
                <a:gd name="T47" fmla="*/ 0 h 38"/>
                <a:gd name="T48" fmla="*/ 34 w 40"/>
                <a:gd name="T49" fmla="*/ 33 h 38"/>
                <a:gd name="T50" fmla="*/ 36 w 40"/>
                <a:gd name="T51" fmla="*/ 34 h 38"/>
                <a:gd name="T52" fmla="*/ 36 w 40"/>
                <a:gd name="T53" fmla="*/ 34 h 38"/>
                <a:gd name="T54" fmla="*/ 36 w 40"/>
                <a:gd name="T55" fmla="*/ 36 h 38"/>
                <a:gd name="T56" fmla="*/ 38 w 40"/>
                <a:gd name="T57" fmla="*/ 36 h 38"/>
                <a:gd name="T58" fmla="*/ 38 w 40"/>
                <a:gd name="T59" fmla="*/ 36 h 38"/>
                <a:gd name="T60" fmla="*/ 40 w 40"/>
                <a:gd name="T61" fmla="*/ 36 h 38"/>
                <a:gd name="T62" fmla="*/ 40 w 40"/>
                <a:gd name="T63" fmla="*/ 38 h 38"/>
                <a:gd name="T64" fmla="*/ 40 w 40"/>
                <a:gd name="T65" fmla="*/ 38 h 38"/>
                <a:gd name="T66" fmla="*/ 25 w 40"/>
                <a:gd name="T67" fmla="*/ 38 h 38"/>
                <a:gd name="T68" fmla="*/ 27 w 40"/>
                <a:gd name="T69" fmla="*/ 36 h 38"/>
                <a:gd name="T70" fmla="*/ 27 w 40"/>
                <a:gd name="T71" fmla="*/ 36 h 38"/>
                <a:gd name="T72" fmla="*/ 28 w 40"/>
                <a:gd name="T73" fmla="*/ 36 h 38"/>
                <a:gd name="T74" fmla="*/ 28 w 40"/>
                <a:gd name="T75" fmla="*/ 36 h 38"/>
                <a:gd name="T76" fmla="*/ 28 w 40"/>
                <a:gd name="T77" fmla="*/ 36 h 38"/>
                <a:gd name="T78" fmla="*/ 28 w 40"/>
                <a:gd name="T79" fmla="*/ 36 h 38"/>
                <a:gd name="T80" fmla="*/ 28 w 40"/>
                <a:gd name="T81" fmla="*/ 36 h 38"/>
                <a:gd name="T82" fmla="*/ 30 w 40"/>
                <a:gd name="T83" fmla="*/ 34 h 38"/>
                <a:gd name="T84" fmla="*/ 28 w 40"/>
                <a:gd name="T85" fmla="*/ 34 h 38"/>
                <a:gd name="T86" fmla="*/ 28 w 40"/>
                <a:gd name="T87" fmla="*/ 33 h 38"/>
                <a:gd name="T88" fmla="*/ 28 w 40"/>
                <a:gd name="T89" fmla="*/ 33 h 38"/>
                <a:gd name="T90" fmla="*/ 28 w 40"/>
                <a:gd name="T91" fmla="*/ 31 h 38"/>
                <a:gd name="T92" fmla="*/ 25 w 40"/>
                <a:gd name="T93" fmla="*/ 23 h 38"/>
                <a:gd name="T94" fmla="*/ 11 w 40"/>
                <a:gd name="T95" fmla="*/ 23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38"/>
                <a:gd name="T146" fmla="*/ 40 w 40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38">
                  <a:moveTo>
                    <a:pt x="27" y="25"/>
                  </a:moveTo>
                  <a:lnTo>
                    <a:pt x="11" y="2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7" y="25"/>
                  </a:lnTo>
                  <a:close/>
                  <a:moveTo>
                    <a:pt x="25" y="23"/>
                  </a:moveTo>
                  <a:lnTo>
                    <a:pt x="19" y="8"/>
                  </a:lnTo>
                  <a:lnTo>
                    <a:pt x="11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928" y="411"/>
              <a:ext cx="40" cy="50"/>
            </a:xfrm>
            <a:custGeom>
              <a:avLst/>
              <a:gdLst>
                <a:gd name="T0" fmla="*/ 38 w 40"/>
                <a:gd name="T1" fmla="*/ 12 h 50"/>
                <a:gd name="T2" fmla="*/ 36 w 40"/>
                <a:gd name="T3" fmla="*/ 12 h 50"/>
                <a:gd name="T4" fmla="*/ 34 w 40"/>
                <a:gd name="T5" fmla="*/ 14 h 50"/>
                <a:gd name="T6" fmla="*/ 34 w 40"/>
                <a:gd name="T7" fmla="*/ 16 h 50"/>
                <a:gd name="T8" fmla="*/ 34 w 40"/>
                <a:gd name="T9" fmla="*/ 37 h 50"/>
                <a:gd name="T10" fmla="*/ 34 w 40"/>
                <a:gd name="T11" fmla="*/ 43 h 50"/>
                <a:gd name="T12" fmla="*/ 31 w 40"/>
                <a:gd name="T13" fmla="*/ 44 h 50"/>
                <a:gd name="T14" fmla="*/ 27 w 40"/>
                <a:gd name="T15" fmla="*/ 48 h 50"/>
                <a:gd name="T16" fmla="*/ 21 w 40"/>
                <a:gd name="T17" fmla="*/ 50 h 50"/>
                <a:gd name="T18" fmla="*/ 15 w 40"/>
                <a:gd name="T19" fmla="*/ 48 h 50"/>
                <a:gd name="T20" fmla="*/ 9 w 40"/>
                <a:gd name="T21" fmla="*/ 46 h 50"/>
                <a:gd name="T22" fmla="*/ 8 w 40"/>
                <a:gd name="T23" fmla="*/ 43 h 50"/>
                <a:gd name="T24" fmla="*/ 6 w 40"/>
                <a:gd name="T25" fmla="*/ 39 h 50"/>
                <a:gd name="T26" fmla="*/ 6 w 40"/>
                <a:gd name="T27" fmla="*/ 31 h 50"/>
                <a:gd name="T28" fmla="*/ 6 w 40"/>
                <a:gd name="T29" fmla="*/ 14 h 50"/>
                <a:gd name="T30" fmla="*/ 4 w 40"/>
                <a:gd name="T31" fmla="*/ 12 h 50"/>
                <a:gd name="T32" fmla="*/ 2 w 40"/>
                <a:gd name="T33" fmla="*/ 12 h 50"/>
                <a:gd name="T34" fmla="*/ 15 w 40"/>
                <a:gd name="T35" fmla="*/ 10 h 50"/>
                <a:gd name="T36" fmla="*/ 13 w 40"/>
                <a:gd name="T37" fmla="*/ 12 h 50"/>
                <a:gd name="T38" fmla="*/ 11 w 40"/>
                <a:gd name="T39" fmla="*/ 12 h 50"/>
                <a:gd name="T40" fmla="*/ 11 w 40"/>
                <a:gd name="T41" fmla="*/ 16 h 50"/>
                <a:gd name="T42" fmla="*/ 11 w 40"/>
                <a:gd name="T43" fmla="*/ 35 h 50"/>
                <a:gd name="T44" fmla="*/ 11 w 40"/>
                <a:gd name="T45" fmla="*/ 37 h 50"/>
                <a:gd name="T46" fmla="*/ 11 w 40"/>
                <a:gd name="T47" fmla="*/ 41 h 50"/>
                <a:gd name="T48" fmla="*/ 13 w 40"/>
                <a:gd name="T49" fmla="*/ 43 h 50"/>
                <a:gd name="T50" fmla="*/ 13 w 40"/>
                <a:gd name="T51" fmla="*/ 44 h 50"/>
                <a:gd name="T52" fmla="*/ 17 w 40"/>
                <a:gd name="T53" fmla="*/ 46 h 50"/>
                <a:gd name="T54" fmla="*/ 19 w 40"/>
                <a:gd name="T55" fmla="*/ 46 h 50"/>
                <a:gd name="T56" fmla="*/ 25 w 40"/>
                <a:gd name="T57" fmla="*/ 46 h 50"/>
                <a:gd name="T58" fmla="*/ 29 w 40"/>
                <a:gd name="T59" fmla="*/ 44 h 50"/>
                <a:gd name="T60" fmla="*/ 31 w 40"/>
                <a:gd name="T61" fmla="*/ 43 h 50"/>
                <a:gd name="T62" fmla="*/ 32 w 40"/>
                <a:gd name="T63" fmla="*/ 39 h 50"/>
                <a:gd name="T64" fmla="*/ 32 w 40"/>
                <a:gd name="T65" fmla="*/ 33 h 50"/>
                <a:gd name="T66" fmla="*/ 32 w 40"/>
                <a:gd name="T67" fmla="*/ 14 h 50"/>
                <a:gd name="T68" fmla="*/ 31 w 40"/>
                <a:gd name="T69" fmla="*/ 12 h 50"/>
                <a:gd name="T70" fmla="*/ 29 w 40"/>
                <a:gd name="T71" fmla="*/ 12 h 50"/>
                <a:gd name="T72" fmla="*/ 27 w 40"/>
                <a:gd name="T73" fmla="*/ 0 h 50"/>
                <a:gd name="T74" fmla="*/ 29 w 40"/>
                <a:gd name="T75" fmla="*/ 0 h 50"/>
                <a:gd name="T76" fmla="*/ 29 w 40"/>
                <a:gd name="T77" fmla="*/ 2 h 50"/>
                <a:gd name="T78" fmla="*/ 29 w 40"/>
                <a:gd name="T79" fmla="*/ 4 h 50"/>
                <a:gd name="T80" fmla="*/ 29 w 40"/>
                <a:gd name="T81" fmla="*/ 4 h 50"/>
                <a:gd name="T82" fmla="*/ 29 w 40"/>
                <a:gd name="T83" fmla="*/ 6 h 50"/>
                <a:gd name="T84" fmla="*/ 27 w 40"/>
                <a:gd name="T85" fmla="*/ 6 h 50"/>
                <a:gd name="T86" fmla="*/ 25 w 40"/>
                <a:gd name="T87" fmla="*/ 6 h 50"/>
                <a:gd name="T88" fmla="*/ 25 w 40"/>
                <a:gd name="T89" fmla="*/ 6 h 50"/>
                <a:gd name="T90" fmla="*/ 23 w 40"/>
                <a:gd name="T91" fmla="*/ 4 h 50"/>
                <a:gd name="T92" fmla="*/ 23 w 40"/>
                <a:gd name="T93" fmla="*/ 2 h 50"/>
                <a:gd name="T94" fmla="*/ 25 w 40"/>
                <a:gd name="T95" fmla="*/ 0 h 50"/>
                <a:gd name="T96" fmla="*/ 25 w 40"/>
                <a:gd name="T97" fmla="*/ 0 h 50"/>
                <a:gd name="T98" fmla="*/ 17 w 40"/>
                <a:gd name="T99" fmla="*/ 0 h 50"/>
                <a:gd name="T100" fmla="*/ 19 w 40"/>
                <a:gd name="T101" fmla="*/ 0 h 50"/>
                <a:gd name="T102" fmla="*/ 19 w 40"/>
                <a:gd name="T103" fmla="*/ 2 h 50"/>
                <a:gd name="T104" fmla="*/ 19 w 40"/>
                <a:gd name="T105" fmla="*/ 4 h 50"/>
                <a:gd name="T106" fmla="*/ 19 w 40"/>
                <a:gd name="T107" fmla="*/ 4 h 50"/>
                <a:gd name="T108" fmla="*/ 19 w 40"/>
                <a:gd name="T109" fmla="*/ 6 h 50"/>
                <a:gd name="T110" fmla="*/ 17 w 40"/>
                <a:gd name="T111" fmla="*/ 6 h 50"/>
                <a:gd name="T112" fmla="*/ 15 w 40"/>
                <a:gd name="T113" fmla="*/ 6 h 50"/>
                <a:gd name="T114" fmla="*/ 13 w 40"/>
                <a:gd name="T115" fmla="*/ 6 h 50"/>
                <a:gd name="T116" fmla="*/ 13 w 40"/>
                <a:gd name="T117" fmla="*/ 4 h 50"/>
                <a:gd name="T118" fmla="*/ 13 w 40"/>
                <a:gd name="T119" fmla="*/ 2 h 50"/>
                <a:gd name="T120" fmla="*/ 13 w 40"/>
                <a:gd name="T121" fmla="*/ 0 h 50"/>
                <a:gd name="T122" fmla="*/ 15 w 40"/>
                <a:gd name="T123" fmla="*/ 0 h 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50"/>
                <a:gd name="T188" fmla="*/ 40 w 40"/>
                <a:gd name="T189" fmla="*/ 50 h 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50">
                  <a:moveTo>
                    <a:pt x="27" y="12"/>
                  </a:moveTo>
                  <a:lnTo>
                    <a:pt x="27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1" y="44"/>
                  </a:lnTo>
                  <a:lnTo>
                    <a:pt x="31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2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6" y="421"/>
              <a:ext cx="40" cy="38"/>
            </a:xfrm>
            <a:custGeom>
              <a:avLst/>
              <a:gdLst>
                <a:gd name="T0" fmla="*/ 11 w 40"/>
                <a:gd name="T1" fmla="*/ 25 h 38"/>
                <a:gd name="T2" fmla="*/ 9 w 40"/>
                <a:gd name="T3" fmla="*/ 33 h 38"/>
                <a:gd name="T4" fmla="*/ 7 w 40"/>
                <a:gd name="T5" fmla="*/ 33 h 38"/>
                <a:gd name="T6" fmla="*/ 7 w 40"/>
                <a:gd name="T7" fmla="*/ 34 h 38"/>
                <a:gd name="T8" fmla="*/ 7 w 40"/>
                <a:gd name="T9" fmla="*/ 34 h 38"/>
                <a:gd name="T10" fmla="*/ 7 w 40"/>
                <a:gd name="T11" fmla="*/ 34 h 38"/>
                <a:gd name="T12" fmla="*/ 7 w 40"/>
                <a:gd name="T13" fmla="*/ 36 h 38"/>
                <a:gd name="T14" fmla="*/ 7 w 40"/>
                <a:gd name="T15" fmla="*/ 36 h 38"/>
                <a:gd name="T16" fmla="*/ 7 w 40"/>
                <a:gd name="T17" fmla="*/ 36 h 38"/>
                <a:gd name="T18" fmla="*/ 9 w 40"/>
                <a:gd name="T19" fmla="*/ 36 h 38"/>
                <a:gd name="T20" fmla="*/ 9 w 40"/>
                <a:gd name="T21" fmla="*/ 36 h 38"/>
                <a:gd name="T22" fmla="*/ 11 w 40"/>
                <a:gd name="T23" fmla="*/ 36 h 38"/>
                <a:gd name="T24" fmla="*/ 11 w 40"/>
                <a:gd name="T25" fmla="*/ 38 h 38"/>
                <a:gd name="T26" fmla="*/ 11 w 40"/>
                <a:gd name="T27" fmla="*/ 38 h 38"/>
                <a:gd name="T28" fmla="*/ 0 w 40"/>
                <a:gd name="T29" fmla="*/ 38 h 38"/>
                <a:gd name="T30" fmla="*/ 2 w 40"/>
                <a:gd name="T31" fmla="*/ 36 h 38"/>
                <a:gd name="T32" fmla="*/ 2 w 40"/>
                <a:gd name="T33" fmla="*/ 36 h 38"/>
                <a:gd name="T34" fmla="*/ 4 w 40"/>
                <a:gd name="T35" fmla="*/ 36 h 38"/>
                <a:gd name="T36" fmla="*/ 4 w 40"/>
                <a:gd name="T37" fmla="*/ 36 h 38"/>
                <a:gd name="T38" fmla="*/ 4 w 40"/>
                <a:gd name="T39" fmla="*/ 36 h 38"/>
                <a:gd name="T40" fmla="*/ 5 w 40"/>
                <a:gd name="T41" fmla="*/ 34 h 38"/>
                <a:gd name="T42" fmla="*/ 5 w 40"/>
                <a:gd name="T43" fmla="*/ 33 h 38"/>
                <a:gd name="T44" fmla="*/ 5 w 40"/>
                <a:gd name="T45" fmla="*/ 31 h 38"/>
                <a:gd name="T46" fmla="*/ 21 w 40"/>
                <a:gd name="T47" fmla="*/ 0 h 38"/>
                <a:gd name="T48" fmla="*/ 34 w 40"/>
                <a:gd name="T49" fmla="*/ 33 h 38"/>
                <a:gd name="T50" fmla="*/ 36 w 40"/>
                <a:gd name="T51" fmla="*/ 34 h 38"/>
                <a:gd name="T52" fmla="*/ 36 w 40"/>
                <a:gd name="T53" fmla="*/ 34 h 38"/>
                <a:gd name="T54" fmla="*/ 36 w 40"/>
                <a:gd name="T55" fmla="*/ 36 h 38"/>
                <a:gd name="T56" fmla="*/ 38 w 40"/>
                <a:gd name="T57" fmla="*/ 36 h 38"/>
                <a:gd name="T58" fmla="*/ 38 w 40"/>
                <a:gd name="T59" fmla="*/ 36 h 38"/>
                <a:gd name="T60" fmla="*/ 40 w 40"/>
                <a:gd name="T61" fmla="*/ 36 h 38"/>
                <a:gd name="T62" fmla="*/ 40 w 40"/>
                <a:gd name="T63" fmla="*/ 38 h 38"/>
                <a:gd name="T64" fmla="*/ 40 w 40"/>
                <a:gd name="T65" fmla="*/ 38 h 38"/>
                <a:gd name="T66" fmla="*/ 25 w 40"/>
                <a:gd name="T67" fmla="*/ 38 h 38"/>
                <a:gd name="T68" fmla="*/ 27 w 40"/>
                <a:gd name="T69" fmla="*/ 36 h 38"/>
                <a:gd name="T70" fmla="*/ 27 w 40"/>
                <a:gd name="T71" fmla="*/ 36 h 38"/>
                <a:gd name="T72" fmla="*/ 28 w 40"/>
                <a:gd name="T73" fmla="*/ 36 h 38"/>
                <a:gd name="T74" fmla="*/ 28 w 40"/>
                <a:gd name="T75" fmla="*/ 36 h 38"/>
                <a:gd name="T76" fmla="*/ 28 w 40"/>
                <a:gd name="T77" fmla="*/ 36 h 38"/>
                <a:gd name="T78" fmla="*/ 28 w 40"/>
                <a:gd name="T79" fmla="*/ 36 h 38"/>
                <a:gd name="T80" fmla="*/ 28 w 40"/>
                <a:gd name="T81" fmla="*/ 36 h 38"/>
                <a:gd name="T82" fmla="*/ 30 w 40"/>
                <a:gd name="T83" fmla="*/ 34 h 38"/>
                <a:gd name="T84" fmla="*/ 28 w 40"/>
                <a:gd name="T85" fmla="*/ 34 h 38"/>
                <a:gd name="T86" fmla="*/ 28 w 40"/>
                <a:gd name="T87" fmla="*/ 33 h 38"/>
                <a:gd name="T88" fmla="*/ 28 w 40"/>
                <a:gd name="T89" fmla="*/ 33 h 38"/>
                <a:gd name="T90" fmla="*/ 28 w 40"/>
                <a:gd name="T91" fmla="*/ 31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8"/>
                <a:gd name="T140" fmla="*/ 40 w 4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8">
                  <a:moveTo>
                    <a:pt x="27" y="25"/>
                  </a:moveTo>
                  <a:lnTo>
                    <a:pt x="11" y="2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7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97" y="429"/>
              <a:ext cx="14" cy="15"/>
            </a:xfrm>
            <a:custGeom>
              <a:avLst/>
              <a:gdLst>
                <a:gd name="T0" fmla="*/ 14 w 14"/>
                <a:gd name="T1" fmla="*/ 15 h 15"/>
                <a:gd name="T2" fmla="*/ 8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15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28" y="421"/>
              <a:ext cx="40" cy="40"/>
            </a:xfrm>
            <a:custGeom>
              <a:avLst/>
              <a:gdLst>
                <a:gd name="T0" fmla="*/ 40 w 40"/>
                <a:gd name="T1" fmla="*/ 0 h 40"/>
                <a:gd name="T2" fmla="*/ 38 w 40"/>
                <a:gd name="T3" fmla="*/ 2 h 40"/>
                <a:gd name="T4" fmla="*/ 36 w 40"/>
                <a:gd name="T5" fmla="*/ 2 h 40"/>
                <a:gd name="T6" fmla="*/ 36 w 40"/>
                <a:gd name="T7" fmla="*/ 2 h 40"/>
                <a:gd name="T8" fmla="*/ 34 w 40"/>
                <a:gd name="T9" fmla="*/ 4 h 40"/>
                <a:gd name="T10" fmla="*/ 34 w 40"/>
                <a:gd name="T11" fmla="*/ 6 h 40"/>
                <a:gd name="T12" fmla="*/ 34 w 40"/>
                <a:gd name="T13" fmla="*/ 8 h 40"/>
                <a:gd name="T14" fmla="*/ 34 w 40"/>
                <a:gd name="T15" fmla="*/ 25 h 40"/>
                <a:gd name="T16" fmla="*/ 34 w 40"/>
                <a:gd name="T17" fmla="*/ 29 h 40"/>
                <a:gd name="T18" fmla="*/ 34 w 40"/>
                <a:gd name="T19" fmla="*/ 33 h 40"/>
                <a:gd name="T20" fmla="*/ 32 w 40"/>
                <a:gd name="T21" fmla="*/ 34 h 40"/>
                <a:gd name="T22" fmla="*/ 31 w 40"/>
                <a:gd name="T23" fmla="*/ 36 h 40"/>
                <a:gd name="T24" fmla="*/ 29 w 40"/>
                <a:gd name="T25" fmla="*/ 38 h 40"/>
                <a:gd name="T26" fmla="*/ 25 w 40"/>
                <a:gd name="T27" fmla="*/ 38 h 40"/>
                <a:gd name="T28" fmla="*/ 21 w 40"/>
                <a:gd name="T29" fmla="*/ 40 h 40"/>
                <a:gd name="T30" fmla="*/ 17 w 40"/>
                <a:gd name="T31" fmla="*/ 38 h 40"/>
                <a:gd name="T32" fmla="*/ 13 w 40"/>
                <a:gd name="T33" fmla="*/ 38 h 40"/>
                <a:gd name="T34" fmla="*/ 11 w 40"/>
                <a:gd name="T35" fmla="*/ 36 h 40"/>
                <a:gd name="T36" fmla="*/ 8 w 40"/>
                <a:gd name="T37" fmla="*/ 34 h 40"/>
                <a:gd name="T38" fmla="*/ 8 w 40"/>
                <a:gd name="T39" fmla="*/ 33 h 40"/>
                <a:gd name="T40" fmla="*/ 6 w 40"/>
                <a:gd name="T41" fmla="*/ 31 h 40"/>
                <a:gd name="T42" fmla="*/ 6 w 40"/>
                <a:gd name="T43" fmla="*/ 29 h 40"/>
                <a:gd name="T44" fmla="*/ 6 w 40"/>
                <a:gd name="T45" fmla="*/ 23 h 40"/>
                <a:gd name="T46" fmla="*/ 6 w 40"/>
                <a:gd name="T47" fmla="*/ 6 h 40"/>
                <a:gd name="T48" fmla="*/ 6 w 40"/>
                <a:gd name="T49" fmla="*/ 4 h 40"/>
                <a:gd name="T50" fmla="*/ 4 w 40"/>
                <a:gd name="T51" fmla="*/ 2 h 40"/>
                <a:gd name="T52" fmla="*/ 4 w 40"/>
                <a:gd name="T53" fmla="*/ 2 h 40"/>
                <a:gd name="T54" fmla="*/ 2 w 40"/>
                <a:gd name="T55" fmla="*/ 2 h 40"/>
                <a:gd name="T56" fmla="*/ 2 w 40"/>
                <a:gd name="T57" fmla="*/ 2 h 40"/>
                <a:gd name="T58" fmla="*/ 15 w 40"/>
                <a:gd name="T59" fmla="*/ 0 h 40"/>
                <a:gd name="T60" fmla="*/ 13 w 40"/>
                <a:gd name="T61" fmla="*/ 2 h 40"/>
                <a:gd name="T62" fmla="*/ 13 w 40"/>
                <a:gd name="T63" fmla="*/ 2 h 40"/>
                <a:gd name="T64" fmla="*/ 11 w 40"/>
                <a:gd name="T65" fmla="*/ 2 h 40"/>
                <a:gd name="T66" fmla="*/ 11 w 40"/>
                <a:gd name="T67" fmla="*/ 4 h 40"/>
                <a:gd name="T68" fmla="*/ 11 w 40"/>
                <a:gd name="T69" fmla="*/ 6 h 40"/>
                <a:gd name="T70" fmla="*/ 11 w 40"/>
                <a:gd name="T71" fmla="*/ 8 h 40"/>
                <a:gd name="T72" fmla="*/ 11 w 40"/>
                <a:gd name="T73" fmla="*/ 25 h 40"/>
                <a:gd name="T74" fmla="*/ 11 w 40"/>
                <a:gd name="T75" fmla="*/ 27 h 40"/>
                <a:gd name="T76" fmla="*/ 11 w 40"/>
                <a:gd name="T77" fmla="*/ 29 h 40"/>
                <a:gd name="T78" fmla="*/ 11 w 40"/>
                <a:gd name="T79" fmla="*/ 31 h 40"/>
                <a:gd name="T80" fmla="*/ 11 w 40"/>
                <a:gd name="T81" fmla="*/ 33 h 40"/>
                <a:gd name="T82" fmla="*/ 13 w 40"/>
                <a:gd name="T83" fmla="*/ 34 h 40"/>
                <a:gd name="T84" fmla="*/ 13 w 40"/>
                <a:gd name="T85" fmla="*/ 34 h 40"/>
                <a:gd name="T86" fmla="*/ 15 w 40"/>
                <a:gd name="T87" fmla="*/ 36 h 40"/>
                <a:gd name="T88" fmla="*/ 17 w 40"/>
                <a:gd name="T89" fmla="*/ 36 h 40"/>
                <a:gd name="T90" fmla="*/ 19 w 40"/>
                <a:gd name="T91" fmla="*/ 36 h 40"/>
                <a:gd name="T92" fmla="*/ 21 w 40"/>
                <a:gd name="T93" fmla="*/ 36 h 40"/>
                <a:gd name="T94" fmla="*/ 23 w 40"/>
                <a:gd name="T95" fmla="*/ 36 h 40"/>
                <a:gd name="T96" fmla="*/ 25 w 40"/>
                <a:gd name="T97" fmla="*/ 36 h 40"/>
                <a:gd name="T98" fmla="*/ 29 w 40"/>
                <a:gd name="T99" fmla="*/ 34 h 40"/>
                <a:gd name="T100" fmla="*/ 31 w 40"/>
                <a:gd name="T101" fmla="*/ 33 h 40"/>
                <a:gd name="T102" fmla="*/ 31 w 40"/>
                <a:gd name="T103" fmla="*/ 33 h 40"/>
                <a:gd name="T104" fmla="*/ 32 w 40"/>
                <a:gd name="T105" fmla="*/ 29 h 40"/>
                <a:gd name="T106" fmla="*/ 32 w 40"/>
                <a:gd name="T107" fmla="*/ 27 h 40"/>
                <a:gd name="T108" fmla="*/ 32 w 40"/>
                <a:gd name="T109" fmla="*/ 23 h 40"/>
                <a:gd name="T110" fmla="*/ 32 w 40"/>
                <a:gd name="T111" fmla="*/ 6 h 40"/>
                <a:gd name="T112" fmla="*/ 32 w 40"/>
                <a:gd name="T113" fmla="*/ 4 h 40"/>
                <a:gd name="T114" fmla="*/ 32 w 40"/>
                <a:gd name="T115" fmla="*/ 2 h 40"/>
                <a:gd name="T116" fmla="*/ 31 w 40"/>
                <a:gd name="T117" fmla="*/ 2 h 40"/>
                <a:gd name="T118" fmla="*/ 29 w 40"/>
                <a:gd name="T119" fmla="*/ 2 h 40"/>
                <a:gd name="T120" fmla="*/ 27 w 40"/>
                <a:gd name="T121" fmla="*/ 2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40"/>
                <a:gd name="T185" fmla="*/ 40 w 40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40">
                  <a:moveTo>
                    <a:pt x="27" y="2"/>
                  </a:moveTo>
                  <a:lnTo>
                    <a:pt x="27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51" y="411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2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6 h 6"/>
                <a:gd name="T24" fmla="*/ 6 w 6"/>
                <a:gd name="T25" fmla="*/ 6 h 6"/>
                <a:gd name="T26" fmla="*/ 6 w 6"/>
                <a:gd name="T27" fmla="*/ 6 h 6"/>
                <a:gd name="T28" fmla="*/ 4 w 6"/>
                <a:gd name="T29" fmla="*/ 6 h 6"/>
                <a:gd name="T30" fmla="*/ 4 w 6"/>
                <a:gd name="T31" fmla="*/ 6 h 6"/>
                <a:gd name="T32" fmla="*/ 4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2 w 6"/>
                <a:gd name="T39" fmla="*/ 6 h 6"/>
                <a:gd name="T40" fmla="*/ 2 w 6"/>
                <a:gd name="T41" fmla="*/ 6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2 w 6"/>
                <a:gd name="T55" fmla="*/ 2 h 6"/>
                <a:gd name="T56" fmla="*/ 2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4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941" y="411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4 w 6"/>
                <a:gd name="T5" fmla="*/ 0 h 6"/>
                <a:gd name="T6" fmla="*/ 6 w 6"/>
                <a:gd name="T7" fmla="*/ 0 h 6"/>
                <a:gd name="T8" fmla="*/ 6 w 6"/>
                <a:gd name="T9" fmla="*/ 2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6 h 6"/>
                <a:gd name="T24" fmla="*/ 6 w 6"/>
                <a:gd name="T25" fmla="*/ 6 h 6"/>
                <a:gd name="T26" fmla="*/ 4 w 6"/>
                <a:gd name="T27" fmla="*/ 6 h 6"/>
                <a:gd name="T28" fmla="*/ 4 w 6"/>
                <a:gd name="T29" fmla="*/ 6 h 6"/>
                <a:gd name="T30" fmla="*/ 4 w 6"/>
                <a:gd name="T31" fmla="*/ 6 h 6"/>
                <a:gd name="T32" fmla="*/ 2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2 w 6"/>
                <a:gd name="T39" fmla="*/ 6 h 6"/>
                <a:gd name="T40" fmla="*/ 0 w 6"/>
                <a:gd name="T41" fmla="*/ 6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0 w 6"/>
                <a:gd name="T55" fmla="*/ 2 h 6"/>
                <a:gd name="T56" fmla="*/ 2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2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6" y="565"/>
              <a:ext cx="29" cy="39"/>
            </a:xfrm>
            <a:custGeom>
              <a:avLst/>
              <a:gdLst>
                <a:gd name="T0" fmla="*/ 17 w 29"/>
                <a:gd name="T1" fmla="*/ 17 h 39"/>
                <a:gd name="T2" fmla="*/ 19 w 29"/>
                <a:gd name="T3" fmla="*/ 17 h 39"/>
                <a:gd name="T4" fmla="*/ 19 w 29"/>
                <a:gd name="T5" fmla="*/ 17 h 39"/>
                <a:gd name="T6" fmla="*/ 21 w 29"/>
                <a:gd name="T7" fmla="*/ 15 h 39"/>
                <a:gd name="T8" fmla="*/ 21 w 29"/>
                <a:gd name="T9" fmla="*/ 15 h 39"/>
                <a:gd name="T10" fmla="*/ 23 w 29"/>
                <a:gd name="T11" fmla="*/ 14 h 39"/>
                <a:gd name="T12" fmla="*/ 23 w 29"/>
                <a:gd name="T13" fmla="*/ 25 h 39"/>
                <a:gd name="T14" fmla="*/ 23 w 29"/>
                <a:gd name="T15" fmla="*/ 23 h 39"/>
                <a:gd name="T16" fmla="*/ 21 w 29"/>
                <a:gd name="T17" fmla="*/ 23 h 39"/>
                <a:gd name="T18" fmla="*/ 21 w 29"/>
                <a:gd name="T19" fmla="*/ 21 h 39"/>
                <a:gd name="T20" fmla="*/ 21 w 29"/>
                <a:gd name="T21" fmla="*/ 21 h 39"/>
                <a:gd name="T22" fmla="*/ 21 w 29"/>
                <a:gd name="T23" fmla="*/ 21 h 39"/>
                <a:gd name="T24" fmla="*/ 19 w 29"/>
                <a:gd name="T25" fmla="*/ 19 h 39"/>
                <a:gd name="T26" fmla="*/ 19 w 29"/>
                <a:gd name="T27" fmla="*/ 19 h 39"/>
                <a:gd name="T28" fmla="*/ 17 w 29"/>
                <a:gd name="T29" fmla="*/ 19 h 39"/>
                <a:gd name="T30" fmla="*/ 10 w 29"/>
                <a:gd name="T31" fmla="*/ 31 h 39"/>
                <a:gd name="T32" fmla="*/ 10 w 29"/>
                <a:gd name="T33" fmla="*/ 33 h 39"/>
                <a:gd name="T34" fmla="*/ 10 w 29"/>
                <a:gd name="T35" fmla="*/ 35 h 39"/>
                <a:gd name="T36" fmla="*/ 11 w 29"/>
                <a:gd name="T37" fmla="*/ 35 h 39"/>
                <a:gd name="T38" fmla="*/ 11 w 29"/>
                <a:gd name="T39" fmla="*/ 37 h 39"/>
                <a:gd name="T40" fmla="*/ 11 w 29"/>
                <a:gd name="T41" fmla="*/ 37 h 39"/>
                <a:gd name="T42" fmla="*/ 11 w 29"/>
                <a:gd name="T43" fmla="*/ 37 h 39"/>
                <a:gd name="T44" fmla="*/ 13 w 29"/>
                <a:gd name="T45" fmla="*/ 37 h 39"/>
                <a:gd name="T46" fmla="*/ 13 w 29"/>
                <a:gd name="T47" fmla="*/ 37 h 39"/>
                <a:gd name="T48" fmla="*/ 0 w 29"/>
                <a:gd name="T49" fmla="*/ 39 h 39"/>
                <a:gd name="T50" fmla="*/ 2 w 29"/>
                <a:gd name="T51" fmla="*/ 37 h 39"/>
                <a:gd name="T52" fmla="*/ 2 w 29"/>
                <a:gd name="T53" fmla="*/ 37 h 39"/>
                <a:gd name="T54" fmla="*/ 4 w 29"/>
                <a:gd name="T55" fmla="*/ 37 h 39"/>
                <a:gd name="T56" fmla="*/ 4 w 29"/>
                <a:gd name="T57" fmla="*/ 35 h 39"/>
                <a:gd name="T58" fmla="*/ 4 w 29"/>
                <a:gd name="T59" fmla="*/ 35 h 39"/>
                <a:gd name="T60" fmla="*/ 4 w 29"/>
                <a:gd name="T61" fmla="*/ 31 h 39"/>
                <a:gd name="T62" fmla="*/ 4 w 29"/>
                <a:gd name="T63" fmla="*/ 6 h 39"/>
                <a:gd name="T64" fmla="*/ 4 w 29"/>
                <a:gd name="T65" fmla="*/ 4 h 39"/>
                <a:gd name="T66" fmla="*/ 4 w 29"/>
                <a:gd name="T67" fmla="*/ 4 h 39"/>
                <a:gd name="T68" fmla="*/ 4 w 29"/>
                <a:gd name="T69" fmla="*/ 2 h 39"/>
                <a:gd name="T70" fmla="*/ 4 w 29"/>
                <a:gd name="T71" fmla="*/ 2 h 39"/>
                <a:gd name="T72" fmla="*/ 4 w 29"/>
                <a:gd name="T73" fmla="*/ 2 h 39"/>
                <a:gd name="T74" fmla="*/ 2 w 29"/>
                <a:gd name="T75" fmla="*/ 2 h 39"/>
                <a:gd name="T76" fmla="*/ 2 w 29"/>
                <a:gd name="T77" fmla="*/ 2 h 39"/>
                <a:gd name="T78" fmla="*/ 0 w 29"/>
                <a:gd name="T79" fmla="*/ 0 h 39"/>
                <a:gd name="T80" fmla="*/ 27 w 29"/>
                <a:gd name="T81" fmla="*/ 8 h 39"/>
                <a:gd name="T82" fmla="*/ 27 w 29"/>
                <a:gd name="T83" fmla="*/ 6 h 39"/>
                <a:gd name="T84" fmla="*/ 27 w 29"/>
                <a:gd name="T85" fmla="*/ 6 h 39"/>
                <a:gd name="T86" fmla="*/ 25 w 29"/>
                <a:gd name="T87" fmla="*/ 4 h 39"/>
                <a:gd name="T88" fmla="*/ 25 w 29"/>
                <a:gd name="T89" fmla="*/ 4 h 39"/>
                <a:gd name="T90" fmla="*/ 23 w 29"/>
                <a:gd name="T91" fmla="*/ 2 h 39"/>
                <a:gd name="T92" fmla="*/ 23 w 29"/>
                <a:gd name="T93" fmla="*/ 2 h 39"/>
                <a:gd name="T94" fmla="*/ 21 w 29"/>
                <a:gd name="T95" fmla="*/ 2 h 39"/>
                <a:gd name="T96" fmla="*/ 19 w 29"/>
                <a:gd name="T97" fmla="*/ 2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39"/>
                <a:gd name="T149" fmla="*/ 29 w 29"/>
                <a:gd name="T150" fmla="*/ 39 h 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39">
                  <a:moveTo>
                    <a:pt x="10" y="2"/>
                  </a:moveTo>
                  <a:lnTo>
                    <a:pt x="10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0" y="1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813" y="565"/>
              <a:ext cx="40" cy="39"/>
            </a:xfrm>
            <a:custGeom>
              <a:avLst/>
              <a:gdLst>
                <a:gd name="T0" fmla="*/ 11 w 40"/>
                <a:gd name="T1" fmla="*/ 25 h 39"/>
                <a:gd name="T2" fmla="*/ 7 w 40"/>
                <a:gd name="T3" fmla="*/ 33 h 39"/>
                <a:gd name="T4" fmla="*/ 7 w 40"/>
                <a:gd name="T5" fmla="*/ 33 h 39"/>
                <a:gd name="T6" fmla="*/ 7 w 40"/>
                <a:gd name="T7" fmla="*/ 35 h 39"/>
                <a:gd name="T8" fmla="*/ 7 w 40"/>
                <a:gd name="T9" fmla="*/ 35 h 39"/>
                <a:gd name="T10" fmla="*/ 7 w 40"/>
                <a:gd name="T11" fmla="*/ 35 h 39"/>
                <a:gd name="T12" fmla="*/ 7 w 40"/>
                <a:gd name="T13" fmla="*/ 35 h 39"/>
                <a:gd name="T14" fmla="*/ 7 w 40"/>
                <a:gd name="T15" fmla="*/ 37 h 39"/>
                <a:gd name="T16" fmla="*/ 7 w 40"/>
                <a:gd name="T17" fmla="*/ 37 h 39"/>
                <a:gd name="T18" fmla="*/ 7 w 40"/>
                <a:gd name="T19" fmla="*/ 37 h 39"/>
                <a:gd name="T20" fmla="*/ 9 w 40"/>
                <a:gd name="T21" fmla="*/ 37 h 39"/>
                <a:gd name="T22" fmla="*/ 9 w 40"/>
                <a:gd name="T23" fmla="*/ 37 h 39"/>
                <a:gd name="T24" fmla="*/ 11 w 40"/>
                <a:gd name="T25" fmla="*/ 37 h 39"/>
                <a:gd name="T26" fmla="*/ 11 w 40"/>
                <a:gd name="T27" fmla="*/ 39 h 39"/>
                <a:gd name="T28" fmla="*/ 0 w 40"/>
                <a:gd name="T29" fmla="*/ 37 h 39"/>
                <a:gd name="T30" fmla="*/ 0 w 40"/>
                <a:gd name="T31" fmla="*/ 37 h 39"/>
                <a:gd name="T32" fmla="*/ 2 w 40"/>
                <a:gd name="T33" fmla="*/ 37 h 39"/>
                <a:gd name="T34" fmla="*/ 2 w 40"/>
                <a:gd name="T35" fmla="*/ 37 h 39"/>
                <a:gd name="T36" fmla="*/ 4 w 40"/>
                <a:gd name="T37" fmla="*/ 37 h 39"/>
                <a:gd name="T38" fmla="*/ 4 w 40"/>
                <a:gd name="T39" fmla="*/ 35 h 39"/>
                <a:gd name="T40" fmla="*/ 4 w 40"/>
                <a:gd name="T41" fmla="*/ 35 h 39"/>
                <a:gd name="T42" fmla="*/ 6 w 40"/>
                <a:gd name="T43" fmla="*/ 33 h 39"/>
                <a:gd name="T44" fmla="*/ 6 w 40"/>
                <a:gd name="T45" fmla="*/ 31 h 39"/>
                <a:gd name="T46" fmla="*/ 21 w 40"/>
                <a:gd name="T47" fmla="*/ 0 h 39"/>
                <a:gd name="T48" fmla="*/ 34 w 40"/>
                <a:gd name="T49" fmla="*/ 33 h 39"/>
                <a:gd name="T50" fmla="*/ 34 w 40"/>
                <a:gd name="T51" fmla="*/ 33 h 39"/>
                <a:gd name="T52" fmla="*/ 36 w 40"/>
                <a:gd name="T53" fmla="*/ 35 h 39"/>
                <a:gd name="T54" fmla="*/ 36 w 40"/>
                <a:gd name="T55" fmla="*/ 37 h 39"/>
                <a:gd name="T56" fmla="*/ 36 w 40"/>
                <a:gd name="T57" fmla="*/ 37 h 39"/>
                <a:gd name="T58" fmla="*/ 38 w 40"/>
                <a:gd name="T59" fmla="*/ 37 h 39"/>
                <a:gd name="T60" fmla="*/ 38 w 40"/>
                <a:gd name="T61" fmla="*/ 37 h 39"/>
                <a:gd name="T62" fmla="*/ 40 w 40"/>
                <a:gd name="T63" fmla="*/ 37 h 39"/>
                <a:gd name="T64" fmla="*/ 40 w 40"/>
                <a:gd name="T65" fmla="*/ 39 h 39"/>
                <a:gd name="T66" fmla="*/ 25 w 40"/>
                <a:gd name="T67" fmla="*/ 37 h 39"/>
                <a:gd name="T68" fmla="*/ 27 w 40"/>
                <a:gd name="T69" fmla="*/ 37 h 39"/>
                <a:gd name="T70" fmla="*/ 27 w 40"/>
                <a:gd name="T71" fmla="*/ 37 h 39"/>
                <a:gd name="T72" fmla="*/ 29 w 40"/>
                <a:gd name="T73" fmla="*/ 37 h 39"/>
                <a:gd name="T74" fmla="*/ 29 w 40"/>
                <a:gd name="T75" fmla="*/ 37 h 39"/>
                <a:gd name="T76" fmla="*/ 29 w 40"/>
                <a:gd name="T77" fmla="*/ 37 h 39"/>
                <a:gd name="T78" fmla="*/ 29 w 40"/>
                <a:gd name="T79" fmla="*/ 37 h 39"/>
                <a:gd name="T80" fmla="*/ 29 w 40"/>
                <a:gd name="T81" fmla="*/ 35 h 39"/>
                <a:gd name="T82" fmla="*/ 29 w 40"/>
                <a:gd name="T83" fmla="*/ 35 h 39"/>
                <a:gd name="T84" fmla="*/ 29 w 40"/>
                <a:gd name="T85" fmla="*/ 35 h 39"/>
                <a:gd name="T86" fmla="*/ 29 w 40"/>
                <a:gd name="T87" fmla="*/ 33 h 39"/>
                <a:gd name="T88" fmla="*/ 29 w 40"/>
                <a:gd name="T89" fmla="*/ 33 h 39"/>
                <a:gd name="T90" fmla="*/ 29 w 40"/>
                <a:gd name="T91" fmla="*/ 31 h 39"/>
                <a:gd name="T92" fmla="*/ 25 w 40"/>
                <a:gd name="T93" fmla="*/ 23 h 39"/>
                <a:gd name="T94" fmla="*/ 11 w 40"/>
                <a:gd name="T95" fmla="*/ 23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39"/>
                <a:gd name="T146" fmla="*/ 40 w 40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39">
                  <a:moveTo>
                    <a:pt x="25" y="25"/>
                  </a:moveTo>
                  <a:lnTo>
                    <a:pt x="11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5"/>
                  </a:lnTo>
                  <a:close/>
                  <a:moveTo>
                    <a:pt x="25" y="23"/>
                  </a:moveTo>
                  <a:lnTo>
                    <a:pt x="19" y="8"/>
                  </a:lnTo>
                  <a:lnTo>
                    <a:pt x="11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55" y="565"/>
              <a:ext cx="40" cy="39"/>
            </a:xfrm>
            <a:custGeom>
              <a:avLst/>
              <a:gdLst>
                <a:gd name="T0" fmla="*/ 33 w 40"/>
                <a:gd name="T1" fmla="*/ 33 h 39"/>
                <a:gd name="T2" fmla="*/ 35 w 40"/>
                <a:gd name="T3" fmla="*/ 35 h 39"/>
                <a:gd name="T4" fmla="*/ 36 w 40"/>
                <a:gd name="T5" fmla="*/ 37 h 39"/>
                <a:gd name="T6" fmla="*/ 40 w 40"/>
                <a:gd name="T7" fmla="*/ 37 h 39"/>
                <a:gd name="T8" fmla="*/ 23 w 40"/>
                <a:gd name="T9" fmla="*/ 39 h 39"/>
                <a:gd name="T10" fmla="*/ 23 w 40"/>
                <a:gd name="T11" fmla="*/ 37 h 39"/>
                <a:gd name="T12" fmla="*/ 25 w 40"/>
                <a:gd name="T13" fmla="*/ 37 h 39"/>
                <a:gd name="T14" fmla="*/ 25 w 40"/>
                <a:gd name="T15" fmla="*/ 37 h 39"/>
                <a:gd name="T16" fmla="*/ 27 w 40"/>
                <a:gd name="T17" fmla="*/ 37 h 39"/>
                <a:gd name="T18" fmla="*/ 27 w 40"/>
                <a:gd name="T19" fmla="*/ 35 h 39"/>
                <a:gd name="T20" fmla="*/ 25 w 40"/>
                <a:gd name="T21" fmla="*/ 35 h 39"/>
                <a:gd name="T22" fmla="*/ 25 w 40"/>
                <a:gd name="T23" fmla="*/ 35 h 39"/>
                <a:gd name="T24" fmla="*/ 25 w 40"/>
                <a:gd name="T25" fmla="*/ 33 h 39"/>
                <a:gd name="T26" fmla="*/ 11 w 40"/>
                <a:gd name="T27" fmla="*/ 33 h 39"/>
                <a:gd name="T28" fmla="*/ 11 w 40"/>
                <a:gd name="T29" fmla="*/ 35 h 39"/>
                <a:gd name="T30" fmla="*/ 11 w 40"/>
                <a:gd name="T31" fmla="*/ 35 h 39"/>
                <a:gd name="T32" fmla="*/ 11 w 40"/>
                <a:gd name="T33" fmla="*/ 37 h 39"/>
                <a:gd name="T34" fmla="*/ 13 w 40"/>
                <a:gd name="T35" fmla="*/ 37 h 39"/>
                <a:gd name="T36" fmla="*/ 13 w 40"/>
                <a:gd name="T37" fmla="*/ 37 h 39"/>
                <a:gd name="T38" fmla="*/ 15 w 40"/>
                <a:gd name="T39" fmla="*/ 37 h 39"/>
                <a:gd name="T40" fmla="*/ 2 w 40"/>
                <a:gd name="T41" fmla="*/ 37 h 39"/>
                <a:gd name="T42" fmla="*/ 4 w 40"/>
                <a:gd name="T43" fmla="*/ 37 h 39"/>
                <a:gd name="T44" fmla="*/ 4 w 40"/>
                <a:gd name="T45" fmla="*/ 37 h 39"/>
                <a:gd name="T46" fmla="*/ 6 w 40"/>
                <a:gd name="T47" fmla="*/ 35 h 39"/>
                <a:gd name="T48" fmla="*/ 6 w 40"/>
                <a:gd name="T49" fmla="*/ 31 h 39"/>
                <a:gd name="T50" fmla="*/ 6 w 40"/>
                <a:gd name="T51" fmla="*/ 6 h 39"/>
                <a:gd name="T52" fmla="*/ 6 w 40"/>
                <a:gd name="T53" fmla="*/ 4 h 39"/>
                <a:gd name="T54" fmla="*/ 4 w 40"/>
                <a:gd name="T55" fmla="*/ 2 h 39"/>
                <a:gd name="T56" fmla="*/ 4 w 40"/>
                <a:gd name="T57" fmla="*/ 2 h 39"/>
                <a:gd name="T58" fmla="*/ 2 w 40"/>
                <a:gd name="T59" fmla="*/ 2 h 39"/>
                <a:gd name="T60" fmla="*/ 2 w 40"/>
                <a:gd name="T61" fmla="*/ 2 h 39"/>
                <a:gd name="T62" fmla="*/ 15 w 40"/>
                <a:gd name="T63" fmla="*/ 0 h 39"/>
                <a:gd name="T64" fmla="*/ 13 w 40"/>
                <a:gd name="T65" fmla="*/ 2 h 39"/>
                <a:gd name="T66" fmla="*/ 13 w 40"/>
                <a:gd name="T67" fmla="*/ 2 h 39"/>
                <a:gd name="T68" fmla="*/ 11 w 40"/>
                <a:gd name="T69" fmla="*/ 2 h 39"/>
                <a:gd name="T70" fmla="*/ 11 w 40"/>
                <a:gd name="T71" fmla="*/ 2 h 39"/>
                <a:gd name="T72" fmla="*/ 11 w 40"/>
                <a:gd name="T73" fmla="*/ 4 h 39"/>
                <a:gd name="T74" fmla="*/ 11 w 40"/>
                <a:gd name="T75" fmla="*/ 6 h 39"/>
                <a:gd name="T76" fmla="*/ 11 w 40"/>
                <a:gd name="T77" fmla="*/ 19 h 39"/>
                <a:gd name="T78" fmla="*/ 13 w 40"/>
                <a:gd name="T79" fmla="*/ 17 h 39"/>
                <a:gd name="T80" fmla="*/ 17 w 40"/>
                <a:gd name="T81" fmla="*/ 14 h 39"/>
                <a:gd name="T82" fmla="*/ 23 w 40"/>
                <a:gd name="T83" fmla="*/ 8 h 39"/>
                <a:gd name="T84" fmla="*/ 25 w 40"/>
                <a:gd name="T85" fmla="*/ 4 h 39"/>
                <a:gd name="T86" fmla="*/ 25 w 40"/>
                <a:gd name="T87" fmla="*/ 4 h 39"/>
                <a:gd name="T88" fmla="*/ 25 w 40"/>
                <a:gd name="T89" fmla="*/ 2 h 39"/>
                <a:gd name="T90" fmla="*/ 25 w 40"/>
                <a:gd name="T91" fmla="*/ 2 h 39"/>
                <a:gd name="T92" fmla="*/ 25 w 40"/>
                <a:gd name="T93" fmla="*/ 2 h 39"/>
                <a:gd name="T94" fmla="*/ 23 w 40"/>
                <a:gd name="T95" fmla="*/ 2 h 39"/>
                <a:gd name="T96" fmla="*/ 21 w 40"/>
                <a:gd name="T97" fmla="*/ 2 h 39"/>
                <a:gd name="T98" fmla="*/ 36 w 40"/>
                <a:gd name="T99" fmla="*/ 2 h 39"/>
                <a:gd name="T100" fmla="*/ 35 w 40"/>
                <a:gd name="T101" fmla="*/ 2 h 39"/>
                <a:gd name="T102" fmla="*/ 33 w 40"/>
                <a:gd name="T103" fmla="*/ 2 h 39"/>
                <a:gd name="T104" fmla="*/ 33 w 40"/>
                <a:gd name="T105" fmla="*/ 2 h 39"/>
                <a:gd name="T106" fmla="*/ 31 w 40"/>
                <a:gd name="T107" fmla="*/ 2 h 39"/>
                <a:gd name="T108" fmla="*/ 29 w 40"/>
                <a:gd name="T109" fmla="*/ 4 h 39"/>
                <a:gd name="T110" fmla="*/ 27 w 40"/>
                <a:gd name="T111" fmla="*/ 6 h 39"/>
                <a:gd name="T112" fmla="*/ 25 w 40"/>
                <a:gd name="T113" fmla="*/ 8 h 39"/>
                <a:gd name="T114" fmla="*/ 15 w 40"/>
                <a:gd name="T115" fmla="*/ 17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39"/>
                <a:gd name="T176" fmla="*/ 40 w 40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39">
                  <a:moveTo>
                    <a:pt x="15" y="17"/>
                  </a:moveTo>
                  <a:lnTo>
                    <a:pt x="31" y="31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11" y="1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895" y="555"/>
              <a:ext cx="42" cy="49"/>
            </a:xfrm>
            <a:custGeom>
              <a:avLst/>
              <a:gdLst>
                <a:gd name="T0" fmla="*/ 41 w 42"/>
                <a:gd name="T1" fmla="*/ 12 h 49"/>
                <a:gd name="T2" fmla="*/ 39 w 42"/>
                <a:gd name="T3" fmla="*/ 12 h 49"/>
                <a:gd name="T4" fmla="*/ 37 w 42"/>
                <a:gd name="T5" fmla="*/ 14 h 49"/>
                <a:gd name="T6" fmla="*/ 37 w 42"/>
                <a:gd name="T7" fmla="*/ 16 h 49"/>
                <a:gd name="T8" fmla="*/ 37 w 42"/>
                <a:gd name="T9" fmla="*/ 37 h 49"/>
                <a:gd name="T10" fmla="*/ 35 w 42"/>
                <a:gd name="T11" fmla="*/ 41 h 49"/>
                <a:gd name="T12" fmla="*/ 33 w 42"/>
                <a:gd name="T13" fmla="*/ 45 h 49"/>
                <a:gd name="T14" fmla="*/ 29 w 42"/>
                <a:gd name="T15" fmla="*/ 49 h 49"/>
                <a:gd name="T16" fmla="*/ 23 w 42"/>
                <a:gd name="T17" fmla="*/ 49 h 49"/>
                <a:gd name="T18" fmla="*/ 16 w 42"/>
                <a:gd name="T19" fmla="*/ 49 h 49"/>
                <a:gd name="T20" fmla="*/ 12 w 42"/>
                <a:gd name="T21" fmla="*/ 47 h 49"/>
                <a:gd name="T22" fmla="*/ 8 w 42"/>
                <a:gd name="T23" fmla="*/ 43 h 49"/>
                <a:gd name="T24" fmla="*/ 6 w 42"/>
                <a:gd name="T25" fmla="*/ 39 h 49"/>
                <a:gd name="T26" fmla="*/ 6 w 42"/>
                <a:gd name="T27" fmla="*/ 31 h 49"/>
                <a:gd name="T28" fmla="*/ 6 w 42"/>
                <a:gd name="T29" fmla="*/ 14 h 49"/>
                <a:gd name="T30" fmla="*/ 6 w 42"/>
                <a:gd name="T31" fmla="*/ 12 h 49"/>
                <a:gd name="T32" fmla="*/ 4 w 42"/>
                <a:gd name="T33" fmla="*/ 12 h 49"/>
                <a:gd name="T34" fmla="*/ 18 w 42"/>
                <a:gd name="T35" fmla="*/ 10 h 49"/>
                <a:gd name="T36" fmla="*/ 14 w 42"/>
                <a:gd name="T37" fmla="*/ 12 h 49"/>
                <a:gd name="T38" fmla="*/ 12 w 42"/>
                <a:gd name="T39" fmla="*/ 12 h 49"/>
                <a:gd name="T40" fmla="*/ 12 w 42"/>
                <a:gd name="T41" fmla="*/ 14 h 49"/>
                <a:gd name="T42" fmla="*/ 12 w 42"/>
                <a:gd name="T43" fmla="*/ 33 h 49"/>
                <a:gd name="T44" fmla="*/ 12 w 42"/>
                <a:gd name="T45" fmla="*/ 37 h 49"/>
                <a:gd name="T46" fmla="*/ 12 w 42"/>
                <a:gd name="T47" fmla="*/ 41 h 49"/>
                <a:gd name="T48" fmla="*/ 14 w 42"/>
                <a:gd name="T49" fmla="*/ 43 h 49"/>
                <a:gd name="T50" fmla="*/ 16 w 42"/>
                <a:gd name="T51" fmla="*/ 45 h 49"/>
                <a:gd name="T52" fmla="*/ 18 w 42"/>
                <a:gd name="T53" fmla="*/ 47 h 49"/>
                <a:gd name="T54" fmla="*/ 21 w 42"/>
                <a:gd name="T55" fmla="*/ 47 h 49"/>
                <a:gd name="T56" fmla="*/ 25 w 42"/>
                <a:gd name="T57" fmla="*/ 47 h 49"/>
                <a:gd name="T58" fmla="*/ 29 w 42"/>
                <a:gd name="T59" fmla="*/ 45 h 49"/>
                <a:gd name="T60" fmla="*/ 31 w 42"/>
                <a:gd name="T61" fmla="*/ 43 h 49"/>
                <a:gd name="T62" fmla="*/ 33 w 42"/>
                <a:gd name="T63" fmla="*/ 39 h 49"/>
                <a:gd name="T64" fmla="*/ 33 w 42"/>
                <a:gd name="T65" fmla="*/ 33 h 49"/>
                <a:gd name="T66" fmla="*/ 33 w 42"/>
                <a:gd name="T67" fmla="*/ 14 h 49"/>
                <a:gd name="T68" fmla="*/ 33 w 42"/>
                <a:gd name="T69" fmla="*/ 12 h 49"/>
                <a:gd name="T70" fmla="*/ 31 w 42"/>
                <a:gd name="T71" fmla="*/ 12 h 49"/>
                <a:gd name="T72" fmla="*/ 27 w 42"/>
                <a:gd name="T73" fmla="*/ 0 h 49"/>
                <a:gd name="T74" fmla="*/ 29 w 42"/>
                <a:gd name="T75" fmla="*/ 0 h 49"/>
                <a:gd name="T76" fmla="*/ 31 w 42"/>
                <a:gd name="T77" fmla="*/ 2 h 49"/>
                <a:gd name="T78" fmla="*/ 31 w 42"/>
                <a:gd name="T79" fmla="*/ 2 h 49"/>
                <a:gd name="T80" fmla="*/ 31 w 42"/>
                <a:gd name="T81" fmla="*/ 4 h 49"/>
                <a:gd name="T82" fmla="*/ 29 w 42"/>
                <a:gd name="T83" fmla="*/ 6 h 49"/>
                <a:gd name="T84" fmla="*/ 27 w 42"/>
                <a:gd name="T85" fmla="*/ 6 h 49"/>
                <a:gd name="T86" fmla="*/ 27 w 42"/>
                <a:gd name="T87" fmla="*/ 6 h 49"/>
                <a:gd name="T88" fmla="*/ 25 w 42"/>
                <a:gd name="T89" fmla="*/ 4 h 49"/>
                <a:gd name="T90" fmla="*/ 25 w 42"/>
                <a:gd name="T91" fmla="*/ 4 h 49"/>
                <a:gd name="T92" fmla="*/ 25 w 42"/>
                <a:gd name="T93" fmla="*/ 2 h 49"/>
                <a:gd name="T94" fmla="*/ 25 w 42"/>
                <a:gd name="T95" fmla="*/ 0 h 49"/>
                <a:gd name="T96" fmla="*/ 27 w 42"/>
                <a:gd name="T97" fmla="*/ 0 h 49"/>
                <a:gd name="T98" fmla="*/ 18 w 42"/>
                <a:gd name="T99" fmla="*/ 0 h 49"/>
                <a:gd name="T100" fmla="*/ 19 w 42"/>
                <a:gd name="T101" fmla="*/ 0 h 49"/>
                <a:gd name="T102" fmla="*/ 21 w 42"/>
                <a:gd name="T103" fmla="*/ 2 h 49"/>
                <a:gd name="T104" fmla="*/ 21 w 42"/>
                <a:gd name="T105" fmla="*/ 2 h 49"/>
                <a:gd name="T106" fmla="*/ 21 w 42"/>
                <a:gd name="T107" fmla="*/ 4 h 49"/>
                <a:gd name="T108" fmla="*/ 19 w 42"/>
                <a:gd name="T109" fmla="*/ 6 h 49"/>
                <a:gd name="T110" fmla="*/ 18 w 42"/>
                <a:gd name="T111" fmla="*/ 6 h 49"/>
                <a:gd name="T112" fmla="*/ 16 w 42"/>
                <a:gd name="T113" fmla="*/ 6 h 49"/>
                <a:gd name="T114" fmla="*/ 16 w 42"/>
                <a:gd name="T115" fmla="*/ 4 h 49"/>
                <a:gd name="T116" fmla="*/ 16 w 42"/>
                <a:gd name="T117" fmla="*/ 4 h 49"/>
                <a:gd name="T118" fmla="*/ 16 w 42"/>
                <a:gd name="T119" fmla="*/ 2 h 49"/>
                <a:gd name="T120" fmla="*/ 16 w 42"/>
                <a:gd name="T121" fmla="*/ 0 h 49"/>
                <a:gd name="T122" fmla="*/ 18 w 4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"/>
                <a:gd name="T187" fmla="*/ 0 h 49"/>
                <a:gd name="T188" fmla="*/ 42 w 4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" h="49">
                  <a:moveTo>
                    <a:pt x="29" y="12"/>
                  </a:moveTo>
                  <a:lnTo>
                    <a:pt x="29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2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39" y="565"/>
              <a:ext cx="33" cy="39"/>
            </a:xfrm>
            <a:custGeom>
              <a:avLst/>
              <a:gdLst>
                <a:gd name="T0" fmla="*/ 33 w 33"/>
                <a:gd name="T1" fmla="*/ 27 h 39"/>
                <a:gd name="T2" fmla="*/ 0 w 33"/>
                <a:gd name="T3" fmla="*/ 39 h 39"/>
                <a:gd name="T4" fmla="*/ 0 w 33"/>
                <a:gd name="T5" fmla="*/ 37 h 39"/>
                <a:gd name="T6" fmla="*/ 2 w 33"/>
                <a:gd name="T7" fmla="*/ 37 h 39"/>
                <a:gd name="T8" fmla="*/ 2 w 33"/>
                <a:gd name="T9" fmla="*/ 37 h 39"/>
                <a:gd name="T10" fmla="*/ 4 w 33"/>
                <a:gd name="T11" fmla="*/ 37 h 39"/>
                <a:gd name="T12" fmla="*/ 4 w 33"/>
                <a:gd name="T13" fmla="*/ 37 h 39"/>
                <a:gd name="T14" fmla="*/ 4 w 33"/>
                <a:gd name="T15" fmla="*/ 35 h 39"/>
                <a:gd name="T16" fmla="*/ 4 w 33"/>
                <a:gd name="T17" fmla="*/ 35 h 39"/>
                <a:gd name="T18" fmla="*/ 4 w 33"/>
                <a:gd name="T19" fmla="*/ 33 h 39"/>
                <a:gd name="T20" fmla="*/ 4 w 33"/>
                <a:gd name="T21" fmla="*/ 31 h 39"/>
                <a:gd name="T22" fmla="*/ 4 w 33"/>
                <a:gd name="T23" fmla="*/ 6 h 39"/>
                <a:gd name="T24" fmla="*/ 4 w 33"/>
                <a:gd name="T25" fmla="*/ 4 h 39"/>
                <a:gd name="T26" fmla="*/ 4 w 33"/>
                <a:gd name="T27" fmla="*/ 4 h 39"/>
                <a:gd name="T28" fmla="*/ 4 w 33"/>
                <a:gd name="T29" fmla="*/ 2 h 39"/>
                <a:gd name="T30" fmla="*/ 4 w 33"/>
                <a:gd name="T31" fmla="*/ 2 h 39"/>
                <a:gd name="T32" fmla="*/ 2 w 33"/>
                <a:gd name="T33" fmla="*/ 2 h 39"/>
                <a:gd name="T34" fmla="*/ 2 w 33"/>
                <a:gd name="T35" fmla="*/ 2 h 39"/>
                <a:gd name="T36" fmla="*/ 2 w 33"/>
                <a:gd name="T37" fmla="*/ 2 h 39"/>
                <a:gd name="T38" fmla="*/ 0 w 33"/>
                <a:gd name="T39" fmla="*/ 2 h 39"/>
                <a:gd name="T40" fmla="*/ 18 w 33"/>
                <a:gd name="T41" fmla="*/ 0 h 39"/>
                <a:gd name="T42" fmla="*/ 16 w 33"/>
                <a:gd name="T43" fmla="*/ 2 h 39"/>
                <a:gd name="T44" fmla="*/ 14 w 33"/>
                <a:gd name="T45" fmla="*/ 2 h 39"/>
                <a:gd name="T46" fmla="*/ 14 w 33"/>
                <a:gd name="T47" fmla="*/ 2 h 39"/>
                <a:gd name="T48" fmla="*/ 12 w 33"/>
                <a:gd name="T49" fmla="*/ 2 h 39"/>
                <a:gd name="T50" fmla="*/ 12 w 33"/>
                <a:gd name="T51" fmla="*/ 2 h 39"/>
                <a:gd name="T52" fmla="*/ 12 w 33"/>
                <a:gd name="T53" fmla="*/ 2 h 39"/>
                <a:gd name="T54" fmla="*/ 12 w 33"/>
                <a:gd name="T55" fmla="*/ 2 h 39"/>
                <a:gd name="T56" fmla="*/ 10 w 33"/>
                <a:gd name="T57" fmla="*/ 2 h 39"/>
                <a:gd name="T58" fmla="*/ 10 w 33"/>
                <a:gd name="T59" fmla="*/ 4 h 39"/>
                <a:gd name="T60" fmla="*/ 10 w 33"/>
                <a:gd name="T61" fmla="*/ 4 h 39"/>
                <a:gd name="T62" fmla="*/ 10 w 33"/>
                <a:gd name="T63" fmla="*/ 6 h 39"/>
                <a:gd name="T64" fmla="*/ 10 w 33"/>
                <a:gd name="T65" fmla="*/ 6 h 39"/>
                <a:gd name="T66" fmla="*/ 10 w 33"/>
                <a:gd name="T67" fmla="*/ 31 h 39"/>
                <a:gd name="T68" fmla="*/ 10 w 33"/>
                <a:gd name="T69" fmla="*/ 33 h 39"/>
                <a:gd name="T70" fmla="*/ 10 w 33"/>
                <a:gd name="T71" fmla="*/ 33 h 39"/>
                <a:gd name="T72" fmla="*/ 10 w 33"/>
                <a:gd name="T73" fmla="*/ 35 h 39"/>
                <a:gd name="T74" fmla="*/ 10 w 33"/>
                <a:gd name="T75" fmla="*/ 35 h 39"/>
                <a:gd name="T76" fmla="*/ 12 w 33"/>
                <a:gd name="T77" fmla="*/ 35 h 39"/>
                <a:gd name="T78" fmla="*/ 12 w 33"/>
                <a:gd name="T79" fmla="*/ 35 h 39"/>
                <a:gd name="T80" fmla="*/ 12 w 33"/>
                <a:gd name="T81" fmla="*/ 35 h 39"/>
                <a:gd name="T82" fmla="*/ 12 w 33"/>
                <a:gd name="T83" fmla="*/ 35 h 39"/>
                <a:gd name="T84" fmla="*/ 12 w 33"/>
                <a:gd name="T85" fmla="*/ 37 h 39"/>
                <a:gd name="T86" fmla="*/ 14 w 33"/>
                <a:gd name="T87" fmla="*/ 37 h 39"/>
                <a:gd name="T88" fmla="*/ 14 w 33"/>
                <a:gd name="T89" fmla="*/ 37 h 39"/>
                <a:gd name="T90" fmla="*/ 16 w 33"/>
                <a:gd name="T91" fmla="*/ 37 h 39"/>
                <a:gd name="T92" fmla="*/ 20 w 33"/>
                <a:gd name="T93" fmla="*/ 37 h 39"/>
                <a:gd name="T94" fmla="*/ 21 w 33"/>
                <a:gd name="T95" fmla="*/ 37 h 39"/>
                <a:gd name="T96" fmla="*/ 23 w 33"/>
                <a:gd name="T97" fmla="*/ 37 h 39"/>
                <a:gd name="T98" fmla="*/ 25 w 33"/>
                <a:gd name="T99" fmla="*/ 35 h 39"/>
                <a:gd name="T100" fmla="*/ 25 w 33"/>
                <a:gd name="T101" fmla="*/ 35 h 39"/>
                <a:gd name="T102" fmla="*/ 27 w 33"/>
                <a:gd name="T103" fmla="*/ 35 h 39"/>
                <a:gd name="T104" fmla="*/ 27 w 33"/>
                <a:gd name="T105" fmla="*/ 35 h 39"/>
                <a:gd name="T106" fmla="*/ 27 w 33"/>
                <a:gd name="T107" fmla="*/ 33 h 39"/>
                <a:gd name="T108" fmla="*/ 29 w 33"/>
                <a:gd name="T109" fmla="*/ 33 h 39"/>
                <a:gd name="T110" fmla="*/ 29 w 33"/>
                <a:gd name="T111" fmla="*/ 31 h 39"/>
                <a:gd name="T112" fmla="*/ 31 w 33"/>
                <a:gd name="T113" fmla="*/ 31 h 39"/>
                <a:gd name="T114" fmla="*/ 31 w 33"/>
                <a:gd name="T115" fmla="*/ 29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39"/>
                <a:gd name="T176" fmla="*/ 33 w 33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39">
                  <a:moveTo>
                    <a:pt x="31" y="27"/>
                  </a:moveTo>
                  <a:lnTo>
                    <a:pt x="33" y="27"/>
                  </a:lnTo>
                  <a:lnTo>
                    <a:pt x="29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68" y="565"/>
              <a:ext cx="33" cy="39"/>
            </a:xfrm>
            <a:custGeom>
              <a:avLst/>
              <a:gdLst>
                <a:gd name="T0" fmla="*/ 33 w 33"/>
                <a:gd name="T1" fmla="*/ 10 h 39"/>
                <a:gd name="T2" fmla="*/ 33 w 33"/>
                <a:gd name="T3" fmla="*/ 8 h 39"/>
                <a:gd name="T4" fmla="*/ 31 w 33"/>
                <a:gd name="T5" fmla="*/ 8 h 39"/>
                <a:gd name="T6" fmla="*/ 31 w 33"/>
                <a:gd name="T7" fmla="*/ 6 h 39"/>
                <a:gd name="T8" fmla="*/ 31 w 33"/>
                <a:gd name="T9" fmla="*/ 6 h 39"/>
                <a:gd name="T10" fmla="*/ 31 w 33"/>
                <a:gd name="T11" fmla="*/ 6 h 39"/>
                <a:gd name="T12" fmla="*/ 31 w 33"/>
                <a:gd name="T13" fmla="*/ 4 h 39"/>
                <a:gd name="T14" fmla="*/ 29 w 33"/>
                <a:gd name="T15" fmla="*/ 4 h 39"/>
                <a:gd name="T16" fmla="*/ 29 w 33"/>
                <a:gd name="T17" fmla="*/ 4 h 39"/>
                <a:gd name="T18" fmla="*/ 29 w 33"/>
                <a:gd name="T19" fmla="*/ 4 h 39"/>
                <a:gd name="T20" fmla="*/ 27 w 33"/>
                <a:gd name="T21" fmla="*/ 2 h 39"/>
                <a:gd name="T22" fmla="*/ 27 w 33"/>
                <a:gd name="T23" fmla="*/ 2 h 39"/>
                <a:gd name="T24" fmla="*/ 25 w 33"/>
                <a:gd name="T25" fmla="*/ 2 h 39"/>
                <a:gd name="T26" fmla="*/ 19 w 33"/>
                <a:gd name="T27" fmla="*/ 2 h 39"/>
                <a:gd name="T28" fmla="*/ 19 w 33"/>
                <a:gd name="T29" fmla="*/ 33 h 39"/>
                <a:gd name="T30" fmla="*/ 19 w 33"/>
                <a:gd name="T31" fmla="*/ 35 h 39"/>
                <a:gd name="T32" fmla="*/ 19 w 33"/>
                <a:gd name="T33" fmla="*/ 35 h 39"/>
                <a:gd name="T34" fmla="*/ 19 w 33"/>
                <a:gd name="T35" fmla="*/ 37 h 39"/>
                <a:gd name="T36" fmla="*/ 21 w 33"/>
                <a:gd name="T37" fmla="*/ 37 h 39"/>
                <a:gd name="T38" fmla="*/ 21 w 33"/>
                <a:gd name="T39" fmla="*/ 37 h 39"/>
                <a:gd name="T40" fmla="*/ 23 w 33"/>
                <a:gd name="T41" fmla="*/ 37 h 39"/>
                <a:gd name="T42" fmla="*/ 23 w 33"/>
                <a:gd name="T43" fmla="*/ 37 h 39"/>
                <a:gd name="T44" fmla="*/ 25 w 33"/>
                <a:gd name="T45" fmla="*/ 37 h 39"/>
                <a:gd name="T46" fmla="*/ 10 w 33"/>
                <a:gd name="T47" fmla="*/ 39 h 39"/>
                <a:gd name="T48" fmla="*/ 10 w 33"/>
                <a:gd name="T49" fmla="*/ 37 h 39"/>
                <a:gd name="T50" fmla="*/ 12 w 33"/>
                <a:gd name="T51" fmla="*/ 37 h 39"/>
                <a:gd name="T52" fmla="*/ 12 w 33"/>
                <a:gd name="T53" fmla="*/ 37 h 39"/>
                <a:gd name="T54" fmla="*/ 14 w 33"/>
                <a:gd name="T55" fmla="*/ 37 h 39"/>
                <a:gd name="T56" fmla="*/ 14 w 33"/>
                <a:gd name="T57" fmla="*/ 37 h 39"/>
                <a:gd name="T58" fmla="*/ 14 w 33"/>
                <a:gd name="T59" fmla="*/ 35 h 39"/>
                <a:gd name="T60" fmla="*/ 14 w 33"/>
                <a:gd name="T61" fmla="*/ 35 h 39"/>
                <a:gd name="T62" fmla="*/ 14 w 33"/>
                <a:gd name="T63" fmla="*/ 33 h 39"/>
                <a:gd name="T64" fmla="*/ 14 w 33"/>
                <a:gd name="T65" fmla="*/ 31 h 39"/>
                <a:gd name="T66" fmla="*/ 10 w 33"/>
                <a:gd name="T67" fmla="*/ 2 h 39"/>
                <a:gd name="T68" fmla="*/ 8 w 33"/>
                <a:gd name="T69" fmla="*/ 2 h 39"/>
                <a:gd name="T70" fmla="*/ 8 w 33"/>
                <a:gd name="T71" fmla="*/ 2 h 39"/>
                <a:gd name="T72" fmla="*/ 6 w 33"/>
                <a:gd name="T73" fmla="*/ 2 h 39"/>
                <a:gd name="T74" fmla="*/ 6 w 33"/>
                <a:gd name="T75" fmla="*/ 2 h 39"/>
                <a:gd name="T76" fmla="*/ 6 w 33"/>
                <a:gd name="T77" fmla="*/ 4 h 39"/>
                <a:gd name="T78" fmla="*/ 4 w 33"/>
                <a:gd name="T79" fmla="*/ 4 h 39"/>
                <a:gd name="T80" fmla="*/ 4 w 33"/>
                <a:gd name="T81" fmla="*/ 4 h 39"/>
                <a:gd name="T82" fmla="*/ 4 w 33"/>
                <a:gd name="T83" fmla="*/ 6 h 39"/>
                <a:gd name="T84" fmla="*/ 2 w 33"/>
                <a:gd name="T85" fmla="*/ 6 h 39"/>
                <a:gd name="T86" fmla="*/ 2 w 33"/>
                <a:gd name="T87" fmla="*/ 6 h 39"/>
                <a:gd name="T88" fmla="*/ 2 w 33"/>
                <a:gd name="T89" fmla="*/ 8 h 39"/>
                <a:gd name="T90" fmla="*/ 2 w 33"/>
                <a:gd name="T91" fmla="*/ 10 h 39"/>
                <a:gd name="T92" fmla="*/ 2 w 33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9"/>
                <a:gd name="T143" fmla="*/ 33 w 33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9">
                  <a:moveTo>
                    <a:pt x="33" y="0"/>
                  </a:move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5" y="565"/>
              <a:ext cx="32" cy="39"/>
            </a:xfrm>
            <a:custGeom>
              <a:avLst/>
              <a:gdLst>
                <a:gd name="T0" fmla="*/ 19 w 32"/>
                <a:gd name="T1" fmla="*/ 17 h 39"/>
                <a:gd name="T2" fmla="*/ 21 w 32"/>
                <a:gd name="T3" fmla="*/ 17 h 39"/>
                <a:gd name="T4" fmla="*/ 23 w 32"/>
                <a:gd name="T5" fmla="*/ 17 h 39"/>
                <a:gd name="T6" fmla="*/ 23 w 32"/>
                <a:gd name="T7" fmla="*/ 15 h 39"/>
                <a:gd name="T8" fmla="*/ 23 w 32"/>
                <a:gd name="T9" fmla="*/ 15 h 39"/>
                <a:gd name="T10" fmla="*/ 25 w 32"/>
                <a:gd name="T11" fmla="*/ 12 h 39"/>
                <a:gd name="T12" fmla="*/ 25 w 32"/>
                <a:gd name="T13" fmla="*/ 25 h 39"/>
                <a:gd name="T14" fmla="*/ 25 w 32"/>
                <a:gd name="T15" fmla="*/ 23 h 39"/>
                <a:gd name="T16" fmla="*/ 23 w 32"/>
                <a:gd name="T17" fmla="*/ 23 h 39"/>
                <a:gd name="T18" fmla="*/ 23 w 32"/>
                <a:gd name="T19" fmla="*/ 21 h 39"/>
                <a:gd name="T20" fmla="*/ 23 w 32"/>
                <a:gd name="T21" fmla="*/ 21 h 39"/>
                <a:gd name="T22" fmla="*/ 23 w 32"/>
                <a:gd name="T23" fmla="*/ 19 h 39"/>
                <a:gd name="T24" fmla="*/ 21 w 32"/>
                <a:gd name="T25" fmla="*/ 19 h 39"/>
                <a:gd name="T26" fmla="*/ 21 w 32"/>
                <a:gd name="T27" fmla="*/ 19 h 39"/>
                <a:gd name="T28" fmla="*/ 19 w 32"/>
                <a:gd name="T29" fmla="*/ 19 h 39"/>
                <a:gd name="T30" fmla="*/ 9 w 32"/>
                <a:gd name="T31" fmla="*/ 33 h 39"/>
                <a:gd name="T32" fmla="*/ 9 w 32"/>
                <a:gd name="T33" fmla="*/ 33 h 39"/>
                <a:gd name="T34" fmla="*/ 9 w 32"/>
                <a:gd name="T35" fmla="*/ 35 h 39"/>
                <a:gd name="T36" fmla="*/ 9 w 32"/>
                <a:gd name="T37" fmla="*/ 35 h 39"/>
                <a:gd name="T38" fmla="*/ 11 w 32"/>
                <a:gd name="T39" fmla="*/ 35 h 39"/>
                <a:gd name="T40" fmla="*/ 11 w 32"/>
                <a:gd name="T41" fmla="*/ 37 h 39"/>
                <a:gd name="T42" fmla="*/ 11 w 32"/>
                <a:gd name="T43" fmla="*/ 37 h 39"/>
                <a:gd name="T44" fmla="*/ 11 w 32"/>
                <a:gd name="T45" fmla="*/ 37 h 39"/>
                <a:gd name="T46" fmla="*/ 13 w 32"/>
                <a:gd name="T47" fmla="*/ 37 h 39"/>
                <a:gd name="T48" fmla="*/ 21 w 32"/>
                <a:gd name="T49" fmla="*/ 37 h 39"/>
                <a:gd name="T50" fmla="*/ 23 w 32"/>
                <a:gd name="T51" fmla="*/ 37 h 39"/>
                <a:gd name="T52" fmla="*/ 25 w 32"/>
                <a:gd name="T53" fmla="*/ 37 h 39"/>
                <a:gd name="T54" fmla="*/ 25 w 32"/>
                <a:gd name="T55" fmla="*/ 35 h 39"/>
                <a:gd name="T56" fmla="*/ 26 w 32"/>
                <a:gd name="T57" fmla="*/ 35 h 39"/>
                <a:gd name="T58" fmla="*/ 26 w 32"/>
                <a:gd name="T59" fmla="*/ 33 h 39"/>
                <a:gd name="T60" fmla="*/ 28 w 32"/>
                <a:gd name="T61" fmla="*/ 33 h 39"/>
                <a:gd name="T62" fmla="*/ 30 w 32"/>
                <a:gd name="T63" fmla="*/ 29 h 39"/>
                <a:gd name="T64" fmla="*/ 28 w 32"/>
                <a:gd name="T65" fmla="*/ 39 h 39"/>
                <a:gd name="T66" fmla="*/ 0 w 32"/>
                <a:gd name="T67" fmla="*/ 37 h 39"/>
                <a:gd name="T68" fmla="*/ 2 w 32"/>
                <a:gd name="T69" fmla="*/ 37 h 39"/>
                <a:gd name="T70" fmla="*/ 2 w 32"/>
                <a:gd name="T71" fmla="*/ 37 h 39"/>
                <a:gd name="T72" fmla="*/ 3 w 32"/>
                <a:gd name="T73" fmla="*/ 37 h 39"/>
                <a:gd name="T74" fmla="*/ 3 w 32"/>
                <a:gd name="T75" fmla="*/ 37 h 39"/>
                <a:gd name="T76" fmla="*/ 3 w 32"/>
                <a:gd name="T77" fmla="*/ 35 h 39"/>
                <a:gd name="T78" fmla="*/ 3 w 32"/>
                <a:gd name="T79" fmla="*/ 35 h 39"/>
                <a:gd name="T80" fmla="*/ 3 w 32"/>
                <a:gd name="T81" fmla="*/ 33 h 39"/>
                <a:gd name="T82" fmla="*/ 3 w 32"/>
                <a:gd name="T83" fmla="*/ 31 h 39"/>
                <a:gd name="T84" fmla="*/ 3 w 32"/>
                <a:gd name="T85" fmla="*/ 6 h 39"/>
                <a:gd name="T86" fmla="*/ 3 w 32"/>
                <a:gd name="T87" fmla="*/ 4 h 39"/>
                <a:gd name="T88" fmla="*/ 3 w 32"/>
                <a:gd name="T89" fmla="*/ 2 h 39"/>
                <a:gd name="T90" fmla="*/ 3 w 32"/>
                <a:gd name="T91" fmla="*/ 2 h 39"/>
                <a:gd name="T92" fmla="*/ 2 w 32"/>
                <a:gd name="T93" fmla="*/ 2 h 39"/>
                <a:gd name="T94" fmla="*/ 0 w 32"/>
                <a:gd name="T95" fmla="*/ 2 h 39"/>
                <a:gd name="T96" fmla="*/ 28 w 32"/>
                <a:gd name="T97" fmla="*/ 8 h 39"/>
                <a:gd name="T98" fmla="*/ 26 w 32"/>
                <a:gd name="T99" fmla="*/ 8 h 39"/>
                <a:gd name="T100" fmla="*/ 26 w 32"/>
                <a:gd name="T101" fmla="*/ 6 h 39"/>
                <a:gd name="T102" fmla="*/ 26 w 32"/>
                <a:gd name="T103" fmla="*/ 4 h 39"/>
                <a:gd name="T104" fmla="*/ 26 w 32"/>
                <a:gd name="T105" fmla="*/ 4 h 39"/>
                <a:gd name="T106" fmla="*/ 25 w 32"/>
                <a:gd name="T107" fmla="*/ 2 h 39"/>
                <a:gd name="T108" fmla="*/ 25 w 32"/>
                <a:gd name="T109" fmla="*/ 2 h 39"/>
                <a:gd name="T110" fmla="*/ 23 w 32"/>
                <a:gd name="T111" fmla="*/ 2 h 39"/>
                <a:gd name="T112" fmla="*/ 21 w 32"/>
                <a:gd name="T113" fmla="*/ 2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"/>
                <a:gd name="T172" fmla="*/ 0 h 39"/>
                <a:gd name="T173" fmla="*/ 32 w 32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" h="39">
                  <a:moveTo>
                    <a:pt x="9" y="2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41" y="565"/>
              <a:ext cx="25" cy="39"/>
            </a:xfrm>
            <a:custGeom>
              <a:avLst/>
              <a:gdLst>
                <a:gd name="T0" fmla="*/ 21 w 25"/>
                <a:gd name="T1" fmla="*/ 10 h 39"/>
                <a:gd name="T2" fmla="*/ 21 w 25"/>
                <a:gd name="T3" fmla="*/ 8 h 39"/>
                <a:gd name="T4" fmla="*/ 19 w 25"/>
                <a:gd name="T5" fmla="*/ 4 h 39"/>
                <a:gd name="T6" fmla="*/ 15 w 25"/>
                <a:gd name="T7" fmla="*/ 2 h 39"/>
                <a:gd name="T8" fmla="*/ 13 w 25"/>
                <a:gd name="T9" fmla="*/ 2 h 39"/>
                <a:gd name="T10" fmla="*/ 10 w 25"/>
                <a:gd name="T11" fmla="*/ 2 h 39"/>
                <a:gd name="T12" fmla="*/ 8 w 25"/>
                <a:gd name="T13" fmla="*/ 4 h 39"/>
                <a:gd name="T14" fmla="*/ 6 w 25"/>
                <a:gd name="T15" fmla="*/ 6 h 39"/>
                <a:gd name="T16" fmla="*/ 6 w 25"/>
                <a:gd name="T17" fmla="*/ 8 h 39"/>
                <a:gd name="T18" fmla="*/ 6 w 25"/>
                <a:gd name="T19" fmla="*/ 10 h 39"/>
                <a:gd name="T20" fmla="*/ 10 w 25"/>
                <a:gd name="T21" fmla="*/ 14 h 39"/>
                <a:gd name="T22" fmla="*/ 15 w 25"/>
                <a:gd name="T23" fmla="*/ 17 h 39"/>
                <a:gd name="T24" fmla="*/ 21 w 25"/>
                <a:gd name="T25" fmla="*/ 19 h 39"/>
                <a:gd name="T26" fmla="*/ 23 w 25"/>
                <a:gd name="T27" fmla="*/ 21 h 39"/>
                <a:gd name="T28" fmla="*/ 25 w 25"/>
                <a:gd name="T29" fmla="*/ 25 h 39"/>
                <a:gd name="T30" fmla="*/ 25 w 25"/>
                <a:gd name="T31" fmla="*/ 27 h 39"/>
                <a:gd name="T32" fmla="*/ 25 w 25"/>
                <a:gd name="T33" fmla="*/ 31 h 39"/>
                <a:gd name="T34" fmla="*/ 23 w 25"/>
                <a:gd name="T35" fmla="*/ 35 h 39"/>
                <a:gd name="T36" fmla="*/ 19 w 25"/>
                <a:gd name="T37" fmla="*/ 39 h 39"/>
                <a:gd name="T38" fmla="*/ 13 w 25"/>
                <a:gd name="T39" fmla="*/ 39 h 39"/>
                <a:gd name="T40" fmla="*/ 12 w 25"/>
                <a:gd name="T41" fmla="*/ 39 h 39"/>
                <a:gd name="T42" fmla="*/ 10 w 25"/>
                <a:gd name="T43" fmla="*/ 39 h 39"/>
                <a:gd name="T44" fmla="*/ 8 w 25"/>
                <a:gd name="T45" fmla="*/ 39 h 39"/>
                <a:gd name="T46" fmla="*/ 4 w 25"/>
                <a:gd name="T47" fmla="*/ 37 h 39"/>
                <a:gd name="T48" fmla="*/ 4 w 25"/>
                <a:gd name="T49" fmla="*/ 37 h 39"/>
                <a:gd name="T50" fmla="*/ 2 w 25"/>
                <a:gd name="T51" fmla="*/ 37 h 39"/>
                <a:gd name="T52" fmla="*/ 2 w 25"/>
                <a:gd name="T53" fmla="*/ 39 h 39"/>
                <a:gd name="T54" fmla="*/ 0 w 25"/>
                <a:gd name="T55" fmla="*/ 39 h 39"/>
                <a:gd name="T56" fmla="*/ 2 w 25"/>
                <a:gd name="T57" fmla="*/ 29 h 39"/>
                <a:gd name="T58" fmla="*/ 4 w 25"/>
                <a:gd name="T59" fmla="*/ 33 h 39"/>
                <a:gd name="T60" fmla="*/ 6 w 25"/>
                <a:gd name="T61" fmla="*/ 35 h 39"/>
                <a:gd name="T62" fmla="*/ 10 w 25"/>
                <a:gd name="T63" fmla="*/ 37 h 39"/>
                <a:gd name="T64" fmla="*/ 12 w 25"/>
                <a:gd name="T65" fmla="*/ 37 h 39"/>
                <a:gd name="T66" fmla="*/ 17 w 25"/>
                <a:gd name="T67" fmla="*/ 37 h 39"/>
                <a:gd name="T68" fmla="*/ 19 w 25"/>
                <a:gd name="T69" fmla="*/ 35 h 39"/>
                <a:gd name="T70" fmla="*/ 21 w 25"/>
                <a:gd name="T71" fmla="*/ 33 h 39"/>
                <a:gd name="T72" fmla="*/ 21 w 25"/>
                <a:gd name="T73" fmla="*/ 29 h 39"/>
                <a:gd name="T74" fmla="*/ 19 w 25"/>
                <a:gd name="T75" fmla="*/ 27 h 39"/>
                <a:gd name="T76" fmla="*/ 19 w 25"/>
                <a:gd name="T77" fmla="*/ 27 h 39"/>
                <a:gd name="T78" fmla="*/ 17 w 25"/>
                <a:gd name="T79" fmla="*/ 25 h 39"/>
                <a:gd name="T80" fmla="*/ 13 w 25"/>
                <a:gd name="T81" fmla="*/ 23 h 39"/>
                <a:gd name="T82" fmla="*/ 8 w 25"/>
                <a:gd name="T83" fmla="*/ 19 h 39"/>
                <a:gd name="T84" fmla="*/ 4 w 25"/>
                <a:gd name="T85" fmla="*/ 17 h 39"/>
                <a:gd name="T86" fmla="*/ 2 w 25"/>
                <a:gd name="T87" fmla="*/ 15 h 39"/>
                <a:gd name="T88" fmla="*/ 0 w 25"/>
                <a:gd name="T89" fmla="*/ 12 h 39"/>
                <a:gd name="T90" fmla="*/ 0 w 25"/>
                <a:gd name="T91" fmla="*/ 10 h 39"/>
                <a:gd name="T92" fmla="*/ 2 w 25"/>
                <a:gd name="T93" fmla="*/ 4 h 39"/>
                <a:gd name="T94" fmla="*/ 6 w 25"/>
                <a:gd name="T95" fmla="*/ 0 h 39"/>
                <a:gd name="T96" fmla="*/ 10 w 25"/>
                <a:gd name="T97" fmla="*/ 0 h 39"/>
                <a:gd name="T98" fmla="*/ 15 w 25"/>
                <a:gd name="T99" fmla="*/ 0 h 39"/>
                <a:gd name="T100" fmla="*/ 19 w 25"/>
                <a:gd name="T101" fmla="*/ 0 h 39"/>
                <a:gd name="T102" fmla="*/ 19 w 25"/>
                <a:gd name="T103" fmla="*/ 2 h 39"/>
                <a:gd name="T104" fmla="*/ 21 w 25"/>
                <a:gd name="T105" fmla="*/ 2 h 39"/>
                <a:gd name="T106" fmla="*/ 21 w 25"/>
                <a:gd name="T107" fmla="*/ 0 h 39"/>
                <a:gd name="T108" fmla="*/ 21 w 25"/>
                <a:gd name="T109" fmla="*/ 0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39"/>
                <a:gd name="T167" fmla="*/ 25 w 25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39">
                  <a:moveTo>
                    <a:pt x="23" y="0"/>
                  </a:moveTo>
                  <a:lnTo>
                    <a:pt x="23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072" y="555"/>
              <a:ext cx="15" cy="49"/>
            </a:xfrm>
            <a:custGeom>
              <a:avLst/>
              <a:gdLst>
                <a:gd name="T0" fmla="*/ 0 w 15"/>
                <a:gd name="T1" fmla="*/ 49 h 49"/>
                <a:gd name="T2" fmla="*/ 2 w 15"/>
                <a:gd name="T3" fmla="*/ 47 h 49"/>
                <a:gd name="T4" fmla="*/ 4 w 15"/>
                <a:gd name="T5" fmla="*/ 47 h 49"/>
                <a:gd name="T6" fmla="*/ 4 w 15"/>
                <a:gd name="T7" fmla="*/ 47 h 49"/>
                <a:gd name="T8" fmla="*/ 4 w 15"/>
                <a:gd name="T9" fmla="*/ 45 h 49"/>
                <a:gd name="T10" fmla="*/ 5 w 15"/>
                <a:gd name="T11" fmla="*/ 45 h 49"/>
                <a:gd name="T12" fmla="*/ 5 w 15"/>
                <a:gd name="T13" fmla="*/ 41 h 49"/>
                <a:gd name="T14" fmla="*/ 5 w 15"/>
                <a:gd name="T15" fmla="*/ 16 h 49"/>
                <a:gd name="T16" fmla="*/ 5 w 15"/>
                <a:gd name="T17" fmla="*/ 14 h 49"/>
                <a:gd name="T18" fmla="*/ 4 w 15"/>
                <a:gd name="T19" fmla="*/ 14 h 49"/>
                <a:gd name="T20" fmla="*/ 4 w 15"/>
                <a:gd name="T21" fmla="*/ 12 h 49"/>
                <a:gd name="T22" fmla="*/ 4 w 15"/>
                <a:gd name="T23" fmla="*/ 12 h 49"/>
                <a:gd name="T24" fmla="*/ 4 w 15"/>
                <a:gd name="T25" fmla="*/ 12 h 49"/>
                <a:gd name="T26" fmla="*/ 2 w 15"/>
                <a:gd name="T27" fmla="*/ 12 h 49"/>
                <a:gd name="T28" fmla="*/ 2 w 15"/>
                <a:gd name="T29" fmla="*/ 12 h 49"/>
                <a:gd name="T30" fmla="*/ 0 w 15"/>
                <a:gd name="T31" fmla="*/ 10 h 49"/>
                <a:gd name="T32" fmla="*/ 15 w 15"/>
                <a:gd name="T33" fmla="*/ 12 h 49"/>
                <a:gd name="T34" fmla="*/ 13 w 15"/>
                <a:gd name="T35" fmla="*/ 12 h 49"/>
                <a:gd name="T36" fmla="*/ 11 w 15"/>
                <a:gd name="T37" fmla="*/ 12 h 49"/>
                <a:gd name="T38" fmla="*/ 11 w 15"/>
                <a:gd name="T39" fmla="*/ 12 h 49"/>
                <a:gd name="T40" fmla="*/ 11 w 15"/>
                <a:gd name="T41" fmla="*/ 14 h 49"/>
                <a:gd name="T42" fmla="*/ 11 w 15"/>
                <a:gd name="T43" fmla="*/ 16 h 49"/>
                <a:gd name="T44" fmla="*/ 11 w 15"/>
                <a:gd name="T45" fmla="*/ 43 h 49"/>
                <a:gd name="T46" fmla="*/ 11 w 15"/>
                <a:gd name="T47" fmla="*/ 45 h 49"/>
                <a:gd name="T48" fmla="*/ 11 w 15"/>
                <a:gd name="T49" fmla="*/ 45 h 49"/>
                <a:gd name="T50" fmla="*/ 11 w 15"/>
                <a:gd name="T51" fmla="*/ 47 h 49"/>
                <a:gd name="T52" fmla="*/ 11 w 15"/>
                <a:gd name="T53" fmla="*/ 47 h 49"/>
                <a:gd name="T54" fmla="*/ 11 w 15"/>
                <a:gd name="T55" fmla="*/ 47 h 49"/>
                <a:gd name="T56" fmla="*/ 13 w 15"/>
                <a:gd name="T57" fmla="*/ 47 h 49"/>
                <a:gd name="T58" fmla="*/ 13 w 15"/>
                <a:gd name="T59" fmla="*/ 47 h 49"/>
                <a:gd name="T60" fmla="*/ 15 w 15"/>
                <a:gd name="T61" fmla="*/ 47 h 49"/>
                <a:gd name="T62" fmla="*/ 7 w 15"/>
                <a:gd name="T63" fmla="*/ 0 h 49"/>
                <a:gd name="T64" fmla="*/ 9 w 15"/>
                <a:gd name="T65" fmla="*/ 0 h 49"/>
                <a:gd name="T66" fmla="*/ 9 w 15"/>
                <a:gd name="T67" fmla="*/ 0 h 49"/>
                <a:gd name="T68" fmla="*/ 11 w 15"/>
                <a:gd name="T69" fmla="*/ 2 h 49"/>
                <a:gd name="T70" fmla="*/ 11 w 15"/>
                <a:gd name="T71" fmla="*/ 2 h 49"/>
                <a:gd name="T72" fmla="*/ 11 w 15"/>
                <a:gd name="T73" fmla="*/ 4 h 49"/>
                <a:gd name="T74" fmla="*/ 11 w 15"/>
                <a:gd name="T75" fmla="*/ 4 h 49"/>
                <a:gd name="T76" fmla="*/ 9 w 15"/>
                <a:gd name="T77" fmla="*/ 4 h 49"/>
                <a:gd name="T78" fmla="*/ 9 w 15"/>
                <a:gd name="T79" fmla="*/ 6 h 49"/>
                <a:gd name="T80" fmla="*/ 9 w 15"/>
                <a:gd name="T81" fmla="*/ 6 h 49"/>
                <a:gd name="T82" fmla="*/ 7 w 15"/>
                <a:gd name="T83" fmla="*/ 6 h 49"/>
                <a:gd name="T84" fmla="*/ 7 w 15"/>
                <a:gd name="T85" fmla="*/ 6 h 49"/>
                <a:gd name="T86" fmla="*/ 5 w 15"/>
                <a:gd name="T87" fmla="*/ 6 h 49"/>
                <a:gd name="T88" fmla="*/ 5 w 15"/>
                <a:gd name="T89" fmla="*/ 4 h 49"/>
                <a:gd name="T90" fmla="*/ 5 w 15"/>
                <a:gd name="T91" fmla="*/ 4 h 49"/>
                <a:gd name="T92" fmla="*/ 5 w 15"/>
                <a:gd name="T93" fmla="*/ 4 h 49"/>
                <a:gd name="T94" fmla="*/ 5 w 15"/>
                <a:gd name="T95" fmla="*/ 2 h 49"/>
                <a:gd name="T96" fmla="*/ 5 w 15"/>
                <a:gd name="T97" fmla="*/ 2 h 49"/>
                <a:gd name="T98" fmla="*/ 5 w 15"/>
                <a:gd name="T99" fmla="*/ 0 h 49"/>
                <a:gd name="T100" fmla="*/ 5 w 15"/>
                <a:gd name="T101" fmla="*/ 0 h 49"/>
                <a:gd name="T102" fmla="*/ 7 w 15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"/>
                <a:gd name="T157" fmla="*/ 0 h 49"/>
                <a:gd name="T158" fmla="*/ 15 w 15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" h="49">
                  <a:moveTo>
                    <a:pt x="15" y="47"/>
                  </a:moveTo>
                  <a:lnTo>
                    <a:pt x="15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5" y="47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86" y="565"/>
              <a:ext cx="29" cy="39"/>
            </a:xfrm>
            <a:custGeom>
              <a:avLst/>
              <a:gdLst>
                <a:gd name="T0" fmla="*/ 17 w 29"/>
                <a:gd name="T1" fmla="*/ 17 h 39"/>
                <a:gd name="T2" fmla="*/ 19 w 29"/>
                <a:gd name="T3" fmla="*/ 17 h 39"/>
                <a:gd name="T4" fmla="*/ 19 w 29"/>
                <a:gd name="T5" fmla="*/ 17 h 39"/>
                <a:gd name="T6" fmla="*/ 21 w 29"/>
                <a:gd name="T7" fmla="*/ 15 h 39"/>
                <a:gd name="T8" fmla="*/ 21 w 29"/>
                <a:gd name="T9" fmla="*/ 15 h 39"/>
                <a:gd name="T10" fmla="*/ 23 w 29"/>
                <a:gd name="T11" fmla="*/ 14 h 39"/>
                <a:gd name="T12" fmla="*/ 23 w 29"/>
                <a:gd name="T13" fmla="*/ 25 h 39"/>
                <a:gd name="T14" fmla="*/ 23 w 29"/>
                <a:gd name="T15" fmla="*/ 23 h 39"/>
                <a:gd name="T16" fmla="*/ 21 w 29"/>
                <a:gd name="T17" fmla="*/ 23 h 39"/>
                <a:gd name="T18" fmla="*/ 21 w 29"/>
                <a:gd name="T19" fmla="*/ 21 h 39"/>
                <a:gd name="T20" fmla="*/ 21 w 29"/>
                <a:gd name="T21" fmla="*/ 21 h 39"/>
                <a:gd name="T22" fmla="*/ 21 w 29"/>
                <a:gd name="T23" fmla="*/ 21 h 39"/>
                <a:gd name="T24" fmla="*/ 19 w 29"/>
                <a:gd name="T25" fmla="*/ 19 h 39"/>
                <a:gd name="T26" fmla="*/ 19 w 29"/>
                <a:gd name="T27" fmla="*/ 19 h 39"/>
                <a:gd name="T28" fmla="*/ 17 w 29"/>
                <a:gd name="T29" fmla="*/ 19 h 39"/>
                <a:gd name="T30" fmla="*/ 10 w 29"/>
                <a:gd name="T31" fmla="*/ 31 h 39"/>
                <a:gd name="T32" fmla="*/ 10 w 29"/>
                <a:gd name="T33" fmla="*/ 33 h 39"/>
                <a:gd name="T34" fmla="*/ 10 w 29"/>
                <a:gd name="T35" fmla="*/ 35 h 39"/>
                <a:gd name="T36" fmla="*/ 11 w 29"/>
                <a:gd name="T37" fmla="*/ 35 h 39"/>
                <a:gd name="T38" fmla="*/ 11 w 29"/>
                <a:gd name="T39" fmla="*/ 37 h 39"/>
                <a:gd name="T40" fmla="*/ 11 w 29"/>
                <a:gd name="T41" fmla="*/ 37 h 39"/>
                <a:gd name="T42" fmla="*/ 11 w 29"/>
                <a:gd name="T43" fmla="*/ 37 h 39"/>
                <a:gd name="T44" fmla="*/ 13 w 29"/>
                <a:gd name="T45" fmla="*/ 37 h 39"/>
                <a:gd name="T46" fmla="*/ 13 w 29"/>
                <a:gd name="T47" fmla="*/ 37 h 39"/>
                <a:gd name="T48" fmla="*/ 0 w 29"/>
                <a:gd name="T49" fmla="*/ 39 h 39"/>
                <a:gd name="T50" fmla="*/ 2 w 29"/>
                <a:gd name="T51" fmla="*/ 37 h 39"/>
                <a:gd name="T52" fmla="*/ 2 w 29"/>
                <a:gd name="T53" fmla="*/ 37 h 39"/>
                <a:gd name="T54" fmla="*/ 4 w 29"/>
                <a:gd name="T55" fmla="*/ 37 h 39"/>
                <a:gd name="T56" fmla="*/ 4 w 29"/>
                <a:gd name="T57" fmla="*/ 35 h 39"/>
                <a:gd name="T58" fmla="*/ 4 w 29"/>
                <a:gd name="T59" fmla="*/ 35 h 39"/>
                <a:gd name="T60" fmla="*/ 4 w 29"/>
                <a:gd name="T61" fmla="*/ 31 h 39"/>
                <a:gd name="T62" fmla="*/ 4 w 29"/>
                <a:gd name="T63" fmla="*/ 6 h 39"/>
                <a:gd name="T64" fmla="*/ 4 w 29"/>
                <a:gd name="T65" fmla="*/ 4 h 39"/>
                <a:gd name="T66" fmla="*/ 4 w 29"/>
                <a:gd name="T67" fmla="*/ 4 h 39"/>
                <a:gd name="T68" fmla="*/ 4 w 29"/>
                <a:gd name="T69" fmla="*/ 2 h 39"/>
                <a:gd name="T70" fmla="*/ 4 w 29"/>
                <a:gd name="T71" fmla="*/ 2 h 39"/>
                <a:gd name="T72" fmla="*/ 4 w 29"/>
                <a:gd name="T73" fmla="*/ 2 h 39"/>
                <a:gd name="T74" fmla="*/ 2 w 29"/>
                <a:gd name="T75" fmla="*/ 2 h 39"/>
                <a:gd name="T76" fmla="*/ 2 w 29"/>
                <a:gd name="T77" fmla="*/ 2 h 39"/>
                <a:gd name="T78" fmla="*/ 0 w 29"/>
                <a:gd name="T79" fmla="*/ 0 h 39"/>
                <a:gd name="T80" fmla="*/ 27 w 29"/>
                <a:gd name="T81" fmla="*/ 8 h 39"/>
                <a:gd name="T82" fmla="*/ 27 w 29"/>
                <a:gd name="T83" fmla="*/ 6 h 39"/>
                <a:gd name="T84" fmla="*/ 27 w 29"/>
                <a:gd name="T85" fmla="*/ 6 h 39"/>
                <a:gd name="T86" fmla="*/ 25 w 29"/>
                <a:gd name="T87" fmla="*/ 4 h 39"/>
                <a:gd name="T88" fmla="*/ 25 w 29"/>
                <a:gd name="T89" fmla="*/ 4 h 39"/>
                <a:gd name="T90" fmla="*/ 23 w 29"/>
                <a:gd name="T91" fmla="*/ 2 h 39"/>
                <a:gd name="T92" fmla="*/ 23 w 29"/>
                <a:gd name="T93" fmla="*/ 2 h 39"/>
                <a:gd name="T94" fmla="*/ 21 w 29"/>
                <a:gd name="T95" fmla="*/ 2 h 39"/>
                <a:gd name="T96" fmla="*/ 19 w 29"/>
                <a:gd name="T97" fmla="*/ 2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39"/>
                <a:gd name="T149" fmla="*/ 29 w 29"/>
                <a:gd name="T150" fmla="*/ 39 h 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39">
                  <a:moveTo>
                    <a:pt x="10" y="2"/>
                  </a:moveTo>
                  <a:lnTo>
                    <a:pt x="10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0" y="1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0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13" y="565"/>
              <a:ext cx="40" cy="39"/>
            </a:xfrm>
            <a:custGeom>
              <a:avLst/>
              <a:gdLst>
                <a:gd name="T0" fmla="*/ 11 w 40"/>
                <a:gd name="T1" fmla="*/ 25 h 39"/>
                <a:gd name="T2" fmla="*/ 7 w 40"/>
                <a:gd name="T3" fmla="*/ 33 h 39"/>
                <a:gd name="T4" fmla="*/ 7 w 40"/>
                <a:gd name="T5" fmla="*/ 33 h 39"/>
                <a:gd name="T6" fmla="*/ 7 w 40"/>
                <a:gd name="T7" fmla="*/ 35 h 39"/>
                <a:gd name="T8" fmla="*/ 7 w 40"/>
                <a:gd name="T9" fmla="*/ 35 h 39"/>
                <a:gd name="T10" fmla="*/ 7 w 40"/>
                <a:gd name="T11" fmla="*/ 35 h 39"/>
                <a:gd name="T12" fmla="*/ 7 w 40"/>
                <a:gd name="T13" fmla="*/ 35 h 39"/>
                <a:gd name="T14" fmla="*/ 7 w 40"/>
                <a:gd name="T15" fmla="*/ 37 h 39"/>
                <a:gd name="T16" fmla="*/ 7 w 40"/>
                <a:gd name="T17" fmla="*/ 37 h 39"/>
                <a:gd name="T18" fmla="*/ 7 w 40"/>
                <a:gd name="T19" fmla="*/ 37 h 39"/>
                <a:gd name="T20" fmla="*/ 9 w 40"/>
                <a:gd name="T21" fmla="*/ 37 h 39"/>
                <a:gd name="T22" fmla="*/ 9 w 40"/>
                <a:gd name="T23" fmla="*/ 37 h 39"/>
                <a:gd name="T24" fmla="*/ 11 w 40"/>
                <a:gd name="T25" fmla="*/ 37 h 39"/>
                <a:gd name="T26" fmla="*/ 11 w 40"/>
                <a:gd name="T27" fmla="*/ 39 h 39"/>
                <a:gd name="T28" fmla="*/ 0 w 40"/>
                <a:gd name="T29" fmla="*/ 37 h 39"/>
                <a:gd name="T30" fmla="*/ 0 w 40"/>
                <a:gd name="T31" fmla="*/ 37 h 39"/>
                <a:gd name="T32" fmla="*/ 2 w 40"/>
                <a:gd name="T33" fmla="*/ 37 h 39"/>
                <a:gd name="T34" fmla="*/ 2 w 40"/>
                <a:gd name="T35" fmla="*/ 37 h 39"/>
                <a:gd name="T36" fmla="*/ 4 w 40"/>
                <a:gd name="T37" fmla="*/ 37 h 39"/>
                <a:gd name="T38" fmla="*/ 4 w 40"/>
                <a:gd name="T39" fmla="*/ 35 h 39"/>
                <a:gd name="T40" fmla="*/ 4 w 40"/>
                <a:gd name="T41" fmla="*/ 35 h 39"/>
                <a:gd name="T42" fmla="*/ 6 w 40"/>
                <a:gd name="T43" fmla="*/ 33 h 39"/>
                <a:gd name="T44" fmla="*/ 6 w 40"/>
                <a:gd name="T45" fmla="*/ 31 h 39"/>
                <a:gd name="T46" fmla="*/ 21 w 40"/>
                <a:gd name="T47" fmla="*/ 0 h 39"/>
                <a:gd name="T48" fmla="*/ 34 w 40"/>
                <a:gd name="T49" fmla="*/ 33 h 39"/>
                <a:gd name="T50" fmla="*/ 34 w 40"/>
                <a:gd name="T51" fmla="*/ 33 h 39"/>
                <a:gd name="T52" fmla="*/ 36 w 40"/>
                <a:gd name="T53" fmla="*/ 35 h 39"/>
                <a:gd name="T54" fmla="*/ 36 w 40"/>
                <a:gd name="T55" fmla="*/ 37 h 39"/>
                <a:gd name="T56" fmla="*/ 36 w 40"/>
                <a:gd name="T57" fmla="*/ 37 h 39"/>
                <a:gd name="T58" fmla="*/ 38 w 40"/>
                <a:gd name="T59" fmla="*/ 37 h 39"/>
                <a:gd name="T60" fmla="*/ 38 w 40"/>
                <a:gd name="T61" fmla="*/ 37 h 39"/>
                <a:gd name="T62" fmla="*/ 40 w 40"/>
                <a:gd name="T63" fmla="*/ 37 h 39"/>
                <a:gd name="T64" fmla="*/ 40 w 40"/>
                <a:gd name="T65" fmla="*/ 39 h 39"/>
                <a:gd name="T66" fmla="*/ 25 w 40"/>
                <a:gd name="T67" fmla="*/ 37 h 39"/>
                <a:gd name="T68" fmla="*/ 27 w 40"/>
                <a:gd name="T69" fmla="*/ 37 h 39"/>
                <a:gd name="T70" fmla="*/ 27 w 40"/>
                <a:gd name="T71" fmla="*/ 37 h 39"/>
                <a:gd name="T72" fmla="*/ 29 w 40"/>
                <a:gd name="T73" fmla="*/ 37 h 39"/>
                <a:gd name="T74" fmla="*/ 29 w 40"/>
                <a:gd name="T75" fmla="*/ 37 h 39"/>
                <a:gd name="T76" fmla="*/ 29 w 40"/>
                <a:gd name="T77" fmla="*/ 37 h 39"/>
                <a:gd name="T78" fmla="*/ 29 w 40"/>
                <a:gd name="T79" fmla="*/ 37 h 39"/>
                <a:gd name="T80" fmla="*/ 29 w 40"/>
                <a:gd name="T81" fmla="*/ 35 h 39"/>
                <a:gd name="T82" fmla="*/ 29 w 40"/>
                <a:gd name="T83" fmla="*/ 35 h 39"/>
                <a:gd name="T84" fmla="*/ 29 w 40"/>
                <a:gd name="T85" fmla="*/ 35 h 39"/>
                <a:gd name="T86" fmla="*/ 29 w 40"/>
                <a:gd name="T87" fmla="*/ 33 h 39"/>
                <a:gd name="T88" fmla="*/ 29 w 40"/>
                <a:gd name="T89" fmla="*/ 33 h 39"/>
                <a:gd name="T90" fmla="*/ 29 w 40"/>
                <a:gd name="T91" fmla="*/ 3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9"/>
                <a:gd name="T140" fmla="*/ 40 w 40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9">
                  <a:moveTo>
                    <a:pt x="25" y="25"/>
                  </a:moveTo>
                  <a:lnTo>
                    <a:pt x="11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24" y="573"/>
              <a:ext cx="14" cy="15"/>
            </a:xfrm>
            <a:custGeom>
              <a:avLst/>
              <a:gdLst>
                <a:gd name="T0" fmla="*/ 14 w 14"/>
                <a:gd name="T1" fmla="*/ 15 h 15"/>
                <a:gd name="T2" fmla="*/ 8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15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55" y="565"/>
              <a:ext cx="40" cy="39"/>
            </a:xfrm>
            <a:custGeom>
              <a:avLst/>
              <a:gdLst>
                <a:gd name="T0" fmla="*/ 33 w 40"/>
                <a:gd name="T1" fmla="*/ 33 h 39"/>
                <a:gd name="T2" fmla="*/ 35 w 40"/>
                <a:gd name="T3" fmla="*/ 35 h 39"/>
                <a:gd name="T4" fmla="*/ 36 w 40"/>
                <a:gd name="T5" fmla="*/ 37 h 39"/>
                <a:gd name="T6" fmla="*/ 40 w 40"/>
                <a:gd name="T7" fmla="*/ 37 h 39"/>
                <a:gd name="T8" fmla="*/ 23 w 40"/>
                <a:gd name="T9" fmla="*/ 39 h 39"/>
                <a:gd name="T10" fmla="*/ 23 w 40"/>
                <a:gd name="T11" fmla="*/ 37 h 39"/>
                <a:gd name="T12" fmla="*/ 25 w 40"/>
                <a:gd name="T13" fmla="*/ 37 h 39"/>
                <a:gd name="T14" fmla="*/ 25 w 40"/>
                <a:gd name="T15" fmla="*/ 37 h 39"/>
                <a:gd name="T16" fmla="*/ 27 w 40"/>
                <a:gd name="T17" fmla="*/ 37 h 39"/>
                <a:gd name="T18" fmla="*/ 27 w 40"/>
                <a:gd name="T19" fmla="*/ 35 h 39"/>
                <a:gd name="T20" fmla="*/ 25 w 40"/>
                <a:gd name="T21" fmla="*/ 35 h 39"/>
                <a:gd name="T22" fmla="*/ 25 w 40"/>
                <a:gd name="T23" fmla="*/ 35 h 39"/>
                <a:gd name="T24" fmla="*/ 25 w 40"/>
                <a:gd name="T25" fmla="*/ 33 h 39"/>
                <a:gd name="T26" fmla="*/ 11 w 40"/>
                <a:gd name="T27" fmla="*/ 33 h 39"/>
                <a:gd name="T28" fmla="*/ 11 w 40"/>
                <a:gd name="T29" fmla="*/ 35 h 39"/>
                <a:gd name="T30" fmla="*/ 11 w 40"/>
                <a:gd name="T31" fmla="*/ 35 h 39"/>
                <a:gd name="T32" fmla="*/ 11 w 40"/>
                <a:gd name="T33" fmla="*/ 37 h 39"/>
                <a:gd name="T34" fmla="*/ 13 w 40"/>
                <a:gd name="T35" fmla="*/ 37 h 39"/>
                <a:gd name="T36" fmla="*/ 13 w 40"/>
                <a:gd name="T37" fmla="*/ 37 h 39"/>
                <a:gd name="T38" fmla="*/ 15 w 40"/>
                <a:gd name="T39" fmla="*/ 37 h 39"/>
                <a:gd name="T40" fmla="*/ 2 w 40"/>
                <a:gd name="T41" fmla="*/ 37 h 39"/>
                <a:gd name="T42" fmla="*/ 4 w 40"/>
                <a:gd name="T43" fmla="*/ 37 h 39"/>
                <a:gd name="T44" fmla="*/ 4 w 40"/>
                <a:gd name="T45" fmla="*/ 37 h 39"/>
                <a:gd name="T46" fmla="*/ 6 w 40"/>
                <a:gd name="T47" fmla="*/ 35 h 39"/>
                <a:gd name="T48" fmla="*/ 6 w 40"/>
                <a:gd name="T49" fmla="*/ 31 h 39"/>
                <a:gd name="T50" fmla="*/ 6 w 40"/>
                <a:gd name="T51" fmla="*/ 6 h 39"/>
                <a:gd name="T52" fmla="*/ 6 w 40"/>
                <a:gd name="T53" fmla="*/ 4 h 39"/>
                <a:gd name="T54" fmla="*/ 4 w 40"/>
                <a:gd name="T55" fmla="*/ 2 h 39"/>
                <a:gd name="T56" fmla="*/ 4 w 40"/>
                <a:gd name="T57" fmla="*/ 2 h 39"/>
                <a:gd name="T58" fmla="*/ 2 w 40"/>
                <a:gd name="T59" fmla="*/ 2 h 39"/>
                <a:gd name="T60" fmla="*/ 2 w 40"/>
                <a:gd name="T61" fmla="*/ 2 h 39"/>
                <a:gd name="T62" fmla="*/ 15 w 40"/>
                <a:gd name="T63" fmla="*/ 0 h 39"/>
                <a:gd name="T64" fmla="*/ 13 w 40"/>
                <a:gd name="T65" fmla="*/ 2 h 39"/>
                <a:gd name="T66" fmla="*/ 13 w 40"/>
                <a:gd name="T67" fmla="*/ 2 h 39"/>
                <a:gd name="T68" fmla="*/ 11 w 40"/>
                <a:gd name="T69" fmla="*/ 2 h 39"/>
                <a:gd name="T70" fmla="*/ 11 w 40"/>
                <a:gd name="T71" fmla="*/ 2 h 39"/>
                <a:gd name="T72" fmla="*/ 11 w 40"/>
                <a:gd name="T73" fmla="*/ 4 h 39"/>
                <a:gd name="T74" fmla="*/ 11 w 40"/>
                <a:gd name="T75" fmla="*/ 6 h 39"/>
                <a:gd name="T76" fmla="*/ 11 w 40"/>
                <a:gd name="T77" fmla="*/ 19 h 39"/>
                <a:gd name="T78" fmla="*/ 13 w 40"/>
                <a:gd name="T79" fmla="*/ 17 h 39"/>
                <a:gd name="T80" fmla="*/ 17 w 40"/>
                <a:gd name="T81" fmla="*/ 14 h 39"/>
                <a:gd name="T82" fmla="*/ 23 w 40"/>
                <a:gd name="T83" fmla="*/ 8 h 39"/>
                <a:gd name="T84" fmla="*/ 25 w 40"/>
                <a:gd name="T85" fmla="*/ 4 h 39"/>
                <a:gd name="T86" fmla="*/ 25 w 40"/>
                <a:gd name="T87" fmla="*/ 4 h 39"/>
                <a:gd name="T88" fmla="*/ 25 w 40"/>
                <a:gd name="T89" fmla="*/ 2 h 39"/>
                <a:gd name="T90" fmla="*/ 25 w 40"/>
                <a:gd name="T91" fmla="*/ 2 h 39"/>
                <a:gd name="T92" fmla="*/ 25 w 40"/>
                <a:gd name="T93" fmla="*/ 2 h 39"/>
                <a:gd name="T94" fmla="*/ 23 w 40"/>
                <a:gd name="T95" fmla="*/ 2 h 39"/>
                <a:gd name="T96" fmla="*/ 21 w 40"/>
                <a:gd name="T97" fmla="*/ 2 h 39"/>
                <a:gd name="T98" fmla="*/ 36 w 40"/>
                <a:gd name="T99" fmla="*/ 2 h 39"/>
                <a:gd name="T100" fmla="*/ 35 w 40"/>
                <a:gd name="T101" fmla="*/ 2 h 39"/>
                <a:gd name="T102" fmla="*/ 33 w 40"/>
                <a:gd name="T103" fmla="*/ 2 h 39"/>
                <a:gd name="T104" fmla="*/ 33 w 40"/>
                <a:gd name="T105" fmla="*/ 2 h 39"/>
                <a:gd name="T106" fmla="*/ 31 w 40"/>
                <a:gd name="T107" fmla="*/ 2 h 39"/>
                <a:gd name="T108" fmla="*/ 29 w 40"/>
                <a:gd name="T109" fmla="*/ 4 h 39"/>
                <a:gd name="T110" fmla="*/ 27 w 40"/>
                <a:gd name="T111" fmla="*/ 6 h 39"/>
                <a:gd name="T112" fmla="*/ 25 w 40"/>
                <a:gd name="T113" fmla="*/ 8 h 39"/>
                <a:gd name="T114" fmla="*/ 15 w 40"/>
                <a:gd name="T115" fmla="*/ 17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39"/>
                <a:gd name="T176" fmla="*/ 40 w 40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39">
                  <a:moveTo>
                    <a:pt x="15" y="17"/>
                  </a:moveTo>
                  <a:lnTo>
                    <a:pt x="31" y="31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11" y="1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95" y="565"/>
              <a:ext cx="42" cy="39"/>
            </a:xfrm>
            <a:custGeom>
              <a:avLst/>
              <a:gdLst>
                <a:gd name="T0" fmla="*/ 42 w 42"/>
                <a:gd name="T1" fmla="*/ 0 h 39"/>
                <a:gd name="T2" fmla="*/ 41 w 42"/>
                <a:gd name="T3" fmla="*/ 2 h 39"/>
                <a:gd name="T4" fmla="*/ 39 w 42"/>
                <a:gd name="T5" fmla="*/ 2 h 39"/>
                <a:gd name="T6" fmla="*/ 37 w 42"/>
                <a:gd name="T7" fmla="*/ 2 h 39"/>
                <a:gd name="T8" fmla="*/ 37 w 42"/>
                <a:gd name="T9" fmla="*/ 4 h 39"/>
                <a:gd name="T10" fmla="*/ 37 w 42"/>
                <a:gd name="T11" fmla="*/ 6 h 39"/>
                <a:gd name="T12" fmla="*/ 37 w 42"/>
                <a:gd name="T13" fmla="*/ 8 h 39"/>
                <a:gd name="T14" fmla="*/ 37 w 42"/>
                <a:gd name="T15" fmla="*/ 25 h 39"/>
                <a:gd name="T16" fmla="*/ 35 w 42"/>
                <a:gd name="T17" fmla="*/ 29 h 39"/>
                <a:gd name="T18" fmla="*/ 35 w 42"/>
                <a:gd name="T19" fmla="*/ 31 h 39"/>
                <a:gd name="T20" fmla="*/ 35 w 42"/>
                <a:gd name="T21" fmla="*/ 35 h 39"/>
                <a:gd name="T22" fmla="*/ 33 w 42"/>
                <a:gd name="T23" fmla="*/ 37 h 39"/>
                <a:gd name="T24" fmla="*/ 29 w 42"/>
                <a:gd name="T25" fmla="*/ 37 h 39"/>
                <a:gd name="T26" fmla="*/ 27 w 42"/>
                <a:gd name="T27" fmla="*/ 39 h 39"/>
                <a:gd name="T28" fmla="*/ 23 w 42"/>
                <a:gd name="T29" fmla="*/ 39 h 39"/>
                <a:gd name="T30" fmla="*/ 19 w 42"/>
                <a:gd name="T31" fmla="*/ 39 h 39"/>
                <a:gd name="T32" fmla="*/ 16 w 42"/>
                <a:gd name="T33" fmla="*/ 39 h 39"/>
                <a:gd name="T34" fmla="*/ 12 w 42"/>
                <a:gd name="T35" fmla="*/ 37 h 39"/>
                <a:gd name="T36" fmla="*/ 10 w 42"/>
                <a:gd name="T37" fmla="*/ 35 h 39"/>
                <a:gd name="T38" fmla="*/ 8 w 42"/>
                <a:gd name="T39" fmla="*/ 33 h 39"/>
                <a:gd name="T40" fmla="*/ 8 w 42"/>
                <a:gd name="T41" fmla="*/ 31 h 39"/>
                <a:gd name="T42" fmla="*/ 6 w 42"/>
                <a:gd name="T43" fmla="*/ 27 h 39"/>
                <a:gd name="T44" fmla="*/ 6 w 42"/>
                <a:gd name="T45" fmla="*/ 23 h 39"/>
                <a:gd name="T46" fmla="*/ 6 w 42"/>
                <a:gd name="T47" fmla="*/ 6 h 39"/>
                <a:gd name="T48" fmla="*/ 6 w 42"/>
                <a:gd name="T49" fmla="*/ 4 h 39"/>
                <a:gd name="T50" fmla="*/ 6 w 42"/>
                <a:gd name="T51" fmla="*/ 2 h 39"/>
                <a:gd name="T52" fmla="*/ 4 w 42"/>
                <a:gd name="T53" fmla="*/ 2 h 39"/>
                <a:gd name="T54" fmla="*/ 4 w 42"/>
                <a:gd name="T55" fmla="*/ 2 h 39"/>
                <a:gd name="T56" fmla="*/ 2 w 42"/>
                <a:gd name="T57" fmla="*/ 2 h 39"/>
                <a:gd name="T58" fmla="*/ 18 w 42"/>
                <a:gd name="T59" fmla="*/ 0 h 39"/>
                <a:gd name="T60" fmla="*/ 16 w 42"/>
                <a:gd name="T61" fmla="*/ 2 h 39"/>
                <a:gd name="T62" fmla="*/ 14 w 42"/>
                <a:gd name="T63" fmla="*/ 2 h 39"/>
                <a:gd name="T64" fmla="*/ 14 w 42"/>
                <a:gd name="T65" fmla="*/ 2 h 39"/>
                <a:gd name="T66" fmla="*/ 12 w 42"/>
                <a:gd name="T67" fmla="*/ 4 h 39"/>
                <a:gd name="T68" fmla="*/ 12 w 42"/>
                <a:gd name="T69" fmla="*/ 4 h 39"/>
                <a:gd name="T70" fmla="*/ 12 w 42"/>
                <a:gd name="T71" fmla="*/ 8 h 39"/>
                <a:gd name="T72" fmla="*/ 12 w 42"/>
                <a:gd name="T73" fmla="*/ 25 h 39"/>
                <a:gd name="T74" fmla="*/ 12 w 42"/>
                <a:gd name="T75" fmla="*/ 27 h 39"/>
                <a:gd name="T76" fmla="*/ 12 w 42"/>
                <a:gd name="T77" fmla="*/ 29 h 39"/>
                <a:gd name="T78" fmla="*/ 12 w 42"/>
                <a:gd name="T79" fmla="*/ 31 h 39"/>
                <a:gd name="T80" fmla="*/ 14 w 42"/>
                <a:gd name="T81" fmla="*/ 33 h 39"/>
                <a:gd name="T82" fmla="*/ 14 w 42"/>
                <a:gd name="T83" fmla="*/ 33 h 39"/>
                <a:gd name="T84" fmla="*/ 16 w 42"/>
                <a:gd name="T85" fmla="*/ 35 h 39"/>
                <a:gd name="T86" fmla="*/ 16 w 42"/>
                <a:gd name="T87" fmla="*/ 35 h 39"/>
                <a:gd name="T88" fmla="*/ 18 w 42"/>
                <a:gd name="T89" fmla="*/ 37 h 39"/>
                <a:gd name="T90" fmla="*/ 19 w 42"/>
                <a:gd name="T91" fmla="*/ 37 h 39"/>
                <a:gd name="T92" fmla="*/ 21 w 42"/>
                <a:gd name="T93" fmla="*/ 37 h 39"/>
                <a:gd name="T94" fmla="*/ 25 w 42"/>
                <a:gd name="T95" fmla="*/ 37 h 39"/>
                <a:gd name="T96" fmla="*/ 27 w 42"/>
                <a:gd name="T97" fmla="*/ 37 h 39"/>
                <a:gd name="T98" fmla="*/ 29 w 42"/>
                <a:gd name="T99" fmla="*/ 35 h 39"/>
                <a:gd name="T100" fmla="*/ 31 w 42"/>
                <a:gd name="T101" fmla="*/ 33 h 39"/>
                <a:gd name="T102" fmla="*/ 33 w 42"/>
                <a:gd name="T103" fmla="*/ 31 h 39"/>
                <a:gd name="T104" fmla="*/ 33 w 42"/>
                <a:gd name="T105" fmla="*/ 29 h 39"/>
                <a:gd name="T106" fmla="*/ 33 w 42"/>
                <a:gd name="T107" fmla="*/ 27 h 39"/>
                <a:gd name="T108" fmla="*/ 33 w 42"/>
                <a:gd name="T109" fmla="*/ 23 h 39"/>
                <a:gd name="T110" fmla="*/ 33 w 42"/>
                <a:gd name="T111" fmla="*/ 6 h 39"/>
                <a:gd name="T112" fmla="*/ 33 w 42"/>
                <a:gd name="T113" fmla="*/ 4 h 39"/>
                <a:gd name="T114" fmla="*/ 33 w 42"/>
                <a:gd name="T115" fmla="*/ 2 h 39"/>
                <a:gd name="T116" fmla="*/ 31 w 42"/>
                <a:gd name="T117" fmla="*/ 2 h 39"/>
                <a:gd name="T118" fmla="*/ 31 w 42"/>
                <a:gd name="T119" fmla="*/ 2 h 39"/>
                <a:gd name="T120" fmla="*/ 29 w 42"/>
                <a:gd name="T121" fmla="*/ 2 h 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"/>
                <a:gd name="T184" fmla="*/ 0 h 39"/>
                <a:gd name="T185" fmla="*/ 42 w 42"/>
                <a:gd name="T186" fmla="*/ 39 h 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" h="39">
                  <a:moveTo>
                    <a:pt x="29" y="2"/>
                  </a:moveTo>
                  <a:lnTo>
                    <a:pt x="29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20" y="555"/>
              <a:ext cx="6" cy="6"/>
            </a:xfrm>
            <a:custGeom>
              <a:avLst/>
              <a:gdLst>
                <a:gd name="T0" fmla="*/ 2 w 6"/>
                <a:gd name="T1" fmla="*/ 0 h 6"/>
                <a:gd name="T2" fmla="*/ 4 w 6"/>
                <a:gd name="T3" fmla="*/ 0 h 6"/>
                <a:gd name="T4" fmla="*/ 4 w 6"/>
                <a:gd name="T5" fmla="*/ 0 h 6"/>
                <a:gd name="T6" fmla="*/ 4 w 6"/>
                <a:gd name="T7" fmla="*/ 0 h 6"/>
                <a:gd name="T8" fmla="*/ 6 w 6"/>
                <a:gd name="T9" fmla="*/ 0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4 h 6"/>
                <a:gd name="T24" fmla="*/ 4 w 6"/>
                <a:gd name="T25" fmla="*/ 6 h 6"/>
                <a:gd name="T26" fmla="*/ 4 w 6"/>
                <a:gd name="T27" fmla="*/ 6 h 6"/>
                <a:gd name="T28" fmla="*/ 4 w 6"/>
                <a:gd name="T29" fmla="*/ 6 h 6"/>
                <a:gd name="T30" fmla="*/ 2 w 6"/>
                <a:gd name="T31" fmla="*/ 6 h 6"/>
                <a:gd name="T32" fmla="*/ 2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0 w 6"/>
                <a:gd name="T39" fmla="*/ 6 h 6"/>
                <a:gd name="T40" fmla="*/ 0 w 6"/>
                <a:gd name="T41" fmla="*/ 4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0 w 6"/>
                <a:gd name="T55" fmla="*/ 0 h 6"/>
                <a:gd name="T56" fmla="*/ 0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2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09" y="555"/>
              <a:ext cx="7" cy="6"/>
            </a:xfrm>
            <a:custGeom>
              <a:avLst/>
              <a:gdLst>
                <a:gd name="T0" fmla="*/ 4 w 7"/>
                <a:gd name="T1" fmla="*/ 0 h 6"/>
                <a:gd name="T2" fmla="*/ 5 w 7"/>
                <a:gd name="T3" fmla="*/ 0 h 6"/>
                <a:gd name="T4" fmla="*/ 5 w 7"/>
                <a:gd name="T5" fmla="*/ 0 h 6"/>
                <a:gd name="T6" fmla="*/ 5 w 7"/>
                <a:gd name="T7" fmla="*/ 0 h 6"/>
                <a:gd name="T8" fmla="*/ 5 w 7"/>
                <a:gd name="T9" fmla="*/ 0 h 6"/>
                <a:gd name="T10" fmla="*/ 7 w 7"/>
                <a:gd name="T11" fmla="*/ 2 h 6"/>
                <a:gd name="T12" fmla="*/ 7 w 7"/>
                <a:gd name="T13" fmla="*/ 2 h 6"/>
                <a:gd name="T14" fmla="*/ 7 w 7"/>
                <a:gd name="T15" fmla="*/ 2 h 6"/>
                <a:gd name="T16" fmla="*/ 7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5 w 7"/>
                <a:gd name="T23" fmla="*/ 4 h 6"/>
                <a:gd name="T24" fmla="*/ 5 w 7"/>
                <a:gd name="T25" fmla="*/ 6 h 6"/>
                <a:gd name="T26" fmla="*/ 5 w 7"/>
                <a:gd name="T27" fmla="*/ 6 h 6"/>
                <a:gd name="T28" fmla="*/ 5 w 7"/>
                <a:gd name="T29" fmla="*/ 6 h 6"/>
                <a:gd name="T30" fmla="*/ 4 w 7"/>
                <a:gd name="T31" fmla="*/ 6 h 6"/>
                <a:gd name="T32" fmla="*/ 4 w 7"/>
                <a:gd name="T33" fmla="*/ 6 h 6"/>
                <a:gd name="T34" fmla="*/ 4 w 7"/>
                <a:gd name="T35" fmla="*/ 6 h 6"/>
                <a:gd name="T36" fmla="*/ 2 w 7"/>
                <a:gd name="T37" fmla="*/ 6 h 6"/>
                <a:gd name="T38" fmla="*/ 2 w 7"/>
                <a:gd name="T39" fmla="*/ 6 h 6"/>
                <a:gd name="T40" fmla="*/ 2 w 7"/>
                <a:gd name="T41" fmla="*/ 4 h 6"/>
                <a:gd name="T42" fmla="*/ 2 w 7"/>
                <a:gd name="T43" fmla="*/ 4 h 6"/>
                <a:gd name="T44" fmla="*/ 2 w 7"/>
                <a:gd name="T45" fmla="*/ 4 h 6"/>
                <a:gd name="T46" fmla="*/ 2 w 7"/>
                <a:gd name="T47" fmla="*/ 4 h 6"/>
                <a:gd name="T48" fmla="*/ 2 w 7"/>
                <a:gd name="T49" fmla="*/ 2 h 6"/>
                <a:gd name="T50" fmla="*/ 2 w 7"/>
                <a:gd name="T51" fmla="*/ 2 h 6"/>
                <a:gd name="T52" fmla="*/ 2 w 7"/>
                <a:gd name="T53" fmla="*/ 2 h 6"/>
                <a:gd name="T54" fmla="*/ 2 w 7"/>
                <a:gd name="T55" fmla="*/ 0 h 6"/>
                <a:gd name="T56" fmla="*/ 2 w 7"/>
                <a:gd name="T57" fmla="*/ 0 h 6"/>
                <a:gd name="T58" fmla="*/ 2 w 7"/>
                <a:gd name="T59" fmla="*/ 0 h 6"/>
                <a:gd name="T60" fmla="*/ 4 w 7"/>
                <a:gd name="T61" fmla="*/ 0 h 6"/>
                <a:gd name="T62" fmla="*/ 4 w 7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6"/>
                <a:gd name="T98" fmla="*/ 7 w 7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39" y="565"/>
              <a:ext cx="33" cy="39"/>
            </a:xfrm>
            <a:custGeom>
              <a:avLst/>
              <a:gdLst>
                <a:gd name="T0" fmla="*/ 33 w 33"/>
                <a:gd name="T1" fmla="*/ 27 h 39"/>
                <a:gd name="T2" fmla="*/ 0 w 33"/>
                <a:gd name="T3" fmla="*/ 39 h 39"/>
                <a:gd name="T4" fmla="*/ 0 w 33"/>
                <a:gd name="T5" fmla="*/ 37 h 39"/>
                <a:gd name="T6" fmla="*/ 2 w 33"/>
                <a:gd name="T7" fmla="*/ 37 h 39"/>
                <a:gd name="T8" fmla="*/ 2 w 33"/>
                <a:gd name="T9" fmla="*/ 37 h 39"/>
                <a:gd name="T10" fmla="*/ 4 w 33"/>
                <a:gd name="T11" fmla="*/ 37 h 39"/>
                <a:gd name="T12" fmla="*/ 4 w 33"/>
                <a:gd name="T13" fmla="*/ 37 h 39"/>
                <a:gd name="T14" fmla="*/ 4 w 33"/>
                <a:gd name="T15" fmla="*/ 35 h 39"/>
                <a:gd name="T16" fmla="*/ 4 w 33"/>
                <a:gd name="T17" fmla="*/ 35 h 39"/>
                <a:gd name="T18" fmla="*/ 4 w 33"/>
                <a:gd name="T19" fmla="*/ 33 h 39"/>
                <a:gd name="T20" fmla="*/ 4 w 33"/>
                <a:gd name="T21" fmla="*/ 31 h 39"/>
                <a:gd name="T22" fmla="*/ 4 w 33"/>
                <a:gd name="T23" fmla="*/ 6 h 39"/>
                <a:gd name="T24" fmla="*/ 4 w 33"/>
                <a:gd name="T25" fmla="*/ 4 h 39"/>
                <a:gd name="T26" fmla="*/ 4 w 33"/>
                <a:gd name="T27" fmla="*/ 4 h 39"/>
                <a:gd name="T28" fmla="*/ 4 w 33"/>
                <a:gd name="T29" fmla="*/ 2 h 39"/>
                <a:gd name="T30" fmla="*/ 4 w 33"/>
                <a:gd name="T31" fmla="*/ 2 h 39"/>
                <a:gd name="T32" fmla="*/ 2 w 33"/>
                <a:gd name="T33" fmla="*/ 2 h 39"/>
                <a:gd name="T34" fmla="*/ 2 w 33"/>
                <a:gd name="T35" fmla="*/ 2 h 39"/>
                <a:gd name="T36" fmla="*/ 2 w 33"/>
                <a:gd name="T37" fmla="*/ 2 h 39"/>
                <a:gd name="T38" fmla="*/ 0 w 33"/>
                <a:gd name="T39" fmla="*/ 2 h 39"/>
                <a:gd name="T40" fmla="*/ 18 w 33"/>
                <a:gd name="T41" fmla="*/ 0 h 39"/>
                <a:gd name="T42" fmla="*/ 16 w 33"/>
                <a:gd name="T43" fmla="*/ 2 h 39"/>
                <a:gd name="T44" fmla="*/ 14 w 33"/>
                <a:gd name="T45" fmla="*/ 2 h 39"/>
                <a:gd name="T46" fmla="*/ 14 w 33"/>
                <a:gd name="T47" fmla="*/ 2 h 39"/>
                <a:gd name="T48" fmla="*/ 12 w 33"/>
                <a:gd name="T49" fmla="*/ 2 h 39"/>
                <a:gd name="T50" fmla="*/ 12 w 33"/>
                <a:gd name="T51" fmla="*/ 2 h 39"/>
                <a:gd name="T52" fmla="*/ 12 w 33"/>
                <a:gd name="T53" fmla="*/ 2 h 39"/>
                <a:gd name="T54" fmla="*/ 12 w 33"/>
                <a:gd name="T55" fmla="*/ 2 h 39"/>
                <a:gd name="T56" fmla="*/ 10 w 33"/>
                <a:gd name="T57" fmla="*/ 2 h 39"/>
                <a:gd name="T58" fmla="*/ 10 w 33"/>
                <a:gd name="T59" fmla="*/ 4 h 39"/>
                <a:gd name="T60" fmla="*/ 10 w 33"/>
                <a:gd name="T61" fmla="*/ 4 h 39"/>
                <a:gd name="T62" fmla="*/ 10 w 33"/>
                <a:gd name="T63" fmla="*/ 6 h 39"/>
                <a:gd name="T64" fmla="*/ 10 w 33"/>
                <a:gd name="T65" fmla="*/ 6 h 39"/>
                <a:gd name="T66" fmla="*/ 10 w 33"/>
                <a:gd name="T67" fmla="*/ 31 h 39"/>
                <a:gd name="T68" fmla="*/ 10 w 33"/>
                <a:gd name="T69" fmla="*/ 33 h 39"/>
                <a:gd name="T70" fmla="*/ 10 w 33"/>
                <a:gd name="T71" fmla="*/ 33 h 39"/>
                <a:gd name="T72" fmla="*/ 10 w 33"/>
                <a:gd name="T73" fmla="*/ 35 h 39"/>
                <a:gd name="T74" fmla="*/ 10 w 33"/>
                <a:gd name="T75" fmla="*/ 35 h 39"/>
                <a:gd name="T76" fmla="*/ 12 w 33"/>
                <a:gd name="T77" fmla="*/ 35 h 39"/>
                <a:gd name="T78" fmla="*/ 12 w 33"/>
                <a:gd name="T79" fmla="*/ 35 h 39"/>
                <a:gd name="T80" fmla="*/ 12 w 33"/>
                <a:gd name="T81" fmla="*/ 35 h 39"/>
                <a:gd name="T82" fmla="*/ 12 w 33"/>
                <a:gd name="T83" fmla="*/ 35 h 39"/>
                <a:gd name="T84" fmla="*/ 12 w 33"/>
                <a:gd name="T85" fmla="*/ 37 h 39"/>
                <a:gd name="T86" fmla="*/ 14 w 33"/>
                <a:gd name="T87" fmla="*/ 37 h 39"/>
                <a:gd name="T88" fmla="*/ 14 w 33"/>
                <a:gd name="T89" fmla="*/ 37 h 39"/>
                <a:gd name="T90" fmla="*/ 16 w 33"/>
                <a:gd name="T91" fmla="*/ 37 h 39"/>
                <a:gd name="T92" fmla="*/ 20 w 33"/>
                <a:gd name="T93" fmla="*/ 37 h 39"/>
                <a:gd name="T94" fmla="*/ 21 w 33"/>
                <a:gd name="T95" fmla="*/ 37 h 39"/>
                <a:gd name="T96" fmla="*/ 23 w 33"/>
                <a:gd name="T97" fmla="*/ 37 h 39"/>
                <a:gd name="T98" fmla="*/ 25 w 33"/>
                <a:gd name="T99" fmla="*/ 35 h 39"/>
                <a:gd name="T100" fmla="*/ 25 w 33"/>
                <a:gd name="T101" fmla="*/ 35 h 39"/>
                <a:gd name="T102" fmla="*/ 27 w 33"/>
                <a:gd name="T103" fmla="*/ 35 h 39"/>
                <a:gd name="T104" fmla="*/ 27 w 33"/>
                <a:gd name="T105" fmla="*/ 35 h 39"/>
                <a:gd name="T106" fmla="*/ 27 w 33"/>
                <a:gd name="T107" fmla="*/ 33 h 39"/>
                <a:gd name="T108" fmla="*/ 29 w 33"/>
                <a:gd name="T109" fmla="*/ 33 h 39"/>
                <a:gd name="T110" fmla="*/ 29 w 33"/>
                <a:gd name="T111" fmla="*/ 31 h 39"/>
                <a:gd name="T112" fmla="*/ 31 w 33"/>
                <a:gd name="T113" fmla="*/ 31 h 39"/>
                <a:gd name="T114" fmla="*/ 31 w 33"/>
                <a:gd name="T115" fmla="*/ 29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39"/>
                <a:gd name="T176" fmla="*/ 33 w 33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39">
                  <a:moveTo>
                    <a:pt x="31" y="27"/>
                  </a:moveTo>
                  <a:lnTo>
                    <a:pt x="33" y="27"/>
                  </a:lnTo>
                  <a:lnTo>
                    <a:pt x="29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1" y="2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8" y="565"/>
              <a:ext cx="33" cy="39"/>
            </a:xfrm>
            <a:custGeom>
              <a:avLst/>
              <a:gdLst>
                <a:gd name="T0" fmla="*/ 33 w 33"/>
                <a:gd name="T1" fmla="*/ 10 h 39"/>
                <a:gd name="T2" fmla="*/ 33 w 33"/>
                <a:gd name="T3" fmla="*/ 8 h 39"/>
                <a:gd name="T4" fmla="*/ 31 w 33"/>
                <a:gd name="T5" fmla="*/ 8 h 39"/>
                <a:gd name="T6" fmla="*/ 31 w 33"/>
                <a:gd name="T7" fmla="*/ 6 h 39"/>
                <a:gd name="T8" fmla="*/ 31 w 33"/>
                <a:gd name="T9" fmla="*/ 6 h 39"/>
                <a:gd name="T10" fmla="*/ 31 w 33"/>
                <a:gd name="T11" fmla="*/ 6 h 39"/>
                <a:gd name="T12" fmla="*/ 31 w 33"/>
                <a:gd name="T13" fmla="*/ 4 h 39"/>
                <a:gd name="T14" fmla="*/ 29 w 33"/>
                <a:gd name="T15" fmla="*/ 4 h 39"/>
                <a:gd name="T16" fmla="*/ 29 w 33"/>
                <a:gd name="T17" fmla="*/ 4 h 39"/>
                <a:gd name="T18" fmla="*/ 29 w 33"/>
                <a:gd name="T19" fmla="*/ 4 h 39"/>
                <a:gd name="T20" fmla="*/ 27 w 33"/>
                <a:gd name="T21" fmla="*/ 2 h 39"/>
                <a:gd name="T22" fmla="*/ 27 w 33"/>
                <a:gd name="T23" fmla="*/ 2 h 39"/>
                <a:gd name="T24" fmla="*/ 25 w 33"/>
                <a:gd name="T25" fmla="*/ 2 h 39"/>
                <a:gd name="T26" fmla="*/ 19 w 33"/>
                <a:gd name="T27" fmla="*/ 2 h 39"/>
                <a:gd name="T28" fmla="*/ 19 w 33"/>
                <a:gd name="T29" fmla="*/ 33 h 39"/>
                <a:gd name="T30" fmla="*/ 19 w 33"/>
                <a:gd name="T31" fmla="*/ 35 h 39"/>
                <a:gd name="T32" fmla="*/ 19 w 33"/>
                <a:gd name="T33" fmla="*/ 35 h 39"/>
                <a:gd name="T34" fmla="*/ 19 w 33"/>
                <a:gd name="T35" fmla="*/ 37 h 39"/>
                <a:gd name="T36" fmla="*/ 21 w 33"/>
                <a:gd name="T37" fmla="*/ 37 h 39"/>
                <a:gd name="T38" fmla="*/ 21 w 33"/>
                <a:gd name="T39" fmla="*/ 37 h 39"/>
                <a:gd name="T40" fmla="*/ 23 w 33"/>
                <a:gd name="T41" fmla="*/ 37 h 39"/>
                <a:gd name="T42" fmla="*/ 23 w 33"/>
                <a:gd name="T43" fmla="*/ 37 h 39"/>
                <a:gd name="T44" fmla="*/ 25 w 33"/>
                <a:gd name="T45" fmla="*/ 37 h 39"/>
                <a:gd name="T46" fmla="*/ 10 w 33"/>
                <a:gd name="T47" fmla="*/ 39 h 39"/>
                <a:gd name="T48" fmla="*/ 10 w 33"/>
                <a:gd name="T49" fmla="*/ 37 h 39"/>
                <a:gd name="T50" fmla="*/ 12 w 33"/>
                <a:gd name="T51" fmla="*/ 37 h 39"/>
                <a:gd name="T52" fmla="*/ 12 w 33"/>
                <a:gd name="T53" fmla="*/ 37 h 39"/>
                <a:gd name="T54" fmla="*/ 14 w 33"/>
                <a:gd name="T55" fmla="*/ 37 h 39"/>
                <a:gd name="T56" fmla="*/ 14 w 33"/>
                <a:gd name="T57" fmla="*/ 37 h 39"/>
                <a:gd name="T58" fmla="*/ 14 w 33"/>
                <a:gd name="T59" fmla="*/ 35 h 39"/>
                <a:gd name="T60" fmla="*/ 14 w 33"/>
                <a:gd name="T61" fmla="*/ 35 h 39"/>
                <a:gd name="T62" fmla="*/ 14 w 33"/>
                <a:gd name="T63" fmla="*/ 33 h 39"/>
                <a:gd name="T64" fmla="*/ 14 w 33"/>
                <a:gd name="T65" fmla="*/ 31 h 39"/>
                <a:gd name="T66" fmla="*/ 10 w 33"/>
                <a:gd name="T67" fmla="*/ 2 h 39"/>
                <a:gd name="T68" fmla="*/ 8 w 33"/>
                <a:gd name="T69" fmla="*/ 2 h 39"/>
                <a:gd name="T70" fmla="*/ 8 w 33"/>
                <a:gd name="T71" fmla="*/ 2 h 39"/>
                <a:gd name="T72" fmla="*/ 6 w 33"/>
                <a:gd name="T73" fmla="*/ 2 h 39"/>
                <a:gd name="T74" fmla="*/ 6 w 33"/>
                <a:gd name="T75" fmla="*/ 2 h 39"/>
                <a:gd name="T76" fmla="*/ 6 w 33"/>
                <a:gd name="T77" fmla="*/ 4 h 39"/>
                <a:gd name="T78" fmla="*/ 4 w 33"/>
                <a:gd name="T79" fmla="*/ 4 h 39"/>
                <a:gd name="T80" fmla="*/ 4 w 33"/>
                <a:gd name="T81" fmla="*/ 4 h 39"/>
                <a:gd name="T82" fmla="*/ 4 w 33"/>
                <a:gd name="T83" fmla="*/ 6 h 39"/>
                <a:gd name="T84" fmla="*/ 2 w 33"/>
                <a:gd name="T85" fmla="*/ 6 h 39"/>
                <a:gd name="T86" fmla="*/ 2 w 33"/>
                <a:gd name="T87" fmla="*/ 6 h 39"/>
                <a:gd name="T88" fmla="*/ 2 w 33"/>
                <a:gd name="T89" fmla="*/ 8 h 39"/>
                <a:gd name="T90" fmla="*/ 2 w 33"/>
                <a:gd name="T91" fmla="*/ 10 h 39"/>
                <a:gd name="T92" fmla="*/ 2 w 33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9"/>
                <a:gd name="T143" fmla="*/ 33 w 33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9">
                  <a:moveTo>
                    <a:pt x="33" y="0"/>
                  </a:move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005" y="565"/>
              <a:ext cx="32" cy="39"/>
            </a:xfrm>
            <a:custGeom>
              <a:avLst/>
              <a:gdLst>
                <a:gd name="T0" fmla="*/ 19 w 32"/>
                <a:gd name="T1" fmla="*/ 17 h 39"/>
                <a:gd name="T2" fmla="*/ 21 w 32"/>
                <a:gd name="T3" fmla="*/ 17 h 39"/>
                <a:gd name="T4" fmla="*/ 23 w 32"/>
                <a:gd name="T5" fmla="*/ 17 h 39"/>
                <a:gd name="T6" fmla="*/ 23 w 32"/>
                <a:gd name="T7" fmla="*/ 15 h 39"/>
                <a:gd name="T8" fmla="*/ 23 w 32"/>
                <a:gd name="T9" fmla="*/ 15 h 39"/>
                <a:gd name="T10" fmla="*/ 25 w 32"/>
                <a:gd name="T11" fmla="*/ 12 h 39"/>
                <a:gd name="T12" fmla="*/ 25 w 32"/>
                <a:gd name="T13" fmla="*/ 25 h 39"/>
                <a:gd name="T14" fmla="*/ 25 w 32"/>
                <a:gd name="T15" fmla="*/ 23 h 39"/>
                <a:gd name="T16" fmla="*/ 23 w 32"/>
                <a:gd name="T17" fmla="*/ 23 h 39"/>
                <a:gd name="T18" fmla="*/ 23 w 32"/>
                <a:gd name="T19" fmla="*/ 21 h 39"/>
                <a:gd name="T20" fmla="*/ 23 w 32"/>
                <a:gd name="T21" fmla="*/ 21 h 39"/>
                <a:gd name="T22" fmla="*/ 23 w 32"/>
                <a:gd name="T23" fmla="*/ 19 h 39"/>
                <a:gd name="T24" fmla="*/ 21 w 32"/>
                <a:gd name="T25" fmla="*/ 19 h 39"/>
                <a:gd name="T26" fmla="*/ 21 w 32"/>
                <a:gd name="T27" fmla="*/ 19 h 39"/>
                <a:gd name="T28" fmla="*/ 19 w 32"/>
                <a:gd name="T29" fmla="*/ 19 h 39"/>
                <a:gd name="T30" fmla="*/ 9 w 32"/>
                <a:gd name="T31" fmla="*/ 33 h 39"/>
                <a:gd name="T32" fmla="*/ 9 w 32"/>
                <a:gd name="T33" fmla="*/ 33 h 39"/>
                <a:gd name="T34" fmla="*/ 9 w 32"/>
                <a:gd name="T35" fmla="*/ 35 h 39"/>
                <a:gd name="T36" fmla="*/ 9 w 32"/>
                <a:gd name="T37" fmla="*/ 35 h 39"/>
                <a:gd name="T38" fmla="*/ 11 w 32"/>
                <a:gd name="T39" fmla="*/ 35 h 39"/>
                <a:gd name="T40" fmla="*/ 11 w 32"/>
                <a:gd name="T41" fmla="*/ 37 h 39"/>
                <a:gd name="T42" fmla="*/ 11 w 32"/>
                <a:gd name="T43" fmla="*/ 37 h 39"/>
                <a:gd name="T44" fmla="*/ 11 w 32"/>
                <a:gd name="T45" fmla="*/ 37 h 39"/>
                <a:gd name="T46" fmla="*/ 13 w 32"/>
                <a:gd name="T47" fmla="*/ 37 h 39"/>
                <a:gd name="T48" fmla="*/ 21 w 32"/>
                <a:gd name="T49" fmla="*/ 37 h 39"/>
                <a:gd name="T50" fmla="*/ 23 w 32"/>
                <a:gd name="T51" fmla="*/ 37 h 39"/>
                <a:gd name="T52" fmla="*/ 25 w 32"/>
                <a:gd name="T53" fmla="*/ 37 h 39"/>
                <a:gd name="T54" fmla="*/ 25 w 32"/>
                <a:gd name="T55" fmla="*/ 35 h 39"/>
                <a:gd name="T56" fmla="*/ 26 w 32"/>
                <a:gd name="T57" fmla="*/ 35 h 39"/>
                <a:gd name="T58" fmla="*/ 26 w 32"/>
                <a:gd name="T59" fmla="*/ 33 h 39"/>
                <a:gd name="T60" fmla="*/ 28 w 32"/>
                <a:gd name="T61" fmla="*/ 33 h 39"/>
                <a:gd name="T62" fmla="*/ 30 w 32"/>
                <a:gd name="T63" fmla="*/ 29 h 39"/>
                <a:gd name="T64" fmla="*/ 28 w 32"/>
                <a:gd name="T65" fmla="*/ 39 h 39"/>
                <a:gd name="T66" fmla="*/ 0 w 32"/>
                <a:gd name="T67" fmla="*/ 37 h 39"/>
                <a:gd name="T68" fmla="*/ 2 w 32"/>
                <a:gd name="T69" fmla="*/ 37 h 39"/>
                <a:gd name="T70" fmla="*/ 2 w 32"/>
                <a:gd name="T71" fmla="*/ 37 h 39"/>
                <a:gd name="T72" fmla="*/ 3 w 32"/>
                <a:gd name="T73" fmla="*/ 37 h 39"/>
                <a:gd name="T74" fmla="*/ 3 w 32"/>
                <a:gd name="T75" fmla="*/ 37 h 39"/>
                <a:gd name="T76" fmla="*/ 3 w 32"/>
                <a:gd name="T77" fmla="*/ 35 h 39"/>
                <a:gd name="T78" fmla="*/ 3 w 32"/>
                <a:gd name="T79" fmla="*/ 35 h 39"/>
                <a:gd name="T80" fmla="*/ 3 w 32"/>
                <a:gd name="T81" fmla="*/ 33 h 39"/>
                <a:gd name="T82" fmla="*/ 3 w 32"/>
                <a:gd name="T83" fmla="*/ 31 h 39"/>
                <a:gd name="T84" fmla="*/ 3 w 32"/>
                <a:gd name="T85" fmla="*/ 6 h 39"/>
                <a:gd name="T86" fmla="*/ 3 w 32"/>
                <a:gd name="T87" fmla="*/ 4 h 39"/>
                <a:gd name="T88" fmla="*/ 3 w 32"/>
                <a:gd name="T89" fmla="*/ 2 h 39"/>
                <a:gd name="T90" fmla="*/ 3 w 32"/>
                <a:gd name="T91" fmla="*/ 2 h 39"/>
                <a:gd name="T92" fmla="*/ 2 w 32"/>
                <a:gd name="T93" fmla="*/ 2 h 39"/>
                <a:gd name="T94" fmla="*/ 0 w 32"/>
                <a:gd name="T95" fmla="*/ 2 h 39"/>
                <a:gd name="T96" fmla="*/ 28 w 32"/>
                <a:gd name="T97" fmla="*/ 8 h 39"/>
                <a:gd name="T98" fmla="*/ 26 w 32"/>
                <a:gd name="T99" fmla="*/ 8 h 39"/>
                <a:gd name="T100" fmla="*/ 26 w 32"/>
                <a:gd name="T101" fmla="*/ 6 h 39"/>
                <a:gd name="T102" fmla="*/ 26 w 32"/>
                <a:gd name="T103" fmla="*/ 4 h 39"/>
                <a:gd name="T104" fmla="*/ 26 w 32"/>
                <a:gd name="T105" fmla="*/ 4 h 39"/>
                <a:gd name="T106" fmla="*/ 25 w 32"/>
                <a:gd name="T107" fmla="*/ 2 h 39"/>
                <a:gd name="T108" fmla="*/ 25 w 32"/>
                <a:gd name="T109" fmla="*/ 2 h 39"/>
                <a:gd name="T110" fmla="*/ 23 w 32"/>
                <a:gd name="T111" fmla="*/ 2 h 39"/>
                <a:gd name="T112" fmla="*/ 21 w 32"/>
                <a:gd name="T113" fmla="*/ 2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"/>
                <a:gd name="T172" fmla="*/ 0 h 39"/>
                <a:gd name="T173" fmla="*/ 32 w 32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" h="39">
                  <a:moveTo>
                    <a:pt x="9" y="2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9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041" y="565"/>
              <a:ext cx="25" cy="39"/>
            </a:xfrm>
            <a:custGeom>
              <a:avLst/>
              <a:gdLst>
                <a:gd name="T0" fmla="*/ 21 w 25"/>
                <a:gd name="T1" fmla="*/ 10 h 39"/>
                <a:gd name="T2" fmla="*/ 21 w 25"/>
                <a:gd name="T3" fmla="*/ 8 h 39"/>
                <a:gd name="T4" fmla="*/ 19 w 25"/>
                <a:gd name="T5" fmla="*/ 4 h 39"/>
                <a:gd name="T6" fmla="*/ 15 w 25"/>
                <a:gd name="T7" fmla="*/ 2 h 39"/>
                <a:gd name="T8" fmla="*/ 13 w 25"/>
                <a:gd name="T9" fmla="*/ 2 h 39"/>
                <a:gd name="T10" fmla="*/ 10 w 25"/>
                <a:gd name="T11" fmla="*/ 2 h 39"/>
                <a:gd name="T12" fmla="*/ 8 w 25"/>
                <a:gd name="T13" fmla="*/ 4 h 39"/>
                <a:gd name="T14" fmla="*/ 6 w 25"/>
                <a:gd name="T15" fmla="*/ 6 h 39"/>
                <a:gd name="T16" fmla="*/ 6 w 25"/>
                <a:gd name="T17" fmla="*/ 8 h 39"/>
                <a:gd name="T18" fmla="*/ 6 w 25"/>
                <a:gd name="T19" fmla="*/ 10 h 39"/>
                <a:gd name="T20" fmla="*/ 10 w 25"/>
                <a:gd name="T21" fmla="*/ 14 h 39"/>
                <a:gd name="T22" fmla="*/ 15 w 25"/>
                <a:gd name="T23" fmla="*/ 17 h 39"/>
                <a:gd name="T24" fmla="*/ 21 w 25"/>
                <a:gd name="T25" fmla="*/ 19 h 39"/>
                <a:gd name="T26" fmla="*/ 23 w 25"/>
                <a:gd name="T27" fmla="*/ 21 h 39"/>
                <a:gd name="T28" fmla="*/ 25 w 25"/>
                <a:gd name="T29" fmla="*/ 25 h 39"/>
                <a:gd name="T30" fmla="*/ 25 w 25"/>
                <a:gd name="T31" fmla="*/ 27 h 39"/>
                <a:gd name="T32" fmla="*/ 25 w 25"/>
                <a:gd name="T33" fmla="*/ 31 h 39"/>
                <a:gd name="T34" fmla="*/ 23 w 25"/>
                <a:gd name="T35" fmla="*/ 35 h 39"/>
                <a:gd name="T36" fmla="*/ 19 w 25"/>
                <a:gd name="T37" fmla="*/ 39 h 39"/>
                <a:gd name="T38" fmla="*/ 13 w 25"/>
                <a:gd name="T39" fmla="*/ 39 h 39"/>
                <a:gd name="T40" fmla="*/ 12 w 25"/>
                <a:gd name="T41" fmla="*/ 39 h 39"/>
                <a:gd name="T42" fmla="*/ 10 w 25"/>
                <a:gd name="T43" fmla="*/ 39 h 39"/>
                <a:gd name="T44" fmla="*/ 8 w 25"/>
                <a:gd name="T45" fmla="*/ 39 h 39"/>
                <a:gd name="T46" fmla="*/ 4 w 25"/>
                <a:gd name="T47" fmla="*/ 37 h 39"/>
                <a:gd name="T48" fmla="*/ 4 w 25"/>
                <a:gd name="T49" fmla="*/ 37 h 39"/>
                <a:gd name="T50" fmla="*/ 2 w 25"/>
                <a:gd name="T51" fmla="*/ 37 h 39"/>
                <a:gd name="T52" fmla="*/ 2 w 25"/>
                <a:gd name="T53" fmla="*/ 39 h 39"/>
                <a:gd name="T54" fmla="*/ 0 w 25"/>
                <a:gd name="T55" fmla="*/ 39 h 39"/>
                <a:gd name="T56" fmla="*/ 2 w 25"/>
                <a:gd name="T57" fmla="*/ 29 h 39"/>
                <a:gd name="T58" fmla="*/ 4 w 25"/>
                <a:gd name="T59" fmla="*/ 33 h 39"/>
                <a:gd name="T60" fmla="*/ 6 w 25"/>
                <a:gd name="T61" fmla="*/ 35 h 39"/>
                <a:gd name="T62" fmla="*/ 10 w 25"/>
                <a:gd name="T63" fmla="*/ 37 h 39"/>
                <a:gd name="T64" fmla="*/ 12 w 25"/>
                <a:gd name="T65" fmla="*/ 37 h 39"/>
                <a:gd name="T66" fmla="*/ 17 w 25"/>
                <a:gd name="T67" fmla="*/ 37 h 39"/>
                <a:gd name="T68" fmla="*/ 19 w 25"/>
                <a:gd name="T69" fmla="*/ 35 h 39"/>
                <a:gd name="T70" fmla="*/ 21 w 25"/>
                <a:gd name="T71" fmla="*/ 33 h 39"/>
                <a:gd name="T72" fmla="*/ 21 w 25"/>
                <a:gd name="T73" fmla="*/ 29 h 39"/>
                <a:gd name="T74" fmla="*/ 19 w 25"/>
                <a:gd name="T75" fmla="*/ 27 h 39"/>
                <a:gd name="T76" fmla="*/ 19 w 25"/>
                <a:gd name="T77" fmla="*/ 27 h 39"/>
                <a:gd name="T78" fmla="*/ 17 w 25"/>
                <a:gd name="T79" fmla="*/ 25 h 39"/>
                <a:gd name="T80" fmla="*/ 13 w 25"/>
                <a:gd name="T81" fmla="*/ 23 h 39"/>
                <a:gd name="T82" fmla="*/ 8 w 25"/>
                <a:gd name="T83" fmla="*/ 19 h 39"/>
                <a:gd name="T84" fmla="*/ 4 w 25"/>
                <a:gd name="T85" fmla="*/ 17 h 39"/>
                <a:gd name="T86" fmla="*/ 2 w 25"/>
                <a:gd name="T87" fmla="*/ 15 h 39"/>
                <a:gd name="T88" fmla="*/ 0 w 25"/>
                <a:gd name="T89" fmla="*/ 12 h 39"/>
                <a:gd name="T90" fmla="*/ 0 w 25"/>
                <a:gd name="T91" fmla="*/ 10 h 39"/>
                <a:gd name="T92" fmla="*/ 2 w 25"/>
                <a:gd name="T93" fmla="*/ 4 h 39"/>
                <a:gd name="T94" fmla="*/ 6 w 25"/>
                <a:gd name="T95" fmla="*/ 0 h 39"/>
                <a:gd name="T96" fmla="*/ 10 w 25"/>
                <a:gd name="T97" fmla="*/ 0 h 39"/>
                <a:gd name="T98" fmla="*/ 15 w 25"/>
                <a:gd name="T99" fmla="*/ 0 h 39"/>
                <a:gd name="T100" fmla="*/ 19 w 25"/>
                <a:gd name="T101" fmla="*/ 0 h 39"/>
                <a:gd name="T102" fmla="*/ 19 w 25"/>
                <a:gd name="T103" fmla="*/ 2 h 39"/>
                <a:gd name="T104" fmla="*/ 21 w 25"/>
                <a:gd name="T105" fmla="*/ 2 h 39"/>
                <a:gd name="T106" fmla="*/ 21 w 25"/>
                <a:gd name="T107" fmla="*/ 0 h 39"/>
                <a:gd name="T108" fmla="*/ 21 w 25"/>
                <a:gd name="T109" fmla="*/ 0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39"/>
                <a:gd name="T167" fmla="*/ 25 w 25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39">
                  <a:moveTo>
                    <a:pt x="23" y="0"/>
                  </a:moveTo>
                  <a:lnTo>
                    <a:pt x="23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72" y="565"/>
              <a:ext cx="15" cy="39"/>
            </a:xfrm>
            <a:custGeom>
              <a:avLst/>
              <a:gdLst>
                <a:gd name="T0" fmla="*/ 15 w 15"/>
                <a:gd name="T1" fmla="*/ 39 h 39"/>
                <a:gd name="T2" fmla="*/ 0 w 15"/>
                <a:gd name="T3" fmla="*/ 37 h 39"/>
                <a:gd name="T4" fmla="*/ 2 w 15"/>
                <a:gd name="T5" fmla="*/ 37 h 39"/>
                <a:gd name="T6" fmla="*/ 2 w 15"/>
                <a:gd name="T7" fmla="*/ 37 h 39"/>
                <a:gd name="T8" fmla="*/ 4 w 15"/>
                <a:gd name="T9" fmla="*/ 37 h 39"/>
                <a:gd name="T10" fmla="*/ 4 w 15"/>
                <a:gd name="T11" fmla="*/ 37 h 39"/>
                <a:gd name="T12" fmla="*/ 4 w 15"/>
                <a:gd name="T13" fmla="*/ 37 h 39"/>
                <a:gd name="T14" fmla="*/ 5 w 15"/>
                <a:gd name="T15" fmla="*/ 35 h 39"/>
                <a:gd name="T16" fmla="*/ 5 w 15"/>
                <a:gd name="T17" fmla="*/ 35 h 39"/>
                <a:gd name="T18" fmla="*/ 5 w 15"/>
                <a:gd name="T19" fmla="*/ 33 h 39"/>
                <a:gd name="T20" fmla="*/ 5 w 15"/>
                <a:gd name="T21" fmla="*/ 8 h 39"/>
                <a:gd name="T22" fmla="*/ 5 w 15"/>
                <a:gd name="T23" fmla="*/ 6 h 39"/>
                <a:gd name="T24" fmla="*/ 5 w 15"/>
                <a:gd name="T25" fmla="*/ 4 h 39"/>
                <a:gd name="T26" fmla="*/ 5 w 15"/>
                <a:gd name="T27" fmla="*/ 4 h 39"/>
                <a:gd name="T28" fmla="*/ 4 w 15"/>
                <a:gd name="T29" fmla="*/ 4 h 39"/>
                <a:gd name="T30" fmla="*/ 4 w 15"/>
                <a:gd name="T31" fmla="*/ 2 h 39"/>
                <a:gd name="T32" fmla="*/ 4 w 15"/>
                <a:gd name="T33" fmla="*/ 2 h 39"/>
                <a:gd name="T34" fmla="*/ 4 w 15"/>
                <a:gd name="T35" fmla="*/ 2 h 39"/>
                <a:gd name="T36" fmla="*/ 4 w 15"/>
                <a:gd name="T37" fmla="*/ 2 h 39"/>
                <a:gd name="T38" fmla="*/ 4 w 15"/>
                <a:gd name="T39" fmla="*/ 2 h 39"/>
                <a:gd name="T40" fmla="*/ 2 w 15"/>
                <a:gd name="T41" fmla="*/ 2 h 39"/>
                <a:gd name="T42" fmla="*/ 2 w 15"/>
                <a:gd name="T43" fmla="*/ 2 h 39"/>
                <a:gd name="T44" fmla="*/ 2 w 15"/>
                <a:gd name="T45" fmla="*/ 2 h 39"/>
                <a:gd name="T46" fmla="*/ 0 w 15"/>
                <a:gd name="T47" fmla="*/ 0 h 39"/>
                <a:gd name="T48" fmla="*/ 15 w 15"/>
                <a:gd name="T49" fmla="*/ 2 h 39"/>
                <a:gd name="T50" fmla="*/ 13 w 15"/>
                <a:gd name="T51" fmla="*/ 2 h 39"/>
                <a:gd name="T52" fmla="*/ 13 w 15"/>
                <a:gd name="T53" fmla="*/ 2 h 39"/>
                <a:gd name="T54" fmla="*/ 11 w 15"/>
                <a:gd name="T55" fmla="*/ 2 h 39"/>
                <a:gd name="T56" fmla="*/ 11 w 15"/>
                <a:gd name="T57" fmla="*/ 2 h 39"/>
                <a:gd name="T58" fmla="*/ 11 w 15"/>
                <a:gd name="T59" fmla="*/ 2 h 39"/>
                <a:gd name="T60" fmla="*/ 11 w 15"/>
                <a:gd name="T61" fmla="*/ 4 h 39"/>
                <a:gd name="T62" fmla="*/ 11 w 15"/>
                <a:gd name="T63" fmla="*/ 4 h 39"/>
                <a:gd name="T64" fmla="*/ 11 w 15"/>
                <a:gd name="T65" fmla="*/ 6 h 39"/>
                <a:gd name="T66" fmla="*/ 11 w 15"/>
                <a:gd name="T67" fmla="*/ 31 h 39"/>
                <a:gd name="T68" fmla="*/ 11 w 15"/>
                <a:gd name="T69" fmla="*/ 33 h 39"/>
                <a:gd name="T70" fmla="*/ 11 w 15"/>
                <a:gd name="T71" fmla="*/ 35 h 39"/>
                <a:gd name="T72" fmla="*/ 11 w 15"/>
                <a:gd name="T73" fmla="*/ 35 h 39"/>
                <a:gd name="T74" fmla="*/ 11 w 15"/>
                <a:gd name="T75" fmla="*/ 35 h 39"/>
                <a:gd name="T76" fmla="*/ 11 w 15"/>
                <a:gd name="T77" fmla="*/ 37 h 39"/>
                <a:gd name="T78" fmla="*/ 11 w 15"/>
                <a:gd name="T79" fmla="*/ 37 h 39"/>
                <a:gd name="T80" fmla="*/ 11 w 15"/>
                <a:gd name="T81" fmla="*/ 37 h 39"/>
                <a:gd name="T82" fmla="*/ 11 w 15"/>
                <a:gd name="T83" fmla="*/ 37 h 39"/>
                <a:gd name="T84" fmla="*/ 13 w 15"/>
                <a:gd name="T85" fmla="*/ 37 h 39"/>
                <a:gd name="T86" fmla="*/ 13 w 15"/>
                <a:gd name="T87" fmla="*/ 37 h 39"/>
                <a:gd name="T88" fmla="*/ 13 w 15"/>
                <a:gd name="T89" fmla="*/ 37 h 39"/>
                <a:gd name="T90" fmla="*/ 15 w 15"/>
                <a:gd name="T91" fmla="*/ 37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"/>
                <a:gd name="T139" fmla="*/ 0 h 39"/>
                <a:gd name="T140" fmla="*/ 15 w 1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" h="39">
                  <a:moveTo>
                    <a:pt x="15" y="37"/>
                  </a:move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76" y="555"/>
              <a:ext cx="7" cy="6"/>
            </a:xfrm>
            <a:custGeom>
              <a:avLst/>
              <a:gdLst>
                <a:gd name="T0" fmla="*/ 3 w 7"/>
                <a:gd name="T1" fmla="*/ 0 h 6"/>
                <a:gd name="T2" fmla="*/ 5 w 7"/>
                <a:gd name="T3" fmla="*/ 0 h 6"/>
                <a:gd name="T4" fmla="*/ 5 w 7"/>
                <a:gd name="T5" fmla="*/ 0 h 6"/>
                <a:gd name="T6" fmla="*/ 5 w 7"/>
                <a:gd name="T7" fmla="*/ 0 h 6"/>
                <a:gd name="T8" fmla="*/ 5 w 7"/>
                <a:gd name="T9" fmla="*/ 0 h 6"/>
                <a:gd name="T10" fmla="*/ 7 w 7"/>
                <a:gd name="T11" fmla="*/ 2 h 6"/>
                <a:gd name="T12" fmla="*/ 7 w 7"/>
                <a:gd name="T13" fmla="*/ 2 h 6"/>
                <a:gd name="T14" fmla="*/ 7 w 7"/>
                <a:gd name="T15" fmla="*/ 2 h 6"/>
                <a:gd name="T16" fmla="*/ 7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5 w 7"/>
                <a:gd name="T23" fmla="*/ 4 h 6"/>
                <a:gd name="T24" fmla="*/ 5 w 7"/>
                <a:gd name="T25" fmla="*/ 6 h 6"/>
                <a:gd name="T26" fmla="*/ 5 w 7"/>
                <a:gd name="T27" fmla="*/ 6 h 6"/>
                <a:gd name="T28" fmla="*/ 5 w 7"/>
                <a:gd name="T29" fmla="*/ 6 h 6"/>
                <a:gd name="T30" fmla="*/ 3 w 7"/>
                <a:gd name="T31" fmla="*/ 6 h 6"/>
                <a:gd name="T32" fmla="*/ 3 w 7"/>
                <a:gd name="T33" fmla="*/ 6 h 6"/>
                <a:gd name="T34" fmla="*/ 3 w 7"/>
                <a:gd name="T35" fmla="*/ 6 h 6"/>
                <a:gd name="T36" fmla="*/ 1 w 7"/>
                <a:gd name="T37" fmla="*/ 6 h 6"/>
                <a:gd name="T38" fmla="*/ 1 w 7"/>
                <a:gd name="T39" fmla="*/ 6 h 6"/>
                <a:gd name="T40" fmla="*/ 1 w 7"/>
                <a:gd name="T41" fmla="*/ 4 h 6"/>
                <a:gd name="T42" fmla="*/ 1 w 7"/>
                <a:gd name="T43" fmla="*/ 4 h 6"/>
                <a:gd name="T44" fmla="*/ 1 w 7"/>
                <a:gd name="T45" fmla="*/ 4 h 6"/>
                <a:gd name="T46" fmla="*/ 1 w 7"/>
                <a:gd name="T47" fmla="*/ 4 h 6"/>
                <a:gd name="T48" fmla="*/ 1 w 7"/>
                <a:gd name="T49" fmla="*/ 2 h 6"/>
                <a:gd name="T50" fmla="*/ 1 w 7"/>
                <a:gd name="T51" fmla="*/ 2 h 6"/>
                <a:gd name="T52" fmla="*/ 1 w 7"/>
                <a:gd name="T53" fmla="*/ 2 h 6"/>
                <a:gd name="T54" fmla="*/ 1 w 7"/>
                <a:gd name="T55" fmla="*/ 0 h 6"/>
                <a:gd name="T56" fmla="*/ 1 w 7"/>
                <a:gd name="T57" fmla="*/ 0 h 6"/>
                <a:gd name="T58" fmla="*/ 1 w 7"/>
                <a:gd name="T59" fmla="*/ 0 h 6"/>
                <a:gd name="T60" fmla="*/ 3 w 7"/>
                <a:gd name="T61" fmla="*/ 0 h 6"/>
                <a:gd name="T62" fmla="*/ 3 w 7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6"/>
                <a:gd name="T98" fmla="*/ 7 w 7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6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38" y="705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4 w 32"/>
                <a:gd name="T43" fmla="*/ 27 h 31"/>
                <a:gd name="T44" fmla="*/ 4 w 32"/>
                <a:gd name="T45" fmla="*/ 25 h 31"/>
                <a:gd name="T46" fmla="*/ 15 w 32"/>
                <a:gd name="T47" fmla="*/ 0 h 31"/>
                <a:gd name="T48" fmla="*/ 27 w 32"/>
                <a:gd name="T49" fmla="*/ 27 h 31"/>
                <a:gd name="T50" fmla="*/ 27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0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1 w 32"/>
                <a:gd name="T91" fmla="*/ 25 h 31"/>
                <a:gd name="T92" fmla="*/ 19 w 32"/>
                <a:gd name="T93" fmla="*/ 20 h 31"/>
                <a:gd name="T94" fmla="*/ 9 w 32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1"/>
                <a:gd name="T146" fmla="*/ 32 w 32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5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3" y="6"/>
                  </a:lnTo>
                  <a:lnTo>
                    <a:pt x="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70" y="705"/>
              <a:ext cx="33" cy="33"/>
            </a:xfrm>
            <a:custGeom>
              <a:avLst/>
              <a:gdLst>
                <a:gd name="T0" fmla="*/ 8 w 33"/>
                <a:gd name="T1" fmla="*/ 0 h 33"/>
                <a:gd name="T2" fmla="*/ 27 w 33"/>
                <a:gd name="T3" fmla="*/ 6 h 33"/>
                <a:gd name="T4" fmla="*/ 27 w 33"/>
                <a:gd name="T5" fmla="*/ 4 h 33"/>
                <a:gd name="T6" fmla="*/ 27 w 33"/>
                <a:gd name="T7" fmla="*/ 4 h 33"/>
                <a:gd name="T8" fmla="*/ 27 w 33"/>
                <a:gd name="T9" fmla="*/ 2 h 33"/>
                <a:gd name="T10" fmla="*/ 27 w 33"/>
                <a:gd name="T11" fmla="*/ 2 h 33"/>
                <a:gd name="T12" fmla="*/ 25 w 33"/>
                <a:gd name="T13" fmla="*/ 2 h 33"/>
                <a:gd name="T14" fmla="*/ 25 w 33"/>
                <a:gd name="T15" fmla="*/ 2 h 33"/>
                <a:gd name="T16" fmla="*/ 25 w 33"/>
                <a:gd name="T17" fmla="*/ 2 h 33"/>
                <a:gd name="T18" fmla="*/ 23 w 33"/>
                <a:gd name="T19" fmla="*/ 2 h 33"/>
                <a:gd name="T20" fmla="*/ 23 w 33"/>
                <a:gd name="T21" fmla="*/ 0 h 33"/>
                <a:gd name="T22" fmla="*/ 33 w 33"/>
                <a:gd name="T23" fmla="*/ 2 h 33"/>
                <a:gd name="T24" fmla="*/ 31 w 33"/>
                <a:gd name="T25" fmla="*/ 2 h 33"/>
                <a:gd name="T26" fmla="*/ 31 w 33"/>
                <a:gd name="T27" fmla="*/ 2 h 33"/>
                <a:gd name="T28" fmla="*/ 31 w 33"/>
                <a:gd name="T29" fmla="*/ 2 h 33"/>
                <a:gd name="T30" fmla="*/ 29 w 33"/>
                <a:gd name="T31" fmla="*/ 2 h 33"/>
                <a:gd name="T32" fmla="*/ 29 w 33"/>
                <a:gd name="T33" fmla="*/ 2 h 33"/>
                <a:gd name="T34" fmla="*/ 29 w 33"/>
                <a:gd name="T35" fmla="*/ 4 h 33"/>
                <a:gd name="T36" fmla="*/ 29 w 33"/>
                <a:gd name="T37" fmla="*/ 4 h 33"/>
                <a:gd name="T38" fmla="*/ 29 w 33"/>
                <a:gd name="T39" fmla="*/ 6 h 33"/>
                <a:gd name="T40" fmla="*/ 29 w 33"/>
                <a:gd name="T41" fmla="*/ 33 h 33"/>
                <a:gd name="T42" fmla="*/ 8 w 33"/>
                <a:gd name="T43" fmla="*/ 6 h 33"/>
                <a:gd name="T44" fmla="*/ 8 w 33"/>
                <a:gd name="T45" fmla="*/ 27 h 33"/>
                <a:gd name="T46" fmla="*/ 8 w 33"/>
                <a:gd name="T47" fmla="*/ 27 h 33"/>
                <a:gd name="T48" fmla="*/ 8 w 33"/>
                <a:gd name="T49" fmla="*/ 29 h 33"/>
                <a:gd name="T50" fmla="*/ 8 w 33"/>
                <a:gd name="T51" fmla="*/ 29 h 33"/>
                <a:gd name="T52" fmla="*/ 8 w 33"/>
                <a:gd name="T53" fmla="*/ 29 h 33"/>
                <a:gd name="T54" fmla="*/ 10 w 33"/>
                <a:gd name="T55" fmla="*/ 31 h 33"/>
                <a:gd name="T56" fmla="*/ 10 w 33"/>
                <a:gd name="T57" fmla="*/ 31 h 33"/>
                <a:gd name="T58" fmla="*/ 10 w 33"/>
                <a:gd name="T59" fmla="*/ 31 h 33"/>
                <a:gd name="T60" fmla="*/ 12 w 33"/>
                <a:gd name="T61" fmla="*/ 31 h 33"/>
                <a:gd name="T62" fmla="*/ 2 w 33"/>
                <a:gd name="T63" fmla="*/ 31 h 33"/>
                <a:gd name="T64" fmla="*/ 2 w 33"/>
                <a:gd name="T65" fmla="*/ 31 h 33"/>
                <a:gd name="T66" fmla="*/ 4 w 33"/>
                <a:gd name="T67" fmla="*/ 31 h 33"/>
                <a:gd name="T68" fmla="*/ 4 w 33"/>
                <a:gd name="T69" fmla="*/ 31 h 33"/>
                <a:gd name="T70" fmla="*/ 4 w 33"/>
                <a:gd name="T71" fmla="*/ 29 h 33"/>
                <a:gd name="T72" fmla="*/ 6 w 33"/>
                <a:gd name="T73" fmla="*/ 29 h 33"/>
                <a:gd name="T74" fmla="*/ 6 w 33"/>
                <a:gd name="T75" fmla="*/ 29 h 33"/>
                <a:gd name="T76" fmla="*/ 6 w 33"/>
                <a:gd name="T77" fmla="*/ 29 h 33"/>
                <a:gd name="T78" fmla="*/ 6 w 33"/>
                <a:gd name="T79" fmla="*/ 27 h 33"/>
                <a:gd name="T80" fmla="*/ 6 w 33"/>
                <a:gd name="T81" fmla="*/ 25 h 33"/>
                <a:gd name="T82" fmla="*/ 6 w 33"/>
                <a:gd name="T83" fmla="*/ 4 h 33"/>
                <a:gd name="T84" fmla="*/ 4 w 33"/>
                <a:gd name="T85" fmla="*/ 4 h 33"/>
                <a:gd name="T86" fmla="*/ 4 w 33"/>
                <a:gd name="T87" fmla="*/ 2 h 33"/>
                <a:gd name="T88" fmla="*/ 4 w 33"/>
                <a:gd name="T89" fmla="*/ 2 h 33"/>
                <a:gd name="T90" fmla="*/ 4 w 33"/>
                <a:gd name="T91" fmla="*/ 2 h 33"/>
                <a:gd name="T92" fmla="*/ 2 w 33"/>
                <a:gd name="T93" fmla="*/ 2 h 33"/>
                <a:gd name="T94" fmla="*/ 2 w 33"/>
                <a:gd name="T95" fmla="*/ 2 h 33"/>
                <a:gd name="T96" fmla="*/ 2 w 33"/>
                <a:gd name="T97" fmla="*/ 2 h 33"/>
                <a:gd name="T98" fmla="*/ 2 w 33"/>
                <a:gd name="T99" fmla="*/ 2 h 33"/>
                <a:gd name="T100" fmla="*/ 0 w 33"/>
                <a:gd name="T101" fmla="*/ 2 h 33"/>
                <a:gd name="T102" fmla="*/ 0 w 33"/>
                <a:gd name="T103" fmla="*/ 2 h 33"/>
                <a:gd name="T104" fmla="*/ 0 w 33"/>
                <a:gd name="T105" fmla="*/ 2 h 33"/>
                <a:gd name="T106" fmla="*/ 0 w 33"/>
                <a:gd name="T107" fmla="*/ 0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33"/>
                <a:gd name="T164" fmla="*/ 33 w 3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33">
                  <a:moveTo>
                    <a:pt x="0" y="0"/>
                  </a:moveTo>
                  <a:lnTo>
                    <a:pt x="8" y="0"/>
                  </a:lnTo>
                  <a:lnTo>
                    <a:pt x="27" y="24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33"/>
                  </a:lnTo>
                  <a:lnTo>
                    <a:pt x="8" y="6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5" y="705"/>
              <a:ext cx="34" cy="31"/>
            </a:xfrm>
            <a:custGeom>
              <a:avLst/>
              <a:gdLst>
                <a:gd name="T0" fmla="*/ 27 w 34"/>
                <a:gd name="T1" fmla="*/ 27 h 31"/>
                <a:gd name="T2" fmla="*/ 29 w 34"/>
                <a:gd name="T3" fmla="*/ 29 h 31"/>
                <a:gd name="T4" fmla="*/ 31 w 34"/>
                <a:gd name="T5" fmla="*/ 29 h 31"/>
                <a:gd name="T6" fmla="*/ 32 w 34"/>
                <a:gd name="T7" fmla="*/ 31 h 31"/>
                <a:gd name="T8" fmla="*/ 19 w 34"/>
                <a:gd name="T9" fmla="*/ 31 h 31"/>
                <a:gd name="T10" fmla="*/ 19 w 34"/>
                <a:gd name="T11" fmla="*/ 31 h 31"/>
                <a:gd name="T12" fmla="*/ 21 w 34"/>
                <a:gd name="T13" fmla="*/ 31 h 31"/>
                <a:gd name="T14" fmla="*/ 21 w 34"/>
                <a:gd name="T15" fmla="*/ 29 h 31"/>
                <a:gd name="T16" fmla="*/ 21 w 34"/>
                <a:gd name="T17" fmla="*/ 29 h 31"/>
                <a:gd name="T18" fmla="*/ 21 w 34"/>
                <a:gd name="T19" fmla="*/ 29 h 31"/>
                <a:gd name="T20" fmla="*/ 21 w 34"/>
                <a:gd name="T21" fmla="*/ 29 h 31"/>
                <a:gd name="T22" fmla="*/ 21 w 34"/>
                <a:gd name="T23" fmla="*/ 27 h 31"/>
                <a:gd name="T24" fmla="*/ 19 w 34"/>
                <a:gd name="T25" fmla="*/ 27 h 31"/>
                <a:gd name="T26" fmla="*/ 9 w 34"/>
                <a:gd name="T27" fmla="*/ 27 h 31"/>
                <a:gd name="T28" fmla="*/ 9 w 34"/>
                <a:gd name="T29" fmla="*/ 29 h 31"/>
                <a:gd name="T30" fmla="*/ 9 w 34"/>
                <a:gd name="T31" fmla="*/ 29 h 31"/>
                <a:gd name="T32" fmla="*/ 9 w 34"/>
                <a:gd name="T33" fmla="*/ 29 h 31"/>
                <a:gd name="T34" fmla="*/ 9 w 34"/>
                <a:gd name="T35" fmla="*/ 31 h 31"/>
                <a:gd name="T36" fmla="*/ 11 w 34"/>
                <a:gd name="T37" fmla="*/ 31 h 31"/>
                <a:gd name="T38" fmla="*/ 13 w 34"/>
                <a:gd name="T39" fmla="*/ 31 h 31"/>
                <a:gd name="T40" fmla="*/ 2 w 34"/>
                <a:gd name="T41" fmla="*/ 31 h 31"/>
                <a:gd name="T42" fmla="*/ 4 w 34"/>
                <a:gd name="T43" fmla="*/ 31 h 31"/>
                <a:gd name="T44" fmla="*/ 4 w 34"/>
                <a:gd name="T45" fmla="*/ 29 h 31"/>
                <a:gd name="T46" fmla="*/ 4 w 34"/>
                <a:gd name="T47" fmla="*/ 29 h 31"/>
                <a:gd name="T48" fmla="*/ 4 w 34"/>
                <a:gd name="T49" fmla="*/ 25 h 31"/>
                <a:gd name="T50" fmla="*/ 4 w 34"/>
                <a:gd name="T51" fmla="*/ 4 h 31"/>
                <a:gd name="T52" fmla="*/ 4 w 34"/>
                <a:gd name="T53" fmla="*/ 2 h 31"/>
                <a:gd name="T54" fmla="*/ 4 w 34"/>
                <a:gd name="T55" fmla="*/ 2 h 31"/>
                <a:gd name="T56" fmla="*/ 4 w 34"/>
                <a:gd name="T57" fmla="*/ 2 h 31"/>
                <a:gd name="T58" fmla="*/ 2 w 34"/>
                <a:gd name="T59" fmla="*/ 2 h 31"/>
                <a:gd name="T60" fmla="*/ 2 w 34"/>
                <a:gd name="T61" fmla="*/ 2 h 31"/>
                <a:gd name="T62" fmla="*/ 13 w 34"/>
                <a:gd name="T63" fmla="*/ 0 h 31"/>
                <a:gd name="T64" fmla="*/ 11 w 34"/>
                <a:gd name="T65" fmla="*/ 2 h 31"/>
                <a:gd name="T66" fmla="*/ 11 w 34"/>
                <a:gd name="T67" fmla="*/ 2 h 31"/>
                <a:gd name="T68" fmla="*/ 9 w 34"/>
                <a:gd name="T69" fmla="*/ 2 h 31"/>
                <a:gd name="T70" fmla="*/ 9 w 34"/>
                <a:gd name="T71" fmla="*/ 2 h 31"/>
                <a:gd name="T72" fmla="*/ 9 w 34"/>
                <a:gd name="T73" fmla="*/ 4 h 31"/>
                <a:gd name="T74" fmla="*/ 9 w 34"/>
                <a:gd name="T75" fmla="*/ 4 h 31"/>
                <a:gd name="T76" fmla="*/ 9 w 34"/>
                <a:gd name="T77" fmla="*/ 16 h 31"/>
                <a:gd name="T78" fmla="*/ 9 w 34"/>
                <a:gd name="T79" fmla="*/ 14 h 31"/>
                <a:gd name="T80" fmla="*/ 13 w 34"/>
                <a:gd name="T81" fmla="*/ 12 h 31"/>
                <a:gd name="T82" fmla="*/ 19 w 34"/>
                <a:gd name="T83" fmla="*/ 6 h 31"/>
                <a:gd name="T84" fmla="*/ 21 w 34"/>
                <a:gd name="T85" fmla="*/ 4 h 31"/>
                <a:gd name="T86" fmla="*/ 21 w 34"/>
                <a:gd name="T87" fmla="*/ 2 h 31"/>
                <a:gd name="T88" fmla="*/ 21 w 34"/>
                <a:gd name="T89" fmla="*/ 2 h 31"/>
                <a:gd name="T90" fmla="*/ 21 w 34"/>
                <a:gd name="T91" fmla="*/ 2 h 31"/>
                <a:gd name="T92" fmla="*/ 21 w 34"/>
                <a:gd name="T93" fmla="*/ 2 h 31"/>
                <a:gd name="T94" fmla="*/ 19 w 34"/>
                <a:gd name="T95" fmla="*/ 2 h 31"/>
                <a:gd name="T96" fmla="*/ 17 w 34"/>
                <a:gd name="T97" fmla="*/ 2 h 31"/>
                <a:gd name="T98" fmla="*/ 29 w 34"/>
                <a:gd name="T99" fmla="*/ 2 h 31"/>
                <a:gd name="T100" fmla="*/ 29 w 34"/>
                <a:gd name="T101" fmla="*/ 2 h 31"/>
                <a:gd name="T102" fmla="*/ 27 w 34"/>
                <a:gd name="T103" fmla="*/ 2 h 31"/>
                <a:gd name="T104" fmla="*/ 27 w 34"/>
                <a:gd name="T105" fmla="*/ 2 h 31"/>
                <a:gd name="T106" fmla="*/ 25 w 34"/>
                <a:gd name="T107" fmla="*/ 2 h 31"/>
                <a:gd name="T108" fmla="*/ 25 w 34"/>
                <a:gd name="T109" fmla="*/ 4 h 31"/>
                <a:gd name="T110" fmla="*/ 23 w 34"/>
                <a:gd name="T111" fmla="*/ 4 h 31"/>
                <a:gd name="T112" fmla="*/ 21 w 34"/>
                <a:gd name="T113" fmla="*/ 6 h 31"/>
                <a:gd name="T114" fmla="*/ 13 w 34"/>
                <a:gd name="T115" fmla="*/ 14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1"/>
                <a:gd name="T176" fmla="*/ 34 w 34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1">
                  <a:moveTo>
                    <a:pt x="13" y="14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939" y="705"/>
              <a:ext cx="33" cy="31"/>
            </a:xfrm>
            <a:custGeom>
              <a:avLst/>
              <a:gdLst>
                <a:gd name="T0" fmla="*/ 8 w 33"/>
                <a:gd name="T1" fmla="*/ 22 h 31"/>
                <a:gd name="T2" fmla="*/ 6 w 33"/>
                <a:gd name="T3" fmla="*/ 27 h 31"/>
                <a:gd name="T4" fmla="*/ 6 w 33"/>
                <a:gd name="T5" fmla="*/ 27 h 31"/>
                <a:gd name="T6" fmla="*/ 6 w 33"/>
                <a:gd name="T7" fmla="*/ 27 h 31"/>
                <a:gd name="T8" fmla="*/ 6 w 33"/>
                <a:gd name="T9" fmla="*/ 29 h 31"/>
                <a:gd name="T10" fmla="*/ 6 w 33"/>
                <a:gd name="T11" fmla="*/ 29 h 31"/>
                <a:gd name="T12" fmla="*/ 6 w 33"/>
                <a:gd name="T13" fmla="*/ 29 h 31"/>
                <a:gd name="T14" fmla="*/ 6 w 33"/>
                <a:gd name="T15" fmla="*/ 29 h 31"/>
                <a:gd name="T16" fmla="*/ 6 w 33"/>
                <a:gd name="T17" fmla="*/ 29 h 31"/>
                <a:gd name="T18" fmla="*/ 6 w 33"/>
                <a:gd name="T19" fmla="*/ 31 h 31"/>
                <a:gd name="T20" fmla="*/ 6 w 33"/>
                <a:gd name="T21" fmla="*/ 31 h 31"/>
                <a:gd name="T22" fmla="*/ 8 w 33"/>
                <a:gd name="T23" fmla="*/ 31 h 31"/>
                <a:gd name="T24" fmla="*/ 8 w 33"/>
                <a:gd name="T25" fmla="*/ 31 h 31"/>
                <a:gd name="T26" fmla="*/ 10 w 33"/>
                <a:gd name="T27" fmla="*/ 31 h 31"/>
                <a:gd name="T28" fmla="*/ 0 w 33"/>
                <a:gd name="T29" fmla="*/ 31 h 31"/>
                <a:gd name="T30" fmla="*/ 0 w 33"/>
                <a:gd name="T31" fmla="*/ 31 h 31"/>
                <a:gd name="T32" fmla="*/ 0 w 33"/>
                <a:gd name="T33" fmla="*/ 31 h 31"/>
                <a:gd name="T34" fmla="*/ 2 w 33"/>
                <a:gd name="T35" fmla="*/ 29 h 31"/>
                <a:gd name="T36" fmla="*/ 2 w 33"/>
                <a:gd name="T37" fmla="*/ 29 h 31"/>
                <a:gd name="T38" fmla="*/ 2 w 33"/>
                <a:gd name="T39" fmla="*/ 29 h 31"/>
                <a:gd name="T40" fmla="*/ 2 w 33"/>
                <a:gd name="T41" fmla="*/ 27 h 31"/>
                <a:gd name="T42" fmla="*/ 4 w 33"/>
                <a:gd name="T43" fmla="*/ 27 h 31"/>
                <a:gd name="T44" fmla="*/ 4 w 33"/>
                <a:gd name="T45" fmla="*/ 25 h 31"/>
                <a:gd name="T46" fmla="*/ 16 w 33"/>
                <a:gd name="T47" fmla="*/ 0 h 31"/>
                <a:gd name="T48" fmla="*/ 27 w 33"/>
                <a:gd name="T49" fmla="*/ 27 h 31"/>
                <a:gd name="T50" fmla="*/ 27 w 33"/>
                <a:gd name="T51" fmla="*/ 27 h 31"/>
                <a:gd name="T52" fmla="*/ 29 w 33"/>
                <a:gd name="T53" fmla="*/ 29 h 31"/>
                <a:gd name="T54" fmla="*/ 29 w 33"/>
                <a:gd name="T55" fmla="*/ 29 h 31"/>
                <a:gd name="T56" fmla="*/ 29 w 33"/>
                <a:gd name="T57" fmla="*/ 29 h 31"/>
                <a:gd name="T58" fmla="*/ 31 w 33"/>
                <a:gd name="T59" fmla="*/ 31 h 31"/>
                <a:gd name="T60" fmla="*/ 31 w 33"/>
                <a:gd name="T61" fmla="*/ 31 h 31"/>
                <a:gd name="T62" fmla="*/ 33 w 33"/>
                <a:gd name="T63" fmla="*/ 31 h 31"/>
                <a:gd name="T64" fmla="*/ 33 w 33"/>
                <a:gd name="T65" fmla="*/ 31 h 31"/>
                <a:gd name="T66" fmla="*/ 20 w 33"/>
                <a:gd name="T67" fmla="*/ 31 h 31"/>
                <a:gd name="T68" fmla="*/ 21 w 33"/>
                <a:gd name="T69" fmla="*/ 31 h 31"/>
                <a:gd name="T70" fmla="*/ 21 w 33"/>
                <a:gd name="T71" fmla="*/ 31 h 31"/>
                <a:gd name="T72" fmla="*/ 21 w 33"/>
                <a:gd name="T73" fmla="*/ 31 h 31"/>
                <a:gd name="T74" fmla="*/ 23 w 33"/>
                <a:gd name="T75" fmla="*/ 29 h 31"/>
                <a:gd name="T76" fmla="*/ 23 w 33"/>
                <a:gd name="T77" fmla="*/ 29 h 31"/>
                <a:gd name="T78" fmla="*/ 23 w 33"/>
                <a:gd name="T79" fmla="*/ 29 h 31"/>
                <a:gd name="T80" fmla="*/ 23 w 33"/>
                <a:gd name="T81" fmla="*/ 29 h 31"/>
                <a:gd name="T82" fmla="*/ 23 w 33"/>
                <a:gd name="T83" fmla="*/ 29 h 31"/>
                <a:gd name="T84" fmla="*/ 23 w 33"/>
                <a:gd name="T85" fmla="*/ 29 h 31"/>
                <a:gd name="T86" fmla="*/ 23 w 33"/>
                <a:gd name="T87" fmla="*/ 27 h 31"/>
                <a:gd name="T88" fmla="*/ 23 w 33"/>
                <a:gd name="T89" fmla="*/ 27 h 31"/>
                <a:gd name="T90" fmla="*/ 23 w 33"/>
                <a:gd name="T91" fmla="*/ 25 h 31"/>
                <a:gd name="T92" fmla="*/ 20 w 33"/>
                <a:gd name="T93" fmla="*/ 20 h 31"/>
                <a:gd name="T94" fmla="*/ 10 w 33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31"/>
                <a:gd name="T146" fmla="*/ 33 w 33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31">
                  <a:moveTo>
                    <a:pt x="21" y="22"/>
                  </a:moveTo>
                  <a:lnTo>
                    <a:pt x="8" y="22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6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  <a:close/>
                  <a:moveTo>
                    <a:pt x="20" y="20"/>
                  </a:moveTo>
                  <a:lnTo>
                    <a:pt x="14" y="6"/>
                  </a:lnTo>
                  <a:lnTo>
                    <a:pt x="1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972" y="705"/>
              <a:ext cx="33" cy="31"/>
            </a:xfrm>
            <a:custGeom>
              <a:avLst/>
              <a:gdLst>
                <a:gd name="T0" fmla="*/ 13 w 33"/>
                <a:gd name="T1" fmla="*/ 18 h 31"/>
                <a:gd name="T2" fmla="*/ 11 w 33"/>
                <a:gd name="T3" fmla="*/ 18 h 31"/>
                <a:gd name="T4" fmla="*/ 11 w 33"/>
                <a:gd name="T5" fmla="*/ 18 h 31"/>
                <a:gd name="T6" fmla="*/ 11 w 33"/>
                <a:gd name="T7" fmla="*/ 18 h 31"/>
                <a:gd name="T8" fmla="*/ 10 w 33"/>
                <a:gd name="T9" fmla="*/ 18 h 31"/>
                <a:gd name="T10" fmla="*/ 10 w 33"/>
                <a:gd name="T11" fmla="*/ 18 h 31"/>
                <a:gd name="T12" fmla="*/ 10 w 33"/>
                <a:gd name="T13" fmla="*/ 25 h 31"/>
                <a:gd name="T14" fmla="*/ 10 w 33"/>
                <a:gd name="T15" fmla="*/ 29 h 31"/>
                <a:gd name="T16" fmla="*/ 10 w 33"/>
                <a:gd name="T17" fmla="*/ 29 h 31"/>
                <a:gd name="T18" fmla="*/ 11 w 33"/>
                <a:gd name="T19" fmla="*/ 31 h 31"/>
                <a:gd name="T20" fmla="*/ 13 w 33"/>
                <a:gd name="T21" fmla="*/ 31 h 31"/>
                <a:gd name="T22" fmla="*/ 0 w 33"/>
                <a:gd name="T23" fmla="*/ 31 h 31"/>
                <a:gd name="T24" fmla="*/ 4 w 33"/>
                <a:gd name="T25" fmla="*/ 31 h 31"/>
                <a:gd name="T26" fmla="*/ 4 w 33"/>
                <a:gd name="T27" fmla="*/ 29 h 31"/>
                <a:gd name="T28" fmla="*/ 6 w 33"/>
                <a:gd name="T29" fmla="*/ 29 h 31"/>
                <a:gd name="T30" fmla="*/ 6 w 33"/>
                <a:gd name="T31" fmla="*/ 27 h 31"/>
                <a:gd name="T32" fmla="*/ 6 w 33"/>
                <a:gd name="T33" fmla="*/ 4 h 31"/>
                <a:gd name="T34" fmla="*/ 6 w 33"/>
                <a:gd name="T35" fmla="*/ 2 h 31"/>
                <a:gd name="T36" fmla="*/ 4 w 33"/>
                <a:gd name="T37" fmla="*/ 2 h 31"/>
                <a:gd name="T38" fmla="*/ 2 w 33"/>
                <a:gd name="T39" fmla="*/ 2 h 31"/>
                <a:gd name="T40" fmla="*/ 0 w 33"/>
                <a:gd name="T41" fmla="*/ 0 h 31"/>
                <a:gd name="T42" fmla="*/ 15 w 33"/>
                <a:gd name="T43" fmla="*/ 0 h 31"/>
                <a:gd name="T44" fmla="*/ 19 w 33"/>
                <a:gd name="T45" fmla="*/ 0 h 31"/>
                <a:gd name="T46" fmla="*/ 21 w 33"/>
                <a:gd name="T47" fmla="*/ 2 h 31"/>
                <a:gd name="T48" fmla="*/ 23 w 33"/>
                <a:gd name="T49" fmla="*/ 4 h 31"/>
                <a:gd name="T50" fmla="*/ 25 w 33"/>
                <a:gd name="T51" fmla="*/ 6 h 31"/>
                <a:gd name="T52" fmla="*/ 25 w 33"/>
                <a:gd name="T53" fmla="*/ 8 h 31"/>
                <a:gd name="T54" fmla="*/ 25 w 33"/>
                <a:gd name="T55" fmla="*/ 10 h 31"/>
                <a:gd name="T56" fmla="*/ 23 w 33"/>
                <a:gd name="T57" fmla="*/ 14 h 31"/>
                <a:gd name="T58" fmla="*/ 21 w 33"/>
                <a:gd name="T59" fmla="*/ 16 h 31"/>
                <a:gd name="T60" fmla="*/ 19 w 33"/>
                <a:gd name="T61" fmla="*/ 16 h 31"/>
                <a:gd name="T62" fmla="*/ 25 w 33"/>
                <a:gd name="T63" fmla="*/ 27 h 31"/>
                <a:gd name="T64" fmla="*/ 27 w 33"/>
                <a:gd name="T65" fmla="*/ 29 h 31"/>
                <a:gd name="T66" fmla="*/ 29 w 33"/>
                <a:gd name="T67" fmla="*/ 29 h 31"/>
                <a:gd name="T68" fmla="*/ 31 w 33"/>
                <a:gd name="T69" fmla="*/ 31 h 31"/>
                <a:gd name="T70" fmla="*/ 10 w 33"/>
                <a:gd name="T71" fmla="*/ 16 h 31"/>
                <a:gd name="T72" fmla="*/ 10 w 33"/>
                <a:gd name="T73" fmla="*/ 16 h 31"/>
                <a:gd name="T74" fmla="*/ 10 w 33"/>
                <a:gd name="T75" fmla="*/ 16 h 31"/>
                <a:gd name="T76" fmla="*/ 11 w 33"/>
                <a:gd name="T77" fmla="*/ 16 h 31"/>
                <a:gd name="T78" fmla="*/ 11 w 33"/>
                <a:gd name="T79" fmla="*/ 16 h 31"/>
                <a:gd name="T80" fmla="*/ 15 w 33"/>
                <a:gd name="T81" fmla="*/ 16 h 31"/>
                <a:gd name="T82" fmla="*/ 17 w 33"/>
                <a:gd name="T83" fmla="*/ 14 h 31"/>
                <a:gd name="T84" fmla="*/ 19 w 33"/>
                <a:gd name="T85" fmla="*/ 12 h 31"/>
                <a:gd name="T86" fmla="*/ 19 w 33"/>
                <a:gd name="T87" fmla="*/ 8 h 31"/>
                <a:gd name="T88" fmla="*/ 19 w 33"/>
                <a:gd name="T89" fmla="*/ 6 h 31"/>
                <a:gd name="T90" fmla="*/ 17 w 33"/>
                <a:gd name="T91" fmla="*/ 4 h 31"/>
                <a:gd name="T92" fmla="*/ 15 w 33"/>
                <a:gd name="T93" fmla="*/ 2 h 31"/>
                <a:gd name="T94" fmla="*/ 13 w 33"/>
                <a:gd name="T95" fmla="*/ 2 h 31"/>
                <a:gd name="T96" fmla="*/ 11 w 33"/>
                <a:gd name="T97" fmla="*/ 2 h 31"/>
                <a:gd name="T98" fmla="*/ 10 w 33"/>
                <a:gd name="T99" fmla="*/ 2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31"/>
                <a:gd name="T152" fmla="*/ 33 w 33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31">
                  <a:moveTo>
                    <a:pt x="33" y="31"/>
                  </a:moveTo>
                  <a:lnTo>
                    <a:pt x="23" y="31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10" y="16"/>
                  </a:move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1005" y="705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3 w 32"/>
                <a:gd name="T43" fmla="*/ 27 h 31"/>
                <a:gd name="T44" fmla="*/ 3 w 32"/>
                <a:gd name="T45" fmla="*/ 25 h 31"/>
                <a:gd name="T46" fmla="*/ 15 w 32"/>
                <a:gd name="T47" fmla="*/ 0 h 31"/>
                <a:gd name="T48" fmla="*/ 26 w 32"/>
                <a:gd name="T49" fmla="*/ 27 h 31"/>
                <a:gd name="T50" fmla="*/ 26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2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3 w 32"/>
                <a:gd name="T91" fmla="*/ 25 h 31"/>
                <a:gd name="T92" fmla="*/ 19 w 32"/>
                <a:gd name="T93" fmla="*/ 20 h 31"/>
                <a:gd name="T94" fmla="*/ 9 w 32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1"/>
                <a:gd name="T146" fmla="*/ 32 w 32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5" y="0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3" y="6"/>
                  </a:lnTo>
                  <a:lnTo>
                    <a:pt x="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38" y="705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4 w 32"/>
                <a:gd name="T43" fmla="*/ 27 h 31"/>
                <a:gd name="T44" fmla="*/ 4 w 32"/>
                <a:gd name="T45" fmla="*/ 25 h 31"/>
                <a:gd name="T46" fmla="*/ 15 w 32"/>
                <a:gd name="T47" fmla="*/ 0 h 31"/>
                <a:gd name="T48" fmla="*/ 27 w 32"/>
                <a:gd name="T49" fmla="*/ 27 h 31"/>
                <a:gd name="T50" fmla="*/ 27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0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1 w 32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1"/>
                <a:gd name="T140" fmla="*/ 32 w 32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5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47" y="711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70" y="705"/>
              <a:ext cx="33" cy="33"/>
            </a:xfrm>
            <a:custGeom>
              <a:avLst/>
              <a:gdLst>
                <a:gd name="T0" fmla="*/ 8 w 33"/>
                <a:gd name="T1" fmla="*/ 0 h 33"/>
                <a:gd name="T2" fmla="*/ 27 w 33"/>
                <a:gd name="T3" fmla="*/ 6 h 33"/>
                <a:gd name="T4" fmla="*/ 27 w 33"/>
                <a:gd name="T5" fmla="*/ 4 h 33"/>
                <a:gd name="T6" fmla="*/ 27 w 33"/>
                <a:gd name="T7" fmla="*/ 4 h 33"/>
                <a:gd name="T8" fmla="*/ 27 w 33"/>
                <a:gd name="T9" fmla="*/ 2 h 33"/>
                <a:gd name="T10" fmla="*/ 27 w 33"/>
                <a:gd name="T11" fmla="*/ 2 h 33"/>
                <a:gd name="T12" fmla="*/ 25 w 33"/>
                <a:gd name="T13" fmla="*/ 2 h 33"/>
                <a:gd name="T14" fmla="*/ 25 w 33"/>
                <a:gd name="T15" fmla="*/ 2 h 33"/>
                <a:gd name="T16" fmla="*/ 25 w 33"/>
                <a:gd name="T17" fmla="*/ 2 h 33"/>
                <a:gd name="T18" fmla="*/ 23 w 33"/>
                <a:gd name="T19" fmla="*/ 2 h 33"/>
                <a:gd name="T20" fmla="*/ 23 w 33"/>
                <a:gd name="T21" fmla="*/ 0 h 33"/>
                <a:gd name="T22" fmla="*/ 33 w 33"/>
                <a:gd name="T23" fmla="*/ 2 h 33"/>
                <a:gd name="T24" fmla="*/ 31 w 33"/>
                <a:gd name="T25" fmla="*/ 2 h 33"/>
                <a:gd name="T26" fmla="*/ 31 w 33"/>
                <a:gd name="T27" fmla="*/ 2 h 33"/>
                <a:gd name="T28" fmla="*/ 31 w 33"/>
                <a:gd name="T29" fmla="*/ 2 h 33"/>
                <a:gd name="T30" fmla="*/ 29 w 33"/>
                <a:gd name="T31" fmla="*/ 2 h 33"/>
                <a:gd name="T32" fmla="*/ 29 w 33"/>
                <a:gd name="T33" fmla="*/ 2 h 33"/>
                <a:gd name="T34" fmla="*/ 29 w 33"/>
                <a:gd name="T35" fmla="*/ 4 h 33"/>
                <a:gd name="T36" fmla="*/ 29 w 33"/>
                <a:gd name="T37" fmla="*/ 4 h 33"/>
                <a:gd name="T38" fmla="*/ 29 w 33"/>
                <a:gd name="T39" fmla="*/ 6 h 33"/>
                <a:gd name="T40" fmla="*/ 29 w 33"/>
                <a:gd name="T41" fmla="*/ 33 h 33"/>
                <a:gd name="T42" fmla="*/ 8 w 33"/>
                <a:gd name="T43" fmla="*/ 6 h 33"/>
                <a:gd name="T44" fmla="*/ 8 w 33"/>
                <a:gd name="T45" fmla="*/ 27 h 33"/>
                <a:gd name="T46" fmla="*/ 8 w 33"/>
                <a:gd name="T47" fmla="*/ 27 h 33"/>
                <a:gd name="T48" fmla="*/ 8 w 33"/>
                <a:gd name="T49" fmla="*/ 29 h 33"/>
                <a:gd name="T50" fmla="*/ 8 w 33"/>
                <a:gd name="T51" fmla="*/ 29 h 33"/>
                <a:gd name="T52" fmla="*/ 8 w 33"/>
                <a:gd name="T53" fmla="*/ 29 h 33"/>
                <a:gd name="T54" fmla="*/ 10 w 33"/>
                <a:gd name="T55" fmla="*/ 31 h 33"/>
                <a:gd name="T56" fmla="*/ 10 w 33"/>
                <a:gd name="T57" fmla="*/ 31 h 33"/>
                <a:gd name="T58" fmla="*/ 10 w 33"/>
                <a:gd name="T59" fmla="*/ 31 h 33"/>
                <a:gd name="T60" fmla="*/ 12 w 33"/>
                <a:gd name="T61" fmla="*/ 31 h 33"/>
                <a:gd name="T62" fmla="*/ 2 w 33"/>
                <a:gd name="T63" fmla="*/ 31 h 33"/>
                <a:gd name="T64" fmla="*/ 2 w 33"/>
                <a:gd name="T65" fmla="*/ 31 h 33"/>
                <a:gd name="T66" fmla="*/ 4 w 33"/>
                <a:gd name="T67" fmla="*/ 31 h 33"/>
                <a:gd name="T68" fmla="*/ 4 w 33"/>
                <a:gd name="T69" fmla="*/ 31 h 33"/>
                <a:gd name="T70" fmla="*/ 4 w 33"/>
                <a:gd name="T71" fmla="*/ 29 h 33"/>
                <a:gd name="T72" fmla="*/ 6 w 33"/>
                <a:gd name="T73" fmla="*/ 29 h 33"/>
                <a:gd name="T74" fmla="*/ 6 w 33"/>
                <a:gd name="T75" fmla="*/ 29 h 33"/>
                <a:gd name="T76" fmla="*/ 6 w 33"/>
                <a:gd name="T77" fmla="*/ 29 h 33"/>
                <a:gd name="T78" fmla="*/ 6 w 33"/>
                <a:gd name="T79" fmla="*/ 27 h 33"/>
                <a:gd name="T80" fmla="*/ 6 w 33"/>
                <a:gd name="T81" fmla="*/ 25 h 33"/>
                <a:gd name="T82" fmla="*/ 6 w 33"/>
                <a:gd name="T83" fmla="*/ 4 h 33"/>
                <a:gd name="T84" fmla="*/ 4 w 33"/>
                <a:gd name="T85" fmla="*/ 4 h 33"/>
                <a:gd name="T86" fmla="*/ 4 w 33"/>
                <a:gd name="T87" fmla="*/ 2 h 33"/>
                <a:gd name="T88" fmla="*/ 4 w 33"/>
                <a:gd name="T89" fmla="*/ 2 h 33"/>
                <a:gd name="T90" fmla="*/ 4 w 33"/>
                <a:gd name="T91" fmla="*/ 2 h 33"/>
                <a:gd name="T92" fmla="*/ 2 w 33"/>
                <a:gd name="T93" fmla="*/ 2 h 33"/>
                <a:gd name="T94" fmla="*/ 2 w 33"/>
                <a:gd name="T95" fmla="*/ 2 h 33"/>
                <a:gd name="T96" fmla="*/ 2 w 33"/>
                <a:gd name="T97" fmla="*/ 2 h 33"/>
                <a:gd name="T98" fmla="*/ 2 w 33"/>
                <a:gd name="T99" fmla="*/ 2 h 33"/>
                <a:gd name="T100" fmla="*/ 0 w 33"/>
                <a:gd name="T101" fmla="*/ 2 h 33"/>
                <a:gd name="T102" fmla="*/ 0 w 33"/>
                <a:gd name="T103" fmla="*/ 2 h 33"/>
                <a:gd name="T104" fmla="*/ 0 w 33"/>
                <a:gd name="T105" fmla="*/ 2 h 33"/>
                <a:gd name="T106" fmla="*/ 0 w 33"/>
                <a:gd name="T107" fmla="*/ 0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33"/>
                <a:gd name="T164" fmla="*/ 33 w 3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33">
                  <a:moveTo>
                    <a:pt x="0" y="0"/>
                  </a:moveTo>
                  <a:lnTo>
                    <a:pt x="8" y="0"/>
                  </a:lnTo>
                  <a:lnTo>
                    <a:pt x="27" y="24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33"/>
                  </a:lnTo>
                  <a:lnTo>
                    <a:pt x="8" y="6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05" y="705"/>
              <a:ext cx="34" cy="31"/>
            </a:xfrm>
            <a:custGeom>
              <a:avLst/>
              <a:gdLst>
                <a:gd name="T0" fmla="*/ 27 w 34"/>
                <a:gd name="T1" fmla="*/ 27 h 31"/>
                <a:gd name="T2" fmla="*/ 29 w 34"/>
                <a:gd name="T3" fmla="*/ 29 h 31"/>
                <a:gd name="T4" fmla="*/ 31 w 34"/>
                <a:gd name="T5" fmla="*/ 29 h 31"/>
                <a:gd name="T6" fmla="*/ 32 w 34"/>
                <a:gd name="T7" fmla="*/ 31 h 31"/>
                <a:gd name="T8" fmla="*/ 19 w 34"/>
                <a:gd name="T9" fmla="*/ 31 h 31"/>
                <a:gd name="T10" fmla="*/ 19 w 34"/>
                <a:gd name="T11" fmla="*/ 31 h 31"/>
                <a:gd name="T12" fmla="*/ 21 w 34"/>
                <a:gd name="T13" fmla="*/ 31 h 31"/>
                <a:gd name="T14" fmla="*/ 21 w 34"/>
                <a:gd name="T15" fmla="*/ 29 h 31"/>
                <a:gd name="T16" fmla="*/ 21 w 34"/>
                <a:gd name="T17" fmla="*/ 29 h 31"/>
                <a:gd name="T18" fmla="*/ 21 w 34"/>
                <a:gd name="T19" fmla="*/ 29 h 31"/>
                <a:gd name="T20" fmla="*/ 21 w 34"/>
                <a:gd name="T21" fmla="*/ 29 h 31"/>
                <a:gd name="T22" fmla="*/ 21 w 34"/>
                <a:gd name="T23" fmla="*/ 27 h 31"/>
                <a:gd name="T24" fmla="*/ 19 w 34"/>
                <a:gd name="T25" fmla="*/ 27 h 31"/>
                <a:gd name="T26" fmla="*/ 9 w 34"/>
                <a:gd name="T27" fmla="*/ 27 h 31"/>
                <a:gd name="T28" fmla="*/ 9 w 34"/>
                <a:gd name="T29" fmla="*/ 29 h 31"/>
                <a:gd name="T30" fmla="*/ 9 w 34"/>
                <a:gd name="T31" fmla="*/ 29 h 31"/>
                <a:gd name="T32" fmla="*/ 9 w 34"/>
                <a:gd name="T33" fmla="*/ 29 h 31"/>
                <a:gd name="T34" fmla="*/ 9 w 34"/>
                <a:gd name="T35" fmla="*/ 31 h 31"/>
                <a:gd name="T36" fmla="*/ 11 w 34"/>
                <a:gd name="T37" fmla="*/ 31 h 31"/>
                <a:gd name="T38" fmla="*/ 13 w 34"/>
                <a:gd name="T39" fmla="*/ 31 h 31"/>
                <a:gd name="T40" fmla="*/ 2 w 34"/>
                <a:gd name="T41" fmla="*/ 31 h 31"/>
                <a:gd name="T42" fmla="*/ 4 w 34"/>
                <a:gd name="T43" fmla="*/ 31 h 31"/>
                <a:gd name="T44" fmla="*/ 4 w 34"/>
                <a:gd name="T45" fmla="*/ 29 h 31"/>
                <a:gd name="T46" fmla="*/ 4 w 34"/>
                <a:gd name="T47" fmla="*/ 29 h 31"/>
                <a:gd name="T48" fmla="*/ 4 w 34"/>
                <a:gd name="T49" fmla="*/ 25 h 31"/>
                <a:gd name="T50" fmla="*/ 4 w 34"/>
                <a:gd name="T51" fmla="*/ 4 h 31"/>
                <a:gd name="T52" fmla="*/ 4 w 34"/>
                <a:gd name="T53" fmla="*/ 2 h 31"/>
                <a:gd name="T54" fmla="*/ 4 w 34"/>
                <a:gd name="T55" fmla="*/ 2 h 31"/>
                <a:gd name="T56" fmla="*/ 4 w 34"/>
                <a:gd name="T57" fmla="*/ 2 h 31"/>
                <a:gd name="T58" fmla="*/ 2 w 34"/>
                <a:gd name="T59" fmla="*/ 2 h 31"/>
                <a:gd name="T60" fmla="*/ 2 w 34"/>
                <a:gd name="T61" fmla="*/ 2 h 31"/>
                <a:gd name="T62" fmla="*/ 13 w 34"/>
                <a:gd name="T63" fmla="*/ 0 h 31"/>
                <a:gd name="T64" fmla="*/ 11 w 34"/>
                <a:gd name="T65" fmla="*/ 2 h 31"/>
                <a:gd name="T66" fmla="*/ 11 w 34"/>
                <a:gd name="T67" fmla="*/ 2 h 31"/>
                <a:gd name="T68" fmla="*/ 9 w 34"/>
                <a:gd name="T69" fmla="*/ 2 h 31"/>
                <a:gd name="T70" fmla="*/ 9 w 34"/>
                <a:gd name="T71" fmla="*/ 2 h 31"/>
                <a:gd name="T72" fmla="*/ 9 w 34"/>
                <a:gd name="T73" fmla="*/ 4 h 31"/>
                <a:gd name="T74" fmla="*/ 9 w 34"/>
                <a:gd name="T75" fmla="*/ 4 h 31"/>
                <a:gd name="T76" fmla="*/ 9 w 34"/>
                <a:gd name="T77" fmla="*/ 16 h 31"/>
                <a:gd name="T78" fmla="*/ 9 w 34"/>
                <a:gd name="T79" fmla="*/ 14 h 31"/>
                <a:gd name="T80" fmla="*/ 13 w 34"/>
                <a:gd name="T81" fmla="*/ 12 h 31"/>
                <a:gd name="T82" fmla="*/ 19 w 34"/>
                <a:gd name="T83" fmla="*/ 6 h 31"/>
                <a:gd name="T84" fmla="*/ 21 w 34"/>
                <a:gd name="T85" fmla="*/ 4 h 31"/>
                <a:gd name="T86" fmla="*/ 21 w 34"/>
                <a:gd name="T87" fmla="*/ 2 h 31"/>
                <a:gd name="T88" fmla="*/ 21 w 34"/>
                <a:gd name="T89" fmla="*/ 2 h 31"/>
                <a:gd name="T90" fmla="*/ 21 w 34"/>
                <a:gd name="T91" fmla="*/ 2 h 31"/>
                <a:gd name="T92" fmla="*/ 21 w 34"/>
                <a:gd name="T93" fmla="*/ 2 h 31"/>
                <a:gd name="T94" fmla="*/ 19 w 34"/>
                <a:gd name="T95" fmla="*/ 2 h 31"/>
                <a:gd name="T96" fmla="*/ 17 w 34"/>
                <a:gd name="T97" fmla="*/ 2 h 31"/>
                <a:gd name="T98" fmla="*/ 29 w 34"/>
                <a:gd name="T99" fmla="*/ 2 h 31"/>
                <a:gd name="T100" fmla="*/ 29 w 34"/>
                <a:gd name="T101" fmla="*/ 2 h 31"/>
                <a:gd name="T102" fmla="*/ 27 w 34"/>
                <a:gd name="T103" fmla="*/ 2 h 31"/>
                <a:gd name="T104" fmla="*/ 27 w 34"/>
                <a:gd name="T105" fmla="*/ 2 h 31"/>
                <a:gd name="T106" fmla="*/ 25 w 34"/>
                <a:gd name="T107" fmla="*/ 2 h 31"/>
                <a:gd name="T108" fmla="*/ 25 w 34"/>
                <a:gd name="T109" fmla="*/ 4 h 31"/>
                <a:gd name="T110" fmla="*/ 23 w 34"/>
                <a:gd name="T111" fmla="*/ 4 h 31"/>
                <a:gd name="T112" fmla="*/ 21 w 34"/>
                <a:gd name="T113" fmla="*/ 6 h 31"/>
                <a:gd name="T114" fmla="*/ 13 w 34"/>
                <a:gd name="T115" fmla="*/ 14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1"/>
                <a:gd name="T176" fmla="*/ 34 w 34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1">
                  <a:moveTo>
                    <a:pt x="13" y="14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3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9" y="705"/>
              <a:ext cx="33" cy="31"/>
            </a:xfrm>
            <a:custGeom>
              <a:avLst/>
              <a:gdLst>
                <a:gd name="T0" fmla="*/ 8 w 33"/>
                <a:gd name="T1" fmla="*/ 22 h 31"/>
                <a:gd name="T2" fmla="*/ 6 w 33"/>
                <a:gd name="T3" fmla="*/ 27 h 31"/>
                <a:gd name="T4" fmla="*/ 6 w 33"/>
                <a:gd name="T5" fmla="*/ 27 h 31"/>
                <a:gd name="T6" fmla="*/ 6 w 33"/>
                <a:gd name="T7" fmla="*/ 27 h 31"/>
                <a:gd name="T8" fmla="*/ 6 w 33"/>
                <a:gd name="T9" fmla="*/ 29 h 31"/>
                <a:gd name="T10" fmla="*/ 6 w 33"/>
                <a:gd name="T11" fmla="*/ 29 h 31"/>
                <a:gd name="T12" fmla="*/ 6 w 33"/>
                <a:gd name="T13" fmla="*/ 29 h 31"/>
                <a:gd name="T14" fmla="*/ 6 w 33"/>
                <a:gd name="T15" fmla="*/ 29 h 31"/>
                <a:gd name="T16" fmla="*/ 6 w 33"/>
                <a:gd name="T17" fmla="*/ 29 h 31"/>
                <a:gd name="T18" fmla="*/ 6 w 33"/>
                <a:gd name="T19" fmla="*/ 31 h 31"/>
                <a:gd name="T20" fmla="*/ 6 w 33"/>
                <a:gd name="T21" fmla="*/ 31 h 31"/>
                <a:gd name="T22" fmla="*/ 8 w 33"/>
                <a:gd name="T23" fmla="*/ 31 h 31"/>
                <a:gd name="T24" fmla="*/ 8 w 33"/>
                <a:gd name="T25" fmla="*/ 31 h 31"/>
                <a:gd name="T26" fmla="*/ 10 w 33"/>
                <a:gd name="T27" fmla="*/ 31 h 31"/>
                <a:gd name="T28" fmla="*/ 0 w 33"/>
                <a:gd name="T29" fmla="*/ 31 h 31"/>
                <a:gd name="T30" fmla="*/ 0 w 33"/>
                <a:gd name="T31" fmla="*/ 31 h 31"/>
                <a:gd name="T32" fmla="*/ 0 w 33"/>
                <a:gd name="T33" fmla="*/ 31 h 31"/>
                <a:gd name="T34" fmla="*/ 2 w 33"/>
                <a:gd name="T35" fmla="*/ 29 h 31"/>
                <a:gd name="T36" fmla="*/ 2 w 33"/>
                <a:gd name="T37" fmla="*/ 29 h 31"/>
                <a:gd name="T38" fmla="*/ 2 w 33"/>
                <a:gd name="T39" fmla="*/ 29 h 31"/>
                <a:gd name="T40" fmla="*/ 2 w 33"/>
                <a:gd name="T41" fmla="*/ 27 h 31"/>
                <a:gd name="T42" fmla="*/ 4 w 33"/>
                <a:gd name="T43" fmla="*/ 27 h 31"/>
                <a:gd name="T44" fmla="*/ 4 w 33"/>
                <a:gd name="T45" fmla="*/ 25 h 31"/>
                <a:gd name="T46" fmla="*/ 16 w 33"/>
                <a:gd name="T47" fmla="*/ 0 h 31"/>
                <a:gd name="T48" fmla="*/ 27 w 33"/>
                <a:gd name="T49" fmla="*/ 27 h 31"/>
                <a:gd name="T50" fmla="*/ 27 w 33"/>
                <a:gd name="T51" fmla="*/ 27 h 31"/>
                <a:gd name="T52" fmla="*/ 29 w 33"/>
                <a:gd name="T53" fmla="*/ 29 h 31"/>
                <a:gd name="T54" fmla="*/ 29 w 33"/>
                <a:gd name="T55" fmla="*/ 29 h 31"/>
                <a:gd name="T56" fmla="*/ 29 w 33"/>
                <a:gd name="T57" fmla="*/ 29 h 31"/>
                <a:gd name="T58" fmla="*/ 31 w 33"/>
                <a:gd name="T59" fmla="*/ 31 h 31"/>
                <a:gd name="T60" fmla="*/ 31 w 33"/>
                <a:gd name="T61" fmla="*/ 31 h 31"/>
                <a:gd name="T62" fmla="*/ 33 w 33"/>
                <a:gd name="T63" fmla="*/ 31 h 31"/>
                <a:gd name="T64" fmla="*/ 33 w 33"/>
                <a:gd name="T65" fmla="*/ 31 h 31"/>
                <a:gd name="T66" fmla="*/ 20 w 33"/>
                <a:gd name="T67" fmla="*/ 31 h 31"/>
                <a:gd name="T68" fmla="*/ 21 w 33"/>
                <a:gd name="T69" fmla="*/ 31 h 31"/>
                <a:gd name="T70" fmla="*/ 21 w 33"/>
                <a:gd name="T71" fmla="*/ 31 h 31"/>
                <a:gd name="T72" fmla="*/ 21 w 33"/>
                <a:gd name="T73" fmla="*/ 31 h 31"/>
                <a:gd name="T74" fmla="*/ 23 w 33"/>
                <a:gd name="T75" fmla="*/ 29 h 31"/>
                <a:gd name="T76" fmla="*/ 23 w 33"/>
                <a:gd name="T77" fmla="*/ 29 h 31"/>
                <a:gd name="T78" fmla="*/ 23 w 33"/>
                <a:gd name="T79" fmla="*/ 29 h 31"/>
                <a:gd name="T80" fmla="*/ 23 w 33"/>
                <a:gd name="T81" fmla="*/ 29 h 31"/>
                <a:gd name="T82" fmla="*/ 23 w 33"/>
                <a:gd name="T83" fmla="*/ 29 h 31"/>
                <a:gd name="T84" fmla="*/ 23 w 33"/>
                <a:gd name="T85" fmla="*/ 29 h 31"/>
                <a:gd name="T86" fmla="*/ 23 w 33"/>
                <a:gd name="T87" fmla="*/ 27 h 31"/>
                <a:gd name="T88" fmla="*/ 23 w 33"/>
                <a:gd name="T89" fmla="*/ 27 h 31"/>
                <a:gd name="T90" fmla="*/ 23 w 33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31"/>
                <a:gd name="T140" fmla="*/ 33 w 33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31">
                  <a:moveTo>
                    <a:pt x="21" y="22"/>
                  </a:moveTo>
                  <a:lnTo>
                    <a:pt x="8" y="22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6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949" y="711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972" y="705"/>
              <a:ext cx="33" cy="31"/>
            </a:xfrm>
            <a:custGeom>
              <a:avLst/>
              <a:gdLst>
                <a:gd name="T0" fmla="*/ 13 w 33"/>
                <a:gd name="T1" fmla="*/ 18 h 31"/>
                <a:gd name="T2" fmla="*/ 11 w 33"/>
                <a:gd name="T3" fmla="*/ 18 h 31"/>
                <a:gd name="T4" fmla="*/ 11 w 33"/>
                <a:gd name="T5" fmla="*/ 18 h 31"/>
                <a:gd name="T6" fmla="*/ 11 w 33"/>
                <a:gd name="T7" fmla="*/ 18 h 31"/>
                <a:gd name="T8" fmla="*/ 11 w 33"/>
                <a:gd name="T9" fmla="*/ 18 h 31"/>
                <a:gd name="T10" fmla="*/ 10 w 33"/>
                <a:gd name="T11" fmla="*/ 18 h 31"/>
                <a:gd name="T12" fmla="*/ 10 w 33"/>
                <a:gd name="T13" fmla="*/ 18 h 31"/>
                <a:gd name="T14" fmla="*/ 10 w 33"/>
                <a:gd name="T15" fmla="*/ 18 h 31"/>
                <a:gd name="T16" fmla="*/ 10 w 33"/>
                <a:gd name="T17" fmla="*/ 18 h 31"/>
                <a:gd name="T18" fmla="*/ 10 w 33"/>
                <a:gd name="T19" fmla="*/ 27 h 31"/>
                <a:gd name="T20" fmla="*/ 10 w 33"/>
                <a:gd name="T21" fmla="*/ 29 h 31"/>
                <a:gd name="T22" fmla="*/ 10 w 33"/>
                <a:gd name="T23" fmla="*/ 29 h 31"/>
                <a:gd name="T24" fmla="*/ 11 w 33"/>
                <a:gd name="T25" fmla="*/ 31 h 31"/>
                <a:gd name="T26" fmla="*/ 11 w 33"/>
                <a:gd name="T27" fmla="*/ 31 h 31"/>
                <a:gd name="T28" fmla="*/ 13 w 33"/>
                <a:gd name="T29" fmla="*/ 31 h 31"/>
                <a:gd name="T30" fmla="*/ 0 w 33"/>
                <a:gd name="T31" fmla="*/ 31 h 31"/>
                <a:gd name="T32" fmla="*/ 4 w 33"/>
                <a:gd name="T33" fmla="*/ 31 h 31"/>
                <a:gd name="T34" fmla="*/ 4 w 33"/>
                <a:gd name="T35" fmla="*/ 31 h 31"/>
                <a:gd name="T36" fmla="*/ 6 w 33"/>
                <a:gd name="T37" fmla="*/ 29 h 31"/>
                <a:gd name="T38" fmla="*/ 6 w 33"/>
                <a:gd name="T39" fmla="*/ 29 h 31"/>
                <a:gd name="T40" fmla="*/ 6 w 33"/>
                <a:gd name="T41" fmla="*/ 27 h 31"/>
                <a:gd name="T42" fmla="*/ 6 w 33"/>
                <a:gd name="T43" fmla="*/ 6 h 31"/>
                <a:gd name="T44" fmla="*/ 6 w 33"/>
                <a:gd name="T45" fmla="*/ 4 h 31"/>
                <a:gd name="T46" fmla="*/ 6 w 33"/>
                <a:gd name="T47" fmla="*/ 2 h 31"/>
                <a:gd name="T48" fmla="*/ 4 w 33"/>
                <a:gd name="T49" fmla="*/ 2 h 31"/>
                <a:gd name="T50" fmla="*/ 4 w 33"/>
                <a:gd name="T51" fmla="*/ 2 h 31"/>
                <a:gd name="T52" fmla="*/ 2 w 33"/>
                <a:gd name="T53" fmla="*/ 2 h 31"/>
                <a:gd name="T54" fmla="*/ 0 w 33"/>
                <a:gd name="T55" fmla="*/ 0 h 31"/>
                <a:gd name="T56" fmla="*/ 15 w 33"/>
                <a:gd name="T57" fmla="*/ 0 h 31"/>
                <a:gd name="T58" fmla="*/ 17 w 33"/>
                <a:gd name="T59" fmla="*/ 0 h 31"/>
                <a:gd name="T60" fmla="*/ 19 w 33"/>
                <a:gd name="T61" fmla="*/ 0 h 31"/>
                <a:gd name="T62" fmla="*/ 21 w 33"/>
                <a:gd name="T63" fmla="*/ 2 h 31"/>
                <a:gd name="T64" fmla="*/ 23 w 33"/>
                <a:gd name="T65" fmla="*/ 2 h 31"/>
                <a:gd name="T66" fmla="*/ 23 w 33"/>
                <a:gd name="T67" fmla="*/ 4 h 31"/>
                <a:gd name="T68" fmla="*/ 25 w 33"/>
                <a:gd name="T69" fmla="*/ 6 h 31"/>
                <a:gd name="T70" fmla="*/ 25 w 33"/>
                <a:gd name="T71" fmla="*/ 8 h 31"/>
                <a:gd name="T72" fmla="*/ 25 w 33"/>
                <a:gd name="T73" fmla="*/ 10 h 31"/>
                <a:gd name="T74" fmla="*/ 25 w 33"/>
                <a:gd name="T75" fmla="*/ 12 h 31"/>
                <a:gd name="T76" fmla="*/ 23 w 33"/>
                <a:gd name="T77" fmla="*/ 14 h 31"/>
                <a:gd name="T78" fmla="*/ 21 w 33"/>
                <a:gd name="T79" fmla="*/ 16 h 31"/>
                <a:gd name="T80" fmla="*/ 19 w 33"/>
                <a:gd name="T81" fmla="*/ 16 h 31"/>
                <a:gd name="T82" fmla="*/ 23 w 33"/>
                <a:gd name="T83" fmla="*/ 25 h 31"/>
                <a:gd name="T84" fmla="*/ 25 w 33"/>
                <a:gd name="T85" fmla="*/ 27 h 31"/>
                <a:gd name="T86" fmla="*/ 27 w 33"/>
                <a:gd name="T87" fmla="*/ 29 h 31"/>
                <a:gd name="T88" fmla="*/ 29 w 33"/>
                <a:gd name="T89" fmla="*/ 29 h 31"/>
                <a:gd name="T90" fmla="*/ 29 w 33"/>
                <a:gd name="T91" fmla="*/ 31 h 31"/>
                <a:gd name="T92" fmla="*/ 31 w 33"/>
                <a:gd name="T93" fmla="*/ 31 h 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1"/>
                <a:gd name="T143" fmla="*/ 33 w 33"/>
                <a:gd name="T144" fmla="*/ 31 h 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1">
                  <a:moveTo>
                    <a:pt x="33" y="31"/>
                  </a:moveTo>
                  <a:lnTo>
                    <a:pt x="23" y="31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1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982" y="707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14 h 14"/>
                <a:gd name="T4" fmla="*/ 0 w 9"/>
                <a:gd name="T5" fmla="*/ 14 h 14"/>
                <a:gd name="T6" fmla="*/ 0 w 9"/>
                <a:gd name="T7" fmla="*/ 14 h 14"/>
                <a:gd name="T8" fmla="*/ 0 w 9"/>
                <a:gd name="T9" fmla="*/ 14 h 14"/>
                <a:gd name="T10" fmla="*/ 0 w 9"/>
                <a:gd name="T11" fmla="*/ 14 h 14"/>
                <a:gd name="T12" fmla="*/ 0 w 9"/>
                <a:gd name="T13" fmla="*/ 14 h 14"/>
                <a:gd name="T14" fmla="*/ 0 w 9"/>
                <a:gd name="T15" fmla="*/ 14 h 14"/>
                <a:gd name="T16" fmla="*/ 0 w 9"/>
                <a:gd name="T17" fmla="*/ 14 h 14"/>
                <a:gd name="T18" fmla="*/ 0 w 9"/>
                <a:gd name="T19" fmla="*/ 14 h 14"/>
                <a:gd name="T20" fmla="*/ 1 w 9"/>
                <a:gd name="T21" fmla="*/ 14 h 14"/>
                <a:gd name="T22" fmla="*/ 1 w 9"/>
                <a:gd name="T23" fmla="*/ 14 h 14"/>
                <a:gd name="T24" fmla="*/ 1 w 9"/>
                <a:gd name="T25" fmla="*/ 14 h 14"/>
                <a:gd name="T26" fmla="*/ 1 w 9"/>
                <a:gd name="T27" fmla="*/ 14 h 14"/>
                <a:gd name="T28" fmla="*/ 1 w 9"/>
                <a:gd name="T29" fmla="*/ 14 h 14"/>
                <a:gd name="T30" fmla="*/ 1 w 9"/>
                <a:gd name="T31" fmla="*/ 14 h 14"/>
                <a:gd name="T32" fmla="*/ 1 w 9"/>
                <a:gd name="T33" fmla="*/ 14 h 14"/>
                <a:gd name="T34" fmla="*/ 1 w 9"/>
                <a:gd name="T35" fmla="*/ 14 h 14"/>
                <a:gd name="T36" fmla="*/ 3 w 9"/>
                <a:gd name="T37" fmla="*/ 14 h 14"/>
                <a:gd name="T38" fmla="*/ 3 w 9"/>
                <a:gd name="T39" fmla="*/ 14 h 14"/>
                <a:gd name="T40" fmla="*/ 5 w 9"/>
                <a:gd name="T41" fmla="*/ 14 h 14"/>
                <a:gd name="T42" fmla="*/ 5 w 9"/>
                <a:gd name="T43" fmla="*/ 14 h 14"/>
                <a:gd name="T44" fmla="*/ 7 w 9"/>
                <a:gd name="T45" fmla="*/ 12 h 14"/>
                <a:gd name="T46" fmla="*/ 7 w 9"/>
                <a:gd name="T47" fmla="*/ 12 h 14"/>
                <a:gd name="T48" fmla="*/ 7 w 9"/>
                <a:gd name="T49" fmla="*/ 12 h 14"/>
                <a:gd name="T50" fmla="*/ 7 w 9"/>
                <a:gd name="T51" fmla="*/ 12 h 14"/>
                <a:gd name="T52" fmla="*/ 9 w 9"/>
                <a:gd name="T53" fmla="*/ 10 h 14"/>
                <a:gd name="T54" fmla="*/ 9 w 9"/>
                <a:gd name="T55" fmla="*/ 10 h 14"/>
                <a:gd name="T56" fmla="*/ 9 w 9"/>
                <a:gd name="T57" fmla="*/ 10 h 14"/>
                <a:gd name="T58" fmla="*/ 9 w 9"/>
                <a:gd name="T59" fmla="*/ 8 h 14"/>
                <a:gd name="T60" fmla="*/ 9 w 9"/>
                <a:gd name="T61" fmla="*/ 8 h 14"/>
                <a:gd name="T62" fmla="*/ 9 w 9"/>
                <a:gd name="T63" fmla="*/ 8 h 14"/>
                <a:gd name="T64" fmla="*/ 9 w 9"/>
                <a:gd name="T65" fmla="*/ 6 h 14"/>
                <a:gd name="T66" fmla="*/ 9 w 9"/>
                <a:gd name="T67" fmla="*/ 6 h 14"/>
                <a:gd name="T68" fmla="*/ 9 w 9"/>
                <a:gd name="T69" fmla="*/ 6 h 14"/>
                <a:gd name="T70" fmla="*/ 9 w 9"/>
                <a:gd name="T71" fmla="*/ 4 h 14"/>
                <a:gd name="T72" fmla="*/ 9 w 9"/>
                <a:gd name="T73" fmla="*/ 4 h 14"/>
                <a:gd name="T74" fmla="*/ 9 w 9"/>
                <a:gd name="T75" fmla="*/ 4 h 14"/>
                <a:gd name="T76" fmla="*/ 9 w 9"/>
                <a:gd name="T77" fmla="*/ 2 h 14"/>
                <a:gd name="T78" fmla="*/ 9 w 9"/>
                <a:gd name="T79" fmla="*/ 2 h 14"/>
                <a:gd name="T80" fmla="*/ 7 w 9"/>
                <a:gd name="T81" fmla="*/ 2 h 14"/>
                <a:gd name="T82" fmla="*/ 7 w 9"/>
                <a:gd name="T83" fmla="*/ 2 h 14"/>
                <a:gd name="T84" fmla="*/ 7 w 9"/>
                <a:gd name="T85" fmla="*/ 2 h 14"/>
                <a:gd name="T86" fmla="*/ 7 w 9"/>
                <a:gd name="T87" fmla="*/ 0 h 14"/>
                <a:gd name="T88" fmla="*/ 5 w 9"/>
                <a:gd name="T89" fmla="*/ 0 h 14"/>
                <a:gd name="T90" fmla="*/ 5 w 9"/>
                <a:gd name="T91" fmla="*/ 0 h 14"/>
                <a:gd name="T92" fmla="*/ 5 w 9"/>
                <a:gd name="T93" fmla="*/ 0 h 14"/>
                <a:gd name="T94" fmla="*/ 3 w 9"/>
                <a:gd name="T95" fmla="*/ 0 h 14"/>
                <a:gd name="T96" fmla="*/ 3 w 9"/>
                <a:gd name="T97" fmla="*/ 0 h 14"/>
                <a:gd name="T98" fmla="*/ 3 w 9"/>
                <a:gd name="T99" fmla="*/ 0 h 14"/>
                <a:gd name="T100" fmla="*/ 3 w 9"/>
                <a:gd name="T101" fmla="*/ 0 h 14"/>
                <a:gd name="T102" fmla="*/ 1 w 9"/>
                <a:gd name="T103" fmla="*/ 0 h 14"/>
                <a:gd name="T104" fmla="*/ 1 w 9"/>
                <a:gd name="T105" fmla="*/ 0 h 14"/>
                <a:gd name="T106" fmla="*/ 1 w 9"/>
                <a:gd name="T107" fmla="*/ 0 h 14"/>
                <a:gd name="T108" fmla="*/ 1 w 9"/>
                <a:gd name="T109" fmla="*/ 0 h 14"/>
                <a:gd name="T110" fmla="*/ 0 w 9"/>
                <a:gd name="T111" fmla="*/ 0 h 14"/>
                <a:gd name="T112" fmla="*/ 0 w 9"/>
                <a:gd name="T113" fmla="*/ 0 h 14"/>
                <a:gd name="T114" fmla="*/ 0 w 9"/>
                <a:gd name="T115" fmla="*/ 14 h 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4"/>
                <a:gd name="T176" fmla="*/ 9 w 9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5" y="705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3 w 32"/>
                <a:gd name="T43" fmla="*/ 27 h 31"/>
                <a:gd name="T44" fmla="*/ 3 w 32"/>
                <a:gd name="T45" fmla="*/ 25 h 31"/>
                <a:gd name="T46" fmla="*/ 15 w 32"/>
                <a:gd name="T47" fmla="*/ 0 h 31"/>
                <a:gd name="T48" fmla="*/ 26 w 32"/>
                <a:gd name="T49" fmla="*/ 27 h 31"/>
                <a:gd name="T50" fmla="*/ 26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2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3 w 32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1"/>
                <a:gd name="T140" fmla="*/ 32 w 32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5" y="0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14" y="711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19" y="473"/>
              <a:ext cx="88" cy="73"/>
            </a:xfrm>
            <a:custGeom>
              <a:avLst/>
              <a:gdLst>
                <a:gd name="T0" fmla="*/ 88 w 88"/>
                <a:gd name="T1" fmla="*/ 17 h 73"/>
                <a:gd name="T2" fmla="*/ 84 w 88"/>
                <a:gd name="T3" fmla="*/ 15 h 73"/>
                <a:gd name="T4" fmla="*/ 84 w 88"/>
                <a:gd name="T5" fmla="*/ 13 h 73"/>
                <a:gd name="T6" fmla="*/ 82 w 88"/>
                <a:gd name="T7" fmla="*/ 11 h 73"/>
                <a:gd name="T8" fmla="*/ 82 w 88"/>
                <a:gd name="T9" fmla="*/ 9 h 73"/>
                <a:gd name="T10" fmla="*/ 82 w 88"/>
                <a:gd name="T11" fmla="*/ 9 h 73"/>
                <a:gd name="T12" fmla="*/ 80 w 88"/>
                <a:gd name="T13" fmla="*/ 7 h 73"/>
                <a:gd name="T14" fmla="*/ 78 w 88"/>
                <a:gd name="T15" fmla="*/ 6 h 73"/>
                <a:gd name="T16" fmla="*/ 76 w 88"/>
                <a:gd name="T17" fmla="*/ 6 h 73"/>
                <a:gd name="T18" fmla="*/ 74 w 88"/>
                <a:gd name="T19" fmla="*/ 6 h 73"/>
                <a:gd name="T20" fmla="*/ 72 w 88"/>
                <a:gd name="T21" fmla="*/ 4 h 73"/>
                <a:gd name="T22" fmla="*/ 71 w 88"/>
                <a:gd name="T23" fmla="*/ 4 h 73"/>
                <a:gd name="T24" fmla="*/ 67 w 88"/>
                <a:gd name="T25" fmla="*/ 4 h 73"/>
                <a:gd name="T26" fmla="*/ 51 w 88"/>
                <a:gd name="T27" fmla="*/ 4 h 73"/>
                <a:gd name="T28" fmla="*/ 51 w 88"/>
                <a:gd name="T29" fmla="*/ 61 h 73"/>
                <a:gd name="T30" fmla="*/ 51 w 88"/>
                <a:gd name="T31" fmla="*/ 65 h 73"/>
                <a:gd name="T32" fmla="*/ 51 w 88"/>
                <a:gd name="T33" fmla="*/ 67 h 73"/>
                <a:gd name="T34" fmla="*/ 51 w 88"/>
                <a:gd name="T35" fmla="*/ 69 h 73"/>
                <a:gd name="T36" fmla="*/ 53 w 88"/>
                <a:gd name="T37" fmla="*/ 69 h 73"/>
                <a:gd name="T38" fmla="*/ 55 w 88"/>
                <a:gd name="T39" fmla="*/ 71 h 73"/>
                <a:gd name="T40" fmla="*/ 57 w 88"/>
                <a:gd name="T41" fmla="*/ 71 h 73"/>
                <a:gd name="T42" fmla="*/ 61 w 88"/>
                <a:gd name="T43" fmla="*/ 71 h 73"/>
                <a:gd name="T44" fmla="*/ 65 w 88"/>
                <a:gd name="T45" fmla="*/ 71 h 73"/>
                <a:gd name="T46" fmla="*/ 21 w 88"/>
                <a:gd name="T47" fmla="*/ 73 h 73"/>
                <a:gd name="T48" fmla="*/ 24 w 88"/>
                <a:gd name="T49" fmla="*/ 71 h 73"/>
                <a:gd name="T50" fmla="*/ 28 w 88"/>
                <a:gd name="T51" fmla="*/ 71 h 73"/>
                <a:gd name="T52" fmla="*/ 30 w 88"/>
                <a:gd name="T53" fmla="*/ 71 h 73"/>
                <a:gd name="T54" fmla="*/ 32 w 88"/>
                <a:gd name="T55" fmla="*/ 69 h 73"/>
                <a:gd name="T56" fmla="*/ 34 w 88"/>
                <a:gd name="T57" fmla="*/ 69 h 73"/>
                <a:gd name="T58" fmla="*/ 36 w 88"/>
                <a:gd name="T59" fmla="*/ 67 h 73"/>
                <a:gd name="T60" fmla="*/ 36 w 88"/>
                <a:gd name="T61" fmla="*/ 65 h 73"/>
                <a:gd name="T62" fmla="*/ 36 w 88"/>
                <a:gd name="T63" fmla="*/ 63 h 73"/>
                <a:gd name="T64" fmla="*/ 36 w 88"/>
                <a:gd name="T65" fmla="*/ 59 h 73"/>
                <a:gd name="T66" fmla="*/ 24 w 88"/>
                <a:gd name="T67" fmla="*/ 4 h 73"/>
                <a:gd name="T68" fmla="*/ 21 w 88"/>
                <a:gd name="T69" fmla="*/ 4 h 73"/>
                <a:gd name="T70" fmla="*/ 17 w 88"/>
                <a:gd name="T71" fmla="*/ 4 h 73"/>
                <a:gd name="T72" fmla="*/ 15 w 88"/>
                <a:gd name="T73" fmla="*/ 4 h 73"/>
                <a:gd name="T74" fmla="*/ 13 w 88"/>
                <a:gd name="T75" fmla="*/ 4 h 73"/>
                <a:gd name="T76" fmla="*/ 11 w 88"/>
                <a:gd name="T77" fmla="*/ 6 h 73"/>
                <a:gd name="T78" fmla="*/ 9 w 88"/>
                <a:gd name="T79" fmla="*/ 6 h 73"/>
                <a:gd name="T80" fmla="*/ 7 w 88"/>
                <a:gd name="T81" fmla="*/ 7 h 73"/>
                <a:gd name="T82" fmla="*/ 7 w 88"/>
                <a:gd name="T83" fmla="*/ 7 h 73"/>
                <a:gd name="T84" fmla="*/ 5 w 88"/>
                <a:gd name="T85" fmla="*/ 9 h 73"/>
                <a:gd name="T86" fmla="*/ 5 w 88"/>
                <a:gd name="T87" fmla="*/ 11 h 73"/>
                <a:gd name="T88" fmla="*/ 3 w 88"/>
                <a:gd name="T89" fmla="*/ 13 h 73"/>
                <a:gd name="T90" fmla="*/ 3 w 88"/>
                <a:gd name="T91" fmla="*/ 17 h 73"/>
                <a:gd name="T92" fmla="*/ 1 w 88"/>
                <a:gd name="T93" fmla="*/ 0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73"/>
                <a:gd name="T143" fmla="*/ 88 w 88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73">
                  <a:moveTo>
                    <a:pt x="86" y="0"/>
                  </a:moveTo>
                  <a:lnTo>
                    <a:pt x="88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51" y="4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5" y="71"/>
                  </a:lnTo>
                  <a:lnTo>
                    <a:pt x="65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14" y="473"/>
              <a:ext cx="45" cy="73"/>
            </a:xfrm>
            <a:custGeom>
              <a:avLst/>
              <a:gdLst>
                <a:gd name="T0" fmla="*/ 45 w 45"/>
                <a:gd name="T1" fmla="*/ 73 h 73"/>
                <a:gd name="T2" fmla="*/ 0 w 45"/>
                <a:gd name="T3" fmla="*/ 71 h 73"/>
                <a:gd name="T4" fmla="*/ 4 w 45"/>
                <a:gd name="T5" fmla="*/ 71 h 73"/>
                <a:gd name="T6" fmla="*/ 8 w 45"/>
                <a:gd name="T7" fmla="*/ 71 h 73"/>
                <a:gd name="T8" fmla="*/ 10 w 45"/>
                <a:gd name="T9" fmla="*/ 71 h 73"/>
                <a:gd name="T10" fmla="*/ 12 w 45"/>
                <a:gd name="T11" fmla="*/ 69 h 73"/>
                <a:gd name="T12" fmla="*/ 14 w 45"/>
                <a:gd name="T13" fmla="*/ 67 h 73"/>
                <a:gd name="T14" fmla="*/ 14 w 45"/>
                <a:gd name="T15" fmla="*/ 67 h 73"/>
                <a:gd name="T16" fmla="*/ 14 w 45"/>
                <a:gd name="T17" fmla="*/ 65 h 73"/>
                <a:gd name="T18" fmla="*/ 14 w 45"/>
                <a:gd name="T19" fmla="*/ 61 h 73"/>
                <a:gd name="T20" fmla="*/ 14 w 45"/>
                <a:gd name="T21" fmla="*/ 11 h 73"/>
                <a:gd name="T22" fmla="*/ 14 w 45"/>
                <a:gd name="T23" fmla="*/ 9 h 73"/>
                <a:gd name="T24" fmla="*/ 14 w 45"/>
                <a:gd name="T25" fmla="*/ 7 h 73"/>
                <a:gd name="T26" fmla="*/ 14 w 45"/>
                <a:gd name="T27" fmla="*/ 6 h 73"/>
                <a:gd name="T28" fmla="*/ 14 w 45"/>
                <a:gd name="T29" fmla="*/ 4 h 73"/>
                <a:gd name="T30" fmla="*/ 14 w 45"/>
                <a:gd name="T31" fmla="*/ 4 h 73"/>
                <a:gd name="T32" fmla="*/ 12 w 45"/>
                <a:gd name="T33" fmla="*/ 4 h 73"/>
                <a:gd name="T34" fmla="*/ 12 w 45"/>
                <a:gd name="T35" fmla="*/ 4 h 73"/>
                <a:gd name="T36" fmla="*/ 10 w 45"/>
                <a:gd name="T37" fmla="*/ 2 h 73"/>
                <a:gd name="T38" fmla="*/ 8 w 45"/>
                <a:gd name="T39" fmla="*/ 2 h 73"/>
                <a:gd name="T40" fmla="*/ 6 w 45"/>
                <a:gd name="T41" fmla="*/ 2 h 73"/>
                <a:gd name="T42" fmla="*/ 4 w 45"/>
                <a:gd name="T43" fmla="*/ 2 h 73"/>
                <a:gd name="T44" fmla="*/ 4 w 45"/>
                <a:gd name="T45" fmla="*/ 2 h 73"/>
                <a:gd name="T46" fmla="*/ 0 w 45"/>
                <a:gd name="T47" fmla="*/ 0 h 73"/>
                <a:gd name="T48" fmla="*/ 45 w 45"/>
                <a:gd name="T49" fmla="*/ 2 h 73"/>
                <a:gd name="T50" fmla="*/ 39 w 45"/>
                <a:gd name="T51" fmla="*/ 2 h 73"/>
                <a:gd name="T52" fmla="*/ 35 w 45"/>
                <a:gd name="T53" fmla="*/ 2 h 73"/>
                <a:gd name="T54" fmla="*/ 33 w 45"/>
                <a:gd name="T55" fmla="*/ 2 h 73"/>
                <a:gd name="T56" fmla="*/ 31 w 45"/>
                <a:gd name="T57" fmla="*/ 4 h 73"/>
                <a:gd name="T58" fmla="*/ 31 w 45"/>
                <a:gd name="T59" fmla="*/ 4 h 73"/>
                <a:gd name="T60" fmla="*/ 29 w 45"/>
                <a:gd name="T61" fmla="*/ 6 h 73"/>
                <a:gd name="T62" fmla="*/ 29 w 45"/>
                <a:gd name="T63" fmla="*/ 7 h 73"/>
                <a:gd name="T64" fmla="*/ 29 w 45"/>
                <a:gd name="T65" fmla="*/ 11 h 73"/>
                <a:gd name="T66" fmla="*/ 29 w 45"/>
                <a:gd name="T67" fmla="*/ 59 h 73"/>
                <a:gd name="T68" fmla="*/ 29 w 45"/>
                <a:gd name="T69" fmla="*/ 63 h 73"/>
                <a:gd name="T70" fmla="*/ 29 w 45"/>
                <a:gd name="T71" fmla="*/ 65 h 73"/>
                <a:gd name="T72" fmla="*/ 29 w 45"/>
                <a:gd name="T73" fmla="*/ 67 h 73"/>
                <a:gd name="T74" fmla="*/ 29 w 45"/>
                <a:gd name="T75" fmla="*/ 67 h 73"/>
                <a:gd name="T76" fmla="*/ 31 w 45"/>
                <a:gd name="T77" fmla="*/ 69 h 73"/>
                <a:gd name="T78" fmla="*/ 31 w 45"/>
                <a:gd name="T79" fmla="*/ 69 h 73"/>
                <a:gd name="T80" fmla="*/ 33 w 45"/>
                <a:gd name="T81" fmla="*/ 69 h 73"/>
                <a:gd name="T82" fmla="*/ 33 w 45"/>
                <a:gd name="T83" fmla="*/ 69 h 73"/>
                <a:gd name="T84" fmla="*/ 35 w 45"/>
                <a:gd name="T85" fmla="*/ 71 h 73"/>
                <a:gd name="T86" fmla="*/ 37 w 45"/>
                <a:gd name="T87" fmla="*/ 71 h 73"/>
                <a:gd name="T88" fmla="*/ 39 w 45"/>
                <a:gd name="T89" fmla="*/ 71 h 73"/>
                <a:gd name="T90" fmla="*/ 41 w 45"/>
                <a:gd name="T91" fmla="*/ 71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73"/>
                <a:gd name="T140" fmla="*/ 45 w 45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73">
                  <a:moveTo>
                    <a:pt x="45" y="71"/>
                  </a:moveTo>
                  <a:lnTo>
                    <a:pt x="4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964" y="473"/>
              <a:ext cx="79" cy="73"/>
            </a:xfrm>
            <a:custGeom>
              <a:avLst/>
              <a:gdLst>
                <a:gd name="T0" fmla="*/ 29 w 79"/>
                <a:gd name="T1" fmla="*/ 61 h 73"/>
                <a:gd name="T2" fmla="*/ 31 w 79"/>
                <a:gd name="T3" fmla="*/ 65 h 73"/>
                <a:gd name="T4" fmla="*/ 31 w 79"/>
                <a:gd name="T5" fmla="*/ 69 h 73"/>
                <a:gd name="T6" fmla="*/ 33 w 79"/>
                <a:gd name="T7" fmla="*/ 69 h 73"/>
                <a:gd name="T8" fmla="*/ 37 w 79"/>
                <a:gd name="T9" fmla="*/ 71 h 73"/>
                <a:gd name="T10" fmla="*/ 41 w 79"/>
                <a:gd name="T11" fmla="*/ 71 h 73"/>
                <a:gd name="T12" fmla="*/ 0 w 79"/>
                <a:gd name="T13" fmla="*/ 73 h 73"/>
                <a:gd name="T14" fmla="*/ 6 w 79"/>
                <a:gd name="T15" fmla="*/ 71 h 73"/>
                <a:gd name="T16" fmla="*/ 10 w 79"/>
                <a:gd name="T17" fmla="*/ 71 h 73"/>
                <a:gd name="T18" fmla="*/ 12 w 79"/>
                <a:gd name="T19" fmla="*/ 69 h 73"/>
                <a:gd name="T20" fmla="*/ 14 w 79"/>
                <a:gd name="T21" fmla="*/ 67 h 73"/>
                <a:gd name="T22" fmla="*/ 16 w 79"/>
                <a:gd name="T23" fmla="*/ 63 h 73"/>
                <a:gd name="T24" fmla="*/ 16 w 79"/>
                <a:gd name="T25" fmla="*/ 59 h 73"/>
                <a:gd name="T26" fmla="*/ 16 w 79"/>
                <a:gd name="T27" fmla="*/ 9 h 73"/>
                <a:gd name="T28" fmla="*/ 14 w 79"/>
                <a:gd name="T29" fmla="*/ 6 h 73"/>
                <a:gd name="T30" fmla="*/ 14 w 79"/>
                <a:gd name="T31" fmla="*/ 4 h 73"/>
                <a:gd name="T32" fmla="*/ 10 w 79"/>
                <a:gd name="T33" fmla="*/ 2 h 73"/>
                <a:gd name="T34" fmla="*/ 6 w 79"/>
                <a:gd name="T35" fmla="*/ 2 h 73"/>
                <a:gd name="T36" fmla="*/ 0 w 79"/>
                <a:gd name="T37" fmla="*/ 2 h 73"/>
                <a:gd name="T38" fmla="*/ 41 w 79"/>
                <a:gd name="T39" fmla="*/ 0 h 73"/>
                <a:gd name="T40" fmla="*/ 50 w 79"/>
                <a:gd name="T41" fmla="*/ 0 h 73"/>
                <a:gd name="T42" fmla="*/ 58 w 79"/>
                <a:gd name="T43" fmla="*/ 0 h 73"/>
                <a:gd name="T44" fmla="*/ 64 w 79"/>
                <a:gd name="T45" fmla="*/ 2 h 73"/>
                <a:gd name="T46" fmla="*/ 69 w 79"/>
                <a:gd name="T47" fmla="*/ 6 h 73"/>
                <a:gd name="T48" fmla="*/ 73 w 79"/>
                <a:gd name="T49" fmla="*/ 7 h 73"/>
                <a:gd name="T50" fmla="*/ 77 w 79"/>
                <a:gd name="T51" fmla="*/ 11 h 73"/>
                <a:gd name="T52" fmla="*/ 79 w 79"/>
                <a:gd name="T53" fmla="*/ 17 h 73"/>
                <a:gd name="T54" fmla="*/ 79 w 79"/>
                <a:gd name="T55" fmla="*/ 21 h 73"/>
                <a:gd name="T56" fmla="*/ 77 w 79"/>
                <a:gd name="T57" fmla="*/ 29 h 73"/>
                <a:gd name="T58" fmla="*/ 73 w 79"/>
                <a:gd name="T59" fmla="*/ 32 h 73"/>
                <a:gd name="T60" fmla="*/ 66 w 79"/>
                <a:gd name="T61" fmla="*/ 36 h 73"/>
                <a:gd name="T62" fmla="*/ 58 w 79"/>
                <a:gd name="T63" fmla="*/ 38 h 73"/>
                <a:gd name="T64" fmla="*/ 46 w 79"/>
                <a:gd name="T65" fmla="*/ 40 h 73"/>
                <a:gd name="T66" fmla="*/ 44 w 79"/>
                <a:gd name="T67" fmla="*/ 40 h 73"/>
                <a:gd name="T68" fmla="*/ 41 w 79"/>
                <a:gd name="T69" fmla="*/ 40 h 73"/>
                <a:gd name="T70" fmla="*/ 39 w 79"/>
                <a:gd name="T71" fmla="*/ 40 h 73"/>
                <a:gd name="T72" fmla="*/ 35 w 79"/>
                <a:gd name="T73" fmla="*/ 38 h 73"/>
                <a:gd name="T74" fmla="*/ 31 w 79"/>
                <a:gd name="T75" fmla="*/ 38 h 73"/>
                <a:gd name="T76" fmla="*/ 31 w 79"/>
                <a:gd name="T77" fmla="*/ 36 h 73"/>
                <a:gd name="T78" fmla="*/ 33 w 79"/>
                <a:gd name="T79" fmla="*/ 36 h 73"/>
                <a:gd name="T80" fmla="*/ 37 w 79"/>
                <a:gd name="T81" fmla="*/ 36 h 73"/>
                <a:gd name="T82" fmla="*/ 39 w 79"/>
                <a:gd name="T83" fmla="*/ 36 h 73"/>
                <a:gd name="T84" fmla="*/ 41 w 79"/>
                <a:gd name="T85" fmla="*/ 36 h 73"/>
                <a:gd name="T86" fmla="*/ 43 w 79"/>
                <a:gd name="T87" fmla="*/ 36 h 73"/>
                <a:gd name="T88" fmla="*/ 48 w 79"/>
                <a:gd name="T89" fmla="*/ 36 h 73"/>
                <a:gd name="T90" fmla="*/ 52 w 79"/>
                <a:gd name="T91" fmla="*/ 34 h 73"/>
                <a:gd name="T92" fmla="*/ 58 w 79"/>
                <a:gd name="T93" fmla="*/ 31 h 73"/>
                <a:gd name="T94" fmla="*/ 60 w 79"/>
                <a:gd name="T95" fmla="*/ 27 h 73"/>
                <a:gd name="T96" fmla="*/ 62 w 79"/>
                <a:gd name="T97" fmla="*/ 23 h 73"/>
                <a:gd name="T98" fmla="*/ 62 w 79"/>
                <a:gd name="T99" fmla="*/ 19 h 73"/>
                <a:gd name="T100" fmla="*/ 60 w 79"/>
                <a:gd name="T101" fmla="*/ 15 h 73"/>
                <a:gd name="T102" fmla="*/ 58 w 79"/>
                <a:gd name="T103" fmla="*/ 11 h 73"/>
                <a:gd name="T104" fmla="*/ 56 w 79"/>
                <a:gd name="T105" fmla="*/ 9 h 73"/>
                <a:gd name="T106" fmla="*/ 54 w 79"/>
                <a:gd name="T107" fmla="*/ 7 h 73"/>
                <a:gd name="T108" fmla="*/ 50 w 79"/>
                <a:gd name="T109" fmla="*/ 6 h 73"/>
                <a:gd name="T110" fmla="*/ 46 w 79"/>
                <a:gd name="T111" fmla="*/ 4 h 73"/>
                <a:gd name="T112" fmla="*/ 41 w 79"/>
                <a:gd name="T113" fmla="*/ 4 h 73"/>
                <a:gd name="T114" fmla="*/ 37 w 79"/>
                <a:gd name="T115" fmla="*/ 4 h 73"/>
                <a:gd name="T116" fmla="*/ 35 w 79"/>
                <a:gd name="T117" fmla="*/ 4 h 73"/>
                <a:gd name="T118" fmla="*/ 29 w 79"/>
                <a:gd name="T119" fmla="*/ 4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"/>
                <a:gd name="T181" fmla="*/ 0 h 73"/>
                <a:gd name="T182" fmla="*/ 79 w 79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" h="73">
                  <a:moveTo>
                    <a:pt x="29" y="38"/>
                  </a:move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1" y="34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close/>
                  <a:moveTo>
                    <a:pt x="29" y="34"/>
                  </a:moveTo>
                  <a:lnTo>
                    <a:pt x="31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819" y="473"/>
              <a:ext cx="88" cy="73"/>
            </a:xfrm>
            <a:custGeom>
              <a:avLst/>
              <a:gdLst>
                <a:gd name="T0" fmla="*/ 88 w 88"/>
                <a:gd name="T1" fmla="*/ 17 h 73"/>
                <a:gd name="T2" fmla="*/ 84 w 88"/>
                <a:gd name="T3" fmla="*/ 15 h 73"/>
                <a:gd name="T4" fmla="*/ 84 w 88"/>
                <a:gd name="T5" fmla="*/ 13 h 73"/>
                <a:gd name="T6" fmla="*/ 82 w 88"/>
                <a:gd name="T7" fmla="*/ 11 h 73"/>
                <a:gd name="T8" fmla="*/ 82 w 88"/>
                <a:gd name="T9" fmla="*/ 9 h 73"/>
                <a:gd name="T10" fmla="*/ 82 w 88"/>
                <a:gd name="T11" fmla="*/ 9 h 73"/>
                <a:gd name="T12" fmla="*/ 80 w 88"/>
                <a:gd name="T13" fmla="*/ 7 h 73"/>
                <a:gd name="T14" fmla="*/ 78 w 88"/>
                <a:gd name="T15" fmla="*/ 6 h 73"/>
                <a:gd name="T16" fmla="*/ 76 w 88"/>
                <a:gd name="T17" fmla="*/ 6 h 73"/>
                <a:gd name="T18" fmla="*/ 74 w 88"/>
                <a:gd name="T19" fmla="*/ 6 h 73"/>
                <a:gd name="T20" fmla="*/ 72 w 88"/>
                <a:gd name="T21" fmla="*/ 4 h 73"/>
                <a:gd name="T22" fmla="*/ 71 w 88"/>
                <a:gd name="T23" fmla="*/ 4 h 73"/>
                <a:gd name="T24" fmla="*/ 67 w 88"/>
                <a:gd name="T25" fmla="*/ 4 h 73"/>
                <a:gd name="T26" fmla="*/ 51 w 88"/>
                <a:gd name="T27" fmla="*/ 4 h 73"/>
                <a:gd name="T28" fmla="*/ 51 w 88"/>
                <a:gd name="T29" fmla="*/ 61 h 73"/>
                <a:gd name="T30" fmla="*/ 51 w 88"/>
                <a:gd name="T31" fmla="*/ 65 h 73"/>
                <a:gd name="T32" fmla="*/ 51 w 88"/>
                <a:gd name="T33" fmla="*/ 67 h 73"/>
                <a:gd name="T34" fmla="*/ 51 w 88"/>
                <a:gd name="T35" fmla="*/ 69 h 73"/>
                <a:gd name="T36" fmla="*/ 53 w 88"/>
                <a:gd name="T37" fmla="*/ 69 h 73"/>
                <a:gd name="T38" fmla="*/ 55 w 88"/>
                <a:gd name="T39" fmla="*/ 71 h 73"/>
                <a:gd name="T40" fmla="*/ 57 w 88"/>
                <a:gd name="T41" fmla="*/ 71 h 73"/>
                <a:gd name="T42" fmla="*/ 61 w 88"/>
                <a:gd name="T43" fmla="*/ 71 h 73"/>
                <a:gd name="T44" fmla="*/ 65 w 88"/>
                <a:gd name="T45" fmla="*/ 71 h 73"/>
                <a:gd name="T46" fmla="*/ 21 w 88"/>
                <a:gd name="T47" fmla="*/ 73 h 73"/>
                <a:gd name="T48" fmla="*/ 24 w 88"/>
                <a:gd name="T49" fmla="*/ 71 h 73"/>
                <a:gd name="T50" fmla="*/ 28 w 88"/>
                <a:gd name="T51" fmla="*/ 71 h 73"/>
                <a:gd name="T52" fmla="*/ 30 w 88"/>
                <a:gd name="T53" fmla="*/ 71 h 73"/>
                <a:gd name="T54" fmla="*/ 32 w 88"/>
                <a:gd name="T55" fmla="*/ 69 h 73"/>
                <a:gd name="T56" fmla="*/ 34 w 88"/>
                <a:gd name="T57" fmla="*/ 69 h 73"/>
                <a:gd name="T58" fmla="*/ 36 w 88"/>
                <a:gd name="T59" fmla="*/ 67 h 73"/>
                <a:gd name="T60" fmla="*/ 36 w 88"/>
                <a:gd name="T61" fmla="*/ 65 h 73"/>
                <a:gd name="T62" fmla="*/ 36 w 88"/>
                <a:gd name="T63" fmla="*/ 63 h 73"/>
                <a:gd name="T64" fmla="*/ 36 w 88"/>
                <a:gd name="T65" fmla="*/ 59 h 73"/>
                <a:gd name="T66" fmla="*/ 24 w 88"/>
                <a:gd name="T67" fmla="*/ 4 h 73"/>
                <a:gd name="T68" fmla="*/ 21 w 88"/>
                <a:gd name="T69" fmla="*/ 4 h 73"/>
                <a:gd name="T70" fmla="*/ 17 w 88"/>
                <a:gd name="T71" fmla="*/ 4 h 73"/>
                <a:gd name="T72" fmla="*/ 15 w 88"/>
                <a:gd name="T73" fmla="*/ 4 h 73"/>
                <a:gd name="T74" fmla="*/ 13 w 88"/>
                <a:gd name="T75" fmla="*/ 4 h 73"/>
                <a:gd name="T76" fmla="*/ 11 w 88"/>
                <a:gd name="T77" fmla="*/ 6 h 73"/>
                <a:gd name="T78" fmla="*/ 9 w 88"/>
                <a:gd name="T79" fmla="*/ 6 h 73"/>
                <a:gd name="T80" fmla="*/ 7 w 88"/>
                <a:gd name="T81" fmla="*/ 7 h 73"/>
                <a:gd name="T82" fmla="*/ 7 w 88"/>
                <a:gd name="T83" fmla="*/ 7 h 73"/>
                <a:gd name="T84" fmla="*/ 5 w 88"/>
                <a:gd name="T85" fmla="*/ 9 h 73"/>
                <a:gd name="T86" fmla="*/ 5 w 88"/>
                <a:gd name="T87" fmla="*/ 11 h 73"/>
                <a:gd name="T88" fmla="*/ 3 w 88"/>
                <a:gd name="T89" fmla="*/ 13 h 73"/>
                <a:gd name="T90" fmla="*/ 3 w 88"/>
                <a:gd name="T91" fmla="*/ 17 h 73"/>
                <a:gd name="T92" fmla="*/ 1 w 88"/>
                <a:gd name="T93" fmla="*/ 0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73"/>
                <a:gd name="T143" fmla="*/ 88 w 88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73">
                  <a:moveTo>
                    <a:pt x="86" y="0"/>
                  </a:moveTo>
                  <a:lnTo>
                    <a:pt x="88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51" y="4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5" y="71"/>
                  </a:lnTo>
                  <a:lnTo>
                    <a:pt x="65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86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14" y="473"/>
              <a:ext cx="45" cy="73"/>
            </a:xfrm>
            <a:custGeom>
              <a:avLst/>
              <a:gdLst>
                <a:gd name="T0" fmla="*/ 45 w 45"/>
                <a:gd name="T1" fmla="*/ 73 h 73"/>
                <a:gd name="T2" fmla="*/ 0 w 45"/>
                <a:gd name="T3" fmla="*/ 71 h 73"/>
                <a:gd name="T4" fmla="*/ 4 w 45"/>
                <a:gd name="T5" fmla="*/ 71 h 73"/>
                <a:gd name="T6" fmla="*/ 8 w 45"/>
                <a:gd name="T7" fmla="*/ 71 h 73"/>
                <a:gd name="T8" fmla="*/ 10 w 45"/>
                <a:gd name="T9" fmla="*/ 71 h 73"/>
                <a:gd name="T10" fmla="*/ 12 w 45"/>
                <a:gd name="T11" fmla="*/ 69 h 73"/>
                <a:gd name="T12" fmla="*/ 14 w 45"/>
                <a:gd name="T13" fmla="*/ 67 h 73"/>
                <a:gd name="T14" fmla="*/ 14 w 45"/>
                <a:gd name="T15" fmla="*/ 67 h 73"/>
                <a:gd name="T16" fmla="*/ 14 w 45"/>
                <a:gd name="T17" fmla="*/ 65 h 73"/>
                <a:gd name="T18" fmla="*/ 14 w 45"/>
                <a:gd name="T19" fmla="*/ 61 h 73"/>
                <a:gd name="T20" fmla="*/ 14 w 45"/>
                <a:gd name="T21" fmla="*/ 11 h 73"/>
                <a:gd name="T22" fmla="*/ 14 w 45"/>
                <a:gd name="T23" fmla="*/ 9 h 73"/>
                <a:gd name="T24" fmla="*/ 14 w 45"/>
                <a:gd name="T25" fmla="*/ 7 h 73"/>
                <a:gd name="T26" fmla="*/ 14 w 45"/>
                <a:gd name="T27" fmla="*/ 6 h 73"/>
                <a:gd name="T28" fmla="*/ 14 w 45"/>
                <a:gd name="T29" fmla="*/ 4 h 73"/>
                <a:gd name="T30" fmla="*/ 14 w 45"/>
                <a:gd name="T31" fmla="*/ 4 h 73"/>
                <a:gd name="T32" fmla="*/ 12 w 45"/>
                <a:gd name="T33" fmla="*/ 4 h 73"/>
                <a:gd name="T34" fmla="*/ 12 w 45"/>
                <a:gd name="T35" fmla="*/ 4 h 73"/>
                <a:gd name="T36" fmla="*/ 10 w 45"/>
                <a:gd name="T37" fmla="*/ 2 h 73"/>
                <a:gd name="T38" fmla="*/ 8 w 45"/>
                <a:gd name="T39" fmla="*/ 2 h 73"/>
                <a:gd name="T40" fmla="*/ 6 w 45"/>
                <a:gd name="T41" fmla="*/ 2 h 73"/>
                <a:gd name="T42" fmla="*/ 4 w 45"/>
                <a:gd name="T43" fmla="*/ 2 h 73"/>
                <a:gd name="T44" fmla="*/ 4 w 45"/>
                <a:gd name="T45" fmla="*/ 2 h 73"/>
                <a:gd name="T46" fmla="*/ 0 w 45"/>
                <a:gd name="T47" fmla="*/ 0 h 73"/>
                <a:gd name="T48" fmla="*/ 45 w 45"/>
                <a:gd name="T49" fmla="*/ 2 h 73"/>
                <a:gd name="T50" fmla="*/ 39 w 45"/>
                <a:gd name="T51" fmla="*/ 2 h 73"/>
                <a:gd name="T52" fmla="*/ 35 w 45"/>
                <a:gd name="T53" fmla="*/ 2 h 73"/>
                <a:gd name="T54" fmla="*/ 33 w 45"/>
                <a:gd name="T55" fmla="*/ 2 h 73"/>
                <a:gd name="T56" fmla="*/ 31 w 45"/>
                <a:gd name="T57" fmla="*/ 4 h 73"/>
                <a:gd name="T58" fmla="*/ 31 w 45"/>
                <a:gd name="T59" fmla="*/ 4 h 73"/>
                <a:gd name="T60" fmla="*/ 29 w 45"/>
                <a:gd name="T61" fmla="*/ 6 h 73"/>
                <a:gd name="T62" fmla="*/ 29 w 45"/>
                <a:gd name="T63" fmla="*/ 7 h 73"/>
                <a:gd name="T64" fmla="*/ 29 w 45"/>
                <a:gd name="T65" fmla="*/ 11 h 73"/>
                <a:gd name="T66" fmla="*/ 29 w 45"/>
                <a:gd name="T67" fmla="*/ 59 h 73"/>
                <a:gd name="T68" fmla="*/ 29 w 45"/>
                <a:gd name="T69" fmla="*/ 63 h 73"/>
                <a:gd name="T70" fmla="*/ 29 w 45"/>
                <a:gd name="T71" fmla="*/ 65 h 73"/>
                <a:gd name="T72" fmla="*/ 29 w 45"/>
                <a:gd name="T73" fmla="*/ 67 h 73"/>
                <a:gd name="T74" fmla="*/ 29 w 45"/>
                <a:gd name="T75" fmla="*/ 67 h 73"/>
                <a:gd name="T76" fmla="*/ 31 w 45"/>
                <a:gd name="T77" fmla="*/ 69 h 73"/>
                <a:gd name="T78" fmla="*/ 31 w 45"/>
                <a:gd name="T79" fmla="*/ 69 h 73"/>
                <a:gd name="T80" fmla="*/ 33 w 45"/>
                <a:gd name="T81" fmla="*/ 69 h 73"/>
                <a:gd name="T82" fmla="*/ 33 w 45"/>
                <a:gd name="T83" fmla="*/ 69 h 73"/>
                <a:gd name="T84" fmla="*/ 35 w 45"/>
                <a:gd name="T85" fmla="*/ 71 h 73"/>
                <a:gd name="T86" fmla="*/ 37 w 45"/>
                <a:gd name="T87" fmla="*/ 71 h 73"/>
                <a:gd name="T88" fmla="*/ 39 w 45"/>
                <a:gd name="T89" fmla="*/ 71 h 73"/>
                <a:gd name="T90" fmla="*/ 41 w 45"/>
                <a:gd name="T91" fmla="*/ 71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73"/>
                <a:gd name="T140" fmla="*/ 45 w 45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73">
                  <a:moveTo>
                    <a:pt x="45" y="71"/>
                  </a:moveTo>
                  <a:lnTo>
                    <a:pt x="4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5" y="71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964" y="473"/>
              <a:ext cx="79" cy="73"/>
            </a:xfrm>
            <a:custGeom>
              <a:avLst/>
              <a:gdLst>
                <a:gd name="T0" fmla="*/ 29 w 79"/>
                <a:gd name="T1" fmla="*/ 59 h 73"/>
                <a:gd name="T2" fmla="*/ 29 w 79"/>
                <a:gd name="T3" fmla="*/ 63 h 73"/>
                <a:gd name="T4" fmla="*/ 31 w 79"/>
                <a:gd name="T5" fmla="*/ 65 h 73"/>
                <a:gd name="T6" fmla="*/ 31 w 79"/>
                <a:gd name="T7" fmla="*/ 67 h 73"/>
                <a:gd name="T8" fmla="*/ 31 w 79"/>
                <a:gd name="T9" fmla="*/ 69 h 73"/>
                <a:gd name="T10" fmla="*/ 33 w 79"/>
                <a:gd name="T11" fmla="*/ 69 h 73"/>
                <a:gd name="T12" fmla="*/ 35 w 79"/>
                <a:gd name="T13" fmla="*/ 71 h 73"/>
                <a:gd name="T14" fmla="*/ 39 w 79"/>
                <a:gd name="T15" fmla="*/ 71 h 73"/>
                <a:gd name="T16" fmla="*/ 41 w 79"/>
                <a:gd name="T17" fmla="*/ 71 h 73"/>
                <a:gd name="T18" fmla="*/ 44 w 79"/>
                <a:gd name="T19" fmla="*/ 73 h 73"/>
                <a:gd name="T20" fmla="*/ 0 w 79"/>
                <a:gd name="T21" fmla="*/ 71 h 73"/>
                <a:gd name="T22" fmla="*/ 6 w 79"/>
                <a:gd name="T23" fmla="*/ 71 h 73"/>
                <a:gd name="T24" fmla="*/ 8 w 79"/>
                <a:gd name="T25" fmla="*/ 71 h 73"/>
                <a:gd name="T26" fmla="*/ 12 w 79"/>
                <a:gd name="T27" fmla="*/ 71 h 73"/>
                <a:gd name="T28" fmla="*/ 12 w 79"/>
                <a:gd name="T29" fmla="*/ 69 h 73"/>
                <a:gd name="T30" fmla="*/ 14 w 79"/>
                <a:gd name="T31" fmla="*/ 67 h 73"/>
                <a:gd name="T32" fmla="*/ 14 w 79"/>
                <a:gd name="T33" fmla="*/ 67 h 73"/>
                <a:gd name="T34" fmla="*/ 16 w 79"/>
                <a:gd name="T35" fmla="*/ 63 h 73"/>
                <a:gd name="T36" fmla="*/ 16 w 79"/>
                <a:gd name="T37" fmla="*/ 61 h 73"/>
                <a:gd name="T38" fmla="*/ 16 w 79"/>
                <a:gd name="T39" fmla="*/ 11 h 73"/>
                <a:gd name="T40" fmla="*/ 16 w 79"/>
                <a:gd name="T41" fmla="*/ 9 h 73"/>
                <a:gd name="T42" fmla="*/ 14 w 79"/>
                <a:gd name="T43" fmla="*/ 6 h 73"/>
                <a:gd name="T44" fmla="*/ 14 w 79"/>
                <a:gd name="T45" fmla="*/ 4 h 73"/>
                <a:gd name="T46" fmla="*/ 14 w 79"/>
                <a:gd name="T47" fmla="*/ 4 h 73"/>
                <a:gd name="T48" fmla="*/ 12 w 79"/>
                <a:gd name="T49" fmla="*/ 2 h 73"/>
                <a:gd name="T50" fmla="*/ 10 w 79"/>
                <a:gd name="T51" fmla="*/ 2 h 73"/>
                <a:gd name="T52" fmla="*/ 6 w 79"/>
                <a:gd name="T53" fmla="*/ 2 h 73"/>
                <a:gd name="T54" fmla="*/ 4 w 79"/>
                <a:gd name="T55" fmla="*/ 2 h 73"/>
                <a:gd name="T56" fmla="*/ 0 w 79"/>
                <a:gd name="T57" fmla="*/ 0 h 73"/>
                <a:gd name="T58" fmla="*/ 41 w 79"/>
                <a:gd name="T59" fmla="*/ 0 h 73"/>
                <a:gd name="T60" fmla="*/ 48 w 79"/>
                <a:gd name="T61" fmla="*/ 0 h 73"/>
                <a:gd name="T62" fmla="*/ 54 w 79"/>
                <a:gd name="T63" fmla="*/ 0 h 73"/>
                <a:gd name="T64" fmla="*/ 58 w 79"/>
                <a:gd name="T65" fmla="*/ 0 h 73"/>
                <a:gd name="T66" fmla="*/ 62 w 79"/>
                <a:gd name="T67" fmla="*/ 2 h 73"/>
                <a:gd name="T68" fmla="*/ 66 w 79"/>
                <a:gd name="T69" fmla="*/ 4 h 73"/>
                <a:gd name="T70" fmla="*/ 69 w 79"/>
                <a:gd name="T71" fmla="*/ 6 h 73"/>
                <a:gd name="T72" fmla="*/ 71 w 79"/>
                <a:gd name="T73" fmla="*/ 7 h 73"/>
                <a:gd name="T74" fmla="*/ 75 w 79"/>
                <a:gd name="T75" fmla="*/ 9 h 73"/>
                <a:gd name="T76" fmla="*/ 77 w 79"/>
                <a:gd name="T77" fmla="*/ 11 h 73"/>
                <a:gd name="T78" fmla="*/ 79 w 79"/>
                <a:gd name="T79" fmla="*/ 15 h 73"/>
                <a:gd name="T80" fmla="*/ 79 w 79"/>
                <a:gd name="T81" fmla="*/ 17 h 73"/>
                <a:gd name="T82" fmla="*/ 79 w 79"/>
                <a:gd name="T83" fmla="*/ 21 h 73"/>
                <a:gd name="T84" fmla="*/ 77 w 79"/>
                <a:gd name="T85" fmla="*/ 27 h 73"/>
                <a:gd name="T86" fmla="*/ 75 w 79"/>
                <a:gd name="T87" fmla="*/ 29 h 73"/>
                <a:gd name="T88" fmla="*/ 73 w 79"/>
                <a:gd name="T89" fmla="*/ 32 h 73"/>
                <a:gd name="T90" fmla="*/ 67 w 79"/>
                <a:gd name="T91" fmla="*/ 36 h 73"/>
                <a:gd name="T92" fmla="*/ 64 w 79"/>
                <a:gd name="T93" fmla="*/ 38 h 73"/>
                <a:gd name="T94" fmla="*/ 58 w 79"/>
                <a:gd name="T95" fmla="*/ 38 h 73"/>
                <a:gd name="T96" fmla="*/ 50 w 79"/>
                <a:gd name="T97" fmla="*/ 40 h 73"/>
                <a:gd name="T98" fmla="*/ 46 w 79"/>
                <a:gd name="T99" fmla="*/ 40 h 73"/>
                <a:gd name="T100" fmla="*/ 44 w 79"/>
                <a:gd name="T101" fmla="*/ 40 h 73"/>
                <a:gd name="T102" fmla="*/ 43 w 79"/>
                <a:gd name="T103" fmla="*/ 40 h 73"/>
                <a:gd name="T104" fmla="*/ 41 w 79"/>
                <a:gd name="T105" fmla="*/ 40 h 73"/>
                <a:gd name="T106" fmla="*/ 39 w 79"/>
                <a:gd name="T107" fmla="*/ 40 h 73"/>
                <a:gd name="T108" fmla="*/ 35 w 79"/>
                <a:gd name="T109" fmla="*/ 40 h 73"/>
                <a:gd name="T110" fmla="*/ 33 w 79"/>
                <a:gd name="T111" fmla="*/ 38 h 73"/>
                <a:gd name="T112" fmla="*/ 31 w 79"/>
                <a:gd name="T113" fmla="*/ 38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"/>
                <a:gd name="T172" fmla="*/ 0 h 73"/>
                <a:gd name="T173" fmla="*/ 79 w 79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" h="73">
                  <a:moveTo>
                    <a:pt x="29" y="38"/>
                  </a:move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1" y="34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993" y="477"/>
              <a:ext cx="33" cy="32"/>
            </a:xfrm>
            <a:custGeom>
              <a:avLst/>
              <a:gdLst>
                <a:gd name="T0" fmla="*/ 2 w 33"/>
                <a:gd name="T1" fmla="*/ 32 h 32"/>
                <a:gd name="T2" fmla="*/ 4 w 33"/>
                <a:gd name="T3" fmla="*/ 32 h 32"/>
                <a:gd name="T4" fmla="*/ 6 w 33"/>
                <a:gd name="T5" fmla="*/ 32 h 32"/>
                <a:gd name="T6" fmla="*/ 8 w 33"/>
                <a:gd name="T7" fmla="*/ 32 h 32"/>
                <a:gd name="T8" fmla="*/ 8 w 33"/>
                <a:gd name="T9" fmla="*/ 32 h 32"/>
                <a:gd name="T10" fmla="*/ 10 w 33"/>
                <a:gd name="T11" fmla="*/ 32 h 32"/>
                <a:gd name="T12" fmla="*/ 12 w 33"/>
                <a:gd name="T13" fmla="*/ 32 h 32"/>
                <a:gd name="T14" fmla="*/ 12 w 33"/>
                <a:gd name="T15" fmla="*/ 32 h 32"/>
                <a:gd name="T16" fmla="*/ 15 w 33"/>
                <a:gd name="T17" fmla="*/ 32 h 32"/>
                <a:gd name="T18" fmla="*/ 19 w 33"/>
                <a:gd name="T19" fmla="*/ 32 h 32"/>
                <a:gd name="T20" fmla="*/ 21 w 33"/>
                <a:gd name="T21" fmla="*/ 30 h 32"/>
                <a:gd name="T22" fmla="*/ 25 w 33"/>
                <a:gd name="T23" fmla="*/ 28 h 32"/>
                <a:gd name="T24" fmla="*/ 29 w 33"/>
                <a:gd name="T25" fmla="*/ 27 h 32"/>
                <a:gd name="T26" fmla="*/ 31 w 33"/>
                <a:gd name="T27" fmla="*/ 25 h 32"/>
                <a:gd name="T28" fmla="*/ 31 w 33"/>
                <a:gd name="T29" fmla="*/ 21 h 32"/>
                <a:gd name="T30" fmla="*/ 33 w 33"/>
                <a:gd name="T31" fmla="*/ 19 h 32"/>
                <a:gd name="T32" fmla="*/ 33 w 33"/>
                <a:gd name="T33" fmla="*/ 15 h 32"/>
                <a:gd name="T34" fmla="*/ 33 w 33"/>
                <a:gd name="T35" fmla="*/ 13 h 32"/>
                <a:gd name="T36" fmla="*/ 31 w 33"/>
                <a:gd name="T37" fmla="*/ 11 h 32"/>
                <a:gd name="T38" fmla="*/ 31 w 33"/>
                <a:gd name="T39" fmla="*/ 9 h 32"/>
                <a:gd name="T40" fmla="*/ 29 w 33"/>
                <a:gd name="T41" fmla="*/ 7 h 32"/>
                <a:gd name="T42" fmla="*/ 27 w 33"/>
                <a:gd name="T43" fmla="*/ 5 h 32"/>
                <a:gd name="T44" fmla="*/ 25 w 33"/>
                <a:gd name="T45" fmla="*/ 3 h 32"/>
                <a:gd name="T46" fmla="*/ 23 w 33"/>
                <a:gd name="T47" fmla="*/ 2 h 32"/>
                <a:gd name="T48" fmla="*/ 21 w 33"/>
                <a:gd name="T49" fmla="*/ 2 h 32"/>
                <a:gd name="T50" fmla="*/ 17 w 33"/>
                <a:gd name="T51" fmla="*/ 0 h 32"/>
                <a:gd name="T52" fmla="*/ 15 w 33"/>
                <a:gd name="T53" fmla="*/ 0 h 32"/>
                <a:gd name="T54" fmla="*/ 12 w 33"/>
                <a:gd name="T55" fmla="*/ 0 h 32"/>
                <a:gd name="T56" fmla="*/ 10 w 33"/>
                <a:gd name="T57" fmla="*/ 0 h 32"/>
                <a:gd name="T58" fmla="*/ 8 w 33"/>
                <a:gd name="T59" fmla="*/ 0 h 32"/>
                <a:gd name="T60" fmla="*/ 6 w 33"/>
                <a:gd name="T61" fmla="*/ 0 h 32"/>
                <a:gd name="T62" fmla="*/ 2 w 33"/>
                <a:gd name="T63" fmla="*/ 0 h 32"/>
                <a:gd name="T64" fmla="*/ 0 w 33"/>
                <a:gd name="T65" fmla="*/ 3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32"/>
                <a:gd name="T101" fmla="*/ 33 w 33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32">
                  <a:moveTo>
                    <a:pt x="0" y="30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lasemi dagilimi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227138"/>
            <a:ext cx="8304212" cy="4346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92088"/>
            <a:ext cx="8424863" cy="933450"/>
          </a:xfrm>
        </p:spPr>
        <p:txBody>
          <a:bodyPr/>
          <a:lstStyle/>
          <a:p>
            <a:r>
              <a:rPr lang="tr-TR" sz="3600" dirty="0" err="1" smtClean="0"/>
              <a:t>Thalasemi</a:t>
            </a:r>
            <a:r>
              <a:rPr lang="tr-TR" sz="3600" dirty="0" smtClean="0"/>
              <a:t> Taşıyıcılığı ve </a:t>
            </a:r>
            <a:r>
              <a:rPr lang="tr-TR" sz="3600" dirty="0" err="1" smtClean="0"/>
              <a:t>Major</a:t>
            </a:r>
            <a:r>
              <a:rPr lang="tr-TR" sz="3600" dirty="0" smtClean="0"/>
              <a:t> Sıklığı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73538" y="38290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%3.7 (68460)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95838" y="4675188"/>
            <a:ext cx="928687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800000"/>
                </a:solidFill>
              </a:rPr>
              <a:t>%5.9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19250" y="4240213"/>
            <a:ext cx="865188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FFFF66"/>
                </a:solidFill>
              </a:rPr>
              <a:t>%13.1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0825" y="3619500"/>
            <a:ext cx="836613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800000"/>
                </a:solidFill>
              </a:rPr>
              <a:t>% 5.1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393825" y="2233613"/>
            <a:ext cx="9144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%1.7 (4040)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44625" y="3733800"/>
            <a:ext cx="69215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/>
              <a:t>%2.6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472238" y="3308350"/>
            <a:ext cx="75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%3.6 (2830)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11188" y="1700213"/>
            <a:ext cx="80645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FFFF66"/>
                </a:solidFill>
              </a:rPr>
              <a:t>%6.4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393950" y="3436938"/>
            <a:ext cx="692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%2.4 (6654)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543050" y="1582738"/>
            <a:ext cx="9144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%4.5 (4944)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79388" y="2852738"/>
            <a:ext cx="936625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800000"/>
                </a:solidFill>
              </a:rPr>
              <a:t>%4.8 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916488" y="3476625"/>
            <a:ext cx="692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%0.7 (2398)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998538" y="1343025"/>
            <a:ext cx="914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%3.4 (2439)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340100" y="4397375"/>
            <a:ext cx="692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%2.3 (40977)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116013" y="3933825"/>
            <a:ext cx="792162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>
                <a:solidFill>
                  <a:srgbClr val="FFFF66"/>
                </a:solidFill>
              </a:rPr>
              <a:t>%7.8 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741988" y="4165600"/>
            <a:ext cx="8636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900"/>
              <a:t>%6.4 (2913)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785786" y="5783263"/>
            <a:ext cx="215900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042988" y="5761038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92163" y="6321425"/>
            <a:ext cx="215900" cy="215900"/>
          </a:xfrm>
          <a:prstGeom prst="rect">
            <a:avLst/>
          </a:prstGeom>
          <a:solidFill>
            <a:srgbClr val="FAFF0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042988" y="6215063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1-10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3743325" y="5783263"/>
            <a:ext cx="215900" cy="215900"/>
          </a:xfrm>
          <a:prstGeom prst="rect">
            <a:avLst/>
          </a:prstGeom>
          <a:solidFill>
            <a:srgbClr val="8E13C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030663" y="5761038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10-50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743325" y="6237288"/>
            <a:ext cx="215900" cy="215900"/>
          </a:xfrm>
          <a:prstGeom prst="rect">
            <a:avLst/>
          </a:prstGeom>
          <a:solidFill>
            <a:srgbClr val="82828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030663" y="6215063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50-100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937375" y="5783263"/>
            <a:ext cx="215900" cy="215900"/>
          </a:xfrm>
          <a:prstGeom prst="rect">
            <a:avLst/>
          </a:prstGeom>
          <a:solidFill>
            <a:srgbClr val="00DE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7224713" y="5761038"/>
            <a:ext cx="1322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100-200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937375" y="6237288"/>
            <a:ext cx="215900" cy="215900"/>
          </a:xfrm>
          <a:prstGeom prst="rect">
            <a:avLst/>
          </a:prstGeom>
          <a:solidFill>
            <a:srgbClr val="8A05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7224713" y="6215063"/>
            <a:ext cx="1657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200 ve üzeri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850900"/>
          </a:xfrm>
        </p:spPr>
        <p:txBody>
          <a:bodyPr/>
          <a:lstStyle/>
          <a:p>
            <a:pPr eaLnBrk="1" hangingPunct="1"/>
            <a:r>
              <a:rPr lang="tr-TR" smtClean="0"/>
              <a:t>Ülkemizde Anemi Sıklığı ve Önemi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921625" cy="3313113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tr-TR" dirty="0" smtClean="0"/>
              <a:t>Görülme sıklığı: </a:t>
            </a:r>
            <a:r>
              <a:rPr lang="en-US" dirty="0" smtClean="0">
                <a:cs typeface="Arial" charset="0"/>
              </a:rPr>
              <a:t>~</a:t>
            </a:r>
            <a:r>
              <a:rPr lang="tr-TR" dirty="0" smtClean="0">
                <a:cs typeface="Arial" charset="0"/>
              </a:rPr>
              <a:t> % 30-40</a:t>
            </a:r>
          </a:p>
          <a:p>
            <a:pPr eaLnBrk="1" hangingPunct="1">
              <a:spcBef>
                <a:spcPct val="30000"/>
              </a:spcBef>
            </a:pPr>
            <a:r>
              <a:rPr lang="tr-TR" dirty="0" smtClean="0">
                <a:cs typeface="Arial" charset="0"/>
              </a:rPr>
              <a:t>En sık nedeni: Demir eksikliği (%80-85)</a:t>
            </a:r>
          </a:p>
          <a:p>
            <a:pPr eaLnBrk="1" hangingPunct="1">
              <a:spcBef>
                <a:spcPct val="30000"/>
              </a:spcBef>
            </a:pPr>
            <a:r>
              <a:rPr lang="tr-TR" dirty="0" smtClean="0">
                <a:cs typeface="Arial" charset="0"/>
              </a:rPr>
              <a:t>En sık görüldüğü yaş grubu: 6 ila 36 ay </a:t>
            </a:r>
          </a:p>
          <a:p>
            <a:pPr eaLnBrk="1" hangingPunct="1">
              <a:spcBef>
                <a:spcPct val="30000"/>
              </a:spcBef>
            </a:pPr>
            <a:r>
              <a:rPr lang="tr-TR" dirty="0" smtClean="0">
                <a:cs typeface="Arial" charset="0"/>
              </a:rPr>
              <a:t>En sık görüldüğü dönemdeki klinik önemi:</a:t>
            </a:r>
          </a:p>
          <a:p>
            <a:pPr lvl="1" eaLnBrk="1" hangingPunct="1">
              <a:spcBef>
                <a:spcPct val="30000"/>
              </a:spcBef>
            </a:pPr>
            <a:r>
              <a:rPr lang="tr-TR" b="1" dirty="0" smtClean="0">
                <a:cs typeface="Arial" charset="0"/>
              </a:rPr>
              <a:t>Zihinsel ve duygusal fonksiyonlarda            KALICI YETERSİZLİK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4572000" y="4365625"/>
            <a:ext cx="431800" cy="503238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/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2627313" y="4365625"/>
            <a:ext cx="431800" cy="503238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00063" y="5046663"/>
            <a:ext cx="8304212" cy="14224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99FF33"/>
              </a:buClr>
              <a:buFont typeface="Arial" charset="0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Demir eksikliği anemisi bir 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halk sağlığı sorunu</a:t>
            </a:r>
          </a:p>
          <a:p>
            <a:pPr marL="457200" indent="-457200">
              <a:lnSpc>
                <a:spcPct val="120000"/>
              </a:lnSpc>
              <a:buClr>
                <a:srgbClr val="99FF33"/>
              </a:buClr>
              <a:buFont typeface="Arial" charset="0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Süt çocukluğunda gelişiminin 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ÖNLENMESİ gerekli</a:t>
            </a:r>
          </a:p>
          <a:p>
            <a:pPr marL="457200" indent="-457200">
              <a:lnSpc>
                <a:spcPct val="120000"/>
              </a:lnSpc>
              <a:buClr>
                <a:srgbClr val="99FF33"/>
              </a:buClr>
              <a:buFont typeface="Arial" charset="0"/>
              <a:buAutoNum type="arabicPeriod"/>
            </a:pPr>
            <a:r>
              <a:rPr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Erken tanı ve tedavisi kalıcı etkileri açısından önemli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  <p:bldP spid="140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Aneminin Sınıflandırılması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714488"/>
            <a:ext cx="7758138" cy="4268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2800" b="1" dirty="0" err="1" smtClean="0"/>
              <a:t>Fizyopatolojik</a:t>
            </a:r>
            <a:r>
              <a:rPr lang="tr-TR" sz="2800" b="1" dirty="0" smtClean="0"/>
              <a:t> sınıflandırma</a:t>
            </a:r>
          </a:p>
          <a:p>
            <a:pPr marL="914400" lvl="1" indent="-514350"/>
            <a:r>
              <a:rPr lang="tr-TR" b="1" dirty="0" smtClean="0">
                <a:solidFill>
                  <a:srgbClr val="000066"/>
                </a:solidFill>
              </a:rPr>
              <a:t>Yapım yetersizliği</a:t>
            </a:r>
          </a:p>
          <a:p>
            <a:pPr marL="914400" lvl="1" indent="-514350"/>
            <a:r>
              <a:rPr lang="tr-TR" b="1" dirty="0" smtClean="0">
                <a:solidFill>
                  <a:srgbClr val="000066"/>
                </a:solidFill>
              </a:rPr>
              <a:t>Yıkım fazlalığı ve kan kaybı</a:t>
            </a:r>
          </a:p>
          <a:p>
            <a:pPr marL="514350" indent="-514350">
              <a:buFont typeface="+mj-lt"/>
              <a:buAutoNum type="arabicPeriod"/>
            </a:pPr>
            <a:endParaRPr lang="tr-TR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Morfolojik sınıflandırma</a:t>
            </a: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Mikrositik</a:t>
            </a:r>
            <a:endParaRPr lang="tr-TR" b="1" dirty="0" smtClean="0">
              <a:solidFill>
                <a:srgbClr val="000066"/>
              </a:solidFill>
            </a:endParaRP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Normositik</a:t>
            </a:r>
            <a:endParaRPr lang="tr-TR" b="1" dirty="0" smtClean="0">
              <a:solidFill>
                <a:srgbClr val="000066"/>
              </a:solidFill>
            </a:endParaRP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Makrositik</a:t>
            </a:r>
            <a:endParaRPr lang="tr-TR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Aneminin Sınıflandırılması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714488"/>
            <a:ext cx="7758138" cy="4268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Fizyopatolojik</a:t>
            </a: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sınıflandırma</a:t>
            </a:r>
          </a:p>
          <a:p>
            <a:pPr marL="914400" lvl="1" indent="-514350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Yapım yetersizliği</a:t>
            </a:r>
          </a:p>
          <a:p>
            <a:pPr marL="914400" lvl="1" indent="-514350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Yıkım fazlalığı ve kan kaybı</a:t>
            </a:r>
          </a:p>
          <a:p>
            <a:pPr marL="514350" indent="-514350">
              <a:buFont typeface="+mj-lt"/>
              <a:buAutoNum type="arabicPeriod"/>
            </a:pPr>
            <a:endParaRPr lang="tr-TR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Morfolojik sınıflandırma</a:t>
            </a: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Mikrositik</a:t>
            </a:r>
            <a:endParaRPr lang="tr-TR" b="1" dirty="0" smtClean="0">
              <a:solidFill>
                <a:srgbClr val="000066"/>
              </a:solidFill>
            </a:endParaRP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Normositik</a:t>
            </a:r>
            <a:endParaRPr lang="tr-TR" b="1" dirty="0" smtClean="0">
              <a:solidFill>
                <a:srgbClr val="000066"/>
              </a:solidFill>
            </a:endParaRPr>
          </a:p>
          <a:p>
            <a:pPr marL="914400" lvl="1" indent="-514350"/>
            <a:r>
              <a:rPr lang="tr-TR" b="1" dirty="0" err="1" smtClean="0">
                <a:solidFill>
                  <a:srgbClr val="000066"/>
                </a:solidFill>
              </a:rPr>
              <a:t>Makrositik</a:t>
            </a:r>
            <a:endParaRPr lang="tr-TR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38237"/>
          </a:xfrm>
        </p:spPr>
        <p:txBody>
          <a:bodyPr/>
          <a:lstStyle/>
          <a:p>
            <a:r>
              <a:rPr lang="tr-TR"/>
              <a:t>Çocukluk Çağında Anemi Nedenleri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1188" y="1557338"/>
            <a:ext cx="7561262" cy="4319587"/>
          </a:xfrm>
          <a:prstGeom prst="rect">
            <a:avLst/>
          </a:prstGeom>
          <a:solidFill>
            <a:schemeClr val="tx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4400" b="1" dirty="0">
                <a:solidFill>
                  <a:srgbClr val="FFFF00"/>
                </a:solidFill>
              </a:rPr>
              <a:t>TÜM ANEMİLER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71550" y="1970105"/>
            <a:ext cx="7200900" cy="3887787"/>
          </a:xfrm>
          <a:prstGeom prst="rect">
            <a:avLst/>
          </a:prstGeom>
          <a:solidFill>
            <a:srgbClr val="5C0000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MİKROSİTİK ANEMİLER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785794"/>
            <a:ext cx="8072494" cy="157163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ANEMİ VE MİKROSİTOZ TANIMLARI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804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/>
              <a:t>Aneminin Morfolojik Sınıflandırılması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03848" y="998327"/>
            <a:ext cx="1755610" cy="677108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ANEMİ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0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643438" y="3213100"/>
            <a:ext cx="2736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835150" y="3213100"/>
            <a:ext cx="2808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00113" y="3789363"/>
            <a:ext cx="1863011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Mikrositik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51238" y="3789363"/>
            <a:ext cx="2061783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00788" y="3789363"/>
            <a:ext cx="1963999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003675" y="2205038"/>
            <a:ext cx="1152880" cy="615553"/>
          </a:xfrm>
          <a:prstGeom prst="rect">
            <a:avLst/>
          </a:prstGeom>
          <a:solidFill>
            <a:srgbClr val="E7F4F5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MCV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1870075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4572000" y="1700213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4572000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7345363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OLGU - 1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183187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tr-TR" sz="2600" b="1" dirty="0" smtClean="0"/>
              <a:t>1.5 yaşında, erkek </a:t>
            </a:r>
          </a:p>
          <a:p>
            <a:pPr eaLnBrk="1" hangingPunct="1">
              <a:spcBef>
                <a:spcPct val="45000"/>
              </a:spcBef>
            </a:pPr>
            <a:r>
              <a:rPr lang="tr-TR" sz="2600" b="1" dirty="0" smtClean="0"/>
              <a:t>Şikayet:</a:t>
            </a:r>
            <a:r>
              <a:rPr lang="tr-TR" sz="2600" dirty="0" smtClean="0"/>
              <a:t> Burun akıntısı, huzursuzluk ve ateş</a:t>
            </a:r>
          </a:p>
          <a:p>
            <a:pPr eaLnBrk="1" hangingPunct="1">
              <a:spcBef>
                <a:spcPct val="45000"/>
              </a:spcBef>
            </a:pPr>
            <a:r>
              <a:rPr lang="tr-TR" sz="2600" b="1" dirty="0" smtClean="0"/>
              <a:t>Fizik muayene: </a:t>
            </a:r>
            <a:r>
              <a:rPr lang="tr-TR" sz="2600" dirty="0" smtClean="0"/>
              <a:t>Hafif solukluk ve </a:t>
            </a:r>
            <a:r>
              <a:rPr lang="tr-TR" sz="2600" dirty="0" err="1" smtClean="0"/>
              <a:t>farinks</a:t>
            </a:r>
            <a:r>
              <a:rPr lang="tr-TR" sz="2600" dirty="0" smtClean="0"/>
              <a:t> </a:t>
            </a:r>
            <a:r>
              <a:rPr lang="tr-TR" sz="2600" dirty="0" err="1" smtClean="0"/>
              <a:t>hiperemik</a:t>
            </a:r>
            <a:endParaRPr lang="tr-TR" sz="2600" dirty="0" smtClean="0"/>
          </a:p>
          <a:p>
            <a:pPr eaLnBrk="1" hangingPunct="1">
              <a:spcBef>
                <a:spcPct val="45000"/>
              </a:spcBef>
            </a:pPr>
            <a:r>
              <a:rPr lang="tr-TR" sz="2600" b="1" dirty="0" smtClean="0"/>
              <a:t>Tam kan incelemesi:</a:t>
            </a:r>
          </a:p>
          <a:p>
            <a:pPr lvl="1" eaLnBrk="1" hangingPunct="1">
              <a:spcBef>
                <a:spcPct val="45000"/>
              </a:spcBef>
            </a:pPr>
            <a:r>
              <a:rPr lang="tr-TR" b="1" dirty="0" err="1" smtClean="0">
                <a:solidFill>
                  <a:srgbClr val="5C0000"/>
                </a:solidFill>
              </a:rPr>
              <a:t>Hb</a:t>
            </a:r>
            <a:r>
              <a:rPr lang="tr-TR" b="1" dirty="0" smtClean="0">
                <a:solidFill>
                  <a:srgbClr val="5C0000"/>
                </a:solidFill>
              </a:rPr>
              <a:t>:	</a:t>
            </a:r>
            <a:r>
              <a:rPr lang="tr-TR" b="1" dirty="0" smtClean="0"/>
              <a:t>10.7 g/</a:t>
            </a:r>
            <a:r>
              <a:rPr lang="tr-TR" b="1" dirty="0" err="1" smtClean="0"/>
              <a:t>dL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5C0000"/>
                </a:solidFill>
              </a:rPr>
              <a:t>MCV:	</a:t>
            </a:r>
            <a:r>
              <a:rPr lang="tr-TR" b="1" dirty="0" smtClean="0"/>
              <a:t> 73.2 </a:t>
            </a:r>
            <a:r>
              <a:rPr lang="tr-TR" b="1" dirty="0" err="1" smtClean="0"/>
              <a:t>fl</a:t>
            </a:r>
            <a:endParaRPr lang="tr-TR" b="1" dirty="0" smtClean="0"/>
          </a:p>
          <a:p>
            <a:pPr lvl="1" eaLnBrk="1" hangingPunct="1">
              <a:spcBef>
                <a:spcPct val="45000"/>
              </a:spcBef>
            </a:pPr>
            <a:r>
              <a:rPr lang="tr-TR" b="1" dirty="0" smtClean="0">
                <a:solidFill>
                  <a:srgbClr val="5C0000"/>
                </a:solidFill>
              </a:rPr>
              <a:t>MCH:</a:t>
            </a:r>
            <a:r>
              <a:rPr lang="tr-TR" b="1" dirty="0" smtClean="0">
                <a:solidFill>
                  <a:srgbClr val="FFFF66"/>
                </a:solidFill>
              </a:rPr>
              <a:t>	</a:t>
            </a:r>
            <a:r>
              <a:rPr lang="tr-TR" b="1" dirty="0" smtClean="0"/>
              <a:t>26.2 </a:t>
            </a:r>
            <a:r>
              <a:rPr lang="tr-TR" b="1" dirty="0" err="1" smtClean="0"/>
              <a:t>pg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5C0000"/>
                </a:solidFill>
              </a:rPr>
              <a:t>RDW:</a:t>
            </a:r>
            <a:r>
              <a:rPr lang="tr-TR" b="1" dirty="0" smtClean="0">
                <a:solidFill>
                  <a:srgbClr val="FFFF66"/>
                </a:solidFill>
              </a:rPr>
              <a:t>	</a:t>
            </a:r>
            <a:r>
              <a:rPr lang="tr-TR" b="1" dirty="0" smtClean="0"/>
              <a:t> 14.8</a:t>
            </a:r>
          </a:p>
          <a:p>
            <a:pPr lvl="1" eaLnBrk="1" hangingPunct="1">
              <a:spcBef>
                <a:spcPct val="45000"/>
              </a:spcBef>
            </a:pPr>
            <a:r>
              <a:rPr lang="tr-TR" b="1" dirty="0" smtClean="0">
                <a:solidFill>
                  <a:srgbClr val="5C0000"/>
                </a:solidFill>
              </a:rPr>
              <a:t>WBC:</a:t>
            </a:r>
            <a:r>
              <a:rPr lang="tr-TR" b="1" dirty="0" smtClean="0"/>
              <a:t>	9 800/mm</a:t>
            </a:r>
            <a:r>
              <a:rPr lang="tr-TR" b="1" baseline="30000" dirty="0" smtClean="0"/>
              <a:t>3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5C0000"/>
                </a:solidFill>
              </a:rPr>
              <a:t>PLT:   </a:t>
            </a:r>
            <a:r>
              <a:rPr lang="tr-TR" b="1" dirty="0" smtClean="0"/>
              <a:t>238 000/mm</a:t>
            </a:r>
            <a:r>
              <a:rPr lang="tr-TR" b="1" baseline="30000" dirty="0" smtClean="0"/>
              <a:t>3</a:t>
            </a:r>
          </a:p>
          <a:p>
            <a:pPr lvl="1" eaLnBrk="1" hangingPunct="1">
              <a:spcBef>
                <a:spcPct val="45000"/>
              </a:spcBef>
            </a:pPr>
            <a:r>
              <a:rPr lang="tr-TR" b="1" dirty="0" err="1" smtClean="0">
                <a:solidFill>
                  <a:srgbClr val="5C0000"/>
                </a:solidFill>
              </a:rPr>
              <a:t>Periferik</a:t>
            </a:r>
            <a:r>
              <a:rPr lang="tr-TR" b="1" dirty="0" smtClean="0">
                <a:solidFill>
                  <a:srgbClr val="5C0000"/>
                </a:solidFill>
              </a:rPr>
              <a:t> yayma: </a:t>
            </a:r>
            <a:r>
              <a:rPr lang="tr-TR" dirty="0" smtClean="0"/>
              <a:t>% 28 </a:t>
            </a:r>
            <a:r>
              <a:rPr lang="tr-TR" dirty="0" err="1" smtClean="0"/>
              <a:t>seg</a:t>
            </a:r>
            <a:r>
              <a:rPr lang="tr-TR" dirty="0" smtClean="0"/>
              <a:t>, % 66 </a:t>
            </a:r>
            <a:r>
              <a:rPr lang="tr-TR" dirty="0" err="1" smtClean="0"/>
              <a:t>lenfo</a:t>
            </a:r>
            <a:r>
              <a:rPr lang="tr-TR" dirty="0" smtClean="0"/>
              <a:t>, % 6 mono eritrositler hafif </a:t>
            </a:r>
            <a:r>
              <a:rPr lang="tr-TR" dirty="0" err="1" smtClean="0"/>
              <a:t>mikrositik</a:t>
            </a:r>
            <a:r>
              <a:rPr lang="tr-TR" dirty="0" smtClean="0"/>
              <a:t> ve hafif </a:t>
            </a:r>
            <a:r>
              <a:rPr lang="tr-TR" dirty="0" err="1" smtClean="0"/>
              <a:t>anizositoz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7325"/>
            <a:ext cx="8569325" cy="1009650"/>
          </a:xfrm>
        </p:spPr>
        <p:txBody>
          <a:bodyPr/>
          <a:lstStyle/>
          <a:p>
            <a:pPr eaLnBrk="1" hangingPunct="1"/>
            <a:r>
              <a:rPr lang="tr-TR" sz="3200" smtClean="0"/>
              <a:t>Olgunun Anemi Yönüyle Değerlendirilmesi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92500" y="2493963"/>
            <a:ext cx="2081213" cy="64770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ANEMİ ?</a:t>
            </a:r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341" name="20 Metin kutusu"/>
          <p:cNvSpPr txBox="1">
            <a:spLocks noChangeArrowheads="1"/>
          </p:cNvSpPr>
          <p:nvPr/>
        </p:nvSpPr>
        <p:spPr bwMode="auto">
          <a:xfrm>
            <a:off x="2987675" y="1341438"/>
            <a:ext cx="3092450" cy="615950"/>
          </a:xfrm>
          <a:prstGeom prst="rect">
            <a:avLst/>
          </a:prstGeom>
          <a:solidFill>
            <a:schemeClr val="bg1"/>
          </a:solidFill>
          <a:ln w="57150">
            <a:solidFill>
              <a:srgbClr val="5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 b="1" dirty="0" err="1">
                <a:latin typeface="Arial" pitchFamily="34" charset="0"/>
                <a:cs typeface="Arial" pitchFamily="34" charset="0"/>
              </a:rPr>
              <a:t>Hb</a:t>
            </a:r>
            <a:r>
              <a:rPr lang="tr-TR" sz="3400" b="1" dirty="0">
                <a:latin typeface="Arial" pitchFamily="34" charset="0"/>
                <a:cs typeface="Arial" pitchFamily="34" charset="0"/>
              </a:rPr>
              <a:t>: 10.7 gr/</a:t>
            </a:r>
            <a:r>
              <a:rPr lang="tr-TR" sz="3400" b="1" dirty="0" err="1">
                <a:latin typeface="Arial" pitchFamily="34" charset="0"/>
                <a:cs typeface="Arial" pitchFamily="34" charset="0"/>
              </a:rPr>
              <a:t>dL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Line 16"/>
          <p:cNvSpPr>
            <a:spLocks noChangeShapeType="1"/>
          </p:cNvSpPr>
          <p:nvPr/>
        </p:nvSpPr>
        <p:spPr bwMode="auto">
          <a:xfrm>
            <a:off x="4572000" y="1987550"/>
            <a:ext cx="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572000" y="3138488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3143250" y="3714750"/>
            <a:ext cx="2847975" cy="584200"/>
          </a:xfrm>
          <a:prstGeom prst="rect">
            <a:avLst/>
          </a:prstGeom>
          <a:solidFill>
            <a:schemeClr val="bg1"/>
          </a:solidFill>
          <a:ln w="57150">
            <a:solidFill>
              <a:srgbClr val="5C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MCV: 73.2 </a:t>
            </a:r>
            <a:r>
              <a:rPr lang="tr-TR" sz="3200" b="1" dirty="0" err="1">
                <a:latin typeface="Arial" pitchFamily="34" charset="0"/>
                <a:cs typeface="Arial" pitchFamily="34" charset="0"/>
              </a:rPr>
              <a:t>pg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572000" y="4318000"/>
            <a:ext cx="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9 Metin kutusu"/>
          <p:cNvSpPr txBox="1">
            <a:spLocks noChangeArrowheads="1"/>
          </p:cNvSpPr>
          <p:nvPr/>
        </p:nvSpPr>
        <p:spPr bwMode="auto">
          <a:xfrm>
            <a:off x="3286125" y="4916488"/>
            <a:ext cx="2574925" cy="58420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Mikrositoz</a:t>
            </a:r>
            <a:r>
              <a:rPr lang="tr-T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8247062" cy="811213"/>
          </a:xfrm>
        </p:spPr>
        <p:txBody>
          <a:bodyPr/>
          <a:lstStyle/>
          <a:p>
            <a:pPr eaLnBrk="1" hangingPunct="1"/>
            <a:r>
              <a:rPr lang="tr-TR" sz="3600" smtClean="0"/>
              <a:t>Anemi Tanımı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51363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374" name="Group 62"/>
          <p:cNvGraphicFramePr>
            <a:graphicFrameLocks noGrp="1"/>
          </p:cNvGraphicFramePr>
          <p:nvPr>
            <p:ph idx="1"/>
          </p:nvPr>
        </p:nvGraphicFramePr>
        <p:xfrm>
          <a:off x="2397125" y="1928813"/>
          <a:ext cx="4246563" cy="4484053"/>
        </p:xfrm>
        <a:graphic>
          <a:graphicData uri="http://schemas.openxmlformats.org/drawingml/2006/table">
            <a:tbl>
              <a:tblPr/>
              <a:tblGrid>
                <a:gridCol w="1655763"/>
                <a:gridCol w="25908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Hemoglobin (g/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Mean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-2SD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1- 5 gün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18.0        14.0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2 hafta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16.5        12.5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1 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14.0        10.0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2 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11.5          9.0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3-6 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11.5          9.5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0.5-2 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12.0        10.5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2-4 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12.5        11.0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4-10 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13.0        11.5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10-15 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13.5        12.0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CD0"/>
                    </a:solidFill>
                  </a:tcPr>
                </a:tc>
              </a:tr>
            </a:tbl>
          </a:graphicData>
        </a:graphic>
      </p:graphicFrame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5565775" y="2713038"/>
            <a:ext cx="649288" cy="4302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5572125" y="3998913"/>
            <a:ext cx="649288" cy="4302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5565775" y="4784725"/>
            <a:ext cx="649288" cy="4302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2500313" y="4837113"/>
            <a:ext cx="1295400" cy="3603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4" name="Oval 76"/>
          <p:cNvSpPr>
            <a:spLocks noChangeArrowheads="1"/>
          </p:cNvSpPr>
          <p:nvPr/>
        </p:nvSpPr>
        <p:spPr bwMode="auto">
          <a:xfrm>
            <a:off x="5565775" y="5999163"/>
            <a:ext cx="649288" cy="4302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5" name="Rectangle 77"/>
          <p:cNvSpPr>
            <a:spLocks noChangeArrowheads="1"/>
          </p:cNvSpPr>
          <p:nvPr/>
        </p:nvSpPr>
        <p:spPr bwMode="auto">
          <a:xfrm>
            <a:off x="2490788" y="4033838"/>
            <a:ext cx="1295400" cy="3603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6" name="Rectangle 78"/>
          <p:cNvSpPr>
            <a:spLocks noChangeArrowheads="1"/>
          </p:cNvSpPr>
          <p:nvPr/>
        </p:nvSpPr>
        <p:spPr bwMode="auto">
          <a:xfrm>
            <a:off x="2490788" y="6051550"/>
            <a:ext cx="1295400" cy="3603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7" name="Rectangle 79"/>
          <p:cNvSpPr>
            <a:spLocks noChangeArrowheads="1"/>
          </p:cNvSpPr>
          <p:nvPr/>
        </p:nvSpPr>
        <p:spPr bwMode="auto">
          <a:xfrm>
            <a:off x="2490788" y="2765425"/>
            <a:ext cx="1295400" cy="3603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407" name="16 Metin kutusu"/>
          <p:cNvSpPr txBox="1">
            <a:spLocks noChangeArrowheads="1"/>
          </p:cNvSpPr>
          <p:nvPr/>
        </p:nvSpPr>
        <p:spPr bwMode="auto">
          <a:xfrm>
            <a:off x="914400" y="857250"/>
            <a:ext cx="6943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0000"/>
              </a:buClr>
              <a:buSzPct val="75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Belli bir yaş grubu için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Hgb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 değerinin </a:t>
            </a:r>
          </a:p>
          <a:p>
            <a:pPr>
              <a:buClr>
                <a:srgbClr val="800000"/>
              </a:buClr>
              <a:buSzPct val="75000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 -2SD’dan düşük olması</a:t>
            </a:r>
          </a:p>
        </p:txBody>
      </p:sp>
      <p:cxnSp>
        <p:nvCxnSpPr>
          <p:cNvPr id="19" name="18 Düz Bağlayıcı"/>
          <p:cNvCxnSpPr/>
          <p:nvPr/>
        </p:nvCxnSpPr>
        <p:spPr>
          <a:xfrm>
            <a:off x="4071938" y="2347913"/>
            <a:ext cx="2571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 rot="5400000">
            <a:off x="3322638" y="4392613"/>
            <a:ext cx="40719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Dikdörtgen"/>
          <p:cNvSpPr/>
          <p:nvPr/>
        </p:nvSpPr>
        <p:spPr>
          <a:xfrm>
            <a:off x="2420938" y="2697163"/>
            <a:ext cx="4214812" cy="2071687"/>
          </a:xfrm>
          <a:prstGeom prst="rect">
            <a:avLst/>
          </a:prstGeom>
          <a:solidFill>
            <a:srgbClr val="5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18" name="17 Düz Ok Bağlayıcısı"/>
          <p:cNvCxnSpPr/>
          <p:nvPr/>
        </p:nvCxnSpPr>
        <p:spPr>
          <a:xfrm rot="5400000">
            <a:off x="5715802" y="5571346"/>
            <a:ext cx="1285884" cy="1588"/>
          </a:xfrm>
          <a:prstGeom prst="straightConnector1">
            <a:avLst/>
          </a:prstGeom>
          <a:ln w="57150">
            <a:solidFill>
              <a:srgbClr val="5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" grpId="0" animBg="1"/>
      <p:bldP spid="7240" grpId="1" animBg="1"/>
      <p:bldP spid="7241" grpId="0" animBg="1"/>
      <p:bldP spid="7241" grpId="1" animBg="1"/>
      <p:bldP spid="7242" grpId="0" animBg="1"/>
      <p:bldP spid="7243" grpId="0" animBg="1"/>
      <p:bldP spid="7244" grpId="0" animBg="1"/>
      <p:bldP spid="7245" grpId="0" animBg="1"/>
      <p:bldP spid="7245" grpId="1" animBg="1"/>
      <p:bldP spid="7246" grpId="0" animBg="1"/>
      <p:bldP spid="7247" grpId="0" animBg="1"/>
      <p:bldP spid="7247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571480"/>
            <a:ext cx="8072494" cy="200026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Türkiye’de çocukluk yaş grubunda anemi sıklığı ne kadardır ?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7325"/>
            <a:ext cx="8569325" cy="100965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Aneminin Morfolojik Sınıflandırılması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63963" y="2420938"/>
            <a:ext cx="1671637" cy="646112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ANEMİ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572000" y="4148138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00113" y="5084763"/>
            <a:ext cx="1863011" cy="52322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Mikrositik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551238" y="5084763"/>
            <a:ext cx="2061783" cy="52322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300788" y="5084763"/>
            <a:ext cx="1963999" cy="52322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3592245" y="3595688"/>
            <a:ext cx="2000250" cy="554037"/>
          </a:xfrm>
          <a:prstGeom prst="rect">
            <a:avLst/>
          </a:prstGeom>
          <a:solidFill>
            <a:srgbClr val="E7F4F5"/>
          </a:solidFill>
          <a:ln w="57150">
            <a:solidFill>
              <a:srgbClr val="5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000" b="1" dirty="0">
                <a:latin typeface="Arial" pitchFamily="34" charset="0"/>
                <a:cs typeface="Arial" pitchFamily="34" charset="0"/>
              </a:rPr>
              <a:t>MCV: 73.2</a:t>
            </a:r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>
            <a:off x="1806575" y="4510088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4572000" y="3068638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4572000" y="4510088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397" name="Line 20"/>
          <p:cNvSpPr>
            <a:spLocks noChangeShapeType="1"/>
          </p:cNvSpPr>
          <p:nvPr/>
        </p:nvSpPr>
        <p:spPr bwMode="auto">
          <a:xfrm>
            <a:off x="7337425" y="4510088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cxnSp>
        <p:nvCxnSpPr>
          <p:cNvPr id="18" name="17 Düz Bağlayıcı"/>
          <p:cNvCxnSpPr/>
          <p:nvPr/>
        </p:nvCxnSpPr>
        <p:spPr>
          <a:xfrm>
            <a:off x="1763713" y="4508500"/>
            <a:ext cx="56165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20 Metin kutusu"/>
          <p:cNvSpPr txBox="1">
            <a:spLocks noChangeArrowheads="1"/>
          </p:cNvSpPr>
          <p:nvPr/>
        </p:nvSpPr>
        <p:spPr bwMode="auto">
          <a:xfrm>
            <a:off x="4140200" y="1268413"/>
            <a:ext cx="8002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5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 err="1">
                <a:latin typeface="Arial" pitchFamily="34" charset="0"/>
                <a:cs typeface="Arial" pitchFamily="34" charset="0"/>
              </a:rPr>
              <a:t>Hb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572000" y="1916113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36" name="Group 84"/>
          <p:cNvGraphicFramePr>
            <a:graphicFrameLocks noGrp="1"/>
          </p:cNvGraphicFramePr>
          <p:nvPr/>
        </p:nvGraphicFramePr>
        <p:xfrm>
          <a:off x="323850" y="1557338"/>
          <a:ext cx="7848600" cy="4433889"/>
        </p:xfrm>
        <a:graphic>
          <a:graphicData uri="http://schemas.openxmlformats.org/drawingml/2006/table">
            <a:tbl>
              <a:tblPr/>
              <a:tblGrid>
                <a:gridCol w="2165350"/>
                <a:gridCol w="1893888"/>
                <a:gridCol w="1893887"/>
                <a:gridCol w="1895475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YAŞ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MCV  (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fl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75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Ortalama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-2SD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+2SD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1-5 gün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ay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0.5-2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2-4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4-10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10-15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Kadın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Erkek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</a:tbl>
          </a:graphicData>
        </a:graphic>
      </p:graphicFrame>
      <p:sp>
        <p:nvSpPr>
          <p:cNvPr id="17464" name="Text Box 62"/>
          <p:cNvSpPr txBox="1">
            <a:spLocks noChangeArrowheads="1"/>
          </p:cNvSpPr>
          <p:nvPr/>
        </p:nvSpPr>
        <p:spPr bwMode="auto">
          <a:xfrm>
            <a:off x="468313" y="260350"/>
            <a:ext cx="81978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Yaşlara Göre </a:t>
            </a:r>
            <a:r>
              <a:rPr lang="tr-TR" sz="37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Mikrositoz</a:t>
            </a:r>
            <a:r>
              <a:rPr lang="tr-TR" sz="3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Tanımı</a:t>
            </a:r>
            <a:endParaRPr lang="en-US" sz="37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65" name="Line 75"/>
          <p:cNvSpPr>
            <a:spLocks noChangeShapeType="1"/>
          </p:cNvSpPr>
          <p:nvPr/>
        </p:nvSpPr>
        <p:spPr bwMode="auto">
          <a:xfrm>
            <a:off x="4356099" y="1989139"/>
            <a:ext cx="45719" cy="401163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66" name="Line 76"/>
          <p:cNvSpPr>
            <a:spLocks noChangeShapeType="1"/>
          </p:cNvSpPr>
          <p:nvPr/>
        </p:nvSpPr>
        <p:spPr bwMode="auto">
          <a:xfrm>
            <a:off x="6300788" y="19891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67" name="Line 77"/>
          <p:cNvSpPr>
            <a:spLocks noChangeShapeType="1"/>
          </p:cNvSpPr>
          <p:nvPr/>
        </p:nvSpPr>
        <p:spPr bwMode="auto">
          <a:xfrm>
            <a:off x="2484438" y="1989138"/>
            <a:ext cx="0" cy="3960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230" name="Rectangle 78"/>
          <p:cNvSpPr>
            <a:spLocks noChangeArrowheads="1"/>
          </p:cNvSpPr>
          <p:nvPr/>
        </p:nvSpPr>
        <p:spPr bwMode="auto">
          <a:xfrm>
            <a:off x="468313" y="2636838"/>
            <a:ext cx="1223962" cy="3603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1" name="Rectangle 79"/>
          <p:cNvSpPr>
            <a:spLocks noChangeArrowheads="1"/>
          </p:cNvSpPr>
          <p:nvPr/>
        </p:nvSpPr>
        <p:spPr bwMode="auto">
          <a:xfrm>
            <a:off x="468313" y="3429000"/>
            <a:ext cx="1295400" cy="431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2" name="Rectangle 80"/>
          <p:cNvSpPr>
            <a:spLocks noChangeArrowheads="1"/>
          </p:cNvSpPr>
          <p:nvPr/>
        </p:nvSpPr>
        <p:spPr bwMode="auto">
          <a:xfrm>
            <a:off x="468313" y="4724400"/>
            <a:ext cx="1366837" cy="4333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3" name="Oval 81"/>
          <p:cNvSpPr>
            <a:spLocks noChangeArrowheads="1"/>
          </p:cNvSpPr>
          <p:nvPr/>
        </p:nvSpPr>
        <p:spPr bwMode="auto">
          <a:xfrm>
            <a:off x="5012426" y="2582652"/>
            <a:ext cx="574675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4" name="Oval 82"/>
          <p:cNvSpPr>
            <a:spLocks noChangeArrowheads="1"/>
          </p:cNvSpPr>
          <p:nvPr/>
        </p:nvSpPr>
        <p:spPr bwMode="auto">
          <a:xfrm>
            <a:off x="5005388" y="4724400"/>
            <a:ext cx="574675" cy="433388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5" name="Oval 83"/>
          <p:cNvSpPr>
            <a:spLocks noChangeArrowheads="1"/>
          </p:cNvSpPr>
          <p:nvPr/>
        </p:nvSpPr>
        <p:spPr bwMode="auto">
          <a:xfrm>
            <a:off x="5005388" y="3429000"/>
            <a:ext cx="574675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5072860" y="4285462"/>
            <a:ext cx="1285884" cy="1588"/>
          </a:xfrm>
          <a:prstGeom prst="straightConnector1">
            <a:avLst/>
          </a:prstGeom>
          <a:ln w="57150">
            <a:solidFill>
              <a:srgbClr val="5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30" grpId="0" animBg="1"/>
      <p:bldP spid="49230" grpId="1" animBg="1"/>
      <p:bldP spid="49231" grpId="0" animBg="1"/>
      <p:bldP spid="49232" grpId="0" animBg="1"/>
      <p:bldP spid="49233" grpId="0" animBg="1"/>
      <p:bldP spid="49233" grpId="1" animBg="1"/>
      <p:bldP spid="49234" grpId="0" animBg="1"/>
      <p:bldP spid="492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457201" y="922338"/>
            <a:ext cx="8186766" cy="2435224"/>
          </a:xfr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Hemoglobin ve </a:t>
            </a:r>
            <a:r>
              <a:rPr lang="tr-TR" sz="3600" dirty="0" err="1" smtClean="0">
                <a:solidFill>
                  <a:schemeClr val="bg1"/>
                </a:solidFill>
              </a:rPr>
              <a:t>MCV’nin</a:t>
            </a:r>
            <a:r>
              <a:rPr lang="tr-TR" sz="3600" dirty="0" smtClean="0">
                <a:solidFill>
                  <a:schemeClr val="bg1"/>
                </a:solidFill>
              </a:rPr>
              <a:t> normalleri ülkelere veya ırklara göre değişiklik gösterir mi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OLGU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4863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sz="2600" dirty="0" smtClean="0"/>
              <a:t>11 aylık kız bebek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sz="2600" dirty="0" smtClean="0"/>
              <a:t>İştahsızlık, halsizlik ve solukluk şikayetleri ile değerlendirilmiş ve </a:t>
            </a:r>
            <a:r>
              <a:rPr lang="tr-TR" sz="2600" dirty="0" err="1" smtClean="0"/>
              <a:t>thalasemi</a:t>
            </a:r>
            <a:r>
              <a:rPr lang="tr-TR" sz="2600" dirty="0" smtClean="0"/>
              <a:t> </a:t>
            </a:r>
            <a:r>
              <a:rPr lang="tr-TR" sz="2600" dirty="0" err="1" smtClean="0"/>
              <a:t>major</a:t>
            </a:r>
            <a:r>
              <a:rPr lang="tr-TR" sz="2600" dirty="0" smtClean="0"/>
              <a:t> </a:t>
            </a:r>
            <a:r>
              <a:rPr lang="tr-TR" sz="2600" dirty="0" err="1" smtClean="0"/>
              <a:t>öntanısı</a:t>
            </a:r>
            <a:r>
              <a:rPr lang="tr-TR" sz="2600" dirty="0" smtClean="0"/>
              <a:t> ile sevk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sz="2600" dirty="0" smtClean="0"/>
              <a:t>Fizik muayene: Solukluk, taşikardi ve </a:t>
            </a:r>
            <a:r>
              <a:rPr lang="tr-TR" sz="2600" b="1" dirty="0" err="1" smtClean="0">
                <a:solidFill>
                  <a:srgbClr val="000099"/>
                </a:solidFill>
              </a:rPr>
              <a:t>hepatomegali</a:t>
            </a:r>
            <a:r>
              <a:rPr lang="tr-TR" sz="2600" b="1" dirty="0" smtClean="0">
                <a:solidFill>
                  <a:srgbClr val="000099"/>
                </a:solidFill>
              </a:rPr>
              <a:t> </a:t>
            </a:r>
            <a:r>
              <a:rPr lang="tr-TR" sz="2600" dirty="0" smtClean="0">
                <a:solidFill>
                  <a:srgbClr val="5C0000"/>
                </a:solidFill>
              </a:rPr>
              <a:t>(2.5 cm </a:t>
            </a:r>
            <a:r>
              <a:rPr lang="tr-TR" sz="2600" dirty="0" err="1" smtClean="0">
                <a:solidFill>
                  <a:srgbClr val="5C0000"/>
                </a:solidFill>
              </a:rPr>
              <a:t>MKH’da</a:t>
            </a:r>
            <a:r>
              <a:rPr lang="tr-TR" sz="2600" dirty="0" smtClean="0">
                <a:solidFill>
                  <a:srgbClr val="5C0000"/>
                </a:solidFill>
              </a:rPr>
              <a:t>) </a:t>
            </a:r>
            <a:r>
              <a:rPr lang="tr-TR" sz="2600" dirty="0" smtClean="0"/>
              <a:t>dışında normal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sz="2600" dirty="0" smtClean="0"/>
              <a:t>Tam kan incelemesi: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b="1" dirty="0" err="1" smtClean="0">
                <a:solidFill>
                  <a:srgbClr val="5C0000"/>
                </a:solidFill>
              </a:rPr>
              <a:t>Hb</a:t>
            </a:r>
            <a:r>
              <a:rPr lang="tr-TR" b="1" dirty="0" smtClean="0">
                <a:solidFill>
                  <a:srgbClr val="5C0000"/>
                </a:solidFill>
              </a:rPr>
              <a:t>:	6.7 g/</a:t>
            </a:r>
            <a:r>
              <a:rPr lang="tr-TR" b="1" dirty="0" err="1" smtClean="0">
                <a:solidFill>
                  <a:srgbClr val="5C0000"/>
                </a:solidFill>
              </a:rPr>
              <a:t>dL</a:t>
            </a:r>
            <a:r>
              <a:rPr lang="tr-TR" b="1" dirty="0" smtClean="0">
                <a:solidFill>
                  <a:srgbClr val="5C0000"/>
                </a:solidFill>
              </a:rPr>
              <a:t>		RBC:	 2.6 x 10</a:t>
            </a:r>
            <a:r>
              <a:rPr lang="tr-TR" b="1" baseline="30000" dirty="0" smtClean="0">
                <a:solidFill>
                  <a:srgbClr val="5C0000"/>
                </a:solidFill>
              </a:rPr>
              <a:t>6</a:t>
            </a:r>
            <a:r>
              <a:rPr lang="tr-TR" b="1" dirty="0" smtClean="0">
                <a:solidFill>
                  <a:srgbClr val="5C0000"/>
                </a:solidFill>
              </a:rPr>
              <a:t>/mm</a:t>
            </a:r>
            <a:r>
              <a:rPr lang="tr-TR" b="1" baseline="30000" dirty="0" smtClean="0">
                <a:solidFill>
                  <a:srgbClr val="5C0000"/>
                </a:solidFill>
              </a:rPr>
              <a:t>3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b="1" dirty="0" smtClean="0">
                <a:solidFill>
                  <a:srgbClr val="5C0000"/>
                </a:solidFill>
              </a:rPr>
              <a:t>MCV:	62.4 </a:t>
            </a:r>
            <a:r>
              <a:rPr lang="tr-TR" b="1" dirty="0" err="1" smtClean="0">
                <a:solidFill>
                  <a:srgbClr val="5C0000"/>
                </a:solidFill>
              </a:rPr>
              <a:t>pg</a:t>
            </a:r>
            <a:r>
              <a:rPr lang="tr-TR" b="1" dirty="0" smtClean="0">
                <a:solidFill>
                  <a:srgbClr val="5C0000"/>
                </a:solidFill>
              </a:rPr>
              <a:t>	</a:t>
            </a:r>
            <a:r>
              <a:rPr lang="tr-TR" b="1" dirty="0" smtClean="0"/>
              <a:t>	RDW: % 23.8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tr-TR" b="1" dirty="0" smtClean="0"/>
              <a:t>WBC:	8 200/mm</a:t>
            </a:r>
            <a:r>
              <a:rPr lang="tr-TR" b="1" baseline="30000" dirty="0" smtClean="0"/>
              <a:t>3</a:t>
            </a:r>
            <a:r>
              <a:rPr lang="tr-TR" b="1" dirty="0" smtClean="0"/>
              <a:t>		</a:t>
            </a:r>
            <a:r>
              <a:rPr lang="tr-TR" b="1" dirty="0" err="1" smtClean="0"/>
              <a:t>Plt</a:t>
            </a:r>
            <a:r>
              <a:rPr lang="tr-TR" b="1" dirty="0" smtClean="0"/>
              <a:t>: 380 000/mm</a:t>
            </a:r>
            <a:r>
              <a:rPr lang="tr-TR" b="1" baseline="30000" dirty="0" smtClean="0"/>
              <a:t>3</a:t>
            </a:r>
            <a:endParaRPr lang="tr-TR" b="1" dirty="0" smtClean="0"/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3563938" y="1420806"/>
            <a:ext cx="5294342" cy="2794012"/>
          </a:xfrm>
          <a:prstGeom prst="wedgeRoundRectCallout">
            <a:avLst>
              <a:gd name="adj1" fmla="val -52158"/>
              <a:gd name="adj2" fmla="val 71188"/>
              <a:gd name="adj3" fmla="val 16667"/>
            </a:avLst>
          </a:prstGeom>
          <a:solidFill>
            <a:srgbClr val="D3EBE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MİKROSİTİK ANEMİLER:</a:t>
            </a:r>
          </a:p>
          <a:p>
            <a:pPr>
              <a:defRPr/>
            </a:pPr>
            <a:endParaRPr lang="tr-T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tr-T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Demir eksikliği anemisi</a:t>
            </a:r>
          </a:p>
          <a:p>
            <a:pPr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Thalasemi</a:t>
            </a: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taşıyıcılığı</a:t>
            </a:r>
          </a:p>
          <a:p>
            <a:pPr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Kronik </a:t>
            </a:r>
            <a:r>
              <a:rPr lang="tr-TR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enflamasyon</a:t>
            </a: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anemisi</a:t>
            </a:r>
          </a:p>
          <a:p>
            <a:pPr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Thalasemi</a:t>
            </a: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</a:t>
            </a:r>
            <a:endParaRPr lang="tr-TR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80400" cy="863600"/>
          </a:xfrm>
        </p:spPr>
        <p:txBody>
          <a:bodyPr/>
          <a:lstStyle/>
          <a:p>
            <a:pPr eaLnBrk="1" hangingPunct="1"/>
            <a:r>
              <a:rPr lang="tr-TR" sz="3400" smtClean="0"/>
              <a:t>Aneminin Morfolojik Sınıflandırılması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779838" y="1412875"/>
            <a:ext cx="1588898" cy="615553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ANEMİ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72000" y="29972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2000" y="3357563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908175" y="3357563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16013" y="4149725"/>
            <a:ext cx="1863011" cy="52322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Mikrositik</a:t>
            </a:r>
            <a:endParaRPr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708400" y="4149725"/>
            <a:ext cx="1884363" cy="523875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lang="tr-TR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443663" y="4149725"/>
            <a:ext cx="1803400" cy="523875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lang="tr-TR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8313" y="5143512"/>
            <a:ext cx="3089275" cy="1323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r-TR" sz="2000" dirty="0"/>
              <a:t>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Demir eksikliği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Thalasemi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taşıyıcılığı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Enflamasyon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anemisi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Thalasemi</a:t>
            </a:r>
            <a:r>
              <a:rPr lang="tr-TR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major</a:t>
            </a:r>
            <a:endParaRPr lang="tr-TR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067175" y="2492375"/>
            <a:ext cx="1039067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5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000" b="1" dirty="0"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908175" y="3357563"/>
            <a:ext cx="0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572000" y="3357563"/>
            <a:ext cx="0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308850" y="3357563"/>
            <a:ext cx="0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572000" y="20605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497" name="Line 13"/>
          <p:cNvSpPr>
            <a:spLocks noChangeShapeType="1"/>
          </p:cNvSpPr>
          <p:nvPr/>
        </p:nvSpPr>
        <p:spPr bwMode="auto">
          <a:xfrm>
            <a:off x="1908175" y="4681270"/>
            <a:ext cx="0" cy="43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14302" y="4957506"/>
            <a:ext cx="2390398" cy="1631216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8100">
            <a:solidFill>
              <a:srgbClr val="5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AYIRICI TANI: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Öykü 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RDW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Mentzer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indeksi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AutoNum type="arabicPeriod"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Periferik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yayma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608802" y="5600643"/>
            <a:ext cx="647700" cy="4318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77875"/>
          </a:xfrm>
        </p:spPr>
        <p:txBody>
          <a:bodyPr/>
          <a:lstStyle/>
          <a:p>
            <a:pPr eaLnBrk="1" hangingPunct="1"/>
            <a:r>
              <a:rPr lang="tr-TR" sz="3400" smtClean="0"/>
              <a:t>Mikrositik Anemi Ayırıcı Tanısında Öykü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600200"/>
            <a:ext cx="4321175" cy="45656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800000"/>
                </a:solidFill>
              </a:rPr>
              <a:t>DEMİR EKSİKLİĞİ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Demir </a:t>
            </a:r>
            <a:r>
              <a:rPr lang="tr-TR" sz="2400" b="1" dirty="0" err="1" smtClean="0"/>
              <a:t>profilaksisi</a:t>
            </a:r>
            <a:r>
              <a:rPr lang="tr-TR" sz="2400" b="1" dirty="0" smtClean="0"/>
              <a:t> yok veya yetersiz kullanım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dirty="0" smtClean="0"/>
              <a:t>Prematürelik veya LBW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dirty="0" smtClean="0"/>
              <a:t>Kısa süreli anne sütü ve inek sütüne erken başlama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dirty="0" smtClean="0"/>
              <a:t>Annede demir eksikliği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dirty="0" smtClean="0"/>
              <a:t>Kronik kanama (</a:t>
            </a:r>
            <a:r>
              <a:rPr lang="tr-TR" sz="2400" dirty="0" err="1" smtClean="0"/>
              <a:t>epistaksis</a:t>
            </a:r>
            <a:r>
              <a:rPr lang="tr-TR" sz="2400" dirty="0" smtClean="0"/>
              <a:t>, </a:t>
            </a:r>
            <a:r>
              <a:rPr lang="tr-TR" sz="2400" dirty="0" err="1" smtClean="0"/>
              <a:t>menometroraji</a:t>
            </a:r>
            <a:r>
              <a:rPr lang="tr-TR" sz="2400" dirty="0" smtClean="0"/>
              <a:t>)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4100" y="1600200"/>
            <a:ext cx="4100513" cy="45656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800000"/>
                </a:solidFill>
              </a:rPr>
              <a:t>THALASEMİ TAŞIYICILIĞI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Düzenli </a:t>
            </a:r>
            <a:r>
              <a:rPr lang="tr-TR" sz="2400" b="1" dirty="0" err="1" smtClean="0"/>
              <a:t>profilaktik</a:t>
            </a:r>
            <a:r>
              <a:rPr lang="tr-TR" sz="2400" b="1" dirty="0" smtClean="0"/>
              <a:t> demir kullanımı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Ailede </a:t>
            </a:r>
            <a:r>
              <a:rPr lang="tr-TR" sz="2400" b="1" dirty="0" err="1" smtClean="0"/>
              <a:t>thalasemi</a:t>
            </a:r>
            <a:r>
              <a:rPr lang="tr-TR" sz="2400" b="1" dirty="0" smtClean="0"/>
              <a:t> taşıyıcılığı öyküsü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dirty="0" smtClean="0"/>
              <a:t>Ailede DEA olduğunun ama tedaviye yanıt vermediğinin söylenmesi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77875"/>
          </a:xfrm>
        </p:spPr>
        <p:txBody>
          <a:bodyPr/>
          <a:lstStyle/>
          <a:p>
            <a:pPr eaLnBrk="1" hangingPunct="1"/>
            <a:r>
              <a:rPr lang="tr-TR" sz="3400" smtClean="0"/>
              <a:t>Mikrositik Anemi Ayırıcı Tanısında Öykü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600200"/>
            <a:ext cx="4321175" cy="45656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800000"/>
                </a:solidFill>
              </a:rPr>
              <a:t>ENFLAMASYON ANEMİSİ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Sık enfeksiyon </a:t>
            </a:r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tr-TR" sz="2000" b="1" dirty="0" smtClean="0"/>
              <a:t>Son 3 ayda sıklık ?</a:t>
            </a:r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tr-TR" sz="2000" b="1" dirty="0" smtClean="0"/>
              <a:t>Hastaneye yatış ?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Kronik </a:t>
            </a:r>
            <a:r>
              <a:rPr lang="tr-TR" sz="2400" b="1" dirty="0" err="1" smtClean="0"/>
              <a:t>artrit</a:t>
            </a:r>
            <a:endParaRPr lang="tr-TR" sz="2400" b="1" dirty="0" smtClean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4100" y="1600200"/>
            <a:ext cx="4100513" cy="45656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800000"/>
                </a:solidFill>
              </a:rPr>
              <a:t>THALASEMİ MAJOR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Akraba evliliği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Genetik köken (bölge)</a:t>
            </a:r>
          </a:p>
          <a:p>
            <a:pPr eaLnBrk="1" hangingPunct="1">
              <a:spcBef>
                <a:spcPct val="40000"/>
              </a:spcBef>
              <a:buSzPct val="75000"/>
              <a:buFont typeface="Wingdings" pitchFamily="2" charset="2"/>
              <a:buChar char="Ø"/>
            </a:pPr>
            <a:r>
              <a:rPr lang="tr-TR" sz="2400" b="1" dirty="0" smtClean="0"/>
              <a:t>Ailede </a:t>
            </a:r>
            <a:r>
              <a:rPr lang="tr-TR" sz="2400" b="1" dirty="0" err="1" smtClean="0"/>
              <a:t>thalasemi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major</a:t>
            </a: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400" dirty="0" smtClean="0"/>
              <a:t>Eritrosit Dağılım Genişliği</a:t>
            </a:r>
            <a:br>
              <a:rPr lang="tr-TR" sz="3400" dirty="0" smtClean="0"/>
            </a:br>
            <a:r>
              <a:rPr lang="tr-TR" sz="3000" dirty="0" smtClean="0">
                <a:solidFill>
                  <a:schemeClr val="tx1"/>
                </a:solidFill>
              </a:rPr>
              <a:t>“</a:t>
            </a:r>
            <a:r>
              <a:rPr lang="tr-TR" sz="3000" dirty="0" err="1" smtClean="0">
                <a:solidFill>
                  <a:schemeClr val="tx1"/>
                </a:solidFill>
              </a:rPr>
              <a:t>Red</a:t>
            </a:r>
            <a:r>
              <a:rPr lang="tr-TR" sz="3000" dirty="0" smtClean="0">
                <a:solidFill>
                  <a:schemeClr val="tx1"/>
                </a:solidFill>
              </a:rPr>
              <a:t> </a:t>
            </a:r>
            <a:r>
              <a:rPr lang="tr-TR" sz="3000" dirty="0" err="1" smtClean="0">
                <a:solidFill>
                  <a:schemeClr val="tx1"/>
                </a:solidFill>
              </a:rPr>
              <a:t>Cell</a:t>
            </a:r>
            <a:r>
              <a:rPr lang="tr-TR" sz="3000" dirty="0" smtClean="0">
                <a:solidFill>
                  <a:schemeClr val="tx1"/>
                </a:solidFill>
              </a:rPr>
              <a:t> </a:t>
            </a:r>
            <a:r>
              <a:rPr lang="tr-TR" sz="3000" dirty="0" err="1" smtClean="0">
                <a:solidFill>
                  <a:schemeClr val="tx1"/>
                </a:solidFill>
              </a:rPr>
              <a:t>Distribution</a:t>
            </a:r>
            <a:r>
              <a:rPr lang="tr-TR" sz="3000" dirty="0" smtClean="0">
                <a:solidFill>
                  <a:schemeClr val="tx1"/>
                </a:solidFill>
              </a:rPr>
              <a:t> </a:t>
            </a:r>
            <a:r>
              <a:rPr lang="tr-TR" sz="3000" dirty="0" err="1" smtClean="0">
                <a:solidFill>
                  <a:schemeClr val="tx1"/>
                </a:solidFill>
              </a:rPr>
              <a:t>Width</a:t>
            </a:r>
            <a:r>
              <a:rPr lang="tr-TR" sz="3000" dirty="0" smtClean="0">
                <a:solidFill>
                  <a:schemeClr val="tx1"/>
                </a:solidFill>
              </a:rPr>
              <a:t> (RDW)”</a:t>
            </a:r>
          </a:p>
        </p:txBody>
      </p:sp>
      <p:pic>
        <p:nvPicPr>
          <p:cNvPr id="21507" name="Picture 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0588" y="1687513"/>
            <a:ext cx="4957762" cy="4640262"/>
          </a:xfrm>
          <a:prstGeom prst="rect">
            <a:avLst/>
          </a:prstGeom>
          <a:noFill/>
          <a:ln w="38100">
            <a:solidFill>
              <a:srgbClr val="5C0000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6202" y="3878052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RDW =</a:t>
            </a:r>
            <a:endParaRPr lang="en-US" sz="2000" b="1" dirty="0">
              <a:solidFill>
                <a:srgbClr val="5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547813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258888" y="4076700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03350" y="3705282"/>
            <a:ext cx="53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SD</a:t>
            </a:r>
            <a:endParaRPr lang="en-US" sz="2000" b="1" dirty="0">
              <a:solidFill>
                <a:srgbClr val="5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331913" y="4063316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MCV</a:t>
            </a:r>
            <a:endParaRPr lang="en-US" sz="2000" b="1" dirty="0">
              <a:solidFill>
                <a:srgbClr val="5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43108" y="385603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x 100</a:t>
            </a:r>
            <a:endParaRPr lang="en-US" sz="2000" b="1" dirty="0">
              <a:solidFill>
                <a:srgbClr val="5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5372789" y="3996637"/>
            <a:ext cx="50323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3200" smtClean="0"/>
              <a:t>Mikrositik Aneminin Ayırıcı Tanısında RDW</a:t>
            </a:r>
            <a:endParaRPr lang="tr-TR" sz="3200" smtClean="0">
              <a:solidFill>
                <a:srgbClr val="99FF33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35463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0506" name="Group 26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29600" cy="31972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Mikrositik</a:t>
                      </a: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Anemiler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RDW Değerleri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Demir eksikliği anemisi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Yüksek (% 15-25)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5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Thalasemi taşıyıcılığı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Normal (% 11-15)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5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Thalasemi major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Çok yüksek (% 25-35)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5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Enflamasyon anemisi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N veya Y (% 13-18)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5"/>
                    </a:solidFill>
                  </a:tcPr>
                </a:tc>
              </a:tr>
            </a:tbl>
          </a:graphicData>
        </a:graphic>
      </p:graphicFrame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217613" y="5373688"/>
            <a:ext cx="1165704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Hasta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127625" y="5341938"/>
            <a:ext cx="1303562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% 23.8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411413" y="1285860"/>
            <a:ext cx="4262514" cy="584775"/>
          </a:xfrm>
          <a:prstGeom prst="rect">
            <a:avLst/>
          </a:prstGeom>
          <a:solidFill>
            <a:srgbClr val="DDDDDD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Normal: % 11.5 - 15.0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5" grpId="0" animBg="1"/>
      <p:bldP spid="194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Mentzer</a:t>
            </a:r>
            <a:r>
              <a:rPr lang="tr-TR" dirty="0" smtClean="0"/>
              <a:t> İndeksi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Demir eksikliği anemisi ile </a:t>
            </a:r>
            <a:r>
              <a:rPr lang="tr-TR" dirty="0" err="1" smtClean="0"/>
              <a:t>thalasemi</a:t>
            </a:r>
            <a:r>
              <a:rPr lang="tr-TR" dirty="0" smtClean="0"/>
              <a:t> taşıyıcılığının ayırıcı tanısında yardımcı</a:t>
            </a:r>
          </a:p>
          <a:p>
            <a:endParaRPr lang="tr-TR" dirty="0" smtClean="0"/>
          </a:p>
          <a:p>
            <a:r>
              <a:rPr lang="tr-TR" b="1" dirty="0" err="1" smtClean="0"/>
              <a:t>Mentzer</a:t>
            </a:r>
            <a:r>
              <a:rPr lang="tr-TR" b="1" dirty="0" smtClean="0"/>
              <a:t> indeksi: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Demir eksikliği anemisi:	&gt; 13</a:t>
            </a:r>
          </a:p>
          <a:p>
            <a:pPr lvl="1"/>
            <a:r>
              <a:rPr lang="tr-TR" b="1" dirty="0" err="1" smtClean="0"/>
              <a:t>Thalasemi</a:t>
            </a:r>
            <a:r>
              <a:rPr lang="tr-TR" b="1" dirty="0" smtClean="0"/>
              <a:t> taşıyıcılığı:	&lt; 13</a:t>
            </a:r>
          </a:p>
          <a:p>
            <a:pPr lvl="1"/>
            <a:endParaRPr lang="tr-TR" b="1" dirty="0" smtClean="0"/>
          </a:p>
          <a:p>
            <a:r>
              <a:rPr lang="tr-TR" b="1" dirty="0" smtClean="0"/>
              <a:t>Hastanın </a:t>
            </a:r>
            <a:r>
              <a:rPr lang="tr-TR" b="1" dirty="0" err="1" smtClean="0"/>
              <a:t>Mentzer</a:t>
            </a:r>
            <a:r>
              <a:rPr lang="tr-TR" b="1" dirty="0" smtClean="0"/>
              <a:t> indeksi: 62.4/2.6 = 24</a:t>
            </a:r>
            <a:endParaRPr lang="tr-TR" b="1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3643306" y="3286124"/>
            <a:ext cx="128588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3786182" y="278605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MCV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77029" y="3286124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RBC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Başlık"/>
          <p:cNvSpPr>
            <a:spLocks noGrp="1"/>
          </p:cNvSpPr>
          <p:nvPr>
            <p:ph type="title"/>
          </p:nvPr>
        </p:nvSpPr>
        <p:spPr>
          <a:xfrm>
            <a:off x="323851" y="496888"/>
            <a:ext cx="3748084" cy="2146294"/>
          </a:xfrm>
          <a:solidFill>
            <a:srgbClr val="80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Çocuklarda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Dünyada ve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Türkiye’de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Anemi Sıklığı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046" y="285728"/>
            <a:ext cx="4397629" cy="62865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929586" y="62029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642918"/>
            <a:ext cx="8072494" cy="178595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 err="1" smtClean="0">
                <a:latin typeface="Arial" pitchFamily="34" charset="0"/>
                <a:cs typeface="Arial" pitchFamily="34" charset="0"/>
              </a:rPr>
              <a:t>Mikrositik</a:t>
            </a:r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aneminin ayırıcı tanısında PERİFERİK YAYMA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339975" y="642918"/>
            <a:ext cx="5945858" cy="477054"/>
          </a:xfrm>
          <a:prstGeom prst="rect">
            <a:avLst/>
          </a:prstGeom>
          <a:solidFill>
            <a:srgbClr val="EDF6F7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500" b="1" dirty="0">
                <a:latin typeface="Arial" pitchFamily="34" charset="0"/>
                <a:cs typeface="Arial" pitchFamily="34" charset="0"/>
              </a:rPr>
              <a:t>Eritrositler: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Normokrom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, hafif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mikrositer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85838" y="642918"/>
            <a:ext cx="1380506" cy="477054"/>
          </a:xfrm>
          <a:prstGeom prst="rect">
            <a:avLst/>
          </a:prstGeom>
          <a:solidFill>
            <a:srgbClr val="0000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Olgu - 1</a:t>
            </a:r>
          </a:p>
        </p:txBody>
      </p:sp>
      <p:pic>
        <p:nvPicPr>
          <p:cNvPr id="23557" name="Picture 6" descr="0144068"/>
          <p:cNvPicPr>
            <a:picLocks noChangeAspect="1" noChangeArrowheads="1"/>
          </p:cNvPicPr>
          <p:nvPr/>
        </p:nvPicPr>
        <p:blipFill>
          <a:blip r:embed="rId2"/>
          <a:srcRect l="1134" t="23717" r="4283"/>
          <a:stretch>
            <a:fillRect/>
          </a:stretch>
        </p:blipFill>
        <p:spPr bwMode="auto">
          <a:xfrm>
            <a:off x="323850" y="1214422"/>
            <a:ext cx="8567738" cy="50974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"/>
          <p:cNvPicPr>
            <a:picLocks noChangeAspect="1" noChangeArrowheads="1"/>
          </p:cNvPicPr>
          <p:nvPr/>
        </p:nvPicPr>
        <p:blipFill>
          <a:blip r:embed="rId2">
            <a:lum bright="-16000" contrast="12000"/>
          </a:blip>
          <a:srcRect l="26411" t="7466" r="21129"/>
          <a:stretch>
            <a:fillRect/>
          </a:stretch>
        </p:blipFill>
        <p:spPr bwMode="auto">
          <a:xfrm>
            <a:off x="360363" y="1484313"/>
            <a:ext cx="4038600" cy="5040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0339" y="359253"/>
            <a:ext cx="8709380" cy="855169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Eritrositler: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Mikrositer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dirty="0" err="1">
                <a:latin typeface="Arial" pitchFamily="34" charset="0"/>
                <a:cs typeface="Arial" pitchFamily="34" charset="0"/>
              </a:rPr>
              <a:t>hipokrom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, belirgin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anizositoz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poikilositoz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hedef hücreleri,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sferosit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çekirdekli eritrosit</a:t>
            </a:r>
            <a:endParaRPr lang="en-US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2" descr="http://www.med-ed.virginia.edu/courses/path/innes/images/rcdjpegs/rcd%20Bthalmajorx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887788" cy="50307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6" descr="http://4.bp.blogspot.com/_ObrC7K3gTys/S9thnIiydJI/AAAAAAAAAAs/04VFHYTpTNU/s1600/Hemolytic+anemia.jpg"/>
          <p:cNvPicPr>
            <a:picLocks noChangeAspect="1" noChangeArrowheads="1"/>
          </p:cNvPicPr>
          <p:nvPr/>
        </p:nvPicPr>
        <p:blipFill>
          <a:blip r:embed="rId4"/>
          <a:srcRect b="17630"/>
          <a:stretch>
            <a:fillRect/>
          </a:stretch>
        </p:blipFill>
        <p:spPr bwMode="auto">
          <a:xfrm>
            <a:off x="2484438" y="3046413"/>
            <a:ext cx="525621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143240" y="1461688"/>
            <a:ext cx="302037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Thalasemi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major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-8000" contrast="16000"/>
          </a:blip>
          <a:srcRect l="24455" r="22232"/>
          <a:stretch>
            <a:fillRect/>
          </a:stretch>
        </p:blipFill>
        <p:spPr bwMode="auto">
          <a:xfrm>
            <a:off x="250825" y="1195388"/>
            <a:ext cx="4224338" cy="52578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28794" y="404813"/>
            <a:ext cx="6730560" cy="492443"/>
          </a:xfrm>
          <a:prstGeom prst="rect">
            <a:avLst/>
          </a:prstGeom>
          <a:solidFill>
            <a:srgbClr val="EAF5F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Eritrositler: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Mikrositer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hipokrom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anizositoz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45765" y="404124"/>
            <a:ext cx="1372492" cy="49244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Olgu - 2</a:t>
            </a:r>
          </a:p>
        </p:txBody>
      </p:sp>
      <p:pic>
        <p:nvPicPr>
          <p:cNvPr id="25605" name="Picture 6" descr="Hypochromic-anemia"/>
          <p:cNvPicPr>
            <a:picLocks noChangeAspect="1" noChangeArrowheads="1"/>
          </p:cNvPicPr>
          <p:nvPr/>
        </p:nvPicPr>
        <p:blipFill>
          <a:blip r:embed="rId3">
            <a:lum bright="8000" contrast="14000"/>
          </a:blip>
          <a:srcRect l="17232" t="19122" b="10124"/>
          <a:stretch>
            <a:fillRect/>
          </a:stretch>
        </p:blipFill>
        <p:spPr bwMode="auto">
          <a:xfrm>
            <a:off x="4791076" y="1196975"/>
            <a:ext cx="3995442" cy="5232421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1042988" y="4500563"/>
            <a:ext cx="73818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En olası tanı: Demir eksikliği anemisi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80400" cy="863600"/>
          </a:xfrm>
        </p:spPr>
        <p:txBody>
          <a:bodyPr/>
          <a:lstStyle/>
          <a:p>
            <a:pPr eaLnBrk="1" hangingPunct="1"/>
            <a:r>
              <a:rPr lang="tr-TR" sz="3400" smtClean="0">
                <a:latin typeface="Arial" charset="0"/>
                <a:cs typeface="Arial" charset="0"/>
              </a:rPr>
              <a:t>Aneminin Morfolojik Sınıflandırılması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643306" y="1071546"/>
            <a:ext cx="1782762" cy="646331"/>
          </a:xfrm>
          <a:prstGeom prst="rect">
            <a:avLst/>
          </a:prstGeom>
          <a:solidFill>
            <a:srgbClr val="8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ANEMİ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572000" y="27432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572000" y="3124200"/>
            <a:ext cx="2736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908175" y="3124200"/>
            <a:ext cx="2663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38200" y="3971925"/>
            <a:ext cx="2160588" cy="553998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000" b="1" dirty="0" err="1">
                <a:latin typeface="Arial" pitchFamily="34" charset="0"/>
                <a:cs typeface="Arial" pitchFamily="34" charset="0"/>
              </a:rPr>
              <a:t>Mikrositik</a:t>
            </a:r>
            <a:endParaRPr lang="tr-T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505200" y="3962400"/>
            <a:ext cx="2159000" cy="523875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324600" y="3962400"/>
            <a:ext cx="2014538" cy="523875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68313" y="5029200"/>
            <a:ext cx="3036887" cy="1371600"/>
          </a:xfrm>
          <a:prstGeom prst="rect">
            <a:avLst/>
          </a:prstGeom>
          <a:solidFill>
            <a:srgbClr val="99CC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</a:pPr>
            <a:r>
              <a:rPr lang="tr-TR" sz="2000"/>
              <a:t> </a:t>
            </a:r>
            <a:r>
              <a:rPr lang="tr-TR" sz="2000" b="1">
                <a:latin typeface="Arial" charset="0"/>
                <a:cs typeface="Arial" charset="0"/>
              </a:rPr>
              <a:t>Demir eksikliği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</a:pPr>
            <a:r>
              <a:rPr lang="tr-TR" sz="2000" b="1">
                <a:latin typeface="Arial" charset="0"/>
                <a:cs typeface="Arial" charset="0"/>
              </a:rPr>
              <a:t> Thalasemi taşıyıcılığı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</a:pPr>
            <a:r>
              <a:rPr lang="tr-TR" sz="2000" b="1">
                <a:latin typeface="Arial" charset="0"/>
                <a:cs typeface="Arial" charset="0"/>
              </a:rPr>
              <a:t> </a:t>
            </a:r>
            <a:r>
              <a:rPr lang="tr-TR" sz="2000">
                <a:latin typeface="Arial" charset="0"/>
                <a:cs typeface="Arial" charset="0"/>
              </a:rPr>
              <a:t>Enflamasyon anemisi</a:t>
            </a:r>
          </a:p>
          <a:p>
            <a:pPr>
              <a:buClr>
                <a:srgbClr val="CC0000"/>
              </a:buClr>
              <a:buSzPct val="70000"/>
              <a:buFont typeface="Wingdings" pitchFamily="2" charset="2"/>
              <a:buChar char="Ø"/>
            </a:pPr>
            <a:r>
              <a:rPr lang="tr-TR" sz="2000">
                <a:latin typeface="Arial" charset="0"/>
                <a:cs typeface="Arial" charset="0"/>
              </a:rPr>
              <a:t> Thalasemi major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067175" y="2209800"/>
            <a:ext cx="1039067" cy="553998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908175" y="3124200"/>
            <a:ext cx="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572000" y="3124200"/>
            <a:ext cx="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7308850" y="3124200"/>
            <a:ext cx="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4572000" y="17526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3" name="Line 13"/>
          <p:cNvSpPr>
            <a:spLocks noChangeShapeType="1"/>
          </p:cNvSpPr>
          <p:nvPr/>
        </p:nvSpPr>
        <p:spPr bwMode="auto">
          <a:xfrm>
            <a:off x="1908175" y="4495800"/>
            <a:ext cx="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4" name="TextBox 18"/>
          <p:cNvSpPr txBox="1">
            <a:spLocks noChangeArrowheads="1"/>
          </p:cNvSpPr>
          <p:nvPr/>
        </p:nvSpPr>
        <p:spPr bwMode="auto">
          <a:xfrm>
            <a:off x="4070350" y="5076825"/>
            <a:ext cx="1568186" cy="1323439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Ayırıcı tanı: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tr-TR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RDW</a:t>
            </a:r>
            <a:endParaRPr lang="tr-TR" sz="20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AutoNum type="arabicPeriod"/>
            </a:pPr>
            <a:r>
              <a:rPr lang="tr-T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 P. yayma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Öykü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505200" y="5486400"/>
            <a:ext cx="457200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24600" y="5076825"/>
            <a:ext cx="2404826" cy="1323439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KESİN TANI: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>
                <a:latin typeface="Arial" charset="0"/>
                <a:cs typeface="Arial" charset="0"/>
              </a:rPr>
              <a:t> </a:t>
            </a:r>
            <a:r>
              <a:rPr lang="tr-TR" sz="2000" b="1" dirty="0" err="1">
                <a:latin typeface="Arial" charset="0"/>
                <a:cs typeface="Arial" charset="0"/>
              </a:rPr>
              <a:t>Ferritin</a:t>
            </a:r>
            <a:r>
              <a:rPr lang="tr-TR" sz="2000" b="1" dirty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>
                <a:latin typeface="Arial" charset="0"/>
                <a:cs typeface="Arial" charset="0"/>
              </a:rPr>
              <a:t> </a:t>
            </a:r>
            <a:r>
              <a:rPr lang="tr-TR" sz="2000" b="1" dirty="0" err="1">
                <a:latin typeface="Arial" charset="0"/>
                <a:cs typeface="Arial" charset="0"/>
              </a:rPr>
              <a:t>Fe</a:t>
            </a:r>
            <a:r>
              <a:rPr lang="tr-TR" sz="2000" b="1" dirty="0">
                <a:latin typeface="Arial" charset="0"/>
                <a:cs typeface="Arial" charset="0"/>
              </a:rPr>
              <a:t>, DBK, TS</a:t>
            </a:r>
          </a:p>
          <a:p>
            <a:pPr>
              <a:buFont typeface="Arial" charset="0"/>
              <a:buAutoNum type="arabicPeriod"/>
            </a:pPr>
            <a:r>
              <a:rPr lang="tr-TR" sz="2000" b="1" dirty="0">
                <a:latin typeface="Arial" charset="0"/>
                <a:cs typeface="Arial" charset="0"/>
              </a:rPr>
              <a:t> </a:t>
            </a:r>
            <a:r>
              <a:rPr lang="tr-TR" sz="2000" b="1" dirty="0" err="1">
                <a:latin typeface="Arial" charset="0"/>
                <a:cs typeface="Arial" charset="0"/>
              </a:rPr>
              <a:t>Hb</a:t>
            </a:r>
            <a:r>
              <a:rPr lang="tr-TR" sz="2000" b="1" dirty="0">
                <a:latin typeface="Arial" charset="0"/>
                <a:cs typeface="Arial" charset="0"/>
              </a:rPr>
              <a:t> </a:t>
            </a:r>
            <a:r>
              <a:rPr lang="tr-TR" sz="2000" b="1" dirty="0" err="1" smtClean="0">
                <a:latin typeface="Arial" charset="0"/>
                <a:cs typeface="Arial" charset="0"/>
              </a:rPr>
              <a:t>elektroforezi</a:t>
            </a:r>
            <a:endParaRPr lang="tr-TR" sz="2000" b="1" dirty="0">
              <a:latin typeface="Arial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638800" y="5486400"/>
            <a:ext cx="533400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57224" y="304800"/>
            <a:ext cx="7405710" cy="838184"/>
          </a:xfrm>
        </p:spPr>
        <p:txBody>
          <a:bodyPr/>
          <a:lstStyle/>
          <a:p>
            <a:r>
              <a:rPr lang="tr-TR" dirty="0" err="1" smtClean="0">
                <a:solidFill>
                  <a:srgbClr val="800000"/>
                </a:solidFill>
                <a:latin typeface="Arial" charset="0"/>
                <a:cs typeface="Arial" charset="0"/>
              </a:rPr>
              <a:t>Mikrositik</a:t>
            </a:r>
            <a:r>
              <a:rPr lang="tr-TR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Anemide Kesin Tanı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071538" y="1285860"/>
            <a:ext cx="7715304" cy="492922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tr-TR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Demir eksikliği anemisi</a:t>
            </a:r>
          </a:p>
          <a:p>
            <a:pPr lvl="1">
              <a:spcAft>
                <a:spcPts val="400"/>
              </a:spcAft>
            </a:pPr>
            <a:r>
              <a:rPr lang="tr-TR" b="1" dirty="0" err="1" smtClean="0">
                <a:latin typeface="Arial" charset="0"/>
                <a:cs typeface="Arial" charset="0"/>
              </a:rPr>
              <a:t>Ferritin</a:t>
            </a:r>
            <a:r>
              <a:rPr lang="tr-TR" dirty="0" smtClean="0">
                <a:latin typeface="Arial" charset="0"/>
                <a:cs typeface="Arial" charset="0"/>
              </a:rPr>
              <a:t>	&lt; 12 </a:t>
            </a:r>
            <a:r>
              <a:rPr lang="tr-TR" dirty="0" err="1" smtClean="0">
                <a:latin typeface="Arial" charset="0"/>
                <a:cs typeface="Arial" charset="0"/>
              </a:rPr>
              <a:t>mcg</a:t>
            </a:r>
            <a:r>
              <a:rPr lang="tr-TR" dirty="0" smtClean="0">
                <a:latin typeface="Arial" charset="0"/>
                <a:cs typeface="Arial" charset="0"/>
              </a:rPr>
              <a:t>/L </a:t>
            </a:r>
          </a:p>
          <a:p>
            <a:pPr lvl="1">
              <a:spcAft>
                <a:spcPts val="400"/>
              </a:spcAft>
            </a:pPr>
            <a:r>
              <a:rPr lang="tr-TR" b="1" dirty="0" err="1" smtClean="0">
                <a:latin typeface="Arial" charset="0"/>
                <a:cs typeface="Arial" charset="0"/>
              </a:rPr>
              <a:t>Fe</a:t>
            </a:r>
            <a:r>
              <a:rPr lang="tr-TR" dirty="0" smtClean="0">
                <a:latin typeface="Arial" charset="0"/>
                <a:cs typeface="Arial" charset="0"/>
              </a:rPr>
              <a:t> 		&lt; 45 </a:t>
            </a:r>
            <a:r>
              <a:rPr lang="tr-TR" dirty="0" err="1" smtClean="0">
                <a:latin typeface="Arial" charset="0"/>
                <a:cs typeface="Arial" charset="0"/>
              </a:rPr>
              <a:t>mcg</a:t>
            </a:r>
            <a:r>
              <a:rPr lang="tr-TR" dirty="0" smtClean="0">
                <a:latin typeface="Arial" charset="0"/>
                <a:cs typeface="Arial" charset="0"/>
              </a:rPr>
              <a:t>/</a:t>
            </a:r>
            <a:r>
              <a:rPr lang="tr-TR" dirty="0" err="1" smtClean="0">
                <a:latin typeface="Arial" charset="0"/>
                <a:cs typeface="Arial" charset="0"/>
              </a:rPr>
              <a:t>dL</a:t>
            </a:r>
            <a:endParaRPr lang="tr-TR" dirty="0" smtClean="0">
              <a:latin typeface="Arial" charset="0"/>
              <a:cs typeface="Arial" charset="0"/>
            </a:endParaRPr>
          </a:p>
          <a:p>
            <a:pPr lvl="1">
              <a:spcAft>
                <a:spcPts val="400"/>
              </a:spcAft>
            </a:pPr>
            <a:r>
              <a:rPr lang="tr-TR" b="1" dirty="0" smtClean="0">
                <a:latin typeface="Arial" charset="0"/>
                <a:cs typeface="Arial" charset="0"/>
              </a:rPr>
              <a:t>DBK</a:t>
            </a:r>
            <a:r>
              <a:rPr lang="tr-TR" dirty="0" smtClean="0">
                <a:latin typeface="Arial" charset="0"/>
                <a:cs typeface="Arial" charset="0"/>
              </a:rPr>
              <a:t> 		&gt; 450 </a:t>
            </a:r>
            <a:r>
              <a:rPr lang="tr-TR" dirty="0" err="1" smtClean="0">
                <a:latin typeface="Arial" charset="0"/>
                <a:cs typeface="Arial" charset="0"/>
              </a:rPr>
              <a:t>mcg</a:t>
            </a:r>
            <a:r>
              <a:rPr lang="tr-TR" dirty="0" smtClean="0">
                <a:latin typeface="Arial" charset="0"/>
                <a:cs typeface="Arial" charset="0"/>
              </a:rPr>
              <a:t>/</a:t>
            </a:r>
            <a:r>
              <a:rPr lang="tr-TR" dirty="0" err="1" smtClean="0">
                <a:latin typeface="Arial" charset="0"/>
                <a:cs typeface="Arial" charset="0"/>
              </a:rPr>
              <a:t>dL</a:t>
            </a:r>
            <a:endParaRPr lang="tr-TR" dirty="0" smtClean="0">
              <a:latin typeface="Arial" charset="0"/>
              <a:cs typeface="Arial" charset="0"/>
            </a:endParaRPr>
          </a:p>
          <a:p>
            <a:pPr lvl="1">
              <a:spcAft>
                <a:spcPts val="400"/>
              </a:spcAft>
            </a:pPr>
            <a:r>
              <a:rPr lang="tr-TR" b="1" dirty="0" smtClean="0">
                <a:latin typeface="Arial" charset="0"/>
                <a:cs typeface="Arial" charset="0"/>
              </a:rPr>
              <a:t>TS</a:t>
            </a:r>
            <a:r>
              <a:rPr lang="tr-TR" dirty="0" smtClean="0">
                <a:latin typeface="Arial" charset="0"/>
                <a:cs typeface="Arial" charset="0"/>
              </a:rPr>
              <a:t> 		&lt; % 10</a:t>
            </a:r>
            <a:endParaRPr lang="tr-TR" sz="1000" dirty="0" smtClean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tr-TR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Thalasemi</a:t>
            </a:r>
            <a:r>
              <a:rPr lang="tr-TR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taşıyıcılığı</a:t>
            </a:r>
          </a:p>
          <a:p>
            <a:pPr lvl="1">
              <a:spcAft>
                <a:spcPts val="400"/>
              </a:spcAft>
            </a:pPr>
            <a:r>
              <a:rPr lang="tr-TR" dirty="0" smtClean="0">
                <a:latin typeface="Arial" charset="0"/>
                <a:cs typeface="Arial" charset="0"/>
              </a:rPr>
              <a:t>Hemoglobin A</a:t>
            </a:r>
            <a:r>
              <a:rPr lang="tr-TR" baseline="-25000" dirty="0" smtClean="0">
                <a:latin typeface="Arial" charset="0"/>
                <a:cs typeface="Arial" charset="0"/>
              </a:rPr>
              <a:t>2</a:t>
            </a:r>
            <a:r>
              <a:rPr lang="tr-TR" dirty="0" smtClean="0">
                <a:latin typeface="Arial" charset="0"/>
                <a:cs typeface="Arial" charset="0"/>
              </a:rPr>
              <a:t> &gt; % 3.5</a:t>
            </a:r>
          </a:p>
          <a:p>
            <a:pPr>
              <a:spcAft>
                <a:spcPts val="400"/>
              </a:spcAft>
            </a:pPr>
            <a:r>
              <a:rPr lang="tr-TR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Thalasemi</a:t>
            </a:r>
            <a:r>
              <a:rPr lang="tr-TR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major</a:t>
            </a:r>
            <a:endParaRPr lang="tr-TR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>
              <a:spcAft>
                <a:spcPts val="400"/>
              </a:spcAft>
            </a:pPr>
            <a:r>
              <a:rPr lang="tr-TR" dirty="0" smtClean="0">
                <a:latin typeface="Arial" charset="0"/>
                <a:cs typeface="Arial" charset="0"/>
              </a:rPr>
              <a:t>Hemoglobin F &gt; % 20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1D44E-3500-45EB-BDD8-2857707C2B56}" type="slidenum">
              <a:rPr lang="tr-TR" smtClean="0"/>
              <a:pPr/>
              <a:t>35</a:t>
            </a:fld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785794"/>
            <a:ext cx="8072494" cy="157163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 smtClean="0">
                <a:latin typeface="Arial" pitchFamily="34" charset="0"/>
                <a:cs typeface="Arial" pitchFamily="34" charset="0"/>
              </a:rPr>
              <a:t>Normositik</a:t>
            </a:r>
            <a:r>
              <a:rPr lang="tr-TR" sz="3600" b="1" dirty="0" smtClean="0">
                <a:latin typeface="Arial" pitchFamily="34" charset="0"/>
                <a:cs typeface="Arial" pitchFamily="34" charset="0"/>
              </a:rPr>
              <a:t> Anemiye Yaklaşım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795"/>
            <a:ext cx="2305050" cy="650875"/>
          </a:xfr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anchor="b">
            <a:normAutofit/>
          </a:bodyPr>
          <a:lstStyle/>
          <a:p>
            <a:pPr eaLnBrk="1" hangingPunct="1"/>
            <a:r>
              <a:rPr lang="tr-TR" sz="3600" b="0" dirty="0" smtClean="0">
                <a:solidFill>
                  <a:srgbClr val="FFFF00"/>
                </a:solidFill>
              </a:rPr>
              <a:t>ANEMİ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87413" y="2932113"/>
            <a:ext cx="1620957" cy="44203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Mikrositik</a:t>
            </a:r>
            <a:endParaRPr kumimoji="1"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63938" y="2881313"/>
            <a:ext cx="2061783" cy="503590"/>
          </a:xfrm>
          <a:prstGeom prst="rect">
            <a:avLst/>
          </a:prstGeom>
          <a:solidFill>
            <a:srgbClr val="0000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kumimoji="1"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00838" y="2932113"/>
            <a:ext cx="1707519" cy="44203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kumimoji="1"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84663" y="5949950"/>
            <a:ext cx="4391025" cy="442035"/>
          </a:xfrm>
          <a:prstGeom prst="rect">
            <a:avLst/>
          </a:prstGeom>
          <a:solidFill>
            <a:srgbClr val="E7F4F5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r>
              <a:rPr kumimoji="1" lang="tr-TR" sz="2400" dirty="0">
                <a:latin typeface="Arial" pitchFamily="34" charset="0"/>
                <a:cs typeface="Arial" pitchFamily="34" charset="0"/>
              </a:rPr>
              <a:t>ARTMIŞ YIKIM veya KANAMA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3040063" y="4462463"/>
            <a:ext cx="808037" cy="58261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319713" y="4476750"/>
            <a:ext cx="623887" cy="5222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616325" y="3933825"/>
            <a:ext cx="1914307" cy="457424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59113" y="5516563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979613" y="4941888"/>
            <a:ext cx="2044700" cy="5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 err="1" smtClean="0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kumimoji="1"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940425" y="5445125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148263" y="4868863"/>
            <a:ext cx="2057400" cy="50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 err="1" smtClean="0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</a:t>
            </a:r>
            <a:endParaRPr kumimoji="1" lang="tr-TR" sz="24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171700" y="2211388"/>
            <a:ext cx="1854200" cy="6651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83113" y="979488"/>
            <a:ext cx="0" cy="4127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708400" y="1484313"/>
            <a:ext cx="1800225" cy="57626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365750" y="2211388"/>
            <a:ext cx="1854200" cy="6651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583113" y="2192338"/>
            <a:ext cx="0" cy="6524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557713" y="3460750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68313" y="5949950"/>
            <a:ext cx="3455987" cy="442035"/>
          </a:xfrm>
          <a:prstGeom prst="rect">
            <a:avLst/>
          </a:prstGeom>
          <a:solidFill>
            <a:srgbClr val="EAF5F6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/>
            <a:r>
              <a:rPr kumimoji="1" lang="tr-TR" sz="2400" dirty="0">
                <a:latin typeface="Arial" pitchFamily="34" charset="0"/>
                <a:cs typeface="Arial" pitchFamily="34" charset="0"/>
              </a:rPr>
              <a:t>YAPIM YETERSİZLİĞİ</a:t>
            </a:r>
          </a:p>
        </p:txBody>
      </p:sp>
      <p:cxnSp>
        <p:nvCxnSpPr>
          <p:cNvPr id="24" name="23 Düz Ok Bağlayıcısı"/>
          <p:cNvCxnSpPr/>
          <p:nvPr/>
        </p:nvCxnSpPr>
        <p:spPr>
          <a:xfrm rot="16200000" flipV="1">
            <a:off x="6750859" y="5107000"/>
            <a:ext cx="356396" cy="794"/>
          </a:xfrm>
          <a:prstGeom prst="straightConnector1">
            <a:avLst/>
          </a:prstGeom>
          <a:ln w="38100">
            <a:solidFill>
              <a:srgbClr val="5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/>
          <p:nvPr/>
        </p:nvCxnSpPr>
        <p:spPr>
          <a:xfrm rot="5400000">
            <a:off x="3607587" y="5179231"/>
            <a:ext cx="357190" cy="1588"/>
          </a:xfrm>
          <a:prstGeom prst="straightConnector1">
            <a:avLst/>
          </a:prstGeom>
          <a:ln w="38100">
            <a:solidFill>
              <a:srgbClr val="5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/>
      <p:bldP spid="25612" grpId="0" animBg="1"/>
      <p:bldP spid="25613" grpId="0"/>
      <p:bldP spid="25614" grpId="0" animBg="1"/>
      <p:bldP spid="25617" grpId="0" animBg="1"/>
      <p:bldP spid="25619" grpId="0" animBg="1"/>
      <p:bldP spid="256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4679950" cy="1150938"/>
          </a:xfrm>
        </p:spPr>
        <p:txBody>
          <a:bodyPr/>
          <a:lstStyle/>
          <a:p>
            <a:pPr eaLnBrk="1" hangingPunct="1"/>
            <a:r>
              <a:rPr lang="tr-TR" smtClean="0"/>
              <a:t>Retikülosit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4752975" cy="36004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tr-TR" b="1" smtClean="0"/>
              <a:t>Eritropoezin aktifliğinin göstergesi</a:t>
            </a:r>
          </a:p>
          <a:p>
            <a:pPr eaLnBrk="1" hangingPunct="1">
              <a:spcBef>
                <a:spcPct val="60000"/>
              </a:spcBef>
            </a:pPr>
            <a:r>
              <a:rPr lang="tr-TR" b="1" smtClean="0"/>
              <a:t>Rezidüel RNA materyali içeren en genç formu</a:t>
            </a:r>
          </a:p>
          <a:p>
            <a:pPr eaLnBrk="1" hangingPunct="1">
              <a:spcBef>
                <a:spcPct val="60000"/>
              </a:spcBef>
            </a:pPr>
            <a:r>
              <a:rPr lang="tr-TR" b="1" smtClean="0"/>
              <a:t>Supravital boyalar ile mavi granüller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6000" contrast="10000"/>
          </a:blip>
          <a:srcRect/>
          <a:stretch>
            <a:fillRect/>
          </a:stretch>
        </p:blipFill>
        <p:spPr>
          <a:xfrm>
            <a:off x="5348288" y="620713"/>
            <a:ext cx="3517900" cy="5761037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920038" cy="935037"/>
          </a:xfrm>
          <a:ln w="28575">
            <a:noFill/>
          </a:ln>
        </p:spPr>
        <p:txBody>
          <a:bodyPr/>
          <a:lstStyle/>
          <a:p>
            <a:pPr eaLnBrk="1" hangingPunct="1"/>
            <a:r>
              <a:rPr lang="tr-TR" sz="3200" dirty="0" smtClean="0"/>
              <a:t>Yaşa Göre Normal </a:t>
            </a:r>
            <a:r>
              <a:rPr lang="tr-TR" sz="3200" dirty="0" err="1" smtClean="0"/>
              <a:t>Retikülosit</a:t>
            </a:r>
            <a:r>
              <a:rPr lang="tr-TR" sz="3200" dirty="0" smtClean="0"/>
              <a:t> Değerleri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408488" y="337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52600" name="Group 24"/>
          <p:cNvGraphicFramePr>
            <a:graphicFrameLocks noGrp="1"/>
          </p:cNvGraphicFramePr>
          <p:nvPr>
            <p:ph idx="1"/>
          </p:nvPr>
        </p:nvGraphicFramePr>
        <p:xfrm>
          <a:off x="1763713" y="1773238"/>
          <a:ext cx="5759450" cy="3095627"/>
        </p:xfrm>
        <a:graphic>
          <a:graphicData uri="http://schemas.openxmlformats.org/drawingml/2006/table">
            <a:tbl>
              <a:tblPr/>
              <a:tblGrid>
                <a:gridCol w="2736850"/>
                <a:gridCol w="30226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YAŞ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RETİKÜLOSİT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1-3 gün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% 3-7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3-7 gün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% 1-3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7 gün - 2 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% 0-1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2 ay sonrası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% 0.5-1.5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FD"/>
                    </a:solidFill>
                  </a:tcPr>
                </a:tc>
              </a:tr>
            </a:tbl>
          </a:graphicData>
        </a:graphic>
      </p:graphicFrame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2051050" y="4292600"/>
            <a:ext cx="4465638" cy="5048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7" name="6 Düz Ok Bağlayıcısı"/>
          <p:cNvCxnSpPr/>
          <p:nvPr/>
        </p:nvCxnSpPr>
        <p:spPr>
          <a:xfrm flipH="1">
            <a:off x="6084888" y="4005263"/>
            <a:ext cx="71913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 l="4619" t="7243" r="4619" b="1317"/>
          <a:stretch>
            <a:fillRect/>
          </a:stretch>
        </p:blipFill>
        <p:spPr bwMode="auto">
          <a:xfrm>
            <a:off x="428596" y="785794"/>
            <a:ext cx="8129588" cy="5845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5406" t="24437" r="10802" b="4887"/>
          <a:stretch>
            <a:fillRect/>
          </a:stretch>
        </p:blipFill>
        <p:spPr bwMode="auto">
          <a:xfrm>
            <a:off x="4572000" y="5099050"/>
            <a:ext cx="2714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3995738" y="2500313"/>
            <a:ext cx="504825" cy="28892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000500" y="5715000"/>
            <a:ext cx="504825" cy="28892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6150" name="6 Metin kutusu"/>
          <p:cNvSpPr txBox="1">
            <a:spLocks noChangeArrowheads="1"/>
          </p:cNvSpPr>
          <p:nvPr/>
        </p:nvSpPr>
        <p:spPr bwMode="auto">
          <a:xfrm>
            <a:off x="576853" y="142875"/>
            <a:ext cx="77813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000" b="1" dirty="0">
                <a:solidFill>
                  <a:srgbClr val="800000"/>
                </a:solidFill>
              </a:rPr>
              <a:t>Çocuklarda Dünyada ve Türkiye’de Anemi Sıklığı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1152525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dirty="0" smtClean="0"/>
              <a:t>Anemi Varlığında </a:t>
            </a:r>
            <a:r>
              <a:rPr lang="tr-TR" sz="3200" dirty="0" err="1" smtClean="0"/>
              <a:t>Retikülosit</a:t>
            </a:r>
            <a:r>
              <a:rPr lang="tr-TR" sz="3200" dirty="0" smtClean="0"/>
              <a:t> Değerinin Düzeltilmesinin Gerekliliği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064500" cy="18002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tr-TR" sz="2500" dirty="0" smtClean="0"/>
              <a:t>Normal </a:t>
            </a:r>
            <a:r>
              <a:rPr lang="tr-TR" sz="2500" dirty="0" err="1" smtClean="0"/>
              <a:t>retikülosit</a:t>
            </a:r>
            <a:r>
              <a:rPr lang="tr-TR" sz="2500" dirty="0" smtClean="0"/>
              <a:t> değeri % 0.5-1.5 ve </a:t>
            </a:r>
            <a:r>
              <a:rPr lang="tr-TR" sz="2500" b="1" dirty="0" smtClean="0"/>
              <a:t>normal mutlak </a:t>
            </a:r>
            <a:r>
              <a:rPr lang="tr-TR" sz="2500" b="1" dirty="0" err="1" smtClean="0"/>
              <a:t>retikülosit</a:t>
            </a:r>
            <a:r>
              <a:rPr lang="tr-TR" sz="2500" b="1" dirty="0" smtClean="0"/>
              <a:t> sayısı 25 000-100 000/mL</a:t>
            </a:r>
            <a:endParaRPr lang="tr-TR" sz="2500" dirty="0" smtClean="0"/>
          </a:p>
          <a:p>
            <a:pPr eaLnBrk="1" hangingPunct="1">
              <a:spcBef>
                <a:spcPct val="40000"/>
              </a:spcBef>
            </a:pPr>
            <a:r>
              <a:rPr lang="tr-TR" sz="2500" dirty="0" smtClean="0"/>
              <a:t>Anemide eritrosit sayısı azalmış olduğu için yüzde olarak belirtilen </a:t>
            </a:r>
            <a:r>
              <a:rPr lang="tr-TR" sz="2500" dirty="0" err="1" smtClean="0"/>
              <a:t>retikülosit</a:t>
            </a:r>
            <a:r>
              <a:rPr lang="tr-TR" sz="2500" dirty="0" smtClean="0"/>
              <a:t> değeri yanıltıcı olabilir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92588" y="524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4264025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9711" name="Group 79"/>
          <p:cNvGraphicFramePr>
            <a:graphicFrameLocks noGrp="1"/>
          </p:cNvGraphicFramePr>
          <p:nvPr>
            <p:ph sz="half" idx="2"/>
          </p:nvPr>
        </p:nvGraphicFramePr>
        <p:xfrm>
          <a:off x="539750" y="3500438"/>
          <a:ext cx="8280400" cy="1419225"/>
        </p:xfrm>
        <a:graphic>
          <a:graphicData uri="http://schemas.openxmlformats.org/drawingml/2006/table">
            <a:tbl>
              <a:tblPr/>
              <a:tblGrid>
                <a:gridCol w="1150938"/>
                <a:gridCol w="2089150"/>
                <a:gridCol w="2425700"/>
                <a:gridCol w="26146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Hasta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Hemoglobin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Eritrosit sayısı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Retikülosit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değeri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 g/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x 10</a:t>
                      </a:r>
                      <a:r>
                        <a:rPr kumimoji="0" 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/mL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%3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150 000/mL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 g/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x 10</a:t>
                      </a:r>
                      <a:r>
                        <a:rPr kumimoji="0" 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/mL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%3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75 000/mL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BFD"/>
                    </a:solidFill>
                  </a:tcPr>
                </a:tc>
              </a:tr>
            </a:tbl>
          </a:graphicData>
        </a:graphic>
      </p:graphicFrame>
      <p:sp>
        <p:nvSpPr>
          <p:cNvPr id="69706" name="Text Box 74"/>
          <p:cNvSpPr txBox="1">
            <a:spLocks noChangeArrowheads="1"/>
          </p:cNvSpPr>
          <p:nvPr/>
        </p:nvSpPr>
        <p:spPr bwMode="auto">
          <a:xfrm>
            <a:off x="642910" y="5589588"/>
            <a:ext cx="362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Düzeltilmiş </a:t>
            </a:r>
            <a:r>
              <a:rPr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69707" name="Line 75"/>
          <p:cNvSpPr>
            <a:spLocks noChangeShapeType="1"/>
          </p:cNvSpPr>
          <p:nvPr/>
        </p:nvSpPr>
        <p:spPr bwMode="auto">
          <a:xfrm>
            <a:off x="4211638" y="5805488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4264025" y="5329254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(Hasta)</a:t>
            </a:r>
          </a:p>
        </p:txBody>
      </p:sp>
      <p:sp>
        <p:nvSpPr>
          <p:cNvPr id="69709" name="Text Box 77"/>
          <p:cNvSpPr txBox="1">
            <a:spLocks noChangeArrowheads="1"/>
          </p:cNvSpPr>
          <p:nvPr/>
        </p:nvSpPr>
        <p:spPr bwMode="auto">
          <a:xfrm>
            <a:off x="4264025" y="5857892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Mean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>
            <a:off x="5931799" y="555508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x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Retikülosit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6" grpId="0"/>
      <p:bldP spid="69707" grpId="0" animBg="1"/>
      <p:bldP spid="69708" grpId="0"/>
      <p:bldP spid="69709" grpId="0"/>
      <p:bldP spid="697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88913"/>
            <a:ext cx="2305050" cy="650875"/>
          </a:xfrm>
          <a:solidFill>
            <a:srgbClr val="800000"/>
          </a:solidFill>
          <a:ln w="38100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chemeClr val="bg1"/>
                </a:solidFill>
              </a:rPr>
              <a:t>ANEMİ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551238" y="2420938"/>
            <a:ext cx="2061783" cy="50359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kumimoji="1"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84663" y="5810250"/>
            <a:ext cx="4391025" cy="442035"/>
          </a:xfrm>
          <a:prstGeom prst="rect">
            <a:avLst/>
          </a:prstGeom>
          <a:solidFill>
            <a:srgbClr val="E7F4F5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r>
              <a:rPr kumimoji="1" lang="tr-TR" sz="2400" dirty="0">
                <a:latin typeface="Arial" pitchFamily="34" charset="0"/>
                <a:cs typeface="Arial" pitchFamily="34" charset="0"/>
              </a:rPr>
              <a:t>ARTMIŞ YIKIM veya KANAMA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3616325" y="3429000"/>
            <a:ext cx="1842171" cy="44203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627313" y="5349875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00063" y="4324350"/>
            <a:ext cx="4000500" cy="98295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&lt;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&lt; 100.000/mm</a:t>
            </a:r>
            <a:r>
              <a:rPr kumimoji="1" lang="tr-TR" sz="2400" b="1" baseline="30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6084888" y="5349875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4643438" y="4324350"/>
            <a:ext cx="4071937" cy="98295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&gt;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&gt; 100.000/mm</a:t>
            </a:r>
            <a:r>
              <a:rPr kumimoji="1" lang="tr-TR" sz="2400" b="1" baseline="30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4583113" y="836613"/>
            <a:ext cx="0" cy="41275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635375" y="1341438"/>
            <a:ext cx="1800225" cy="576262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30732" name="Line 18"/>
          <p:cNvSpPr>
            <a:spLocks noChangeShapeType="1"/>
          </p:cNvSpPr>
          <p:nvPr/>
        </p:nvSpPr>
        <p:spPr bwMode="auto">
          <a:xfrm flipH="1">
            <a:off x="4572000" y="1916113"/>
            <a:ext cx="11113" cy="3603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>
            <a:off x="4557713" y="2997200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468313" y="5810250"/>
            <a:ext cx="3455987" cy="442035"/>
          </a:xfrm>
          <a:prstGeom prst="rect">
            <a:avLst/>
          </a:prstGeom>
          <a:solidFill>
            <a:srgbClr val="EAF5F6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/>
            <a:r>
              <a:rPr kumimoji="1" lang="tr-TR" sz="2400" dirty="0">
                <a:latin typeface="Arial" pitchFamily="34" charset="0"/>
                <a:cs typeface="Arial" pitchFamily="34" charset="0"/>
              </a:rPr>
              <a:t>YAPIM YETERSİZLİĞİ</a:t>
            </a:r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flipH="1">
            <a:off x="3132138" y="3933825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>
            <a:off x="5003800" y="3933825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  <p:bldP spid="30729" grpId="0" animBg="1"/>
      <p:bldP spid="30730" grpId="0" animBg="1"/>
      <p:bldP spid="30731" grpId="0" animBg="1"/>
      <p:bldP spid="30738" grpId="0" animBg="1"/>
      <p:bldP spid="30739" grpId="0" animBg="1"/>
      <p:bldP spid="307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88913"/>
            <a:ext cx="2305050" cy="650875"/>
          </a:xfrm>
          <a:solidFill>
            <a:srgbClr val="800000"/>
          </a:solidFill>
          <a:ln w="38100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chemeClr val="bg1"/>
                </a:solidFill>
              </a:rPr>
              <a:t>ANEMİ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551238" y="2420938"/>
            <a:ext cx="2061783" cy="503590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kumimoji="1" 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395817" y="5810250"/>
            <a:ext cx="4391025" cy="442035"/>
          </a:xfrm>
          <a:prstGeom prst="rect">
            <a:avLst/>
          </a:prstGeom>
          <a:solidFill>
            <a:srgbClr val="E7F4F5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r>
              <a:rPr kumimoji="1" lang="tr-T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ARTMIŞ YIKIM veya KANAMA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3616325" y="3429000"/>
            <a:ext cx="1842171" cy="44203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627313" y="5349875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00063" y="4324350"/>
            <a:ext cx="4000500" cy="98295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&lt;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&lt; 100.000/mm</a:t>
            </a:r>
            <a:r>
              <a:rPr kumimoji="1" lang="tr-TR" sz="2400" b="1" baseline="30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6084888" y="5349875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4929190" y="4357694"/>
            <a:ext cx="3786185" cy="103296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&gt;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&gt; 100.000/mm</a:t>
            </a:r>
            <a:r>
              <a:rPr kumimoji="1" lang="tr-TR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4583113" y="836613"/>
            <a:ext cx="0" cy="41275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635375" y="1341438"/>
            <a:ext cx="1800225" cy="576262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30732" name="Line 18"/>
          <p:cNvSpPr>
            <a:spLocks noChangeShapeType="1"/>
          </p:cNvSpPr>
          <p:nvPr/>
        </p:nvSpPr>
        <p:spPr bwMode="auto">
          <a:xfrm flipH="1">
            <a:off x="4572000" y="1916113"/>
            <a:ext cx="11113" cy="3603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>
            <a:off x="4557713" y="2997200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615947" y="5810250"/>
            <a:ext cx="3455987" cy="442035"/>
          </a:xfrm>
          <a:prstGeom prst="rect">
            <a:avLst/>
          </a:prstGeom>
          <a:solidFill>
            <a:srgbClr val="EAF5F6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/>
            <a:r>
              <a:rPr kumimoji="1" lang="tr-TR" sz="2400" b="1" dirty="0">
                <a:latin typeface="Arial" pitchFamily="34" charset="0"/>
                <a:cs typeface="Arial" pitchFamily="34" charset="0"/>
              </a:rPr>
              <a:t>YAPIM YETERSİZLİĞİ</a:t>
            </a:r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flipH="1">
            <a:off x="3132138" y="3933825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>
            <a:off x="5003800" y="3933825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Normositik</a:t>
            </a:r>
            <a:r>
              <a:rPr lang="tr-TR" dirty="0" smtClean="0"/>
              <a:t> Anemide </a:t>
            </a:r>
            <a:br>
              <a:rPr lang="tr-TR" dirty="0" smtClean="0"/>
            </a:br>
            <a:r>
              <a:rPr lang="tr-TR" dirty="0" smtClean="0"/>
              <a:t>Yapım Yetersizliği Nedenleri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1714488"/>
            <a:ext cx="7572428" cy="457203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err="1" smtClean="0"/>
              <a:t>Diamond</a:t>
            </a:r>
            <a:r>
              <a:rPr lang="tr-TR" dirty="0" smtClean="0"/>
              <a:t> </a:t>
            </a:r>
            <a:r>
              <a:rPr lang="tr-TR" dirty="0" err="1" smtClean="0"/>
              <a:t>Blackfan</a:t>
            </a:r>
            <a:r>
              <a:rPr lang="tr-TR" dirty="0" smtClean="0"/>
              <a:t> anemisi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Çocukluk çağının geçici </a:t>
            </a:r>
            <a:r>
              <a:rPr lang="tr-TR" dirty="0" err="1" smtClean="0"/>
              <a:t>eritroblastopenisi</a:t>
            </a:r>
            <a:endParaRPr lang="tr-TR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Kronik </a:t>
            </a:r>
            <a:r>
              <a:rPr lang="tr-TR" dirty="0" err="1" smtClean="0"/>
              <a:t>enflamasyon</a:t>
            </a:r>
            <a:r>
              <a:rPr lang="tr-TR" dirty="0" smtClean="0"/>
              <a:t> anemisi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Kronik karaciğer hastalığı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Kronik böbrek yetmezliği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err="1" smtClean="0"/>
              <a:t>Hipotiroidi</a:t>
            </a:r>
            <a:endParaRPr lang="tr-TR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err="1" smtClean="0"/>
              <a:t>Aplastik</a:t>
            </a:r>
            <a:r>
              <a:rPr lang="tr-TR" dirty="0" smtClean="0"/>
              <a:t> anemiler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Kemik iliği </a:t>
            </a:r>
            <a:r>
              <a:rPr lang="tr-TR" dirty="0" err="1" smtClean="0"/>
              <a:t>infiltrasyonları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351" y="188913"/>
            <a:ext cx="2081219" cy="525443"/>
          </a:xfrm>
          <a:solidFill>
            <a:srgbClr val="800000"/>
          </a:solidFill>
          <a:ln w="38100">
            <a:solidFill>
              <a:schemeClr val="tx1"/>
            </a:solidFill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ANEMİ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602994" y="2071678"/>
            <a:ext cx="1949456" cy="472813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/>
            <a:r>
              <a:rPr kumimoji="1" lang="tr-TR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kumimoji="1" lang="tr-T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143372" y="5214951"/>
            <a:ext cx="4500594" cy="442035"/>
          </a:xfrm>
          <a:prstGeom prst="rect">
            <a:avLst/>
          </a:prstGeom>
          <a:solidFill>
            <a:srgbClr val="E7F4F5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r>
              <a:rPr kumimoji="1" lang="tr-TR" sz="2400" b="1" dirty="0">
                <a:latin typeface="Arial" pitchFamily="34" charset="0"/>
                <a:cs typeface="Arial" pitchFamily="34" charset="0"/>
              </a:rPr>
              <a:t>ARTMIŞ YIKIM veya KANAMA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3624951" y="3000372"/>
            <a:ext cx="1842171" cy="44203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36000" bIns="36000">
            <a:spAutoFit/>
          </a:bodyPr>
          <a:lstStyle/>
          <a:p>
            <a:pPr algn="ctr"/>
            <a:r>
              <a:rPr kumimoji="1" lang="tr-T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627313" y="4840508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00063" y="3857628"/>
            <a:ext cx="3786185" cy="103296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&lt;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&lt; 100.000/mm</a:t>
            </a:r>
            <a:r>
              <a:rPr kumimoji="1" lang="tr-TR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6286512" y="4840508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4429124" y="3857628"/>
            <a:ext cx="4071937" cy="98295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193675" indent="-193675">
              <a:lnSpc>
                <a:spcPct val="130000"/>
              </a:lnSpc>
            </a:pP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D. </a:t>
            </a: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&gt; % 2</a:t>
            </a:r>
          </a:p>
          <a:p>
            <a:pPr marL="193675" indent="-193675">
              <a:lnSpc>
                <a:spcPct val="130000"/>
              </a:lnSpc>
            </a:pPr>
            <a:r>
              <a:rPr kumimoji="1" lang="tr-TR" sz="2400" b="1" dirty="0" err="1">
                <a:latin typeface="Arial" pitchFamily="34" charset="0"/>
                <a:cs typeface="Arial" pitchFamily="34" charset="0"/>
              </a:rPr>
              <a:t>Retikülosit</a:t>
            </a:r>
            <a:r>
              <a:rPr kumimoji="1" lang="tr-TR" sz="2400" b="1" dirty="0">
                <a:latin typeface="Arial" pitchFamily="34" charset="0"/>
                <a:cs typeface="Arial" pitchFamily="34" charset="0"/>
              </a:rPr>
              <a:t> &gt; 100.000/mm</a:t>
            </a:r>
            <a:r>
              <a:rPr kumimoji="1" lang="tr-TR" sz="2400" b="1" baseline="30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4583113" y="714356"/>
            <a:ext cx="0" cy="41275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858315" y="1160236"/>
            <a:ext cx="1436691" cy="444488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MCV</a:t>
            </a:r>
          </a:p>
        </p:txBody>
      </p:sp>
      <p:sp>
        <p:nvSpPr>
          <p:cNvPr id="30732" name="Line 18"/>
          <p:cNvSpPr>
            <a:spLocks noChangeShapeType="1"/>
          </p:cNvSpPr>
          <p:nvPr/>
        </p:nvSpPr>
        <p:spPr bwMode="auto">
          <a:xfrm flipH="1">
            <a:off x="4572000" y="1634424"/>
            <a:ext cx="11113" cy="3603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>
            <a:off x="4557713" y="2571744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468313" y="5214951"/>
            <a:ext cx="3317869" cy="442035"/>
          </a:xfrm>
          <a:prstGeom prst="rect">
            <a:avLst/>
          </a:prstGeom>
          <a:solidFill>
            <a:srgbClr val="EAF5F6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/>
            <a:r>
              <a:rPr kumimoji="1"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YAPIM YETERSİZLİĞİ</a:t>
            </a:r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flipH="1">
            <a:off x="3132138" y="3500438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>
            <a:off x="5003800" y="3500438"/>
            <a:ext cx="11525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286512" y="5635643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9" name="18 Metin kutusu"/>
          <p:cNvSpPr txBox="1"/>
          <p:nvPr/>
        </p:nvSpPr>
        <p:spPr>
          <a:xfrm>
            <a:off x="5335260" y="6091888"/>
            <a:ext cx="1808508" cy="461665"/>
          </a:xfrm>
          <a:prstGeom prst="rect">
            <a:avLst/>
          </a:prstGeom>
          <a:solidFill>
            <a:srgbClr val="000066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tr-T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Coombs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rmAutofit/>
          </a:bodyPr>
          <a:lstStyle/>
          <a:p>
            <a:r>
              <a:rPr lang="tr-TR" dirty="0" err="1" smtClean="0"/>
              <a:t>Normositik</a:t>
            </a:r>
            <a:r>
              <a:rPr lang="tr-TR" dirty="0" smtClean="0"/>
              <a:t> Anemide </a:t>
            </a:r>
            <a:br>
              <a:rPr lang="tr-TR" dirty="0" smtClean="0"/>
            </a:b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immün</a:t>
            </a:r>
            <a:r>
              <a:rPr lang="tr-TR" dirty="0" smtClean="0"/>
              <a:t> </a:t>
            </a:r>
            <a:r>
              <a:rPr lang="tr-TR" dirty="0" err="1" smtClean="0"/>
              <a:t>Hemoliz</a:t>
            </a:r>
            <a:r>
              <a:rPr lang="tr-TR" dirty="0" smtClean="0"/>
              <a:t> Nedenleri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857364"/>
            <a:ext cx="8072494" cy="442915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err="1" smtClean="0"/>
              <a:t>Membran</a:t>
            </a:r>
            <a:r>
              <a:rPr lang="tr-TR" b="1" dirty="0" smtClean="0"/>
              <a:t> bozuklukları 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sferositoz</a:t>
            </a:r>
            <a:r>
              <a:rPr lang="tr-TR" dirty="0" smtClean="0"/>
              <a:t> veya </a:t>
            </a:r>
            <a:r>
              <a:rPr lang="tr-TR" dirty="0" err="1" smtClean="0"/>
              <a:t>eliptositoz</a:t>
            </a:r>
            <a:endParaRPr lang="tr-TR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Enzim eksiklikleri 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smtClean="0"/>
              <a:t>G6PG veya </a:t>
            </a:r>
            <a:r>
              <a:rPr lang="tr-TR" dirty="0" err="1" smtClean="0"/>
              <a:t>pirüvat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eksikliği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Orak hücre anemisi ve </a:t>
            </a:r>
            <a:r>
              <a:rPr lang="tr-TR" b="1" dirty="0" err="1" smtClean="0"/>
              <a:t>hemoglobinopatiler</a:t>
            </a:r>
            <a:endParaRPr lang="tr-TR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Mekanik </a:t>
            </a:r>
            <a:r>
              <a:rPr lang="tr-TR" b="1" dirty="0" err="1" smtClean="0"/>
              <a:t>hemoliz</a:t>
            </a:r>
            <a:r>
              <a:rPr lang="tr-TR" b="1" dirty="0" smtClean="0"/>
              <a:t> 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smtClean="0"/>
              <a:t>YDP, HÜS, kalp kapak hastalıkları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82660"/>
          </a:xfrm>
        </p:spPr>
        <p:txBody>
          <a:bodyPr>
            <a:normAutofit/>
          </a:bodyPr>
          <a:lstStyle/>
          <a:p>
            <a:r>
              <a:rPr lang="tr-TR" dirty="0" err="1" smtClean="0"/>
              <a:t>Normositik</a:t>
            </a:r>
            <a:r>
              <a:rPr lang="tr-TR" dirty="0" smtClean="0"/>
              <a:t> Anemide Tanısal Tetkikler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571612"/>
            <a:ext cx="8072494" cy="457203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err="1" smtClean="0"/>
              <a:t>Herediter</a:t>
            </a:r>
            <a:r>
              <a:rPr lang="tr-TR" b="1" dirty="0" smtClean="0"/>
              <a:t> </a:t>
            </a:r>
            <a:r>
              <a:rPr lang="tr-TR" b="1" dirty="0" err="1" smtClean="0"/>
              <a:t>sferositoz</a:t>
            </a:r>
            <a:r>
              <a:rPr lang="tr-TR" b="1" dirty="0" smtClean="0"/>
              <a:t> 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err="1" smtClean="0"/>
              <a:t>Periferik</a:t>
            </a:r>
            <a:r>
              <a:rPr lang="tr-TR" dirty="0" smtClean="0"/>
              <a:t> yayma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err="1" smtClean="0"/>
              <a:t>Ozmotik</a:t>
            </a:r>
            <a:r>
              <a:rPr lang="tr-TR" dirty="0" smtClean="0"/>
              <a:t> </a:t>
            </a:r>
            <a:r>
              <a:rPr lang="tr-TR" dirty="0" err="1" smtClean="0"/>
              <a:t>frajilite</a:t>
            </a:r>
            <a:r>
              <a:rPr lang="tr-TR" dirty="0" smtClean="0"/>
              <a:t> testi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Enzim eksiklikleri 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smtClean="0"/>
              <a:t>G6PG veya </a:t>
            </a:r>
            <a:r>
              <a:rPr lang="tr-TR" dirty="0" err="1" smtClean="0"/>
              <a:t>pirüvat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enzim düzeyi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Orak hücre anemisi ve </a:t>
            </a:r>
            <a:r>
              <a:rPr lang="tr-TR" b="1" dirty="0" err="1" smtClean="0"/>
              <a:t>hemoglobinopatiler</a:t>
            </a:r>
            <a:endParaRPr lang="tr-TR" b="1" dirty="0" smtClean="0"/>
          </a:p>
          <a:p>
            <a:pPr marL="914400" lvl="1" indent="-514350">
              <a:spcAft>
                <a:spcPts val="600"/>
              </a:spcAft>
            </a:pPr>
            <a:r>
              <a:rPr lang="tr-TR" dirty="0" err="1" smtClean="0"/>
              <a:t>Periferik</a:t>
            </a:r>
            <a:r>
              <a:rPr lang="tr-TR" dirty="0" smtClean="0"/>
              <a:t> yayma</a:t>
            </a:r>
          </a:p>
          <a:p>
            <a:pPr marL="914400" lvl="1" indent="-514350">
              <a:spcAft>
                <a:spcPts val="600"/>
              </a:spcAft>
            </a:pPr>
            <a:r>
              <a:rPr lang="tr-TR" dirty="0" smtClean="0"/>
              <a:t>Hemoglobin </a:t>
            </a:r>
            <a:r>
              <a:rPr lang="tr-TR" dirty="0" err="1" smtClean="0"/>
              <a:t>elktroforezi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804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/>
              <a:t>Aneminin Morfolojik Sınıflandırılması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03848" y="998327"/>
            <a:ext cx="1755610" cy="677108"/>
          </a:xfrm>
          <a:prstGeom prst="rect">
            <a:avLst/>
          </a:prstGeom>
          <a:solidFill>
            <a:srgbClr val="80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ANEMİ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0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643438" y="3213100"/>
            <a:ext cx="2736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835150" y="3213100"/>
            <a:ext cx="2808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00113" y="3789363"/>
            <a:ext cx="1683474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Mikrositik</a:t>
            </a:r>
            <a:endParaRPr lang="tr-TR" sz="2800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51238" y="3789363"/>
            <a:ext cx="1883849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Normositik</a:t>
            </a:r>
            <a:endParaRPr lang="tr-TR" sz="2800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00788" y="3789363"/>
            <a:ext cx="1963999" cy="523220"/>
          </a:xfrm>
          <a:prstGeom prst="rect">
            <a:avLst/>
          </a:prstGeo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Makrositik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003675" y="2205038"/>
            <a:ext cx="1152880" cy="615553"/>
          </a:xfrm>
          <a:prstGeom prst="rect">
            <a:avLst/>
          </a:prstGeom>
          <a:solidFill>
            <a:srgbClr val="E7F4F5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MCV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4572000" y="2492375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1870075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4572000" y="1700213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4572000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7345363" y="32131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36" name="Group 84"/>
          <p:cNvGraphicFramePr>
            <a:graphicFrameLocks noGrp="1"/>
          </p:cNvGraphicFramePr>
          <p:nvPr/>
        </p:nvGraphicFramePr>
        <p:xfrm>
          <a:off x="323850" y="1557338"/>
          <a:ext cx="7848600" cy="4433889"/>
        </p:xfrm>
        <a:graphic>
          <a:graphicData uri="http://schemas.openxmlformats.org/drawingml/2006/table">
            <a:tbl>
              <a:tblPr/>
              <a:tblGrid>
                <a:gridCol w="2165350"/>
                <a:gridCol w="1893888"/>
                <a:gridCol w="1893887"/>
                <a:gridCol w="1895475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YAŞ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MCV  (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fl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75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Ortalama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-2SD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+2SD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1-5 gün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ay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0.5-2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2-4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4-10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10-15 yıl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Kadın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Erkek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B3"/>
                    </a:solidFill>
                  </a:tcPr>
                </a:tc>
              </a:tr>
            </a:tbl>
          </a:graphicData>
        </a:graphic>
      </p:graphicFrame>
      <p:sp>
        <p:nvSpPr>
          <p:cNvPr id="17464" name="Text Box 62"/>
          <p:cNvSpPr txBox="1">
            <a:spLocks noChangeArrowheads="1"/>
          </p:cNvSpPr>
          <p:nvPr/>
        </p:nvSpPr>
        <p:spPr bwMode="auto">
          <a:xfrm>
            <a:off x="468313" y="260350"/>
            <a:ext cx="81978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Yaşlara Göre </a:t>
            </a:r>
            <a:r>
              <a:rPr lang="tr-TR" sz="37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Makrositoz</a:t>
            </a:r>
            <a:r>
              <a:rPr lang="tr-TR" sz="3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Tanımı</a:t>
            </a:r>
            <a:endParaRPr lang="en-US" sz="37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65" name="Line 75"/>
          <p:cNvSpPr>
            <a:spLocks noChangeShapeType="1"/>
          </p:cNvSpPr>
          <p:nvPr/>
        </p:nvSpPr>
        <p:spPr bwMode="auto">
          <a:xfrm>
            <a:off x="4356099" y="1989139"/>
            <a:ext cx="45719" cy="401163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66" name="Line 76"/>
          <p:cNvSpPr>
            <a:spLocks noChangeShapeType="1"/>
          </p:cNvSpPr>
          <p:nvPr/>
        </p:nvSpPr>
        <p:spPr bwMode="auto">
          <a:xfrm>
            <a:off x="6300788" y="19891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67" name="Line 77"/>
          <p:cNvSpPr>
            <a:spLocks noChangeShapeType="1"/>
          </p:cNvSpPr>
          <p:nvPr/>
        </p:nvSpPr>
        <p:spPr bwMode="auto">
          <a:xfrm>
            <a:off x="2484438" y="1989138"/>
            <a:ext cx="0" cy="3960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231" name="Rectangle 79"/>
          <p:cNvSpPr>
            <a:spLocks noChangeArrowheads="1"/>
          </p:cNvSpPr>
          <p:nvPr/>
        </p:nvSpPr>
        <p:spPr bwMode="auto">
          <a:xfrm>
            <a:off x="468313" y="3429000"/>
            <a:ext cx="1295400" cy="431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2" name="Rectangle 80"/>
          <p:cNvSpPr>
            <a:spLocks noChangeArrowheads="1"/>
          </p:cNvSpPr>
          <p:nvPr/>
        </p:nvSpPr>
        <p:spPr bwMode="auto">
          <a:xfrm>
            <a:off x="468313" y="4724400"/>
            <a:ext cx="1366837" cy="4333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4" name="Oval 82"/>
          <p:cNvSpPr>
            <a:spLocks noChangeArrowheads="1"/>
          </p:cNvSpPr>
          <p:nvPr/>
        </p:nvSpPr>
        <p:spPr bwMode="auto">
          <a:xfrm>
            <a:off x="6926283" y="4724400"/>
            <a:ext cx="574675" cy="433388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235" name="Oval 83"/>
          <p:cNvSpPr>
            <a:spLocks noChangeArrowheads="1"/>
          </p:cNvSpPr>
          <p:nvPr/>
        </p:nvSpPr>
        <p:spPr bwMode="auto">
          <a:xfrm>
            <a:off x="6926283" y="3429000"/>
            <a:ext cx="574675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7000097" y="4285462"/>
            <a:ext cx="1285884" cy="1588"/>
          </a:xfrm>
          <a:prstGeom prst="straightConnector1">
            <a:avLst/>
          </a:prstGeom>
          <a:ln w="57150">
            <a:solidFill>
              <a:srgbClr val="5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Makrositik</a:t>
            </a:r>
            <a:r>
              <a:rPr lang="tr-TR" dirty="0" smtClean="0"/>
              <a:t> Anemi Nedenleri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571612"/>
            <a:ext cx="8043890" cy="4554551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/>
              <a:t>Vitamin B12 eksikliği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b="1" dirty="0" err="1" smtClean="0"/>
              <a:t>Folate</a:t>
            </a:r>
            <a:r>
              <a:rPr lang="tr-TR" b="1" dirty="0" smtClean="0"/>
              <a:t> eksikliği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Kanama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Kronik karaciğer hastalığı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err="1" smtClean="0"/>
              <a:t>Hipotiroidi</a:t>
            </a:r>
            <a:endParaRPr lang="tr-TR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err="1" smtClean="0"/>
              <a:t>Aplastik</a:t>
            </a:r>
            <a:r>
              <a:rPr lang="tr-TR" dirty="0" smtClean="0"/>
              <a:t> anemi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tr-TR" dirty="0" smtClean="0"/>
              <a:t>Kemik iliği </a:t>
            </a:r>
            <a:r>
              <a:rPr lang="tr-TR" dirty="0" err="1" smtClean="0"/>
              <a:t>infiltrasyonları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4714876" y="1571612"/>
            <a:ext cx="285752" cy="107157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072066" y="1857364"/>
            <a:ext cx="3858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Megaloblastik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anemiler</a:t>
            </a:r>
            <a:endParaRPr lang="tr-TR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8"/>
          <p:cNvGraphicFramePr>
            <a:graphicFrameLocks noGrp="1"/>
          </p:cNvGraphicFramePr>
          <p:nvPr/>
        </p:nvGraphicFramePr>
        <p:xfrm>
          <a:off x="395288" y="1196975"/>
          <a:ext cx="8352929" cy="3961674"/>
        </p:xfrm>
        <a:graphic>
          <a:graphicData uri="http://schemas.openxmlformats.org/drawingml/2006/table">
            <a:tbl>
              <a:tblPr/>
              <a:tblGrid>
                <a:gridCol w="1231219"/>
                <a:gridCol w="1649101"/>
                <a:gridCol w="1656184"/>
                <a:gridCol w="1944216"/>
                <a:gridCol w="1872209"/>
              </a:tblGrid>
              <a:tr h="107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YIL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Bölge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Kişi Sayısı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Yaş Grupları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Anemi Sıklığı (%)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77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Balıkesir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6- 18 yaş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20.8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77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2005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1531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6-16  yaş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Bursa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1-16  yaş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38255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0- 14 yaş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2007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Eskişehir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3039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4-12  ay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40.3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dirty="0" smtClean="0"/>
              <a:t>Türkiye’de ÇOCUKLARDA Anemi Sıklığı</a:t>
            </a:r>
          </a:p>
        </p:txBody>
      </p:sp>
      <p:sp>
        <p:nvSpPr>
          <p:cNvPr id="7" name="6 Dikdörtgen Belirtme Çizgisi"/>
          <p:cNvSpPr/>
          <p:nvPr/>
        </p:nvSpPr>
        <p:spPr>
          <a:xfrm>
            <a:off x="1643063" y="2478088"/>
            <a:ext cx="5572125" cy="1450975"/>
          </a:xfrm>
          <a:prstGeom prst="wedgeRectCallout">
            <a:avLst>
              <a:gd name="adj1" fmla="val 51810"/>
              <a:gd name="adj2" fmla="val -154579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tr-TR" sz="2800" b="1" dirty="0">
                <a:solidFill>
                  <a:schemeClr val="bg1"/>
                </a:solidFill>
                <a:cs typeface="Arial" pitchFamily="34" charset="0"/>
              </a:rPr>
              <a:t>  Okul Öncesi:</a:t>
            </a:r>
            <a:r>
              <a:rPr lang="tr-TR" sz="28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tr-TR" sz="2800" b="1" smtClean="0">
                <a:solidFill>
                  <a:schemeClr val="bg1"/>
                </a:solidFill>
                <a:cs typeface="Arial" pitchFamily="34" charset="0"/>
              </a:rPr>
              <a:t>% </a:t>
            </a:r>
            <a:r>
              <a:rPr lang="tr-TR" sz="2800" b="1" dirty="0">
                <a:solidFill>
                  <a:schemeClr val="bg1"/>
                </a:solidFill>
                <a:cs typeface="Arial" pitchFamily="34" charset="0"/>
              </a:rPr>
              <a:t>35-40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tr-TR" sz="2800" b="1" dirty="0">
                <a:solidFill>
                  <a:schemeClr val="bg1"/>
                </a:solidFill>
                <a:cs typeface="Arial" pitchFamily="34" charset="0"/>
              </a:rPr>
              <a:t>  Okul Sonrası:	% 20-25</a:t>
            </a:r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642938" y="5429250"/>
            <a:ext cx="7929562" cy="1015663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Doktora başvuran her </a:t>
            </a:r>
            <a:r>
              <a:rPr lang="tr-TR" sz="3000" b="1" dirty="0">
                <a:solidFill>
                  <a:schemeClr val="bg1"/>
                </a:solidFill>
              </a:rPr>
              <a:t>3-4 çocuktan</a:t>
            </a:r>
          </a:p>
          <a:p>
            <a:pPr algn="ctr"/>
            <a:r>
              <a:rPr lang="tr-TR" sz="3000" b="1" dirty="0">
                <a:solidFill>
                  <a:schemeClr val="bg1"/>
                </a:solidFill>
              </a:rPr>
              <a:t>birisinde ANEMİ olması beklenmekte</a:t>
            </a:r>
            <a:r>
              <a:rPr lang="tr-TR" sz="3000" b="1" dirty="0">
                <a:solidFill>
                  <a:srgbClr val="FFFF66"/>
                </a:solidFill>
              </a:rPr>
              <a:t> </a:t>
            </a:r>
            <a:endParaRPr lang="en-US" sz="3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/>
          <a:lstStyle/>
          <a:p>
            <a:r>
              <a:rPr lang="tr-TR" dirty="0" err="1" smtClean="0"/>
              <a:t>Megaloblastik</a:t>
            </a:r>
            <a:r>
              <a:rPr lang="tr-TR" dirty="0" smtClean="0"/>
              <a:t> Anemide 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786346"/>
          </a:xfrm>
        </p:spPr>
        <p:txBody>
          <a:bodyPr/>
          <a:lstStyle/>
          <a:p>
            <a:r>
              <a:rPr lang="tr-TR" b="1" dirty="0" smtClean="0"/>
              <a:t>PY:</a:t>
            </a:r>
            <a:r>
              <a:rPr lang="tr-TR" dirty="0" smtClean="0"/>
              <a:t> </a:t>
            </a:r>
            <a:r>
              <a:rPr lang="tr-TR" dirty="0" err="1" smtClean="0"/>
              <a:t>Anizositoz</a:t>
            </a:r>
            <a:r>
              <a:rPr lang="tr-TR" dirty="0" smtClean="0"/>
              <a:t>, </a:t>
            </a:r>
            <a:r>
              <a:rPr lang="tr-TR" dirty="0" err="1" smtClean="0"/>
              <a:t>ovalositler</a:t>
            </a:r>
            <a:r>
              <a:rPr lang="tr-TR" dirty="0" smtClean="0"/>
              <a:t>, </a:t>
            </a:r>
            <a:r>
              <a:rPr lang="tr-TR" dirty="0" err="1" smtClean="0"/>
              <a:t>hipersegmente</a:t>
            </a:r>
            <a:r>
              <a:rPr lang="tr-TR" dirty="0" smtClean="0"/>
              <a:t> </a:t>
            </a:r>
            <a:r>
              <a:rPr lang="tr-TR" dirty="0" err="1" smtClean="0"/>
              <a:t>nötrofil</a:t>
            </a:r>
            <a:endParaRPr lang="tr-TR" dirty="0" smtClean="0"/>
          </a:p>
          <a:p>
            <a:endParaRPr lang="tr-TR" sz="800" dirty="0" smtClean="0"/>
          </a:p>
          <a:p>
            <a:r>
              <a:rPr lang="tr-TR" b="1" dirty="0" smtClean="0"/>
              <a:t>Vitamin B12 eksikliği</a:t>
            </a:r>
          </a:p>
          <a:p>
            <a:pPr lvl="1"/>
            <a:r>
              <a:rPr lang="tr-TR" dirty="0" smtClean="0"/>
              <a:t>B12 vitamini &lt; 150 </a:t>
            </a:r>
            <a:r>
              <a:rPr lang="tr-TR" dirty="0" err="1" smtClean="0"/>
              <a:t>pg</a:t>
            </a:r>
            <a:r>
              <a:rPr lang="tr-TR" dirty="0" smtClean="0"/>
              <a:t>/ml veya 110 </a:t>
            </a:r>
            <a:r>
              <a:rPr lang="tr-TR" dirty="0" err="1" smtClean="0"/>
              <a:t>pmol</a:t>
            </a:r>
            <a:r>
              <a:rPr lang="tr-TR" dirty="0" smtClean="0"/>
              <a:t>/L</a:t>
            </a:r>
          </a:p>
          <a:p>
            <a:pPr lvl="1"/>
            <a:r>
              <a:rPr lang="tr-TR" dirty="0" err="1" smtClean="0"/>
              <a:t>Holotranscobamin</a:t>
            </a:r>
            <a:r>
              <a:rPr lang="tr-TR" dirty="0" smtClean="0"/>
              <a:t> &lt; 32 </a:t>
            </a:r>
            <a:r>
              <a:rPr lang="tr-TR" dirty="0" err="1" smtClean="0"/>
              <a:t>pmol</a:t>
            </a:r>
            <a:r>
              <a:rPr lang="tr-TR" dirty="0" smtClean="0"/>
              <a:t>/L </a:t>
            </a:r>
          </a:p>
          <a:p>
            <a:pPr lvl="1"/>
            <a:r>
              <a:rPr lang="tr-TR" dirty="0" err="1" smtClean="0"/>
              <a:t>Homosistein</a:t>
            </a:r>
            <a:r>
              <a:rPr lang="tr-TR" dirty="0" smtClean="0"/>
              <a:t> &gt; 15-20 µ</a:t>
            </a:r>
            <a:r>
              <a:rPr lang="tr-TR" dirty="0" err="1" smtClean="0"/>
              <a:t>mol</a:t>
            </a:r>
            <a:r>
              <a:rPr lang="tr-TR" dirty="0" smtClean="0"/>
              <a:t>/L</a:t>
            </a:r>
          </a:p>
          <a:p>
            <a:pPr lvl="1"/>
            <a:r>
              <a:rPr lang="tr-TR" dirty="0" err="1" smtClean="0"/>
              <a:t>Methylmalonic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&gt; 450 </a:t>
            </a:r>
            <a:r>
              <a:rPr lang="tr-TR" dirty="0" err="1" smtClean="0"/>
              <a:t>nmol</a:t>
            </a:r>
            <a:r>
              <a:rPr lang="tr-TR" dirty="0" smtClean="0"/>
              <a:t>/L</a:t>
            </a:r>
          </a:p>
          <a:p>
            <a:pPr lvl="1"/>
            <a:endParaRPr lang="tr-TR" sz="800" dirty="0" smtClean="0"/>
          </a:p>
          <a:p>
            <a:r>
              <a:rPr lang="tr-TR" b="1" dirty="0" err="1" smtClean="0"/>
              <a:t>Folate</a:t>
            </a:r>
            <a:r>
              <a:rPr lang="tr-TR" b="1" dirty="0" smtClean="0"/>
              <a:t> eksikliği</a:t>
            </a:r>
          </a:p>
          <a:p>
            <a:pPr lvl="1"/>
            <a:r>
              <a:rPr lang="tr-TR" dirty="0" err="1" smtClean="0"/>
              <a:t>Folate</a:t>
            </a:r>
            <a:r>
              <a:rPr lang="tr-TR" dirty="0" smtClean="0"/>
              <a:t> &lt; 3 µg/L veya 7 </a:t>
            </a:r>
            <a:r>
              <a:rPr lang="tr-TR" dirty="0" err="1" smtClean="0"/>
              <a:t>nmol</a:t>
            </a:r>
            <a:r>
              <a:rPr lang="tr-TR" dirty="0" smtClean="0"/>
              <a:t>/L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12"/>
            <a:ext cx="8186766" cy="128587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/>
              <a:t>Dünyada ve Türkiye’de Çocukluk Çağında Aneminin En Sık Nedenleri</a:t>
            </a:r>
            <a:endParaRPr lang="en-US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417766"/>
            <a:ext cx="4724426" cy="2297118"/>
          </a:xfrm>
        </p:spPr>
        <p:txBody>
          <a:bodyPr/>
          <a:lstStyle/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tr-TR" sz="3000" b="1" dirty="0" smtClean="0"/>
              <a:t>Demir Eksikliği</a:t>
            </a:r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tr-TR" sz="3000" b="1" dirty="0" err="1" smtClean="0"/>
              <a:t>Thalasemi</a:t>
            </a:r>
            <a:r>
              <a:rPr lang="tr-TR" sz="3000" b="1" dirty="0" smtClean="0"/>
              <a:t> Taşıyıcılığı</a:t>
            </a:r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tr-TR" sz="3000" b="1" dirty="0" smtClean="0"/>
              <a:t>Kronik </a:t>
            </a:r>
            <a:r>
              <a:rPr lang="tr-TR" sz="3000" b="1" dirty="0" err="1" smtClean="0"/>
              <a:t>Enflamasyon</a:t>
            </a:r>
            <a:endParaRPr lang="en-US" sz="3000" b="1" dirty="0" smtClean="0"/>
          </a:p>
        </p:txBody>
      </p:sp>
      <p:sp>
        <p:nvSpPr>
          <p:cNvPr id="132100" name="AutoShape 4"/>
          <p:cNvSpPr>
            <a:spLocks/>
          </p:cNvSpPr>
          <p:nvPr/>
        </p:nvSpPr>
        <p:spPr bwMode="auto">
          <a:xfrm>
            <a:off x="5072066" y="2409835"/>
            <a:ext cx="431801" cy="1947859"/>
          </a:xfrm>
          <a:prstGeom prst="rightBrace">
            <a:avLst>
              <a:gd name="adj1" fmla="val 5495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643570" y="2857496"/>
            <a:ext cx="3089308" cy="92333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Tüm anemilerin</a:t>
            </a:r>
          </a:p>
          <a:p>
            <a:pPr algn="ctr"/>
            <a:r>
              <a:rPr lang="tr-T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90’ını </a:t>
            </a:r>
            <a:r>
              <a:rPr lang="tr-T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oluşturur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38237"/>
          </a:xfrm>
        </p:spPr>
        <p:txBody>
          <a:bodyPr/>
          <a:lstStyle/>
          <a:p>
            <a:r>
              <a:rPr lang="tr-TR"/>
              <a:t>Çocukluk Çağında Anemi Nedenleri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397006" y="1857364"/>
            <a:ext cx="5818200" cy="3228984"/>
          </a:xfrm>
          <a:prstGeom prst="rect">
            <a:avLst/>
          </a:prstGeom>
          <a:solidFill>
            <a:schemeClr val="tx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4400" b="1" dirty="0">
                <a:solidFill>
                  <a:srgbClr val="FFFF00"/>
                </a:solidFill>
              </a:rPr>
              <a:t>TÜM ANEMİLER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85918" y="2214554"/>
            <a:ext cx="5732292" cy="3246432"/>
          </a:xfrm>
          <a:prstGeom prst="rect">
            <a:avLst/>
          </a:prstGeom>
          <a:solidFill>
            <a:srgbClr val="1DA9FF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800" b="1" dirty="0"/>
              <a:t>DEMİR EKSİKLİĞİ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58175" cy="1725613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Investigation of the frequency of iron insufficiency among infants in a population in which routine iron supplementation is implemented</a:t>
            </a:r>
            <a:r>
              <a:rPr lang="tr-TR" sz="2400" dirty="0" smtClean="0">
                <a:solidFill>
                  <a:schemeClr val="tx2"/>
                </a:solidFill>
              </a:rPr>
              <a:t/>
            </a:r>
            <a:br>
              <a:rPr lang="tr-TR" sz="2400" dirty="0" smtClean="0">
                <a:solidFill>
                  <a:schemeClr val="tx2"/>
                </a:solidFill>
              </a:rPr>
            </a:br>
            <a:r>
              <a:rPr lang="tr-TR" sz="2000" i="1" dirty="0" err="1" smtClean="0">
                <a:solidFill>
                  <a:srgbClr val="091585"/>
                </a:solidFill>
              </a:rPr>
              <a:t>Çullas</a:t>
            </a:r>
            <a:r>
              <a:rPr lang="tr-TR" sz="2000" i="1" dirty="0" smtClean="0">
                <a:solidFill>
                  <a:srgbClr val="091585"/>
                </a:solidFill>
              </a:rPr>
              <a:t> E, </a:t>
            </a:r>
            <a:r>
              <a:rPr lang="tr-TR" sz="2000" i="1" dirty="0" err="1" smtClean="0">
                <a:solidFill>
                  <a:srgbClr val="091585"/>
                </a:solidFill>
              </a:rPr>
              <a:t>Günay</a:t>
            </a:r>
            <a:r>
              <a:rPr lang="tr-TR" sz="2000" i="1" dirty="0" smtClean="0">
                <a:solidFill>
                  <a:srgbClr val="091585"/>
                </a:solidFill>
              </a:rPr>
              <a:t> F, İleri T, Elhan A, Ertem M, Arsan S</a:t>
            </a:r>
            <a:endParaRPr lang="tr-TR" sz="2400" dirty="0">
              <a:solidFill>
                <a:srgbClr val="091585"/>
              </a:solidFill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214313" y="2500313"/>
            <a:ext cx="8572500" cy="3000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sz="2600" b="1" dirty="0" smtClean="0"/>
              <a:t>Ankara Üniversitesi Tıp Fakültesi Çocuk Hastanesi</a:t>
            </a:r>
          </a:p>
          <a:p>
            <a:pPr lvl="1">
              <a:spcAft>
                <a:spcPts val="1200"/>
              </a:spcAft>
            </a:pPr>
            <a:r>
              <a:rPr lang="tr-TR" b="1" dirty="0" smtClean="0"/>
              <a:t>9-15 ay arası sağlıklı 501 çocuk </a:t>
            </a:r>
          </a:p>
          <a:p>
            <a:pPr>
              <a:spcAft>
                <a:spcPts val="1200"/>
              </a:spcAft>
            </a:pPr>
            <a:r>
              <a:rPr lang="tr-TR" sz="3000" b="1" dirty="0" smtClean="0"/>
              <a:t>Demir eksikliği: </a:t>
            </a:r>
            <a:r>
              <a:rPr lang="tr-TR" sz="3000" b="1" dirty="0" smtClean="0">
                <a:solidFill>
                  <a:srgbClr val="800000"/>
                </a:solidFill>
              </a:rPr>
              <a:t>%49.5</a:t>
            </a:r>
          </a:p>
          <a:p>
            <a:pPr>
              <a:spcAft>
                <a:spcPts val="1200"/>
              </a:spcAft>
            </a:pPr>
            <a:r>
              <a:rPr lang="tr-TR" sz="3000" b="1" dirty="0" smtClean="0"/>
              <a:t>Demir eksikliği anemisi: </a:t>
            </a:r>
            <a:r>
              <a:rPr lang="tr-TR" sz="3000" b="1" dirty="0" smtClean="0">
                <a:solidFill>
                  <a:srgbClr val="800000"/>
                </a:solidFill>
              </a:rPr>
              <a:t>%24.3</a:t>
            </a:r>
            <a:r>
              <a:rPr lang="tr-TR" sz="3200" b="1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7172" name="3 Metin kutusu"/>
          <p:cNvSpPr txBox="1">
            <a:spLocks noChangeArrowheads="1"/>
          </p:cNvSpPr>
          <p:nvPr/>
        </p:nvSpPr>
        <p:spPr bwMode="auto">
          <a:xfrm>
            <a:off x="2000250" y="5643563"/>
            <a:ext cx="6858000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i="1" dirty="0">
                <a:cs typeface="Arial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Eda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Çullas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Ilarslan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et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al; </a:t>
            </a:r>
            <a:r>
              <a:rPr lang="tr-TR" b="1" i="1" dirty="0" err="1" smtClean="0">
                <a:latin typeface="Arial" pitchFamily="34" charset="0"/>
                <a:cs typeface="Arial" pitchFamily="34" charset="0"/>
              </a:rPr>
              <a:t>Turkish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latin typeface="Arial" pitchFamily="34" charset="0"/>
                <a:cs typeface="Arial" pitchFamily="34" charset="0"/>
              </a:rPr>
              <a:t>J  </a:t>
            </a:r>
            <a:r>
              <a:rPr lang="tr-TR" b="1" i="1" dirty="0" err="1">
                <a:latin typeface="Arial" pitchFamily="34" charset="0"/>
                <a:cs typeface="Arial" pitchFamily="34" charset="0"/>
              </a:rPr>
              <a:t>Ped</a:t>
            </a:r>
            <a:r>
              <a:rPr lang="tr-TR" b="1" i="1">
                <a:latin typeface="Arial" pitchFamily="34" charset="0"/>
                <a:cs typeface="Arial" pitchFamily="34" charset="0"/>
              </a:rPr>
              <a:t> </a:t>
            </a:r>
            <a:r>
              <a:rPr lang="tr-TR" b="1" i="1" smtClean="0">
                <a:latin typeface="Arial" pitchFamily="34" charset="0"/>
                <a:cs typeface="Arial" pitchFamily="34" charset="0"/>
              </a:rPr>
              <a:t> 60:22-31, 2018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Türkiye’de Thalasemi Sıklığı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75612" cy="44973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tr-TR" b="1" dirty="0" smtClean="0">
                <a:cs typeface="Arial" charset="0"/>
              </a:rPr>
              <a:t>Türkiye’de </a:t>
            </a:r>
            <a:r>
              <a:rPr lang="el-GR" b="1" dirty="0" smtClean="0">
                <a:cs typeface="Arial" charset="0"/>
              </a:rPr>
              <a:t>β</a:t>
            </a:r>
            <a:r>
              <a:rPr lang="tr-TR" b="1" dirty="0" smtClean="0"/>
              <a:t>-</a:t>
            </a:r>
            <a:r>
              <a:rPr lang="tr-TR" b="1" dirty="0" err="1" smtClean="0"/>
              <a:t>thalasemi</a:t>
            </a:r>
            <a:r>
              <a:rPr lang="tr-TR" b="1" dirty="0" smtClean="0"/>
              <a:t> taşıyıcılığı:   </a:t>
            </a:r>
            <a:r>
              <a:rPr lang="tr-TR" b="1" dirty="0" smtClean="0">
                <a:solidFill>
                  <a:srgbClr val="5C0000"/>
                </a:solidFill>
              </a:rPr>
              <a:t>% 2.6</a:t>
            </a:r>
          </a:p>
          <a:p>
            <a:pPr eaLnBrk="1" hangingPunct="1"/>
            <a:r>
              <a:rPr lang="tr-TR" b="1" dirty="0" smtClean="0"/>
              <a:t>Taşıyıcılık sıklığı bazı illerde çok daha sık</a:t>
            </a:r>
          </a:p>
          <a:p>
            <a:pPr lvl="1" eaLnBrk="1" hangingPunct="1"/>
            <a:r>
              <a:rPr lang="tr-TR" b="1" dirty="0" smtClean="0"/>
              <a:t>Antalya	</a:t>
            </a:r>
            <a:r>
              <a:rPr lang="tr-TR" b="1" dirty="0" smtClean="0">
                <a:solidFill>
                  <a:srgbClr val="5C0000"/>
                </a:solidFill>
              </a:rPr>
              <a:t>% 13.1</a:t>
            </a:r>
          </a:p>
          <a:p>
            <a:pPr lvl="1" eaLnBrk="1" hangingPunct="1"/>
            <a:r>
              <a:rPr lang="tr-TR" b="1" dirty="0" smtClean="0"/>
              <a:t>Muğla: 	</a:t>
            </a:r>
            <a:r>
              <a:rPr lang="tr-TR" b="1" dirty="0" smtClean="0">
                <a:solidFill>
                  <a:srgbClr val="5C0000"/>
                </a:solidFill>
              </a:rPr>
              <a:t>% 8.2</a:t>
            </a:r>
          </a:p>
          <a:p>
            <a:pPr lvl="1" eaLnBrk="1" hangingPunct="1"/>
            <a:r>
              <a:rPr lang="tr-TR" b="1" dirty="0" smtClean="0"/>
              <a:t>Antakya 	</a:t>
            </a:r>
            <a:r>
              <a:rPr lang="tr-TR" b="1" dirty="0" smtClean="0">
                <a:solidFill>
                  <a:srgbClr val="5C0000"/>
                </a:solidFill>
              </a:rPr>
              <a:t>% 6.2</a:t>
            </a:r>
          </a:p>
          <a:p>
            <a:pPr lvl="1" eaLnBrk="1" hangingPunct="1"/>
            <a:r>
              <a:rPr lang="tr-TR" b="1" dirty="0" smtClean="0"/>
              <a:t>Edirne: 	</a:t>
            </a:r>
            <a:r>
              <a:rPr lang="tr-TR" b="1" dirty="0" smtClean="0">
                <a:solidFill>
                  <a:srgbClr val="5C0000"/>
                </a:solidFill>
              </a:rPr>
              <a:t>% 7.4</a:t>
            </a:r>
          </a:p>
          <a:p>
            <a:pPr lvl="1" eaLnBrk="1" hangingPunct="1">
              <a:buFont typeface="Wingdings" pitchFamily="2" charset="2"/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r-TR" b="1" dirty="0" err="1" smtClean="0"/>
              <a:t>Thalasemi</a:t>
            </a:r>
            <a:r>
              <a:rPr lang="tr-TR" b="1" dirty="0" smtClean="0"/>
              <a:t> </a:t>
            </a:r>
            <a:r>
              <a:rPr lang="tr-TR" b="1" dirty="0" err="1" smtClean="0"/>
              <a:t>major</a:t>
            </a:r>
            <a:r>
              <a:rPr lang="tr-TR" b="1" dirty="0" smtClean="0"/>
              <a:t> tanılı hasta sayısı:  </a:t>
            </a:r>
            <a:r>
              <a:rPr lang="tr-TR" b="1" dirty="0" smtClean="0">
                <a:solidFill>
                  <a:srgbClr val="5C0000"/>
                </a:solidFill>
              </a:rPr>
              <a:t>2567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29058" y="5870575"/>
            <a:ext cx="4342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i="1" dirty="0" err="1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Community</a:t>
            </a:r>
            <a:r>
              <a:rPr lang="tr-TR" sz="2000" b="1" i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Genet</a:t>
            </a:r>
            <a:r>
              <a:rPr lang="tr-TR" sz="2000" b="1" i="1" dirty="0">
                <a:solidFill>
                  <a:srgbClr val="5C0000"/>
                </a:solidFill>
                <a:latin typeface="Arial" pitchFamily="34" charset="0"/>
                <a:cs typeface="Arial" pitchFamily="34" charset="0"/>
              </a:rPr>
              <a:t> 9:124-126, 2006</a:t>
            </a:r>
            <a:endParaRPr lang="en-US" sz="2000" b="1" i="1" dirty="0">
              <a:solidFill>
                <a:srgbClr val="5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1403</Words>
  <Application>Microsoft Office PowerPoint</Application>
  <PresentationFormat>Ekran Gösterisi (4:3)</PresentationFormat>
  <Paragraphs>504</Paragraphs>
  <Slides>50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Ofis Teması</vt:lpstr>
      <vt:lpstr>Çocukluk Çağında Anemiye Yaklaşım</vt:lpstr>
      <vt:lpstr>Slayt 2</vt:lpstr>
      <vt:lpstr>Çocuklarda Dünyada ve Türkiye’de Anemi Sıklığı</vt:lpstr>
      <vt:lpstr>Slayt 4</vt:lpstr>
      <vt:lpstr>Türkiye’de ÇOCUKLARDA Anemi Sıklığı</vt:lpstr>
      <vt:lpstr>Dünyada ve Türkiye’de Çocukluk Çağında Aneminin En Sık Nedenleri</vt:lpstr>
      <vt:lpstr>Çocukluk Çağında Anemi Nedenleri</vt:lpstr>
      <vt:lpstr>Investigation of the frequency of iron insufficiency among infants in a population in which routine iron supplementation is implemented Çullas E, Günay F, İleri T, Elhan A, Ertem M, Arsan S</vt:lpstr>
      <vt:lpstr>Türkiye’de Thalasemi Sıklığı</vt:lpstr>
      <vt:lpstr>Thalasemi Taşıyıcılığı ve Major Sıklığı</vt:lpstr>
      <vt:lpstr>Ülkemizde Anemi Sıklığı ve Önemi</vt:lpstr>
      <vt:lpstr>Aneminin Sınıflandırılması</vt:lpstr>
      <vt:lpstr>Aneminin Sınıflandırılması</vt:lpstr>
      <vt:lpstr>Çocukluk Çağında Anemi Nedenleri</vt:lpstr>
      <vt:lpstr>Slayt 15</vt:lpstr>
      <vt:lpstr>Aneminin Morfolojik Sınıflandırılması</vt:lpstr>
      <vt:lpstr>OLGU - 1</vt:lpstr>
      <vt:lpstr>Olgunun Anemi Yönüyle Değerlendirilmesi</vt:lpstr>
      <vt:lpstr>Anemi Tanımı</vt:lpstr>
      <vt:lpstr>Aneminin Morfolojik Sınıflandırılması</vt:lpstr>
      <vt:lpstr>Slayt 21</vt:lpstr>
      <vt:lpstr>Hemoglobin ve MCV’nin normalleri ülkelere veya ırklara göre değişiklik gösterir mi ? </vt:lpstr>
      <vt:lpstr>OLGU 2</vt:lpstr>
      <vt:lpstr>Aneminin Morfolojik Sınıflandırılması</vt:lpstr>
      <vt:lpstr>Mikrositik Anemi Ayırıcı Tanısında Öykü</vt:lpstr>
      <vt:lpstr>Mikrositik Anemi Ayırıcı Tanısında Öykü</vt:lpstr>
      <vt:lpstr>Eritrosit Dağılım Genişliği “Red Cell Distribution Width (RDW)”</vt:lpstr>
      <vt:lpstr>Mikrositik Aneminin Ayırıcı Tanısında RDW</vt:lpstr>
      <vt:lpstr>Mentzer İndeksi</vt:lpstr>
      <vt:lpstr>Slayt 30</vt:lpstr>
      <vt:lpstr>Slayt 31</vt:lpstr>
      <vt:lpstr>Slayt 32</vt:lpstr>
      <vt:lpstr>Slayt 33</vt:lpstr>
      <vt:lpstr>Aneminin Morfolojik Sınıflandırılması</vt:lpstr>
      <vt:lpstr>Mikrositik Anemide Kesin Tanı</vt:lpstr>
      <vt:lpstr>Slayt 36</vt:lpstr>
      <vt:lpstr>ANEMİ</vt:lpstr>
      <vt:lpstr>Retikülosit</vt:lpstr>
      <vt:lpstr>Yaşa Göre Normal Retikülosit Değerleri</vt:lpstr>
      <vt:lpstr>Anemi Varlığında Retikülosit Değerinin Düzeltilmesinin Gerekliliği</vt:lpstr>
      <vt:lpstr>ANEMİ</vt:lpstr>
      <vt:lpstr>ANEMİ</vt:lpstr>
      <vt:lpstr>Normositik Anemide  Yapım Yetersizliği Nedenleri</vt:lpstr>
      <vt:lpstr>ANEMİ</vt:lpstr>
      <vt:lpstr>Normositik Anemide  Non-immün Hemoliz Nedenleri</vt:lpstr>
      <vt:lpstr>Normositik Anemide Tanısal Tetkikler</vt:lpstr>
      <vt:lpstr>Aneminin Morfolojik Sınıflandırılması</vt:lpstr>
      <vt:lpstr>Slayt 48</vt:lpstr>
      <vt:lpstr>Makrositik Anemi Nedenleri</vt:lpstr>
      <vt:lpstr>Megaloblastik Anemide Tanı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133</cp:revision>
  <dcterms:created xsi:type="dcterms:W3CDTF">2017-07-22T10:49:42Z</dcterms:created>
  <dcterms:modified xsi:type="dcterms:W3CDTF">2018-10-23T10:04:35Z</dcterms:modified>
</cp:coreProperties>
</file>