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1" r:id="rId1"/>
  </p:sldMasterIdLst>
  <p:notesMasterIdLst>
    <p:notesMasterId r:id="rId26"/>
  </p:notesMasterIdLst>
  <p:sldIdLst>
    <p:sldId id="396" r:id="rId2"/>
    <p:sldId id="350" r:id="rId3"/>
    <p:sldId id="364" r:id="rId4"/>
    <p:sldId id="373" r:id="rId5"/>
    <p:sldId id="340" r:id="rId6"/>
    <p:sldId id="342" r:id="rId7"/>
    <p:sldId id="366" r:id="rId8"/>
    <p:sldId id="344" r:id="rId9"/>
    <p:sldId id="365" r:id="rId10"/>
    <p:sldId id="370" r:id="rId11"/>
    <p:sldId id="371" r:id="rId12"/>
    <p:sldId id="372" r:id="rId13"/>
    <p:sldId id="374" r:id="rId14"/>
    <p:sldId id="376" r:id="rId15"/>
    <p:sldId id="377" r:id="rId16"/>
    <p:sldId id="378" r:id="rId17"/>
    <p:sldId id="379" r:id="rId18"/>
    <p:sldId id="380" r:id="rId19"/>
    <p:sldId id="382" r:id="rId20"/>
    <p:sldId id="384" r:id="rId21"/>
    <p:sldId id="385" r:id="rId22"/>
    <p:sldId id="381" r:id="rId23"/>
    <p:sldId id="390" r:id="rId24"/>
    <p:sldId id="27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88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69231" autoAdjust="0"/>
  </p:normalViewPr>
  <p:slideViewPr>
    <p:cSldViewPr snapToGrid="0" snapToObjects="1">
      <p:cViewPr varScale="1">
        <p:scale>
          <a:sx n="42" d="100"/>
          <a:sy n="42" d="100"/>
        </p:scale>
        <p:origin x="1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1803C-1ED5-46F2-B352-9FFA4F14D454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AC007-472D-4364-8AC9-332F0D2ED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4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AC007-472D-4364-8AC9-332F0D2EDA2B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093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00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50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1305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907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641517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645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255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63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88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2489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5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0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5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6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473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13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5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62200" y="1225894"/>
            <a:ext cx="8689976" cy="2543058"/>
          </a:xfrm>
          <a:solidFill>
            <a:schemeClr val="accent2"/>
          </a:solidFill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r-TR" sz="8800" dirty="0">
                <a:solidFill>
                  <a:schemeClr val="bg1"/>
                </a:solidFill>
              </a:rPr>
              <a:t>FERMENTASYON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862200" y="4139767"/>
            <a:ext cx="8689976" cy="2153666"/>
          </a:xfrm>
          <a:prstGeom prst="rect">
            <a:avLst/>
          </a:prstGeom>
          <a:solidFill>
            <a:schemeClr val="accent6">
              <a:lumMod val="5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63399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BA0A8D-03DC-CA45-97D5-57FA58AD9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067" y="191330"/>
            <a:ext cx="8596668" cy="1320800"/>
          </a:xfrm>
        </p:spPr>
        <p:txBody>
          <a:bodyPr>
            <a:normAutofit/>
          </a:bodyPr>
          <a:lstStyle/>
          <a:p>
            <a:r>
              <a:rPr lang="tr-TR" sz="3200" dirty="0"/>
              <a:t>Beyaz şarap üretiminde kullanılan üzümler;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D12B6D-88EC-804D-B8B2-8149AB6AB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067" y="1313921"/>
            <a:ext cx="8596668" cy="3880773"/>
          </a:xfrm>
        </p:spPr>
        <p:txBody>
          <a:bodyPr/>
          <a:lstStyle/>
          <a:p>
            <a:r>
              <a:rPr lang="tr-TR" dirty="0" err="1"/>
              <a:t>Chardonnay</a:t>
            </a:r>
            <a:r>
              <a:rPr lang="tr-TR" dirty="0"/>
              <a:t>         </a:t>
            </a:r>
          </a:p>
          <a:p>
            <a:r>
              <a:rPr lang="tr-TR" dirty="0" err="1"/>
              <a:t>Sauvignon</a:t>
            </a:r>
            <a:r>
              <a:rPr lang="tr-TR" dirty="0"/>
              <a:t> Blanc</a:t>
            </a:r>
          </a:p>
          <a:p>
            <a:r>
              <a:rPr lang="tr-TR" dirty="0" err="1"/>
              <a:t>Semillon</a:t>
            </a:r>
            <a:endParaRPr lang="tr-TR" dirty="0"/>
          </a:p>
          <a:p>
            <a:r>
              <a:rPr lang="tr-TR" dirty="0" err="1"/>
              <a:t>Riesling</a:t>
            </a:r>
            <a:endParaRPr lang="tr-TR" dirty="0"/>
          </a:p>
          <a:p>
            <a:r>
              <a:rPr lang="tr-TR" dirty="0"/>
              <a:t>Narince*</a:t>
            </a:r>
          </a:p>
          <a:p>
            <a:r>
              <a:rPr lang="tr-TR" dirty="0"/>
              <a:t>Sultaniye*</a:t>
            </a:r>
          </a:p>
          <a:p>
            <a:r>
              <a:rPr lang="tr-TR" dirty="0"/>
              <a:t>Bornova Misketi*</a:t>
            </a:r>
          </a:p>
          <a:p>
            <a:r>
              <a:rPr lang="tr-TR" dirty="0"/>
              <a:t>Emir*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7871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057FAC1-82DC-3C4A-BE7C-835A8315A717}"/>
              </a:ext>
            </a:extLst>
          </p:cNvPr>
          <p:cNvSpPr txBox="1">
            <a:spLocks/>
          </p:cNvSpPr>
          <p:nvPr/>
        </p:nvSpPr>
        <p:spPr>
          <a:xfrm>
            <a:off x="491067" y="174723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/>
              <a:t>Cabernet</a:t>
            </a:r>
            <a:r>
              <a:rPr lang="tr-TR" dirty="0"/>
              <a:t> </a:t>
            </a:r>
            <a:r>
              <a:rPr lang="tr-TR" dirty="0" err="1"/>
              <a:t>Sauvignon</a:t>
            </a:r>
            <a:endParaRPr lang="tr-TR" dirty="0"/>
          </a:p>
          <a:p>
            <a:r>
              <a:rPr lang="tr-TR" dirty="0" err="1"/>
              <a:t>Merlot</a:t>
            </a:r>
            <a:endParaRPr lang="tr-TR" dirty="0"/>
          </a:p>
          <a:p>
            <a:r>
              <a:rPr lang="tr-TR" dirty="0" err="1"/>
              <a:t>Pinot</a:t>
            </a:r>
            <a:r>
              <a:rPr lang="tr-TR" dirty="0"/>
              <a:t> </a:t>
            </a:r>
            <a:r>
              <a:rPr lang="tr-TR" dirty="0" err="1"/>
              <a:t>Noir</a:t>
            </a:r>
            <a:endParaRPr lang="tr-TR" dirty="0"/>
          </a:p>
          <a:p>
            <a:r>
              <a:rPr lang="tr-TR" dirty="0" err="1"/>
              <a:t>Syrah</a:t>
            </a:r>
            <a:endParaRPr lang="tr-TR" dirty="0"/>
          </a:p>
          <a:p>
            <a:r>
              <a:rPr lang="tr-TR" dirty="0" err="1"/>
              <a:t>Malbec</a:t>
            </a:r>
            <a:endParaRPr lang="tr-TR" dirty="0"/>
          </a:p>
          <a:p>
            <a:r>
              <a:rPr lang="tr-TR" dirty="0" err="1"/>
              <a:t>Gamay</a:t>
            </a:r>
            <a:endParaRPr lang="tr-TR" dirty="0"/>
          </a:p>
          <a:p>
            <a:r>
              <a:rPr lang="tr-TR" dirty="0" err="1"/>
              <a:t>Carignan</a:t>
            </a:r>
            <a:endParaRPr lang="tr-TR" dirty="0"/>
          </a:p>
          <a:p>
            <a:r>
              <a:rPr lang="tr-TR" dirty="0" err="1"/>
              <a:t>Alicante</a:t>
            </a:r>
            <a:r>
              <a:rPr lang="tr-TR" dirty="0"/>
              <a:t> </a:t>
            </a:r>
            <a:r>
              <a:rPr lang="tr-TR" dirty="0" err="1"/>
              <a:t>Bouchet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id="{EC080D4E-14F7-B945-9832-66B467D35549}"/>
              </a:ext>
            </a:extLst>
          </p:cNvPr>
          <p:cNvSpPr txBox="1">
            <a:spLocks/>
          </p:cNvSpPr>
          <p:nvPr/>
        </p:nvSpPr>
        <p:spPr>
          <a:xfrm>
            <a:off x="491067" y="612707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3200" dirty="0"/>
              <a:t>Kırmızı şarap üretiminde kullanılan üzümler;</a:t>
            </a:r>
          </a:p>
        </p:txBody>
      </p:sp>
    </p:spTree>
    <p:extLst>
      <p:ext uri="{BB962C8B-B14F-4D97-AF65-F5344CB8AC3E}">
        <p14:creationId xmlns:p14="http://schemas.microsoft.com/office/powerpoint/2010/main" val="1951233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057FAC1-82DC-3C4A-BE7C-835A8315A717}"/>
              </a:ext>
            </a:extLst>
          </p:cNvPr>
          <p:cNvSpPr txBox="1">
            <a:spLocks/>
          </p:cNvSpPr>
          <p:nvPr/>
        </p:nvSpPr>
        <p:spPr>
          <a:xfrm>
            <a:off x="491067" y="1560973"/>
            <a:ext cx="9059333" cy="4873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Cinsault</a:t>
            </a:r>
            <a:endParaRPr lang="tr-TR" dirty="0"/>
          </a:p>
          <a:p>
            <a:r>
              <a:rPr lang="tr-TR" dirty="0" err="1"/>
              <a:t>Nebbiolo</a:t>
            </a:r>
            <a:endParaRPr lang="tr-TR" dirty="0"/>
          </a:p>
          <a:p>
            <a:r>
              <a:rPr lang="tr-TR" dirty="0" err="1"/>
              <a:t>Sangiovese</a:t>
            </a:r>
            <a:endParaRPr lang="tr-TR" dirty="0"/>
          </a:p>
          <a:p>
            <a:r>
              <a:rPr lang="tr-TR" dirty="0" err="1"/>
              <a:t>Tempranillo</a:t>
            </a:r>
            <a:endParaRPr lang="tr-TR" dirty="0"/>
          </a:p>
          <a:p>
            <a:r>
              <a:rPr lang="tr-TR" dirty="0"/>
              <a:t>Papazkarası*</a:t>
            </a:r>
          </a:p>
          <a:p>
            <a:r>
              <a:rPr lang="tr-TR" dirty="0"/>
              <a:t>Karasakız*</a:t>
            </a:r>
          </a:p>
          <a:p>
            <a:r>
              <a:rPr lang="tr-TR" dirty="0" err="1"/>
              <a:t>Çalkarası</a:t>
            </a:r>
            <a:r>
              <a:rPr lang="tr-TR" dirty="0"/>
              <a:t>*</a:t>
            </a:r>
          </a:p>
          <a:p>
            <a:r>
              <a:rPr lang="tr-TR" dirty="0"/>
              <a:t>Kalecik Karası*</a:t>
            </a:r>
          </a:p>
          <a:p>
            <a:r>
              <a:rPr lang="tr-TR" dirty="0"/>
              <a:t>Öküzgözü*</a:t>
            </a:r>
          </a:p>
          <a:p>
            <a:r>
              <a:rPr lang="tr-TR" dirty="0" err="1"/>
              <a:t>Boğazkere</a:t>
            </a:r>
            <a:r>
              <a:rPr lang="tr-TR" dirty="0"/>
              <a:t>*</a:t>
            </a:r>
          </a:p>
          <a:p>
            <a:endParaRPr lang="tr-TR" dirty="0"/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id="{EC080D4E-14F7-B945-9832-66B467D35549}"/>
              </a:ext>
            </a:extLst>
          </p:cNvPr>
          <p:cNvSpPr txBox="1">
            <a:spLocks/>
          </p:cNvSpPr>
          <p:nvPr/>
        </p:nvSpPr>
        <p:spPr>
          <a:xfrm>
            <a:off x="491067" y="612707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3200" dirty="0"/>
              <a:t>Kırmızı şarap üretiminde kullanılan üzümler;</a:t>
            </a:r>
          </a:p>
        </p:txBody>
      </p:sp>
    </p:spTree>
    <p:extLst>
      <p:ext uri="{BB962C8B-B14F-4D97-AF65-F5344CB8AC3E}">
        <p14:creationId xmlns:p14="http://schemas.microsoft.com/office/powerpoint/2010/main" val="3947975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F8DD41-F990-CA4C-8E70-B1A6BABC9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Hasat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880337-E4AF-2942-8114-2AA8314DE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516533" cy="3880773"/>
          </a:xfrm>
        </p:spPr>
        <p:txBody>
          <a:bodyPr>
            <a:normAutofit/>
          </a:bodyPr>
          <a:lstStyle/>
          <a:p>
            <a:r>
              <a:rPr lang="tr-TR" sz="3600" dirty="0"/>
              <a:t>Üzümlerin olgunlaşması sonrası toplanması</a:t>
            </a:r>
          </a:p>
          <a:p>
            <a:r>
              <a:rPr lang="tr-TR" sz="3600" dirty="0"/>
              <a:t>Türkiye’de 15 Ağustos-15 Eylül</a:t>
            </a:r>
          </a:p>
        </p:txBody>
      </p:sp>
    </p:spTree>
    <p:extLst>
      <p:ext uri="{BB962C8B-B14F-4D97-AF65-F5344CB8AC3E}">
        <p14:creationId xmlns:p14="http://schemas.microsoft.com/office/powerpoint/2010/main" val="1717143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2C3C60-C72A-9F46-AAA6-42DA6194B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Çöktürme / </a:t>
            </a:r>
            <a:r>
              <a:rPr lang="tr-TR" dirty="0" err="1"/>
              <a:t>Debourbage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A899EF-ECD2-7146-B0E5-089343A13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Beyaz şarap yapımında ; mikroorganizma gelişimi ve </a:t>
            </a:r>
            <a:r>
              <a:rPr lang="tr-TR" sz="2400" dirty="0" err="1"/>
              <a:t>oksidasyona</a:t>
            </a:r>
            <a:r>
              <a:rPr lang="tr-TR" sz="2400" dirty="0"/>
              <a:t> karşı korunarak prese alınan beyaz üzümlerden farklı kalitelerde şıra elde edilir.</a:t>
            </a:r>
          </a:p>
          <a:p>
            <a:r>
              <a:rPr lang="tr-TR" sz="2400" dirty="0"/>
              <a:t>Soğukta tortu çöktürme işlemi uygulanarak şıra kısmen berraklaştırılır.</a:t>
            </a:r>
          </a:p>
        </p:txBody>
      </p:sp>
    </p:spTree>
    <p:extLst>
      <p:ext uri="{BB962C8B-B14F-4D97-AF65-F5344CB8AC3E}">
        <p14:creationId xmlns:p14="http://schemas.microsoft.com/office/powerpoint/2010/main" val="971689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A7613C1-5527-6A4B-B3C2-63A3C1F62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Maserasyon</a:t>
            </a:r>
            <a:r>
              <a:rPr lang="tr-TR" dirty="0"/>
              <a:t>/Cibre </a:t>
            </a:r>
            <a:r>
              <a:rPr lang="tr-TR" dirty="0" err="1"/>
              <a:t>fermentasyonu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080728-7236-8540-B2F7-21B62D2C6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1" y="1771122"/>
            <a:ext cx="8596668" cy="3880773"/>
          </a:xfrm>
        </p:spPr>
        <p:txBody>
          <a:bodyPr>
            <a:normAutofit/>
          </a:bodyPr>
          <a:lstStyle/>
          <a:p>
            <a:r>
              <a:rPr lang="tr-TR" sz="2400" dirty="0"/>
              <a:t>Kırmızı şarap yapımında  tanka alınan ezilmiş kırmızı üzümler maya ilavesi ile </a:t>
            </a:r>
            <a:r>
              <a:rPr lang="tr-TR" sz="2400" dirty="0" err="1"/>
              <a:t>mayşe</a:t>
            </a:r>
            <a:r>
              <a:rPr lang="tr-TR" sz="2400" dirty="0"/>
              <a:t> </a:t>
            </a:r>
            <a:r>
              <a:rPr lang="tr-TR" sz="2400" dirty="0" err="1"/>
              <a:t>fermentasyonu</a:t>
            </a:r>
            <a:r>
              <a:rPr lang="tr-TR" sz="2400" dirty="0"/>
              <a:t> uygulanır. </a:t>
            </a:r>
          </a:p>
          <a:p>
            <a:endParaRPr lang="tr-TR" sz="2400" dirty="0"/>
          </a:p>
          <a:p>
            <a:r>
              <a:rPr lang="tr-TR" sz="2400" dirty="0" err="1"/>
              <a:t>Maserasyon</a:t>
            </a:r>
            <a:r>
              <a:rPr lang="tr-TR" sz="2400" dirty="0"/>
              <a:t> sırasında kabuktaki renk maddeleri ve burukluk veren maddeler şıraya geçer.</a:t>
            </a:r>
          </a:p>
          <a:p>
            <a:endParaRPr lang="tr-TR" sz="2400" dirty="0"/>
          </a:p>
          <a:p>
            <a:r>
              <a:rPr lang="tr-TR" sz="2400" dirty="0"/>
              <a:t>Not; Roze şarap yapımında bu aşama kısa tutulur.</a:t>
            </a:r>
          </a:p>
        </p:txBody>
      </p:sp>
    </p:spTree>
    <p:extLst>
      <p:ext uri="{BB962C8B-B14F-4D97-AF65-F5344CB8AC3E}">
        <p14:creationId xmlns:p14="http://schemas.microsoft.com/office/powerpoint/2010/main" val="3392102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8062021-F41B-3D4C-9D93-9E35E01D2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Fermentasyon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2EE4-6348-FA46-B787-E8C783DA9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1" y="1601789"/>
            <a:ext cx="8596668" cy="3880773"/>
          </a:xfrm>
        </p:spPr>
        <p:txBody>
          <a:bodyPr>
            <a:noAutofit/>
          </a:bodyPr>
          <a:lstStyle/>
          <a:p>
            <a:r>
              <a:rPr lang="tr-TR" sz="2400" dirty="0"/>
              <a:t>İstenilen kalite ve renkteki şıralar maya ilave edilerek doğru koşullarda alkol ve karbondioksit oluşumu sağlanır. </a:t>
            </a:r>
          </a:p>
          <a:p>
            <a:endParaRPr lang="tr-TR" sz="2400" dirty="0"/>
          </a:p>
          <a:p>
            <a:r>
              <a:rPr lang="tr-TR" sz="2400" dirty="0"/>
              <a:t>Titizlikle takip edilmesi gerekir. </a:t>
            </a:r>
          </a:p>
          <a:p>
            <a:endParaRPr lang="tr-TR" sz="2400" dirty="0"/>
          </a:p>
          <a:p>
            <a:r>
              <a:rPr lang="tr-TR" sz="2400" dirty="0"/>
              <a:t>Ortamda şeker kalmadığında ve alkol %15 düzeylerine ulaştığında mayalar </a:t>
            </a:r>
            <a:r>
              <a:rPr lang="tr-TR" sz="2400" dirty="0" err="1"/>
              <a:t>inhibe</a:t>
            </a:r>
            <a:r>
              <a:rPr lang="tr-TR" sz="2400" dirty="0"/>
              <a:t> olur/gelişimi durur.</a:t>
            </a:r>
          </a:p>
          <a:p>
            <a:endParaRPr lang="tr-TR" sz="2400" dirty="0"/>
          </a:p>
          <a:p>
            <a:r>
              <a:rPr lang="tr-TR" sz="2400" dirty="0"/>
              <a:t>Tatlı şarap üretiminde tankın soğutulması veya SO</a:t>
            </a:r>
            <a:r>
              <a:rPr lang="tr-TR" sz="2400" baseline="-25000" dirty="0"/>
              <a:t>2</a:t>
            </a:r>
            <a:r>
              <a:rPr lang="tr-TR" sz="2400" dirty="0"/>
              <a:t> ilave ile şeker belli bir düzeyde iken </a:t>
            </a:r>
            <a:r>
              <a:rPr lang="tr-TR" sz="2400" dirty="0" err="1"/>
              <a:t>fermentasyonun</a:t>
            </a:r>
            <a:r>
              <a:rPr lang="tr-TR" sz="2400" dirty="0"/>
              <a:t> bitirilmesi amaçlanır. </a:t>
            </a:r>
          </a:p>
        </p:txBody>
      </p:sp>
    </p:spTree>
    <p:extLst>
      <p:ext uri="{BB962C8B-B14F-4D97-AF65-F5344CB8AC3E}">
        <p14:creationId xmlns:p14="http://schemas.microsoft.com/office/powerpoint/2010/main" val="2986138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560BC8-5F45-7D44-B131-2EFCD87C1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Malolaktik</a:t>
            </a:r>
            <a:r>
              <a:rPr lang="tr-TR" dirty="0"/>
              <a:t> </a:t>
            </a:r>
            <a:r>
              <a:rPr lang="tr-TR" dirty="0" err="1"/>
              <a:t>Fermentasyon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C0D151-6405-834D-997F-7DF5A099B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Kırmızı şaraplarda; </a:t>
            </a:r>
          </a:p>
          <a:p>
            <a:r>
              <a:rPr lang="tr-TR" dirty="0"/>
              <a:t>Üzümde yüksek düzeyde bulunan </a:t>
            </a:r>
            <a:r>
              <a:rPr lang="tr-TR" b="1" dirty="0"/>
              <a:t>Malik asidin </a:t>
            </a:r>
            <a:r>
              <a:rPr lang="tr-TR" dirty="0"/>
              <a:t>Laktik asit bakterileri (özellikle </a:t>
            </a:r>
            <a:r>
              <a:rPr lang="tr-TR" i="1" dirty="0" err="1"/>
              <a:t>Oenoccocus</a:t>
            </a:r>
            <a:r>
              <a:rPr lang="tr-TR" i="1" dirty="0"/>
              <a:t> </a:t>
            </a:r>
            <a:r>
              <a:rPr lang="tr-TR" i="1" dirty="0" err="1"/>
              <a:t>oeni</a:t>
            </a:r>
            <a:r>
              <a:rPr lang="tr-TR" dirty="0"/>
              <a:t>) tarafından </a:t>
            </a:r>
            <a:r>
              <a:rPr lang="tr-TR" b="1" dirty="0"/>
              <a:t>laktik aside </a:t>
            </a:r>
            <a:r>
              <a:rPr lang="tr-TR" dirty="0"/>
              <a:t>indirgenmesi ve böylece daha yumuşak dengeli bir şarap elde edilmesi sağlanmaktadır. </a:t>
            </a:r>
          </a:p>
        </p:txBody>
      </p:sp>
    </p:spTree>
    <p:extLst>
      <p:ext uri="{BB962C8B-B14F-4D97-AF65-F5344CB8AC3E}">
        <p14:creationId xmlns:p14="http://schemas.microsoft.com/office/powerpoint/2010/main" val="4143194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4632805-E67F-9D4B-857B-63901D598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Dinlendirme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3F7196-C5FA-AA47-99D8-6DCFE1A74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/>
              <a:t>Paslanmaz çelik tanklar</a:t>
            </a:r>
          </a:p>
          <a:p>
            <a:endParaRPr lang="tr-TR" sz="2800" dirty="0"/>
          </a:p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Meşe fıçılar</a:t>
            </a:r>
          </a:p>
          <a:p>
            <a:endParaRPr lang="tr-TR" sz="2800" dirty="0"/>
          </a:p>
          <a:p>
            <a:endParaRPr lang="tr-TR" sz="2800" dirty="0"/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/>
              <a:t>Şarabın yapısı gelişir, olgunlaşır.</a:t>
            </a:r>
          </a:p>
        </p:txBody>
      </p:sp>
    </p:spTree>
    <p:extLst>
      <p:ext uri="{BB962C8B-B14F-4D97-AF65-F5344CB8AC3E}">
        <p14:creationId xmlns:p14="http://schemas.microsoft.com/office/powerpoint/2010/main" val="1801963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CD4A749-2A74-6B45-835B-B93C70905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Kolaj/Durultma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0881E1-FC87-514F-9DA3-D49D8A6DC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Bu işlemin amacı şarabın durultulması ve </a:t>
            </a:r>
            <a:r>
              <a:rPr lang="tr-TR" sz="2400" dirty="0" err="1"/>
              <a:t>filtrasyona</a:t>
            </a:r>
            <a:r>
              <a:rPr lang="tr-TR" sz="2400" dirty="0"/>
              <a:t> uygun hale getirilmesidir.</a:t>
            </a:r>
          </a:p>
          <a:p>
            <a:endParaRPr lang="tr-TR" sz="2400" dirty="0"/>
          </a:p>
          <a:p>
            <a:r>
              <a:rPr lang="tr-TR" sz="2400" dirty="0"/>
              <a:t>Bulanıklık unsurlarının ayrılması sağlanır.</a:t>
            </a:r>
          </a:p>
          <a:p>
            <a:endParaRPr lang="tr-TR" sz="2400" dirty="0"/>
          </a:p>
          <a:p>
            <a:r>
              <a:rPr lang="tr-TR" sz="2400" dirty="0"/>
              <a:t>Kırmızı şaraplarda tanenler nedeniyle şarap yumuşar, beyaz ve roze şaraplar ise parlak renk alır, berraklaşır.</a:t>
            </a:r>
          </a:p>
        </p:txBody>
      </p:sp>
    </p:spTree>
    <p:extLst>
      <p:ext uri="{BB962C8B-B14F-4D97-AF65-F5344CB8AC3E}">
        <p14:creationId xmlns:p14="http://schemas.microsoft.com/office/powerpoint/2010/main" val="2879058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 Başlık 2">
            <a:extLst>
              <a:ext uri="{FF2B5EF4-FFF2-40B4-BE49-F238E27FC236}">
                <a16:creationId xmlns:a16="http://schemas.microsoft.com/office/drawing/2014/main" id="{7E325626-F7F5-1741-AC0A-EB6849DC4F53}"/>
              </a:ext>
            </a:extLst>
          </p:cNvPr>
          <p:cNvSpPr txBox="1">
            <a:spLocks/>
          </p:cNvSpPr>
          <p:nvPr/>
        </p:nvSpPr>
        <p:spPr>
          <a:xfrm>
            <a:off x="2455033" y="2708436"/>
            <a:ext cx="4778887" cy="8886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000" b="1" i="1" dirty="0">
                <a:solidFill>
                  <a:srgbClr val="C00000"/>
                </a:solidFill>
              </a:rPr>
              <a:t>ŞARAP ÜRETİMİ</a:t>
            </a:r>
            <a:br>
              <a:rPr lang="tr-TR" sz="4000" b="1" i="1" dirty="0">
                <a:solidFill>
                  <a:srgbClr val="C00000"/>
                </a:solidFill>
              </a:rPr>
            </a:br>
            <a:endParaRPr lang="tr-TR" sz="4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74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C05A21-382D-6148-9A52-48CCADE7E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Kristal stabilizasyonu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73F808-E0B4-C548-B0F4-0D76E7071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Şarap şişelendikten sonra uygun sıcaklıkta depolanmaz ise şarap içinde şarap taşı olarak bilinen Potasyum </a:t>
            </a:r>
            <a:r>
              <a:rPr lang="tr-TR" sz="2800" dirty="0" err="1"/>
              <a:t>bitartarat</a:t>
            </a:r>
            <a:r>
              <a:rPr lang="tr-TR" sz="2800" dirty="0"/>
              <a:t> oluşabilir. </a:t>
            </a:r>
          </a:p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İleride şişede görülebilecek bu olumsuzluğun önüne geçebilmek için şarap donma noktasının üzerindeki bir sıcaklığa (yaklaşık -5) soğutulur.</a:t>
            </a:r>
          </a:p>
        </p:txBody>
      </p:sp>
    </p:spTree>
    <p:extLst>
      <p:ext uri="{BB962C8B-B14F-4D97-AF65-F5344CB8AC3E}">
        <p14:creationId xmlns:p14="http://schemas.microsoft.com/office/powerpoint/2010/main" val="1968502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5F760A-FC7B-A942-ACE8-9FCB82B43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Filtrasyon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4258EF-4AC4-604C-ACF3-E55F92E08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Plakalı Filtrelerden geçirilen şarap son analiz ve kontrollerden geçirilir.</a:t>
            </a:r>
          </a:p>
          <a:p>
            <a:endParaRPr lang="tr-TR" sz="2800" dirty="0"/>
          </a:p>
          <a:p>
            <a:r>
              <a:rPr lang="tr-TR" sz="2800" dirty="0"/>
              <a:t>Daha sonra soğuk sterilizasyon olarak adlandırılan </a:t>
            </a:r>
            <a:r>
              <a:rPr lang="tr-TR" sz="2800" dirty="0" err="1"/>
              <a:t>mikrofiltrelerden</a:t>
            </a:r>
            <a:r>
              <a:rPr lang="tr-TR" sz="2800" dirty="0"/>
              <a:t> geçirilerek ambalajlamaya alınır. </a:t>
            </a:r>
          </a:p>
        </p:txBody>
      </p:sp>
    </p:spTree>
    <p:extLst>
      <p:ext uri="{BB962C8B-B14F-4D97-AF65-F5344CB8AC3E}">
        <p14:creationId xmlns:p14="http://schemas.microsoft.com/office/powerpoint/2010/main" val="24120619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64D93C2-9615-C041-8F59-3918A7318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Ambalajlama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B8B217-6837-DA43-B487-6F42C5B3E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Şişeleme (cam)</a:t>
            </a:r>
          </a:p>
          <a:p>
            <a:r>
              <a:rPr lang="tr-TR" sz="2800" dirty="0"/>
              <a:t>Mantarlama (</a:t>
            </a:r>
            <a:r>
              <a:rPr lang="tr-TR" sz="2800" i="1" dirty="0"/>
              <a:t>Quercus </a:t>
            </a:r>
            <a:r>
              <a:rPr lang="tr-TR" sz="2800" i="1" dirty="0" err="1"/>
              <a:t>suber</a:t>
            </a:r>
            <a:r>
              <a:rPr lang="tr-TR" sz="2800" dirty="0"/>
              <a:t>)</a:t>
            </a:r>
          </a:p>
          <a:p>
            <a:r>
              <a:rPr lang="tr-TR" sz="2800" dirty="0"/>
              <a:t>Etiketleme</a:t>
            </a:r>
          </a:p>
        </p:txBody>
      </p:sp>
    </p:spTree>
    <p:extLst>
      <p:ext uri="{BB962C8B-B14F-4D97-AF65-F5344CB8AC3E}">
        <p14:creationId xmlns:p14="http://schemas.microsoft.com/office/powerpoint/2010/main" val="26800681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:a16="http://schemas.microsoft.com/office/drawing/2014/main" id="{1B4B235A-A29C-FF4B-B2C2-7E27655DFF09}"/>
              </a:ext>
            </a:extLst>
          </p:cNvPr>
          <p:cNvSpPr txBox="1"/>
          <p:nvPr/>
        </p:nvSpPr>
        <p:spPr>
          <a:xfrm>
            <a:off x="2319046" y="2034730"/>
            <a:ext cx="4825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dirty="0"/>
          </a:p>
          <a:p>
            <a:pPr algn="ctr"/>
            <a:r>
              <a:rPr lang="tr-TR" sz="2400" dirty="0"/>
              <a:t>MANTAR ÇEŞİTLERİ</a:t>
            </a:r>
          </a:p>
          <a:p>
            <a:pPr algn="ctr"/>
            <a:r>
              <a:rPr lang="tr-TR" sz="2400" dirty="0"/>
              <a:t>- </a:t>
            </a:r>
            <a:r>
              <a:rPr lang="tr-TR" sz="2400" dirty="0" err="1"/>
              <a:t>Naturel</a:t>
            </a:r>
            <a:endParaRPr lang="tr-TR" sz="2400" dirty="0"/>
          </a:p>
          <a:p>
            <a:pPr algn="ctr"/>
            <a:r>
              <a:rPr lang="tr-TR" sz="2400" dirty="0"/>
              <a:t>- </a:t>
            </a:r>
            <a:r>
              <a:rPr lang="tr-TR" sz="2400" dirty="0" err="1"/>
              <a:t>Kolmate</a:t>
            </a:r>
            <a:endParaRPr lang="tr-TR" sz="2400" dirty="0"/>
          </a:p>
          <a:p>
            <a:pPr algn="ctr"/>
            <a:r>
              <a:rPr lang="tr-TR" sz="2400" dirty="0"/>
              <a:t>- </a:t>
            </a:r>
            <a:r>
              <a:rPr lang="tr-TR" sz="2400" dirty="0" err="1"/>
              <a:t>Aglomere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06875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2586" y="2588292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tr-TR" sz="32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Teşekkürler…</a:t>
            </a:r>
          </a:p>
          <a:p>
            <a:pPr marL="0" indent="0" algn="r">
              <a:spcBef>
                <a:spcPct val="0"/>
              </a:spcBef>
              <a:buNone/>
            </a:pPr>
            <a:endParaRPr lang="tr-TR" sz="32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69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 Başlık 2">
            <a:extLst>
              <a:ext uri="{FF2B5EF4-FFF2-40B4-BE49-F238E27FC236}">
                <a16:creationId xmlns:a16="http://schemas.microsoft.com/office/drawing/2014/main" id="{7E325626-F7F5-1741-AC0A-EB6849DC4F53}"/>
              </a:ext>
            </a:extLst>
          </p:cNvPr>
          <p:cNvSpPr txBox="1">
            <a:spLocks/>
          </p:cNvSpPr>
          <p:nvPr/>
        </p:nvSpPr>
        <p:spPr>
          <a:xfrm>
            <a:off x="2438100" y="1468916"/>
            <a:ext cx="4778887" cy="8886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000" b="1" i="1" dirty="0">
                <a:solidFill>
                  <a:srgbClr val="C00000"/>
                </a:solidFill>
              </a:rPr>
              <a:t>İyi üzümden kötü şarap yapabilirsiniz ancak kötü üzümden iyi şarap yapamazsınız. </a:t>
            </a:r>
            <a:br>
              <a:rPr lang="tr-TR" sz="4000" b="1" i="1" dirty="0">
                <a:solidFill>
                  <a:srgbClr val="C00000"/>
                </a:solidFill>
              </a:rPr>
            </a:br>
            <a:endParaRPr lang="tr-TR" sz="4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11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0B23AC6-62F9-AE4C-8C50-755F48953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ŞARAP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A13E53-6244-584C-80FA-1011C9440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Autofit/>
          </a:bodyPr>
          <a:lstStyle/>
          <a:p>
            <a:r>
              <a:rPr lang="tr-TR" sz="2000" dirty="0"/>
              <a:t>Üzümlerin tekniğine uygun olarak sıkılarak şıra elde edilmesi ve şıranın mayalar aracılığıyla fermente edilmesi ile üretilen alkollü bir içecektir.</a:t>
            </a:r>
          </a:p>
          <a:p>
            <a:pPr marL="0" indent="0">
              <a:buNone/>
            </a:pPr>
            <a:endParaRPr lang="tr-TR" sz="2000" dirty="0"/>
          </a:p>
          <a:p>
            <a:endParaRPr lang="tr-TR" sz="2000" dirty="0"/>
          </a:p>
          <a:p>
            <a:endParaRPr lang="tr-TR" sz="2000" dirty="0"/>
          </a:p>
          <a:p>
            <a:pPr marL="0" indent="0">
              <a:buNone/>
            </a:pPr>
            <a:r>
              <a:rPr lang="tr-TR" sz="2000" dirty="0"/>
              <a:t>Şarap kalitesinde önemli unsurlar temel olarak;</a:t>
            </a:r>
          </a:p>
          <a:p>
            <a:r>
              <a:rPr lang="tr-TR" sz="2000" dirty="0"/>
              <a:t>Üzüm (Hammadde)</a:t>
            </a:r>
          </a:p>
          <a:p>
            <a:r>
              <a:rPr lang="tr-TR" sz="2000" dirty="0"/>
              <a:t>Üretim tekniği</a:t>
            </a:r>
          </a:p>
          <a:p>
            <a:r>
              <a:rPr lang="tr-TR" sz="2000" dirty="0"/>
              <a:t>Saklama koşulları</a:t>
            </a:r>
          </a:p>
          <a:p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77216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BB14542-CEB0-D241-B5FA-091A3A6C0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ÜZÜM ve BAĞ BOZUMU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DE5EEB-50D9-874C-9940-E1F99F003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Üzüm belli olgunluğa eriştikten sonra şarap üretiminde kullanılmalıdır. </a:t>
            </a:r>
          </a:p>
          <a:p>
            <a:r>
              <a:rPr lang="tr-TR" dirty="0"/>
              <a:t>Üzümün olgunluğa erişip erişmediğini anlamak için bir takım analizler yapılır. (</a:t>
            </a:r>
            <a:r>
              <a:rPr lang="tr-TR" dirty="0" err="1"/>
              <a:t>Brix</a:t>
            </a:r>
            <a:r>
              <a:rPr lang="tr-TR" dirty="0"/>
              <a:t>-TA-</a:t>
            </a:r>
            <a:r>
              <a:rPr lang="tr-TR" dirty="0" err="1"/>
              <a:t>pH</a:t>
            </a:r>
            <a:r>
              <a:rPr lang="tr-TR" dirty="0"/>
              <a:t> vb.). </a:t>
            </a:r>
          </a:p>
          <a:p>
            <a:r>
              <a:rPr lang="tr-TR" dirty="0"/>
              <a:t>Bir de rutin analizlere ek olarak tat/aroma değerlendirmesi yapılır. Duyusal olarak üzüm değerlendirilir. Kabuk rengi- çiğnenme durumu- renk- etli kısım- çekirdeklerinin çiğnenme durumu- çekirdeklerinin rengi- etin kabuktan ayrılma durumu- sap rengi bağda incelenir.</a:t>
            </a:r>
          </a:p>
          <a:p>
            <a:r>
              <a:rPr lang="tr-TR" dirty="0"/>
              <a:t>Tüm analizler ve bilgiler ışığında da bağ bozumuna karar verilir.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899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15FDC09-B71B-4542-88EE-2070D2272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Bağ Bozumu Zamanını Etkileyen Faktörler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0A8D91-BDB7-3C4E-8BAC-9A29C02B7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934" y="1930400"/>
            <a:ext cx="8596668" cy="3880773"/>
          </a:xfrm>
        </p:spPr>
        <p:txBody>
          <a:bodyPr/>
          <a:lstStyle/>
          <a:p>
            <a:pPr fontAlgn="base"/>
            <a:r>
              <a:rPr lang="tr-TR" dirty="0"/>
              <a:t>Mevsim</a:t>
            </a:r>
          </a:p>
          <a:p>
            <a:pPr fontAlgn="base"/>
            <a:r>
              <a:rPr lang="tr-TR" dirty="0"/>
              <a:t>Hava Koşulları ( Günlük sıcaklık, Gün içindeki sıcaklık değişim, Yağış )</a:t>
            </a:r>
          </a:p>
          <a:p>
            <a:pPr fontAlgn="base"/>
            <a:r>
              <a:rPr lang="tr-TR" dirty="0"/>
              <a:t>Hastalık ve Zararlılar, Doğa Koşulları</a:t>
            </a:r>
          </a:p>
          <a:p>
            <a:pPr fontAlgn="base"/>
            <a:r>
              <a:rPr lang="tr-TR" dirty="0"/>
              <a:t>Şarap Yapımcısının Tercihi</a:t>
            </a:r>
          </a:p>
          <a:p>
            <a:pPr fontAlgn="base"/>
            <a:r>
              <a:rPr lang="tr-TR" dirty="0"/>
              <a:t>Üzüm Yetiştiricisi ile Şarap Yapımcısı arasındaki iletişim ve anlaşma</a:t>
            </a:r>
          </a:p>
          <a:p>
            <a:pPr fontAlgn="base"/>
            <a:r>
              <a:rPr lang="tr-TR" dirty="0"/>
              <a:t>Bağ Çalışanları</a:t>
            </a:r>
          </a:p>
          <a:p>
            <a:pPr fontAlgn="base"/>
            <a:r>
              <a:rPr lang="tr-TR" dirty="0"/>
              <a:t>Üzüm Bileşenleri</a:t>
            </a:r>
          </a:p>
          <a:p>
            <a:pPr fontAlgn="base"/>
            <a:r>
              <a:rPr lang="tr-TR" dirty="0"/>
              <a:t>Bağın özellikleri : Çeşit ( Erkenci – Orta – Geç olgunlaşan), Ürün Miktarı, Güneşe Maruz Kalması, Sağlıklı Asma, Asmanın Gelişimi,…vs.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0454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BC225B9-FEEE-2943-81E6-7B4FDB9F8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Filoksera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B2AC1D-DB4C-C249-9431-1EB3D7C05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1" y="1720323"/>
            <a:ext cx="8596668" cy="3880773"/>
          </a:xfrm>
        </p:spPr>
        <p:txBody>
          <a:bodyPr/>
          <a:lstStyle/>
          <a:p>
            <a:r>
              <a:rPr lang="tr-TR" dirty="0"/>
              <a:t>1800’lü yıllarda Amerika’dan Avrupa’ya yayılan ve şaraplık üzüm türü olan </a:t>
            </a:r>
            <a:r>
              <a:rPr lang="tr-TR" dirty="0" err="1"/>
              <a:t>vitis</a:t>
            </a:r>
            <a:r>
              <a:rPr lang="tr-TR" dirty="0"/>
              <a:t> </a:t>
            </a:r>
            <a:r>
              <a:rPr lang="tr-TR" dirty="0" err="1"/>
              <a:t>vinifera</a:t>
            </a:r>
            <a:r>
              <a:rPr lang="tr-TR" dirty="0"/>
              <a:t> asmalarının yok olma tehlikesi ile karşı karşıya kaldığı bağ hastalığı</a:t>
            </a:r>
          </a:p>
          <a:p>
            <a:endParaRPr lang="tr-TR" dirty="0"/>
          </a:p>
          <a:p>
            <a:r>
              <a:rPr lang="tr-TR" dirty="0"/>
              <a:t>Bulaştığı asmanın köklerini kurutarak bitki ölümüne yol açmaktadır.</a:t>
            </a:r>
          </a:p>
          <a:p>
            <a:endParaRPr lang="tr-TR" dirty="0"/>
          </a:p>
          <a:p>
            <a:r>
              <a:rPr lang="tr-TR" dirty="0"/>
              <a:t>Tek çözümü; filokseraya bağışıklığı olan Amerikan asma köklerinin, Avrupa asmaları ile aşılanmasıdır.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8811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6744EC-AA61-C446-973B-9B64DE55F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Bağ bozumunda önemli kriterler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410F1-043E-F444-A4A9-BA6EB9F9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tr-TR" dirty="0"/>
              <a:t>Üzüm olgunlaştığı zaman bunun %74’ünü su, %25’ini şeker, %0.8’ini organik asitler geri kalanını da mineraller (özellikle potasyum) ve </a:t>
            </a:r>
            <a:r>
              <a:rPr lang="tr-TR" dirty="0" err="1"/>
              <a:t>fenolik</a:t>
            </a:r>
            <a:r>
              <a:rPr lang="tr-TR" dirty="0"/>
              <a:t>, aromatik ve azotlu bileşikler oluşturur. </a:t>
            </a:r>
          </a:p>
          <a:p>
            <a:pPr fontAlgn="base"/>
            <a:r>
              <a:rPr lang="tr-TR" dirty="0"/>
              <a:t>Objektif olarak temelde </a:t>
            </a:r>
            <a:r>
              <a:rPr lang="tr-TR" dirty="0" err="1"/>
              <a:t>Brix</a:t>
            </a:r>
            <a:r>
              <a:rPr lang="tr-TR" dirty="0"/>
              <a:t>-</a:t>
            </a:r>
            <a:r>
              <a:rPr lang="tr-TR" dirty="0" err="1"/>
              <a:t>pH</a:t>
            </a:r>
            <a:r>
              <a:rPr lang="tr-TR" dirty="0"/>
              <a:t>-TA testleri uygulanır, bunlara ilaveten salkım ağırlığı-tane sayısı-salkım sayısı-şıra hacmi de değerlendirebilir. </a:t>
            </a:r>
          </a:p>
        </p:txBody>
      </p:sp>
    </p:spTree>
    <p:extLst>
      <p:ext uri="{BB962C8B-B14F-4D97-AF65-F5344CB8AC3E}">
        <p14:creationId xmlns:p14="http://schemas.microsoft.com/office/powerpoint/2010/main" val="1834924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BA0A8D-03DC-CA45-97D5-57FA58AD9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067" y="191330"/>
            <a:ext cx="8596668" cy="1320800"/>
          </a:xfrm>
        </p:spPr>
        <p:txBody>
          <a:bodyPr>
            <a:normAutofit/>
          </a:bodyPr>
          <a:lstStyle/>
          <a:p>
            <a:r>
              <a:rPr lang="tr-TR" sz="3200" dirty="0"/>
              <a:t>Üzümün beyaz şarap üretimine uygun olması için;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D12B6D-88EC-804D-B8B2-8149AB6AB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067" y="1313921"/>
            <a:ext cx="8596668" cy="3880773"/>
          </a:xfrm>
        </p:spPr>
        <p:txBody>
          <a:bodyPr/>
          <a:lstStyle/>
          <a:p>
            <a:r>
              <a:rPr lang="tr-TR" dirty="0"/>
              <a:t>Yeterli şeker</a:t>
            </a:r>
          </a:p>
          <a:p>
            <a:r>
              <a:rPr lang="tr-TR" dirty="0"/>
              <a:t>Yeterli asit</a:t>
            </a:r>
          </a:p>
          <a:p>
            <a:r>
              <a:rPr lang="tr-TR" dirty="0"/>
              <a:t>Kaliteli aroma</a:t>
            </a:r>
          </a:p>
          <a:p>
            <a:r>
              <a:rPr lang="tr-TR" dirty="0"/>
              <a:t>Verimli şıra</a:t>
            </a:r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id="{DEDC19C4-D75E-D543-883A-1531286022C6}"/>
              </a:ext>
            </a:extLst>
          </p:cNvPr>
          <p:cNvSpPr txBox="1">
            <a:spLocks/>
          </p:cNvSpPr>
          <p:nvPr/>
        </p:nvSpPr>
        <p:spPr>
          <a:xfrm>
            <a:off x="491067" y="306804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3200" dirty="0"/>
              <a:t>Üzümün kırmızı şarap üretimine uygun olması için;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057FAC1-82DC-3C4A-BE7C-835A8315A717}"/>
              </a:ext>
            </a:extLst>
          </p:cNvPr>
          <p:cNvSpPr txBox="1">
            <a:spLocks/>
          </p:cNvSpPr>
          <p:nvPr/>
        </p:nvSpPr>
        <p:spPr>
          <a:xfrm>
            <a:off x="491067" y="4151773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Yeterli şeker</a:t>
            </a:r>
          </a:p>
          <a:p>
            <a:r>
              <a:rPr lang="tr-TR" dirty="0"/>
              <a:t>Yeterli asit</a:t>
            </a:r>
          </a:p>
          <a:p>
            <a:r>
              <a:rPr lang="tr-TR" dirty="0"/>
              <a:t>Kaliteli aroma</a:t>
            </a:r>
          </a:p>
          <a:p>
            <a:r>
              <a:rPr lang="tr-TR" dirty="0"/>
              <a:t>Verimli şıra</a:t>
            </a:r>
          </a:p>
          <a:p>
            <a:r>
              <a:rPr lang="tr-TR" dirty="0"/>
              <a:t>İyi renk verebilme</a:t>
            </a:r>
          </a:p>
          <a:p>
            <a:r>
              <a:rPr lang="tr-TR" dirty="0"/>
              <a:t>Kaliteli tanen</a:t>
            </a:r>
          </a:p>
        </p:txBody>
      </p:sp>
    </p:spTree>
    <p:extLst>
      <p:ext uri="{BB962C8B-B14F-4D97-AF65-F5344CB8AC3E}">
        <p14:creationId xmlns:p14="http://schemas.microsoft.com/office/powerpoint/2010/main" val="1983321284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{F455EFC8-F1B3-1343-9661-F619A0DDE6B8}tf10001060</Template>
  <TotalTime>3966</TotalTime>
  <Words>724</Words>
  <Application>Microsoft Macintosh PowerPoint</Application>
  <PresentationFormat>Geniş ekran</PresentationFormat>
  <Paragraphs>139</Paragraphs>
  <Slides>24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Arial</vt:lpstr>
      <vt:lpstr>Calibri</vt:lpstr>
      <vt:lpstr>Trebuchet MS</vt:lpstr>
      <vt:lpstr>Verdana</vt:lpstr>
      <vt:lpstr>Wingdings 3</vt:lpstr>
      <vt:lpstr>Yüzeyler</vt:lpstr>
      <vt:lpstr>FERMENTASYON TEKNOLOJİSİ</vt:lpstr>
      <vt:lpstr>PowerPoint Sunusu</vt:lpstr>
      <vt:lpstr>PowerPoint Sunusu</vt:lpstr>
      <vt:lpstr>ŞARAP </vt:lpstr>
      <vt:lpstr>ÜZÜM ve BAĞ BOZUMU</vt:lpstr>
      <vt:lpstr>Bağ Bozumu Zamanını Etkileyen Faktörler </vt:lpstr>
      <vt:lpstr>Filoksera</vt:lpstr>
      <vt:lpstr>Bağ bozumunda önemli kriterler </vt:lpstr>
      <vt:lpstr>Üzümün beyaz şarap üretimine uygun olması için;</vt:lpstr>
      <vt:lpstr>Beyaz şarap üretiminde kullanılan üzümler;</vt:lpstr>
      <vt:lpstr>PowerPoint Sunusu</vt:lpstr>
      <vt:lpstr>PowerPoint Sunusu</vt:lpstr>
      <vt:lpstr>Hasat </vt:lpstr>
      <vt:lpstr>Çöktürme / Debourbage</vt:lpstr>
      <vt:lpstr>Maserasyon/Cibre fermentasyonu</vt:lpstr>
      <vt:lpstr>Fermentasyon</vt:lpstr>
      <vt:lpstr>Malolaktik Fermentasyon</vt:lpstr>
      <vt:lpstr>Dinlendirme</vt:lpstr>
      <vt:lpstr>Kolaj/Durultma</vt:lpstr>
      <vt:lpstr>Kristal stabilizasyonu</vt:lpstr>
      <vt:lpstr>Filtrasyon</vt:lpstr>
      <vt:lpstr>Ambalajlama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KALECIK MESLEKYÜKSEKOKULU GIDA TEKNOLOJISI PROGRAMI  ÖGR. GÖR. NILGÜN BAŞAK TECER </dc:title>
  <dc:creator>Özgür Tecer</dc:creator>
  <cp:lastModifiedBy>Özgür Tecer</cp:lastModifiedBy>
  <cp:revision>519</cp:revision>
  <dcterms:created xsi:type="dcterms:W3CDTF">2018-09-26T12:36:57Z</dcterms:created>
  <dcterms:modified xsi:type="dcterms:W3CDTF">2019-12-15T23:10:16Z</dcterms:modified>
</cp:coreProperties>
</file>