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418" r:id="rId2"/>
    <p:sldId id="419" r:id="rId3"/>
    <p:sldId id="420" r:id="rId4"/>
    <p:sldId id="421" r:id="rId5"/>
    <p:sldId id="422" r:id="rId6"/>
    <p:sldId id="42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E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72" autoAdjust="0"/>
    <p:restoredTop sz="94615"/>
  </p:normalViewPr>
  <p:slideViewPr>
    <p:cSldViewPr snapToGrid="0" snapToObjects="1">
      <p:cViewPr varScale="1">
        <p:scale>
          <a:sx n="108" d="100"/>
          <a:sy n="108" d="100"/>
        </p:scale>
        <p:origin x="12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E3D92-51E2-47D4-A53D-22B06E681237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089E9-6EEC-4A99-BB43-771894969E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889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9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4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4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2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0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4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5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4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5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8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0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LATİN KARESİ DENEME DESENİNDE FAKTÖRİYEL DÜZENLEME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6453"/>
            <a:ext cx="10515600" cy="4250509"/>
          </a:xfrm>
        </p:spPr>
        <p:txBody>
          <a:bodyPr/>
          <a:lstStyle/>
          <a:p>
            <a:r>
              <a:rPr lang="tr-TR" dirty="0" smtClean="0"/>
              <a:t>Latin karesi, materyalde iki yönlü farklılık olduğu durumlarda kullanılan bir desendir. </a:t>
            </a:r>
          </a:p>
          <a:p>
            <a:r>
              <a:rPr lang="tr-TR" dirty="0" smtClean="0"/>
              <a:t>Kurulacak denemede materyal böyle bir durum gösteriyorsa konular faktöriyel olarak düzenlenir ve ortaya çıkan kombinasyon sayısı dikkate alınarak tekrar belirlenir ve </a:t>
            </a:r>
            <a:r>
              <a:rPr lang="tr-TR" dirty="0" err="1" smtClean="0"/>
              <a:t>latin</a:t>
            </a:r>
            <a:r>
              <a:rPr lang="tr-TR" dirty="0" smtClean="0"/>
              <a:t> karesi koşulları göz önünde bulundurarak deneme kurulur.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053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LATİN KARESİ DENEME DESENİNDE FAKTÖRİYEL DÜZENLEME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6453"/>
            <a:ext cx="10515600" cy="4250509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solidFill>
                  <a:srgbClr val="C00000"/>
                </a:solidFill>
              </a:rPr>
              <a:t>Örnek: </a:t>
            </a:r>
            <a:r>
              <a:rPr lang="tr-TR" dirty="0" smtClean="0"/>
              <a:t>İki farklı seviyedeki N ve </a:t>
            </a:r>
            <a:r>
              <a:rPr lang="tr-TR" dirty="0" err="1" smtClean="0"/>
              <a:t>P’lu</a:t>
            </a:r>
            <a:r>
              <a:rPr lang="tr-TR" dirty="0" smtClean="0"/>
              <a:t> gübrelemenin buğdayda bitki boyuna etkisi Latin karesi deseninde incelemeye alınıyor ve aşağıdaki değerler elde ediliyor. 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C00000"/>
                </a:solidFill>
              </a:rPr>
              <a:t>Azot: (n</a:t>
            </a:r>
            <a:r>
              <a:rPr lang="tr-TR" baseline="-25000" dirty="0" smtClean="0">
                <a:solidFill>
                  <a:srgbClr val="C00000"/>
                </a:solidFill>
              </a:rPr>
              <a:t>0</a:t>
            </a:r>
            <a:r>
              <a:rPr lang="tr-TR" dirty="0" smtClean="0">
                <a:solidFill>
                  <a:srgbClr val="C00000"/>
                </a:solidFill>
              </a:rPr>
              <a:t>, n</a:t>
            </a:r>
            <a:r>
              <a:rPr lang="tr-TR" baseline="-25000" dirty="0" smtClean="0">
                <a:solidFill>
                  <a:srgbClr val="C00000"/>
                </a:solidFill>
              </a:rPr>
              <a:t>1</a:t>
            </a:r>
            <a:r>
              <a:rPr lang="tr-TR" dirty="0" smtClean="0">
                <a:solidFill>
                  <a:srgbClr val="C00000"/>
                </a:solidFill>
              </a:rPr>
              <a:t>)		Fosfor: (p</a:t>
            </a:r>
            <a:r>
              <a:rPr lang="tr-TR" baseline="-25000" dirty="0" smtClean="0">
                <a:solidFill>
                  <a:srgbClr val="C00000"/>
                </a:solidFill>
              </a:rPr>
              <a:t>0</a:t>
            </a:r>
            <a:r>
              <a:rPr lang="tr-TR" dirty="0" smtClean="0">
                <a:solidFill>
                  <a:srgbClr val="C00000"/>
                </a:solidFill>
              </a:rPr>
              <a:t>, p</a:t>
            </a:r>
            <a:r>
              <a:rPr lang="tr-TR" baseline="-25000" dirty="0" smtClean="0">
                <a:solidFill>
                  <a:srgbClr val="C00000"/>
                </a:solidFill>
              </a:rPr>
              <a:t>1</a:t>
            </a:r>
            <a:r>
              <a:rPr lang="tr-TR" dirty="0" smtClean="0">
                <a:solidFill>
                  <a:srgbClr val="C00000"/>
                </a:solidFill>
              </a:rPr>
              <a:t>)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Her iki konunun 2 seviyesi var bunlar faktöriyel olarak düzenlendiğinde oluşan işlemler: n</a:t>
            </a:r>
            <a:r>
              <a:rPr lang="tr-TR" baseline="-25000" dirty="0" smtClean="0"/>
              <a:t>0</a:t>
            </a:r>
            <a:r>
              <a:rPr lang="tr-TR" dirty="0" smtClean="0"/>
              <a:t>p</a:t>
            </a:r>
            <a:r>
              <a:rPr lang="tr-TR" baseline="-25000" dirty="0" smtClean="0"/>
              <a:t>0</a:t>
            </a:r>
            <a:r>
              <a:rPr lang="tr-TR" dirty="0" smtClean="0"/>
              <a:t>, n</a:t>
            </a:r>
            <a:r>
              <a:rPr lang="tr-TR" baseline="-25000" dirty="0" smtClean="0"/>
              <a:t>0</a:t>
            </a:r>
            <a:r>
              <a:rPr lang="tr-TR" dirty="0" smtClean="0"/>
              <a:t>p</a:t>
            </a:r>
            <a:r>
              <a:rPr lang="tr-TR" baseline="-25000" dirty="0" smtClean="0"/>
              <a:t>1</a:t>
            </a:r>
            <a:r>
              <a:rPr lang="tr-TR" dirty="0" smtClean="0"/>
              <a:t>, n</a:t>
            </a:r>
            <a:r>
              <a:rPr lang="tr-TR" baseline="-25000" dirty="0" smtClean="0"/>
              <a:t>1</a:t>
            </a:r>
            <a:r>
              <a:rPr lang="tr-TR" dirty="0" smtClean="0"/>
              <a:t>p</a:t>
            </a:r>
            <a:r>
              <a:rPr lang="tr-TR" baseline="-25000" dirty="0" smtClean="0"/>
              <a:t>0</a:t>
            </a:r>
            <a:r>
              <a:rPr lang="tr-TR" dirty="0" smtClean="0"/>
              <a:t>,</a:t>
            </a:r>
            <a:r>
              <a:rPr lang="tr-TR" dirty="0"/>
              <a:t> </a:t>
            </a:r>
            <a:r>
              <a:rPr lang="tr-TR" dirty="0" smtClean="0"/>
              <a:t>n</a:t>
            </a:r>
            <a:r>
              <a:rPr lang="tr-TR" baseline="-25000" dirty="0" smtClean="0"/>
              <a:t>1</a:t>
            </a:r>
            <a:r>
              <a:rPr lang="tr-TR" dirty="0" smtClean="0"/>
              <a:t>p</a:t>
            </a:r>
            <a:r>
              <a:rPr lang="tr-TR" baseline="-25000" dirty="0" smtClean="0"/>
              <a:t>1</a:t>
            </a:r>
            <a:r>
              <a:rPr lang="tr-TR" dirty="0" smtClean="0"/>
              <a:t>’dir. Denemede 4 işlem olduğu için tekrar sayısı da 4 olmak zorundadır.</a:t>
            </a:r>
            <a:endParaRPr lang="tr-TR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161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LATİN KARESİ DENEME DESENİNDE FAKTÖRİYEL DÜZENLEME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356821"/>
              </p:ext>
            </p:extLst>
          </p:nvPr>
        </p:nvGraphicFramePr>
        <p:xfrm>
          <a:off x="838200" y="1927225"/>
          <a:ext cx="10515600" cy="3672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80911664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3290686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64690106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2810821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215113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68986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Sıralar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Sütunlar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82523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486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0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0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78.2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0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1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77.7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0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79.5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1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79.5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314.9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307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0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1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64.9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0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71.4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1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70.6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0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0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66.0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272.9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709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0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76.8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1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74.7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0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0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65.4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0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1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72.3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289.2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663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1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80.1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0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0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64.3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0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1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75.9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1</a:t>
                      </a:r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0</a:t>
                      </a:r>
                      <a:endParaRPr lang="tr-TR" baseline="0" dirty="0" smtClean="0"/>
                    </a:p>
                    <a:p>
                      <a:pPr algn="ctr"/>
                      <a:r>
                        <a:rPr lang="tr-TR" baseline="0" dirty="0" smtClean="0"/>
                        <a:t>80.3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300.6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544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300.0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288.1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291.4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298.1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1177.6</a:t>
                      </a:r>
                      <a:endParaRPr lang="tr-TR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67241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736740"/>
            <a:ext cx="670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 smtClean="0"/>
              <a:t>0</a:t>
            </a:r>
            <a:r>
              <a:rPr lang="tr-TR" b="1" dirty="0" smtClean="0"/>
              <a:t>: </a:t>
            </a:r>
            <a:r>
              <a:rPr lang="tr-TR" dirty="0" smtClean="0"/>
              <a:t>Buğdayda bitki boyuna azot ve fosfor uygulamasının etkisi yoktur.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9197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LATİN KARESİ DENEME DESENİNDE FAKTÖRİYEL DÜZENLEME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200" y="1651247"/>
                <a:ext cx="4084388" cy="6824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𝐷𝐹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nary>
                            </m:e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𝑖𝑥𝑟</m:t>
                          </m:r>
                        </m:den>
                      </m:f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1177.6</m:t>
                              </m:r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=86671.36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651247"/>
                <a:ext cx="4084388" cy="6824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38200" y="2594335"/>
                <a:ext cx="6717095" cy="3843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1.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𝐺𝐾𝑇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𝐷𝐹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78.2</m:t>
                                </m:r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p>
                              <m:sSup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80.3</m:t>
                                </m:r>
                              </m:e>
                              <m:sup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86671.36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=514.18</m:t>
                        </m:r>
                      </m:e>
                    </m:nary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594335"/>
                <a:ext cx="6717095" cy="384336"/>
              </a:xfrm>
              <a:prstGeom prst="rect">
                <a:avLst/>
              </a:prstGeom>
              <a:blipFill>
                <a:blip r:embed="rId3"/>
                <a:stretch>
                  <a:fillRect l="-817" t="-111111" b="-17936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3138046"/>
                <a:ext cx="7329256" cy="549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2.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𝑆𝚤𝑟𝑎𝐾𝑇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tr-TR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𝑠𝚤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314.9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300.6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86671.36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=236.99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38046"/>
                <a:ext cx="7329256" cy="549574"/>
              </a:xfrm>
              <a:prstGeom prst="rect">
                <a:avLst/>
              </a:prstGeom>
              <a:blipFill>
                <a:blip r:embed="rId4"/>
                <a:stretch>
                  <a:fillRect l="-749" b="-6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38200" y="3687620"/>
                <a:ext cx="7329256" cy="549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dirty="0" smtClean="0"/>
                  <a:t>3.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ü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𝑡𝑢𝑛𝐾𝑇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tr-TR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ü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300.0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298.1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86671.36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=23.44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687620"/>
                <a:ext cx="7329256" cy="549574"/>
              </a:xfrm>
              <a:prstGeom prst="rect">
                <a:avLst/>
              </a:prstGeom>
              <a:blipFill>
                <a:blip r:embed="rId5"/>
                <a:stretch>
                  <a:fillRect l="-749" b="-6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958788" y="4426029"/>
            <a:ext cx="9803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Tek tek işlemleri (kombinasyonları) ve onların </a:t>
            </a:r>
            <a:r>
              <a:rPr lang="tr-TR" dirty="0" err="1" smtClean="0"/>
              <a:t>interaksiyonu</a:t>
            </a:r>
            <a:r>
              <a:rPr lang="tr-TR" dirty="0" smtClean="0"/>
              <a:t> daha iyi görebilmek için </a:t>
            </a:r>
            <a:r>
              <a:rPr lang="tr-TR" dirty="0" err="1" smtClean="0"/>
              <a:t>interaksiyon</a:t>
            </a:r>
            <a:r>
              <a:rPr lang="tr-TR" dirty="0" smtClean="0"/>
              <a:t> yapılır.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9355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061"/>
            <a:ext cx="10515600" cy="655807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LATİN KARESİ DENEME DESENİNDE FAKTÖRİYEL DÜZENLEME</a:t>
            </a:r>
            <a:endParaRPr lang="tr-T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34845" y="3207557"/>
                <a:ext cx="8516562" cy="5667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4.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𝐾𝑜𝑚𝑏𝑖𝑛𝑎𝑠𝑦𝑜𝑛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𝐾𝑜𝑚𝑏𝑖𝑛𝑎𝑠𝑦𝑜𝑛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273.9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304.9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86671.36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=182.1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845" y="3207557"/>
                <a:ext cx="8516562" cy="566758"/>
              </a:xfrm>
              <a:prstGeom prst="rect">
                <a:avLst/>
              </a:prstGeom>
              <a:blipFill>
                <a:blip r:embed="rId2"/>
                <a:stretch>
                  <a:fillRect l="-644" b="-64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07605"/>
              </p:ext>
            </p:extLst>
          </p:nvPr>
        </p:nvGraphicFramePr>
        <p:xfrm>
          <a:off x="1836692" y="1103501"/>
          <a:ext cx="812800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39051321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054773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76156419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71772424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Fosfor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Azot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8929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0</a:t>
                      </a:r>
                      <a:endParaRPr lang="tr-TR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</a:t>
                      </a:r>
                      <a:r>
                        <a:rPr lang="tr-TR" baseline="-25000" dirty="0" smtClean="0"/>
                        <a:t>1</a:t>
                      </a:r>
                      <a:endParaRPr lang="tr-TR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17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0</a:t>
                      </a:r>
                      <a:endParaRPr lang="tr-TR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273.9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308.0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581.9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706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p</a:t>
                      </a:r>
                      <a:r>
                        <a:rPr lang="tr-TR" baseline="-25000" dirty="0" smtClean="0"/>
                        <a:t>1</a:t>
                      </a:r>
                      <a:endParaRPr lang="tr-TR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290.8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304.9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595.7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565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564.7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612.9</a:t>
                      </a:r>
                      <a:endParaRPr lang="tr-TR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24007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34845" y="3995286"/>
                <a:ext cx="6184257" cy="5546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4a.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𝑝𝑥𝑟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564.7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612.9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86671.36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=145.2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845" y="3995286"/>
                <a:ext cx="6184257" cy="554639"/>
              </a:xfrm>
              <a:prstGeom prst="rect">
                <a:avLst/>
              </a:prstGeom>
              <a:blipFill>
                <a:blip r:embed="rId3"/>
                <a:stretch>
                  <a:fillRect l="-888" b="-109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734845" y="4671868"/>
                <a:ext cx="6070444" cy="5404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4b.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𝑛𝑥𝑟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581.9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 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595.7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86671.36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=11.9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845" y="4671868"/>
                <a:ext cx="6070444" cy="540404"/>
              </a:xfrm>
              <a:prstGeom prst="rect">
                <a:avLst/>
              </a:prstGeom>
              <a:blipFill>
                <a:blip r:embed="rId4"/>
                <a:stretch>
                  <a:fillRect l="-905" b="-674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34845" y="5326347"/>
                <a:ext cx="83100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sz="1600" dirty="0" smtClean="0"/>
                  <a:t>4c. </a:t>
                </a:r>
                <a14:m>
                  <m:oMath xmlns:m="http://schemas.openxmlformats.org/officeDocument/2006/math"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𝑁𝑥𝑃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𝑛𝑡𝑒𝑟𝑎𝑘𝑠𝑖𝑦𝑜𝑛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𝐾𝑜𝑚𝑏𝑖𝑛𝑎𝑠𝑦𝑜𝑛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=182.1−145.2−11.9=25</m:t>
                    </m:r>
                  </m:oMath>
                </a14:m>
                <a:endParaRPr lang="tr-TR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845" y="5326347"/>
                <a:ext cx="8310032" cy="338554"/>
              </a:xfrm>
              <a:prstGeom prst="rect">
                <a:avLst/>
              </a:prstGeom>
              <a:blipFill>
                <a:blip r:embed="rId5"/>
                <a:stretch>
                  <a:fillRect l="-440" t="-5455" b="-2363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34845" y="5899377"/>
                <a:ext cx="61384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/>
                  <a:t>5</a:t>
                </a:r>
                <a:r>
                  <a:rPr lang="tr-TR" dirty="0" smtClean="0"/>
                  <a:t>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𝐻𝐾𝑂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𝐺𝐾𝑇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𝐾𝑜𝑚𝑏𝑖𝑛𝑎𝑠𝑦𝑜𝑛𝐾𝑇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𝑆𝚤𝐾𝑇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ü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=71.64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845" y="5899377"/>
                <a:ext cx="6138475" cy="369332"/>
              </a:xfrm>
              <a:prstGeom prst="rect">
                <a:avLst/>
              </a:prstGeom>
              <a:blipFill>
                <a:blip r:embed="rId6"/>
                <a:stretch>
                  <a:fillRect l="-894" t="-10000" b="-26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2901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LATİN KARESİ DENEME DESENİNDE FAKTÖRİYEL DÜZENLEME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6487821"/>
              </p:ext>
            </p:extLst>
          </p:nvPr>
        </p:nvGraphicFramePr>
        <p:xfrm>
          <a:off x="838200" y="1811816"/>
          <a:ext cx="10515600" cy="333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3366782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40259077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9301475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87191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30441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989197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Varyasyon K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SD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KT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KO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F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253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Genel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(i</a:t>
                      </a:r>
                      <a:r>
                        <a:rPr lang="tr-TR" i="1" baseline="300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514.18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6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Sıra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(i-1)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236.99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78.99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6.61*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073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Sütun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(i-1)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23.44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7.80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0.65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0830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Kombinasyon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(i-1)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182.10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60.70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5.08*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325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66700" indent="0" algn="l"/>
                      <a:r>
                        <a:rPr lang="tr-TR" dirty="0" smtClean="0"/>
                        <a:t>N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(n-1)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145.20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145.20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12.16*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37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66700" indent="0" algn="l"/>
                      <a:r>
                        <a:rPr lang="tr-TR" dirty="0" smtClean="0"/>
                        <a:t>P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(p-1)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11.90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11.90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0.99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985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66700" indent="0" algn="l"/>
                      <a:r>
                        <a:rPr lang="tr-TR" dirty="0" err="1" smtClean="0"/>
                        <a:t>NxP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İnt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(n-1)x(p-1)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25.00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25.00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2.09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036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Hata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(i-1)x(i-2)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71.64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11.94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24665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2155" y="5468645"/>
            <a:ext cx="9949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Varyans</a:t>
            </a:r>
            <a:r>
              <a:rPr lang="tr-TR" dirty="0" smtClean="0"/>
              <a:t> analiz sonuçlarına göre azot uygulamasının buğdayda bitki boyuna önemli etkisi tespit edilmiştir.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5149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3275</TotalTime>
  <Words>368</Words>
  <Application>Microsoft Office PowerPoint</Application>
  <PresentationFormat>Widescreen</PresentationFormat>
  <Paragraphs>143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LATİN KARESİ DENEME DESENİNDE FAKTÖRİYEL DÜZENLEME</vt:lpstr>
      <vt:lpstr>LATİN KARESİ DENEME DESENİNDE FAKTÖRİYEL DÜZENLEME</vt:lpstr>
      <vt:lpstr>LATİN KARESİ DENEME DESENİNDE FAKTÖRİYEL DÜZENLEME</vt:lpstr>
      <vt:lpstr>LATİN KARESİ DENEME DESENİNDE FAKTÖRİYEL DÜZENLEME</vt:lpstr>
      <vt:lpstr>LATİN KARESİ DENEME DESENİNDE FAKTÖRİYEL DÜZENLEME</vt:lpstr>
      <vt:lpstr>LATİN KARESİ DENEME DESENİNDE FAKTÖRİYEL DÜZENLEME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Tarla Denemelerinin Planlanması ve Değerlendirilmesi</dc:title>
  <dc:creator>Cengiz Sancak</dc:creator>
  <cp:lastModifiedBy>Cengiz.Sancak</cp:lastModifiedBy>
  <cp:revision>317</cp:revision>
  <dcterms:created xsi:type="dcterms:W3CDTF">2017-12-08T08:49:30Z</dcterms:created>
  <dcterms:modified xsi:type="dcterms:W3CDTF">2020-05-23T12:11:00Z</dcterms:modified>
</cp:coreProperties>
</file>