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8"/>
  </p:notesMasterIdLst>
  <p:sldIdLst>
    <p:sldId id="256" r:id="rId2"/>
    <p:sldId id="451" r:id="rId3"/>
    <p:sldId id="283" r:id="rId4"/>
    <p:sldId id="284" r:id="rId5"/>
    <p:sldId id="391" r:id="rId6"/>
    <p:sldId id="448" r:id="rId7"/>
    <p:sldId id="449" r:id="rId8"/>
    <p:sldId id="452" r:id="rId9"/>
    <p:sldId id="392" r:id="rId10"/>
    <p:sldId id="453" r:id="rId11"/>
    <p:sldId id="454" r:id="rId12"/>
    <p:sldId id="455" r:id="rId13"/>
    <p:sldId id="411" r:id="rId14"/>
    <p:sldId id="394" r:id="rId15"/>
    <p:sldId id="395" r:id="rId16"/>
    <p:sldId id="280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3"/>
    <p:restoredTop sz="93077"/>
  </p:normalViewPr>
  <p:slideViewPr>
    <p:cSldViewPr snapToGrid="0">
      <p:cViewPr varScale="1">
        <p:scale>
          <a:sx n="59" d="100"/>
          <a:sy n="59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867793-22B3-B348-A67A-39140C34BD6E}" type="doc">
      <dgm:prSet loTypeId="urn:microsoft.com/office/officeart/2005/8/layout/process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ACA645F-43CA-5846-B52D-2FFF1175A2AF}">
      <dgm:prSet phldrT="[Metin]"/>
      <dgm:spPr/>
      <dgm:t>
        <a:bodyPr/>
        <a:lstStyle/>
        <a:p>
          <a:r>
            <a:rPr lang="tr-TR" dirty="0"/>
            <a:t>ARPA</a:t>
          </a:r>
        </a:p>
      </dgm:t>
    </dgm:pt>
    <dgm:pt modelId="{0BFDC3B2-5559-A747-882A-16EB666E6DCE}" type="parTrans" cxnId="{3D649587-B37C-934E-AE20-96BBE10889A6}">
      <dgm:prSet/>
      <dgm:spPr/>
      <dgm:t>
        <a:bodyPr/>
        <a:lstStyle/>
        <a:p>
          <a:endParaRPr lang="tr-TR"/>
        </a:p>
      </dgm:t>
    </dgm:pt>
    <dgm:pt modelId="{4B5627D3-162A-9547-AB37-A221F69C783D}" type="sibTrans" cxnId="{3D649587-B37C-934E-AE20-96BBE10889A6}">
      <dgm:prSet/>
      <dgm:spPr/>
      <dgm:t>
        <a:bodyPr/>
        <a:lstStyle/>
        <a:p>
          <a:endParaRPr lang="tr-TR"/>
        </a:p>
      </dgm:t>
    </dgm:pt>
    <dgm:pt modelId="{36303FCB-BE3D-EA4C-B04C-EA87DCBA5F3F}">
      <dgm:prSet phldrT="[Metin]"/>
      <dgm:spPr/>
      <dgm:t>
        <a:bodyPr/>
        <a:lstStyle/>
        <a:p>
          <a:r>
            <a:rPr lang="tr-TR" dirty="0"/>
            <a:t>ARPA TEMİZLEME</a:t>
          </a:r>
        </a:p>
      </dgm:t>
    </dgm:pt>
    <dgm:pt modelId="{8D6E4A24-7854-AE43-8632-713A17DF2D12}" type="parTrans" cxnId="{669BCD21-1264-3F4E-93D9-3223AD78364C}">
      <dgm:prSet/>
      <dgm:spPr/>
      <dgm:t>
        <a:bodyPr/>
        <a:lstStyle/>
        <a:p>
          <a:endParaRPr lang="tr-TR"/>
        </a:p>
      </dgm:t>
    </dgm:pt>
    <dgm:pt modelId="{EC3FF4C4-6153-4A4B-A05C-AB53DB53F740}" type="sibTrans" cxnId="{669BCD21-1264-3F4E-93D9-3223AD78364C}">
      <dgm:prSet/>
      <dgm:spPr/>
      <dgm:t>
        <a:bodyPr/>
        <a:lstStyle/>
        <a:p>
          <a:endParaRPr lang="tr-TR"/>
        </a:p>
      </dgm:t>
    </dgm:pt>
    <dgm:pt modelId="{7E8E1D09-E385-A24A-B123-E530C2AA06BD}">
      <dgm:prSet phldrT="[Metin]"/>
      <dgm:spPr/>
      <dgm:t>
        <a:bodyPr/>
        <a:lstStyle/>
        <a:p>
          <a:r>
            <a:rPr lang="tr-TR" dirty="0"/>
            <a:t>SINIFLANDIRMA</a:t>
          </a:r>
        </a:p>
      </dgm:t>
    </dgm:pt>
    <dgm:pt modelId="{69956165-CCD2-4D48-A4AD-CE3CC7E96A10}" type="parTrans" cxnId="{0D5D2A33-C6DB-E141-9ACA-9816396551ED}">
      <dgm:prSet/>
      <dgm:spPr/>
      <dgm:t>
        <a:bodyPr/>
        <a:lstStyle/>
        <a:p>
          <a:endParaRPr lang="tr-TR"/>
        </a:p>
      </dgm:t>
    </dgm:pt>
    <dgm:pt modelId="{9D271444-802B-F948-8677-DE194FA1FB6A}" type="sibTrans" cxnId="{0D5D2A33-C6DB-E141-9ACA-9816396551ED}">
      <dgm:prSet/>
      <dgm:spPr/>
      <dgm:t>
        <a:bodyPr/>
        <a:lstStyle/>
        <a:p>
          <a:endParaRPr lang="tr-TR"/>
        </a:p>
      </dgm:t>
    </dgm:pt>
    <dgm:pt modelId="{098FA851-C79D-0440-8C43-64804F4CCFF9}">
      <dgm:prSet/>
      <dgm:spPr/>
      <dgm:t>
        <a:bodyPr/>
        <a:lstStyle/>
        <a:p>
          <a:r>
            <a:rPr lang="tr-TR" dirty="0"/>
            <a:t>ÇİMLENDİRME</a:t>
          </a:r>
        </a:p>
      </dgm:t>
    </dgm:pt>
    <dgm:pt modelId="{32D14D82-7AC9-9145-9329-DA6C82C39FDD}" type="parTrans" cxnId="{BD8E02E3-C23C-A549-8C3B-055B6C5F3237}">
      <dgm:prSet/>
      <dgm:spPr/>
      <dgm:t>
        <a:bodyPr/>
        <a:lstStyle/>
        <a:p>
          <a:endParaRPr lang="tr-TR"/>
        </a:p>
      </dgm:t>
    </dgm:pt>
    <dgm:pt modelId="{C6339D8D-EDE9-BB4D-AD75-29685ED87404}" type="sibTrans" cxnId="{BD8E02E3-C23C-A549-8C3B-055B6C5F3237}">
      <dgm:prSet/>
      <dgm:spPr/>
      <dgm:t>
        <a:bodyPr/>
        <a:lstStyle/>
        <a:p>
          <a:endParaRPr lang="tr-TR"/>
        </a:p>
      </dgm:t>
    </dgm:pt>
    <dgm:pt modelId="{49EAA80E-5354-B147-A35E-7004FFE362F8}">
      <dgm:prSet/>
      <dgm:spPr/>
      <dgm:t>
        <a:bodyPr/>
        <a:lstStyle/>
        <a:p>
          <a:r>
            <a:rPr lang="tr-TR" dirty="0"/>
            <a:t>KURUTMA </a:t>
          </a:r>
        </a:p>
        <a:p>
          <a:r>
            <a:rPr lang="tr-TR" dirty="0"/>
            <a:t>VE KAVURMA</a:t>
          </a:r>
        </a:p>
      </dgm:t>
    </dgm:pt>
    <dgm:pt modelId="{4504F9BD-EC00-C943-ADC1-7A545410C8DB}" type="parTrans" cxnId="{37652087-E1D3-0347-8D49-C727A534568E}">
      <dgm:prSet/>
      <dgm:spPr/>
      <dgm:t>
        <a:bodyPr/>
        <a:lstStyle/>
        <a:p>
          <a:endParaRPr lang="tr-TR"/>
        </a:p>
      </dgm:t>
    </dgm:pt>
    <dgm:pt modelId="{4FADD79D-3404-4C44-8F33-25B2F6D245A8}" type="sibTrans" cxnId="{37652087-E1D3-0347-8D49-C727A534568E}">
      <dgm:prSet/>
      <dgm:spPr/>
      <dgm:t>
        <a:bodyPr/>
        <a:lstStyle/>
        <a:p>
          <a:endParaRPr lang="tr-TR"/>
        </a:p>
      </dgm:t>
    </dgm:pt>
    <dgm:pt modelId="{2B7DAAAB-E7AA-C04D-B941-E210B73E1145}">
      <dgm:prSet/>
      <dgm:spPr/>
      <dgm:t>
        <a:bodyPr/>
        <a:lstStyle/>
        <a:p>
          <a:r>
            <a:rPr lang="tr-TR" dirty="0"/>
            <a:t>MALT</a:t>
          </a:r>
        </a:p>
      </dgm:t>
    </dgm:pt>
    <dgm:pt modelId="{D6476DB4-0E40-2C42-BD81-32AE84B64CFA}" type="parTrans" cxnId="{625E3DB4-0C14-184E-AFF7-E986144EF1D4}">
      <dgm:prSet/>
      <dgm:spPr/>
      <dgm:t>
        <a:bodyPr/>
        <a:lstStyle/>
        <a:p>
          <a:endParaRPr lang="tr-TR"/>
        </a:p>
      </dgm:t>
    </dgm:pt>
    <dgm:pt modelId="{F4565145-F2EB-6F41-A863-D74844FFB99F}" type="sibTrans" cxnId="{625E3DB4-0C14-184E-AFF7-E986144EF1D4}">
      <dgm:prSet/>
      <dgm:spPr/>
      <dgm:t>
        <a:bodyPr/>
        <a:lstStyle/>
        <a:p>
          <a:endParaRPr lang="tr-TR"/>
        </a:p>
      </dgm:t>
    </dgm:pt>
    <dgm:pt modelId="{F32BDEBF-B25F-2646-8DA9-6DC3CC238C30}">
      <dgm:prSet/>
      <dgm:spPr/>
      <dgm:t>
        <a:bodyPr/>
        <a:lstStyle/>
        <a:p>
          <a:r>
            <a:rPr lang="tr-TR" dirty="0"/>
            <a:t>ISLATMA TANKLARI</a:t>
          </a:r>
        </a:p>
      </dgm:t>
    </dgm:pt>
    <dgm:pt modelId="{3AF3F168-7622-2A47-A610-EE8DA42DF45F}" type="sibTrans" cxnId="{12D6C050-9479-F749-A297-7728DF24F81C}">
      <dgm:prSet/>
      <dgm:spPr/>
      <dgm:t>
        <a:bodyPr/>
        <a:lstStyle/>
        <a:p>
          <a:endParaRPr lang="tr-TR"/>
        </a:p>
      </dgm:t>
    </dgm:pt>
    <dgm:pt modelId="{34CE406B-CCD0-9745-B76E-914DFFD13EEC}" type="parTrans" cxnId="{12D6C050-9479-F749-A297-7728DF24F81C}">
      <dgm:prSet/>
      <dgm:spPr/>
      <dgm:t>
        <a:bodyPr/>
        <a:lstStyle/>
        <a:p>
          <a:endParaRPr lang="tr-TR"/>
        </a:p>
      </dgm:t>
    </dgm:pt>
    <dgm:pt modelId="{EB9F7138-2F75-1B4C-B650-D2A561F12AC3}" type="pres">
      <dgm:prSet presAssocID="{3F867793-22B3-B348-A67A-39140C34BD6E}" presName="linearFlow" presStyleCnt="0">
        <dgm:presLayoutVars>
          <dgm:resizeHandles val="exact"/>
        </dgm:presLayoutVars>
      </dgm:prSet>
      <dgm:spPr/>
    </dgm:pt>
    <dgm:pt modelId="{C1238880-2161-764D-99DC-3456B102C5FF}" type="pres">
      <dgm:prSet presAssocID="{DACA645F-43CA-5846-B52D-2FFF1175A2AF}" presName="node" presStyleLbl="node1" presStyleIdx="0" presStyleCnt="7">
        <dgm:presLayoutVars>
          <dgm:bulletEnabled val="1"/>
        </dgm:presLayoutVars>
      </dgm:prSet>
      <dgm:spPr/>
    </dgm:pt>
    <dgm:pt modelId="{033ADCFB-695D-BE40-B4E3-EFD32C92855D}" type="pres">
      <dgm:prSet presAssocID="{4B5627D3-162A-9547-AB37-A221F69C783D}" presName="sibTrans" presStyleLbl="sibTrans2D1" presStyleIdx="0" presStyleCnt="6"/>
      <dgm:spPr/>
    </dgm:pt>
    <dgm:pt modelId="{63A199F8-E77B-CB4F-87D4-8B9BE8F50D94}" type="pres">
      <dgm:prSet presAssocID="{4B5627D3-162A-9547-AB37-A221F69C783D}" presName="connectorText" presStyleLbl="sibTrans2D1" presStyleIdx="0" presStyleCnt="6"/>
      <dgm:spPr/>
    </dgm:pt>
    <dgm:pt modelId="{8BF15F9F-5EF6-B64C-900F-6F8705B833E4}" type="pres">
      <dgm:prSet presAssocID="{36303FCB-BE3D-EA4C-B04C-EA87DCBA5F3F}" presName="node" presStyleLbl="node1" presStyleIdx="1" presStyleCnt="7">
        <dgm:presLayoutVars>
          <dgm:bulletEnabled val="1"/>
        </dgm:presLayoutVars>
      </dgm:prSet>
      <dgm:spPr/>
    </dgm:pt>
    <dgm:pt modelId="{3E00275F-2B8A-244B-BA16-30D762B58C28}" type="pres">
      <dgm:prSet presAssocID="{EC3FF4C4-6153-4A4B-A05C-AB53DB53F740}" presName="sibTrans" presStyleLbl="sibTrans2D1" presStyleIdx="1" presStyleCnt="6"/>
      <dgm:spPr/>
    </dgm:pt>
    <dgm:pt modelId="{8A8C39B2-E578-A641-8F35-627452EB4A18}" type="pres">
      <dgm:prSet presAssocID="{EC3FF4C4-6153-4A4B-A05C-AB53DB53F740}" presName="connectorText" presStyleLbl="sibTrans2D1" presStyleIdx="1" presStyleCnt="6"/>
      <dgm:spPr/>
    </dgm:pt>
    <dgm:pt modelId="{14770DA4-D464-EF45-A06F-012DDA50EBB3}" type="pres">
      <dgm:prSet presAssocID="{7E8E1D09-E385-A24A-B123-E530C2AA06BD}" presName="node" presStyleLbl="node1" presStyleIdx="2" presStyleCnt="7">
        <dgm:presLayoutVars>
          <dgm:bulletEnabled val="1"/>
        </dgm:presLayoutVars>
      </dgm:prSet>
      <dgm:spPr/>
    </dgm:pt>
    <dgm:pt modelId="{73CCC187-F641-4942-9AB4-072E83E2DF20}" type="pres">
      <dgm:prSet presAssocID="{9D271444-802B-F948-8677-DE194FA1FB6A}" presName="sibTrans" presStyleLbl="sibTrans2D1" presStyleIdx="2" presStyleCnt="6"/>
      <dgm:spPr/>
    </dgm:pt>
    <dgm:pt modelId="{64BAB2A7-7434-144F-9C0A-04CF25714D02}" type="pres">
      <dgm:prSet presAssocID="{9D271444-802B-F948-8677-DE194FA1FB6A}" presName="connectorText" presStyleLbl="sibTrans2D1" presStyleIdx="2" presStyleCnt="6"/>
      <dgm:spPr/>
    </dgm:pt>
    <dgm:pt modelId="{DFBBFF3C-A450-CE42-80CB-7C1D757AE675}" type="pres">
      <dgm:prSet presAssocID="{F32BDEBF-B25F-2646-8DA9-6DC3CC238C30}" presName="node" presStyleLbl="node1" presStyleIdx="3" presStyleCnt="7" custLinFactNeighborY="2748">
        <dgm:presLayoutVars>
          <dgm:bulletEnabled val="1"/>
        </dgm:presLayoutVars>
      </dgm:prSet>
      <dgm:spPr/>
    </dgm:pt>
    <dgm:pt modelId="{962C0F08-9A2E-E84D-B9A3-0DBE1B7740DD}" type="pres">
      <dgm:prSet presAssocID="{3AF3F168-7622-2A47-A610-EE8DA42DF45F}" presName="sibTrans" presStyleLbl="sibTrans2D1" presStyleIdx="3" presStyleCnt="6"/>
      <dgm:spPr/>
    </dgm:pt>
    <dgm:pt modelId="{B707B25D-1D95-C341-AB2B-512ABF9FDD1B}" type="pres">
      <dgm:prSet presAssocID="{3AF3F168-7622-2A47-A610-EE8DA42DF45F}" presName="connectorText" presStyleLbl="sibTrans2D1" presStyleIdx="3" presStyleCnt="6"/>
      <dgm:spPr/>
    </dgm:pt>
    <dgm:pt modelId="{1DB3F526-E290-A341-B391-5EE214A32B3F}" type="pres">
      <dgm:prSet presAssocID="{098FA851-C79D-0440-8C43-64804F4CCFF9}" presName="node" presStyleLbl="node1" presStyleIdx="4" presStyleCnt="7">
        <dgm:presLayoutVars>
          <dgm:bulletEnabled val="1"/>
        </dgm:presLayoutVars>
      </dgm:prSet>
      <dgm:spPr/>
    </dgm:pt>
    <dgm:pt modelId="{F78803AE-7586-6E4B-8AE9-927F45593592}" type="pres">
      <dgm:prSet presAssocID="{C6339D8D-EDE9-BB4D-AD75-29685ED87404}" presName="sibTrans" presStyleLbl="sibTrans2D1" presStyleIdx="4" presStyleCnt="6"/>
      <dgm:spPr/>
    </dgm:pt>
    <dgm:pt modelId="{14B18E80-F4AF-8446-993A-34B6DB1F19CF}" type="pres">
      <dgm:prSet presAssocID="{C6339D8D-EDE9-BB4D-AD75-29685ED87404}" presName="connectorText" presStyleLbl="sibTrans2D1" presStyleIdx="4" presStyleCnt="6"/>
      <dgm:spPr/>
    </dgm:pt>
    <dgm:pt modelId="{9BC5F0D6-E402-304A-89B8-10146C9A212F}" type="pres">
      <dgm:prSet presAssocID="{49EAA80E-5354-B147-A35E-7004FFE362F8}" presName="node" presStyleLbl="node1" presStyleIdx="5" presStyleCnt="7">
        <dgm:presLayoutVars>
          <dgm:bulletEnabled val="1"/>
        </dgm:presLayoutVars>
      </dgm:prSet>
      <dgm:spPr/>
    </dgm:pt>
    <dgm:pt modelId="{6ACF6311-DDF3-BC4D-B0A7-9085D8A0689C}" type="pres">
      <dgm:prSet presAssocID="{4FADD79D-3404-4C44-8F33-25B2F6D245A8}" presName="sibTrans" presStyleLbl="sibTrans2D1" presStyleIdx="5" presStyleCnt="6"/>
      <dgm:spPr/>
    </dgm:pt>
    <dgm:pt modelId="{D10F8003-2388-9A44-BD0D-662D9469A74B}" type="pres">
      <dgm:prSet presAssocID="{4FADD79D-3404-4C44-8F33-25B2F6D245A8}" presName="connectorText" presStyleLbl="sibTrans2D1" presStyleIdx="5" presStyleCnt="6"/>
      <dgm:spPr/>
    </dgm:pt>
    <dgm:pt modelId="{73863A6B-E28D-7B4A-8327-FDCC286EDFF9}" type="pres">
      <dgm:prSet presAssocID="{2B7DAAAB-E7AA-C04D-B941-E210B73E1145}" presName="node" presStyleLbl="node1" presStyleIdx="6" presStyleCnt="7">
        <dgm:presLayoutVars>
          <dgm:bulletEnabled val="1"/>
        </dgm:presLayoutVars>
      </dgm:prSet>
      <dgm:spPr/>
    </dgm:pt>
  </dgm:ptLst>
  <dgm:cxnLst>
    <dgm:cxn modelId="{3E174F05-87CA-D540-AE52-82283176F3BD}" type="presOf" srcId="{9D271444-802B-F948-8677-DE194FA1FB6A}" destId="{64BAB2A7-7434-144F-9C0A-04CF25714D02}" srcOrd="1" destOrd="0" presId="urn:microsoft.com/office/officeart/2005/8/layout/process2"/>
    <dgm:cxn modelId="{32D86315-8A09-0B4D-90AD-7EA1D1A8DC31}" type="presOf" srcId="{3F867793-22B3-B348-A67A-39140C34BD6E}" destId="{EB9F7138-2F75-1B4C-B650-D2A561F12AC3}" srcOrd="0" destOrd="0" presId="urn:microsoft.com/office/officeart/2005/8/layout/process2"/>
    <dgm:cxn modelId="{523BE91D-2152-B74E-A697-6208A439C85F}" type="presOf" srcId="{3AF3F168-7622-2A47-A610-EE8DA42DF45F}" destId="{B707B25D-1D95-C341-AB2B-512ABF9FDD1B}" srcOrd="1" destOrd="0" presId="urn:microsoft.com/office/officeart/2005/8/layout/process2"/>
    <dgm:cxn modelId="{669BCD21-1264-3F4E-93D9-3223AD78364C}" srcId="{3F867793-22B3-B348-A67A-39140C34BD6E}" destId="{36303FCB-BE3D-EA4C-B04C-EA87DCBA5F3F}" srcOrd="1" destOrd="0" parTransId="{8D6E4A24-7854-AE43-8632-713A17DF2D12}" sibTransId="{EC3FF4C4-6153-4A4B-A05C-AB53DB53F740}"/>
    <dgm:cxn modelId="{FD7A6F27-D1D7-EF45-9BE2-A6E3937020A8}" type="presOf" srcId="{4B5627D3-162A-9547-AB37-A221F69C783D}" destId="{63A199F8-E77B-CB4F-87D4-8B9BE8F50D94}" srcOrd="1" destOrd="0" presId="urn:microsoft.com/office/officeart/2005/8/layout/process2"/>
    <dgm:cxn modelId="{0D5D2A33-C6DB-E141-9ACA-9816396551ED}" srcId="{3F867793-22B3-B348-A67A-39140C34BD6E}" destId="{7E8E1D09-E385-A24A-B123-E530C2AA06BD}" srcOrd="2" destOrd="0" parTransId="{69956165-CCD2-4D48-A4AD-CE3CC7E96A10}" sibTransId="{9D271444-802B-F948-8677-DE194FA1FB6A}"/>
    <dgm:cxn modelId="{A6ED3241-49E1-B244-A7BC-C5A1A021EA2E}" type="presOf" srcId="{49EAA80E-5354-B147-A35E-7004FFE362F8}" destId="{9BC5F0D6-E402-304A-89B8-10146C9A212F}" srcOrd="0" destOrd="0" presId="urn:microsoft.com/office/officeart/2005/8/layout/process2"/>
    <dgm:cxn modelId="{57E01748-7EC9-B841-8A5B-89769A0036FB}" type="presOf" srcId="{F32BDEBF-B25F-2646-8DA9-6DC3CC238C30}" destId="{DFBBFF3C-A450-CE42-80CB-7C1D757AE675}" srcOrd="0" destOrd="0" presId="urn:microsoft.com/office/officeart/2005/8/layout/process2"/>
    <dgm:cxn modelId="{3B52634A-62A0-6940-B5A8-F6F84B5337BF}" type="presOf" srcId="{7E8E1D09-E385-A24A-B123-E530C2AA06BD}" destId="{14770DA4-D464-EF45-A06F-012DDA50EBB3}" srcOrd="0" destOrd="0" presId="urn:microsoft.com/office/officeart/2005/8/layout/process2"/>
    <dgm:cxn modelId="{F74DA74C-7696-8A4F-B573-6EFEFB0C54FB}" type="presOf" srcId="{9D271444-802B-F948-8677-DE194FA1FB6A}" destId="{73CCC187-F641-4942-9AB4-072E83E2DF20}" srcOrd="0" destOrd="0" presId="urn:microsoft.com/office/officeart/2005/8/layout/process2"/>
    <dgm:cxn modelId="{24D9684D-4304-964F-A906-CF3F603B2628}" type="presOf" srcId="{EC3FF4C4-6153-4A4B-A05C-AB53DB53F740}" destId="{8A8C39B2-E578-A641-8F35-627452EB4A18}" srcOrd="1" destOrd="0" presId="urn:microsoft.com/office/officeart/2005/8/layout/process2"/>
    <dgm:cxn modelId="{12D6C050-9479-F749-A297-7728DF24F81C}" srcId="{3F867793-22B3-B348-A67A-39140C34BD6E}" destId="{F32BDEBF-B25F-2646-8DA9-6DC3CC238C30}" srcOrd="3" destOrd="0" parTransId="{34CE406B-CCD0-9745-B76E-914DFFD13EEC}" sibTransId="{3AF3F168-7622-2A47-A610-EE8DA42DF45F}"/>
    <dgm:cxn modelId="{9B297E56-44CA-E944-A562-82DBC3079723}" type="presOf" srcId="{4FADD79D-3404-4C44-8F33-25B2F6D245A8}" destId="{6ACF6311-DDF3-BC4D-B0A7-9085D8A0689C}" srcOrd="0" destOrd="0" presId="urn:microsoft.com/office/officeart/2005/8/layout/process2"/>
    <dgm:cxn modelId="{37652087-E1D3-0347-8D49-C727A534568E}" srcId="{3F867793-22B3-B348-A67A-39140C34BD6E}" destId="{49EAA80E-5354-B147-A35E-7004FFE362F8}" srcOrd="5" destOrd="0" parTransId="{4504F9BD-EC00-C943-ADC1-7A545410C8DB}" sibTransId="{4FADD79D-3404-4C44-8F33-25B2F6D245A8}"/>
    <dgm:cxn modelId="{3D649587-B37C-934E-AE20-96BBE10889A6}" srcId="{3F867793-22B3-B348-A67A-39140C34BD6E}" destId="{DACA645F-43CA-5846-B52D-2FFF1175A2AF}" srcOrd="0" destOrd="0" parTransId="{0BFDC3B2-5559-A747-882A-16EB666E6DCE}" sibTransId="{4B5627D3-162A-9547-AB37-A221F69C783D}"/>
    <dgm:cxn modelId="{72C3DC8C-8F21-A640-A568-8598AF912FF0}" type="presOf" srcId="{C6339D8D-EDE9-BB4D-AD75-29685ED87404}" destId="{F78803AE-7586-6E4B-8AE9-927F45593592}" srcOrd="0" destOrd="0" presId="urn:microsoft.com/office/officeart/2005/8/layout/process2"/>
    <dgm:cxn modelId="{4A42F090-4BD5-064D-ABBB-0A864EC78592}" type="presOf" srcId="{DACA645F-43CA-5846-B52D-2FFF1175A2AF}" destId="{C1238880-2161-764D-99DC-3456B102C5FF}" srcOrd="0" destOrd="0" presId="urn:microsoft.com/office/officeart/2005/8/layout/process2"/>
    <dgm:cxn modelId="{E5BD709F-B62B-0F42-970C-6AF3BE076C3D}" type="presOf" srcId="{2B7DAAAB-E7AA-C04D-B941-E210B73E1145}" destId="{73863A6B-E28D-7B4A-8327-FDCC286EDFF9}" srcOrd="0" destOrd="0" presId="urn:microsoft.com/office/officeart/2005/8/layout/process2"/>
    <dgm:cxn modelId="{FDC653AC-9D2D-B04B-9673-B5B290CD4CB2}" type="presOf" srcId="{36303FCB-BE3D-EA4C-B04C-EA87DCBA5F3F}" destId="{8BF15F9F-5EF6-B64C-900F-6F8705B833E4}" srcOrd="0" destOrd="0" presId="urn:microsoft.com/office/officeart/2005/8/layout/process2"/>
    <dgm:cxn modelId="{625E3DB4-0C14-184E-AFF7-E986144EF1D4}" srcId="{3F867793-22B3-B348-A67A-39140C34BD6E}" destId="{2B7DAAAB-E7AA-C04D-B941-E210B73E1145}" srcOrd="6" destOrd="0" parTransId="{D6476DB4-0E40-2C42-BD81-32AE84B64CFA}" sibTransId="{F4565145-F2EB-6F41-A863-D74844FFB99F}"/>
    <dgm:cxn modelId="{A99458D7-7A8D-4F40-B490-006BADDE354C}" type="presOf" srcId="{C6339D8D-EDE9-BB4D-AD75-29685ED87404}" destId="{14B18E80-F4AF-8446-993A-34B6DB1F19CF}" srcOrd="1" destOrd="0" presId="urn:microsoft.com/office/officeart/2005/8/layout/process2"/>
    <dgm:cxn modelId="{5B56D7D7-EB5D-0D48-9110-0CAFED28C274}" type="presOf" srcId="{EC3FF4C4-6153-4A4B-A05C-AB53DB53F740}" destId="{3E00275F-2B8A-244B-BA16-30D762B58C28}" srcOrd="0" destOrd="0" presId="urn:microsoft.com/office/officeart/2005/8/layout/process2"/>
    <dgm:cxn modelId="{53641FDC-7CDC-2240-86EC-0B638396763A}" type="presOf" srcId="{4B5627D3-162A-9547-AB37-A221F69C783D}" destId="{033ADCFB-695D-BE40-B4E3-EFD32C92855D}" srcOrd="0" destOrd="0" presId="urn:microsoft.com/office/officeart/2005/8/layout/process2"/>
    <dgm:cxn modelId="{DAE191E2-BD30-974A-BC17-DE84876AFB92}" type="presOf" srcId="{098FA851-C79D-0440-8C43-64804F4CCFF9}" destId="{1DB3F526-E290-A341-B391-5EE214A32B3F}" srcOrd="0" destOrd="0" presId="urn:microsoft.com/office/officeart/2005/8/layout/process2"/>
    <dgm:cxn modelId="{BD8E02E3-C23C-A549-8C3B-055B6C5F3237}" srcId="{3F867793-22B3-B348-A67A-39140C34BD6E}" destId="{098FA851-C79D-0440-8C43-64804F4CCFF9}" srcOrd="4" destOrd="0" parTransId="{32D14D82-7AC9-9145-9329-DA6C82C39FDD}" sibTransId="{C6339D8D-EDE9-BB4D-AD75-29685ED87404}"/>
    <dgm:cxn modelId="{408424E5-760D-A045-B2C5-2F4F908DC2A0}" type="presOf" srcId="{4FADD79D-3404-4C44-8F33-25B2F6D245A8}" destId="{D10F8003-2388-9A44-BD0D-662D9469A74B}" srcOrd="1" destOrd="0" presId="urn:microsoft.com/office/officeart/2005/8/layout/process2"/>
    <dgm:cxn modelId="{D263E1F3-5F94-EE4D-9E62-C36EA2834A53}" type="presOf" srcId="{3AF3F168-7622-2A47-A610-EE8DA42DF45F}" destId="{962C0F08-9A2E-E84D-B9A3-0DBE1B7740DD}" srcOrd="0" destOrd="0" presId="urn:microsoft.com/office/officeart/2005/8/layout/process2"/>
    <dgm:cxn modelId="{8332FE89-4BE9-5942-B86B-F66BE7CF7BA6}" type="presParOf" srcId="{EB9F7138-2F75-1B4C-B650-D2A561F12AC3}" destId="{C1238880-2161-764D-99DC-3456B102C5FF}" srcOrd="0" destOrd="0" presId="urn:microsoft.com/office/officeart/2005/8/layout/process2"/>
    <dgm:cxn modelId="{5C1392FF-22F8-874F-A2E2-D671805427F0}" type="presParOf" srcId="{EB9F7138-2F75-1B4C-B650-D2A561F12AC3}" destId="{033ADCFB-695D-BE40-B4E3-EFD32C92855D}" srcOrd="1" destOrd="0" presId="urn:microsoft.com/office/officeart/2005/8/layout/process2"/>
    <dgm:cxn modelId="{806B003E-C19C-6244-9861-5878E711F868}" type="presParOf" srcId="{033ADCFB-695D-BE40-B4E3-EFD32C92855D}" destId="{63A199F8-E77B-CB4F-87D4-8B9BE8F50D94}" srcOrd="0" destOrd="0" presId="urn:microsoft.com/office/officeart/2005/8/layout/process2"/>
    <dgm:cxn modelId="{793F47A2-E147-F04B-BCDE-494EFE9DE5D3}" type="presParOf" srcId="{EB9F7138-2F75-1B4C-B650-D2A561F12AC3}" destId="{8BF15F9F-5EF6-B64C-900F-6F8705B833E4}" srcOrd="2" destOrd="0" presId="urn:microsoft.com/office/officeart/2005/8/layout/process2"/>
    <dgm:cxn modelId="{780D4F73-0CF3-3D4E-BA31-89289BFFFBE2}" type="presParOf" srcId="{EB9F7138-2F75-1B4C-B650-D2A561F12AC3}" destId="{3E00275F-2B8A-244B-BA16-30D762B58C28}" srcOrd="3" destOrd="0" presId="urn:microsoft.com/office/officeart/2005/8/layout/process2"/>
    <dgm:cxn modelId="{306C29F8-110C-F245-9A04-A35803FB1E04}" type="presParOf" srcId="{3E00275F-2B8A-244B-BA16-30D762B58C28}" destId="{8A8C39B2-E578-A641-8F35-627452EB4A18}" srcOrd="0" destOrd="0" presId="urn:microsoft.com/office/officeart/2005/8/layout/process2"/>
    <dgm:cxn modelId="{9CC802AB-E79D-124A-9238-BDDA0118F7FA}" type="presParOf" srcId="{EB9F7138-2F75-1B4C-B650-D2A561F12AC3}" destId="{14770DA4-D464-EF45-A06F-012DDA50EBB3}" srcOrd="4" destOrd="0" presId="urn:microsoft.com/office/officeart/2005/8/layout/process2"/>
    <dgm:cxn modelId="{735418C2-99BC-A24A-AD4C-41FFEB8E3478}" type="presParOf" srcId="{EB9F7138-2F75-1B4C-B650-D2A561F12AC3}" destId="{73CCC187-F641-4942-9AB4-072E83E2DF20}" srcOrd="5" destOrd="0" presId="urn:microsoft.com/office/officeart/2005/8/layout/process2"/>
    <dgm:cxn modelId="{CCC4942F-3D18-BB41-B6AC-CB404DBED16C}" type="presParOf" srcId="{73CCC187-F641-4942-9AB4-072E83E2DF20}" destId="{64BAB2A7-7434-144F-9C0A-04CF25714D02}" srcOrd="0" destOrd="0" presId="urn:microsoft.com/office/officeart/2005/8/layout/process2"/>
    <dgm:cxn modelId="{97973D67-9B6D-0648-AE57-7C51C3A24F1B}" type="presParOf" srcId="{EB9F7138-2F75-1B4C-B650-D2A561F12AC3}" destId="{DFBBFF3C-A450-CE42-80CB-7C1D757AE675}" srcOrd="6" destOrd="0" presId="urn:microsoft.com/office/officeart/2005/8/layout/process2"/>
    <dgm:cxn modelId="{BFBF8A46-D1EC-1E4D-BD03-452F6C6B0770}" type="presParOf" srcId="{EB9F7138-2F75-1B4C-B650-D2A561F12AC3}" destId="{962C0F08-9A2E-E84D-B9A3-0DBE1B7740DD}" srcOrd="7" destOrd="0" presId="urn:microsoft.com/office/officeart/2005/8/layout/process2"/>
    <dgm:cxn modelId="{BB25FB4F-A29F-7545-84D3-AE1047AB20CE}" type="presParOf" srcId="{962C0F08-9A2E-E84D-B9A3-0DBE1B7740DD}" destId="{B707B25D-1D95-C341-AB2B-512ABF9FDD1B}" srcOrd="0" destOrd="0" presId="urn:microsoft.com/office/officeart/2005/8/layout/process2"/>
    <dgm:cxn modelId="{5E33EDEA-1A3F-FC4C-A987-5991DF9813EE}" type="presParOf" srcId="{EB9F7138-2F75-1B4C-B650-D2A561F12AC3}" destId="{1DB3F526-E290-A341-B391-5EE214A32B3F}" srcOrd="8" destOrd="0" presId="urn:microsoft.com/office/officeart/2005/8/layout/process2"/>
    <dgm:cxn modelId="{9B235556-7314-3348-9108-E738D0CCA483}" type="presParOf" srcId="{EB9F7138-2F75-1B4C-B650-D2A561F12AC3}" destId="{F78803AE-7586-6E4B-8AE9-927F45593592}" srcOrd="9" destOrd="0" presId="urn:microsoft.com/office/officeart/2005/8/layout/process2"/>
    <dgm:cxn modelId="{92F16CB4-BAE6-E54F-B845-C9DEF9449221}" type="presParOf" srcId="{F78803AE-7586-6E4B-8AE9-927F45593592}" destId="{14B18E80-F4AF-8446-993A-34B6DB1F19CF}" srcOrd="0" destOrd="0" presId="urn:microsoft.com/office/officeart/2005/8/layout/process2"/>
    <dgm:cxn modelId="{E9B4C772-581B-6A43-A63F-9FEC02A583B1}" type="presParOf" srcId="{EB9F7138-2F75-1B4C-B650-D2A561F12AC3}" destId="{9BC5F0D6-E402-304A-89B8-10146C9A212F}" srcOrd="10" destOrd="0" presId="urn:microsoft.com/office/officeart/2005/8/layout/process2"/>
    <dgm:cxn modelId="{5AE50088-4B2C-8C46-97AD-D467BEFF2600}" type="presParOf" srcId="{EB9F7138-2F75-1B4C-B650-D2A561F12AC3}" destId="{6ACF6311-DDF3-BC4D-B0A7-9085D8A0689C}" srcOrd="11" destOrd="0" presId="urn:microsoft.com/office/officeart/2005/8/layout/process2"/>
    <dgm:cxn modelId="{275356A2-0704-AC45-A9EF-D5BF5335B7A4}" type="presParOf" srcId="{6ACF6311-DDF3-BC4D-B0A7-9085D8A0689C}" destId="{D10F8003-2388-9A44-BD0D-662D9469A74B}" srcOrd="0" destOrd="0" presId="urn:microsoft.com/office/officeart/2005/8/layout/process2"/>
    <dgm:cxn modelId="{FFB779C9-59BC-9343-BCB6-FF4289402CEF}" type="presParOf" srcId="{EB9F7138-2F75-1B4C-B650-D2A561F12AC3}" destId="{73863A6B-E28D-7B4A-8327-FDCC286EDFF9}" srcOrd="1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238880-2161-764D-99DC-3456B102C5FF}">
      <dsp:nvSpPr>
        <dsp:cNvPr id="0" name=""/>
        <dsp:cNvSpPr/>
      </dsp:nvSpPr>
      <dsp:spPr>
        <a:xfrm>
          <a:off x="4274209" y="786"/>
          <a:ext cx="1468538" cy="643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ARPA</a:t>
          </a:r>
        </a:p>
      </dsp:txBody>
      <dsp:txXfrm>
        <a:off x="4293064" y="19641"/>
        <a:ext cx="1430828" cy="606032"/>
      </dsp:txXfrm>
    </dsp:sp>
    <dsp:sp modelId="{033ADCFB-695D-BE40-B4E3-EFD32C92855D}">
      <dsp:nvSpPr>
        <dsp:cNvPr id="0" name=""/>
        <dsp:cNvSpPr/>
      </dsp:nvSpPr>
      <dsp:spPr>
        <a:xfrm rot="5400000">
          <a:off x="4887777" y="660622"/>
          <a:ext cx="241403" cy="2896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300" kern="1200"/>
        </a:p>
      </dsp:txBody>
      <dsp:txXfrm rot="-5400000">
        <a:off x="4921574" y="684763"/>
        <a:ext cx="173810" cy="168982"/>
      </dsp:txXfrm>
    </dsp:sp>
    <dsp:sp modelId="{8BF15F9F-5EF6-B64C-900F-6F8705B833E4}">
      <dsp:nvSpPr>
        <dsp:cNvPr id="0" name=""/>
        <dsp:cNvSpPr/>
      </dsp:nvSpPr>
      <dsp:spPr>
        <a:xfrm>
          <a:off x="4274209" y="966400"/>
          <a:ext cx="1468538" cy="643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ARPA TEMİZLEME</a:t>
          </a:r>
        </a:p>
      </dsp:txBody>
      <dsp:txXfrm>
        <a:off x="4293064" y="985255"/>
        <a:ext cx="1430828" cy="606032"/>
      </dsp:txXfrm>
    </dsp:sp>
    <dsp:sp modelId="{3E00275F-2B8A-244B-BA16-30D762B58C28}">
      <dsp:nvSpPr>
        <dsp:cNvPr id="0" name=""/>
        <dsp:cNvSpPr/>
      </dsp:nvSpPr>
      <dsp:spPr>
        <a:xfrm rot="5400000">
          <a:off x="4887777" y="1626237"/>
          <a:ext cx="241403" cy="2896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300" kern="1200"/>
        </a:p>
      </dsp:txBody>
      <dsp:txXfrm rot="-5400000">
        <a:off x="4921574" y="1650378"/>
        <a:ext cx="173810" cy="168982"/>
      </dsp:txXfrm>
    </dsp:sp>
    <dsp:sp modelId="{14770DA4-D464-EF45-A06F-012DDA50EBB3}">
      <dsp:nvSpPr>
        <dsp:cNvPr id="0" name=""/>
        <dsp:cNvSpPr/>
      </dsp:nvSpPr>
      <dsp:spPr>
        <a:xfrm>
          <a:off x="4274209" y="1932015"/>
          <a:ext cx="1468538" cy="643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SINIFLANDIRMA</a:t>
          </a:r>
        </a:p>
      </dsp:txBody>
      <dsp:txXfrm>
        <a:off x="4293064" y="1950870"/>
        <a:ext cx="1430828" cy="606032"/>
      </dsp:txXfrm>
    </dsp:sp>
    <dsp:sp modelId="{73CCC187-F641-4942-9AB4-072E83E2DF20}">
      <dsp:nvSpPr>
        <dsp:cNvPr id="0" name=""/>
        <dsp:cNvSpPr/>
      </dsp:nvSpPr>
      <dsp:spPr>
        <a:xfrm rot="5400000">
          <a:off x="4884460" y="2596274"/>
          <a:ext cx="248037" cy="2896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300" kern="1200"/>
        </a:p>
      </dsp:txBody>
      <dsp:txXfrm rot="-5400000">
        <a:off x="4921574" y="2617098"/>
        <a:ext cx="173810" cy="173626"/>
      </dsp:txXfrm>
    </dsp:sp>
    <dsp:sp modelId="{DFBBFF3C-A450-CE42-80CB-7C1D757AE675}">
      <dsp:nvSpPr>
        <dsp:cNvPr id="0" name=""/>
        <dsp:cNvSpPr/>
      </dsp:nvSpPr>
      <dsp:spPr>
        <a:xfrm>
          <a:off x="4274209" y="2906474"/>
          <a:ext cx="1468538" cy="643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ISLATMA TANKLARI</a:t>
          </a:r>
        </a:p>
      </dsp:txBody>
      <dsp:txXfrm>
        <a:off x="4293064" y="2925329"/>
        <a:ext cx="1430828" cy="606032"/>
      </dsp:txXfrm>
    </dsp:sp>
    <dsp:sp modelId="{962C0F08-9A2E-E84D-B9A3-0DBE1B7740DD}">
      <dsp:nvSpPr>
        <dsp:cNvPr id="0" name=""/>
        <dsp:cNvSpPr/>
      </dsp:nvSpPr>
      <dsp:spPr>
        <a:xfrm rot="5400000">
          <a:off x="4891094" y="3561888"/>
          <a:ext cx="234769" cy="2896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300" kern="1200"/>
        </a:p>
      </dsp:txBody>
      <dsp:txXfrm rot="-5400000">
        <a:off x="4921574" y="3589346"/>
        <a:ext cx="173810" cy="164338"/>
      </dsp:txXfrm>
    </dsp:sp>
    <dsp:sp modelId="{1DB3F526-E290-A341-B391-5EE214A32B3F}">
      <dsp:nvSpPr>
        <dsp:cNvPr id="0" name=""/>
        <dsp:cNvSpPr/>
      </dsp:nvSpPr>
      <dsp:spPr>
        <a:xfrm>
          <a:off x="4274209" y="3863243"/>
          <a:ext cx="1468538" cy="643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ÇİMLENDİRME</a:t>
          </a:r>
        </a:p>
      </dsp:txBody>
      <dsp:txXfrm>
        <a:off x="4293064" y="3882098"/>
        <a:ext cx="1430828" cy="606032"/>
      </dsp:txXfrm>
    </dsp:sp>
    <dsp:sp modelId="{F78803AE-7586-6E4B-8AE9-927F45593592}">
      <dsp:nvSpPr>
        <dsp:cNvPr id="0" name=""/>
        <dsp:cNvSpPr/>
      </dsp:nvSpPr>
      <dsp:spPr>
        <a:xfrm rot="5400000">
          <a:off x="4887777" y="4523080"/>
          <a:ext cx="241403" cy="2896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300" kern="1200"/>
        </a:p>
      </dsp:txBody>
      <dsp:txXfrm rot="-5400000">
        <a:off x="4921574" y="4547221"/>
        <a:ext cx="173810" cy="168982"/>
      </dsp:txXfrm>
    </dsp:sp>
    <dsp:sp modelId="{9BC5F0D6-E402-304A-89B8-10146C9A212F}">
      <dsp:nvSpPr>
        <dsp:cNvPr id="0" name=""/>
        <dsp:cNvSpPr/>
      </dsp:nvSpPr>
      <dsp:spPr>
        <a:xfrm>
          <a:off x="4274209" y="4828858"/>
          <a:ext cx="1468538" cy="643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KURUTMA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VE KAVURMA</a:t>
          </a:r>
        </a:p>
      </dsp:txBody>
      <dsp:txXfrm>
        <a:off x="4293064" y="4847713"/>
        <a:ext cx="1430828" cy="606032"/>
      </dsp:txXfrm>
    </dsp:sp>
    <dsp:sp modelId="{6ACF6311-DDF3-BC4D-B0A7-9085D8A0689C}">
      <dsp:nvSpPr>
        <dsp:cNvPr id="0" name=""/>
        <dsp:cNvSpPr/>
      </dsp:nvSpPr>
      <dsp:spPr>
        <a:xfrm rot="5400000">
          <a:off x="4887777" y="5488695"/>
          <a:ext cx="241403" cy="2896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300" kern="1200"/>
        </a:p>
      </dsp:txBody>
      <dsp:txXfrm rot="-5400000">
        <a:off x="4921574" y="5512836"/>
        <a:ext cx="173810" cy="168982"/>
      </dsp:txXfrm>
    </dsp:sp>
    <dsp:sp modelId="{73863A6B-E28D-7B4A-8327-FDCC286EDFF9}">
      <dsp:nvSpPr>
        <dsp:cNvPr id="0" name=""/>
        <dsp:cNvSpPr/>
      </dsp:nvSpPr>
      <dsp:spPr>
        <a:xfrm>
          <a:off x="4274209" y="5794472"/>
          <a:ext cx="1468538" cy="643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MALT</a:t>
          </a:r>
        </a:p>
      </dsp:txBody>
      <dsp:txXfrm>
        <a:off x="4293064" y="5813327"/>
        <a:ext cx="1430828" cy="6060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92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  <p:sldLayoutId id="2147483732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FERMENTASYON TEKNOLOJİSİ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ECB8D09-6EEC-2846-A4EB-842988E49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-344651"/>
            <a:ext cx="10364451" cy="1596177"/>
          </a:xfrm>
        </p:spPr>
        <p:txBody>
          <a:bodyPr/>
          <a:lstStyle/>
          <a:p>
            <a:r>
              <a:rPr lang="tr-TR" dirty="0"/>
              <a:t>ARPA NEDİR 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48E50A-5BC9-EA48-98D7-5955E4231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887" y="916733"/>
            <a:ext cx="11278226" cy="5092181"/>
          </a:xfrm>
        </p:spPr>
        <p:txBody>
          <a:bodyPr>
            <a:noAutofit/>
          </a:bodyPr>
          <a:lstStyle/>
          <a:p>
            <a:pPr algn="just"/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İklim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isteklerine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göre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tahıllar iki grupta incelenirler : Serin iklim tahılları (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buğday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, arpa,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çavdar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, yulaf) ve sıcak iklim tahılları (mısır,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çeltik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, darı, millet). </a:t>
            </a:r>
          </a:p>
          <a:p>
            <a:pPr marL="0" indent="0" algn="just">
              <a:buNone/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Arpa; </a:t>
            </a:r>
            <a:r>
              <a:rPr lang="tr-TR" sz="24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Hordehum</a:t>
            </a:r>
            <a:r>
              <a:rPr lang="tr-TR" sz="2400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Gremına</a:t>
            </a:r>
            <a:r>
              <a:rPr lang="tr-TR" sz="2400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familyasından,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diploid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, tek yıllık bir tahıldır. </a:t>
            </a:r>
          </a:p>
          <a:p>
            <a:pPr marL="0" indent="0" algn="just">
              <a:buNone/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Arpa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bileşiminde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kuru maddede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yaklaşık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% 52-72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nişasta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, % 9-14 protein ve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nişasta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olmayan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polisakkarit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olmak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üzere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; sırasıyla % 4-6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selüloz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/lignin, %3-6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β-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glukan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ve % 4-7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arabinoksilan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bulunmaktadır. </a:t>
            </a:r>
          </a:p>
        </p:txBody>
      </p:sp>
    </p:spTree>
    <p:extLst>
      <p:ext uri="{BB962C8B-B14F-4D97-AF65-F5344CB8AC3E}">
        <p14:creationId xmlns:p14="http://schemas.microsoft.com/office/powerpoint/2010/main" val="1500163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ECB8D09-6EEC-2846-A4EB-842988E49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549871"/>
            <a:ext cx="10364451" cy="1596177"/>
          </a:xfrm>
        </p:spPr>
        <p:txBody>
          <a:bodyPr/>
          <a:lstStyle/>
          <a:p>
            <a:r>
              <a:rPr lang="tr-TR" dirty="0"/>
              <a:t>ARPA NEDİR 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48E50A-5BC9-EA48-98D7-5955E4231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887" y="1930524"/>
            <a:ext cx="11278226" cy="3424107"/>
          </a:xfrm>
        </p:spPr>
        <p:txBody>
          <a:bodyPr>
            <a:noAutofit/>
          </a:bodyPr>
          <a:lstStyle/>
          <a:p>
            <a:pPr algn="just"/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Arpa; antioksidan olarak etki eden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tokotrienol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tokoferollerin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bütün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izomerlerini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içermektedir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. Ayrıca, B vitaminleri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özellikle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tiamin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pridoksin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riboflavin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pantotenik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asit bakımından zengindir.</a:t>
            </a:r>
          </a:p>
          <a:p>
            <a:pPr algn="just"/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Hayvan yemi olarak kullanılan arpalarda protein oranının fazla;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biralık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arpalarda ise protein oranının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düşük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olması istenir.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Türkiye’de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iklim ve toprak durumu,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kışlık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ekilen iki sıralı arpaların bira sanayi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için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daha uygun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olduğunu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göstermektedir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913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ECB8D09-6EEC-2846-A4EB-842988E49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1351097"/>
            <a:ext cx="10364451" cy="1596177"/>
          </a:xfrm>
        </p:spPr>
        <p:txBody>
          <a:bodyPr/>
          <a:lstStyle/>
          <a:p>
            <a:r>
              <a:rPr lang="tr-TR" dirty="0"/>
              <a:t>ARPA NEDİR 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48E50A-5BC9-EA48-98D7-5955E4231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886" y="2737014"/>
            <a:ext cx="11278226" cy="342410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Biracılıkta kullanılan arpa ortalama % 60-65 oranında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nişasta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içerir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. Bira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üretiminde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bu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nişastanın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hemen hemen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tümu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̈ alkol ve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karbondiokside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dönüşmekte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; % 6-7 kadar </a:t>
            </a:r>
            <a:r>
              <a:rPr lang="tr-TR" cap="none" dirty="0" err="1">
                <a:latin typeface="Arial" panose="020B0604020202020204" pitchFamily="34" charset="0"/>
                <a:cs typeface="Arial" panose="020B0604020202020204" pitchFamily="34" charset="0"/>
              </a:rPr>
              <a:t>düşük</a:t>
            </a:r>
            <a:r>
              <a:rPr lang="tr-TR" cap="none" dirty="0">
                <a:latin typeface="Arial" panose="020B0604020202020204" pitchFamily="34" charset="0"/>
                <a:cs typeface="Arial" panose="020B0604020202020204" pitchFamily="34" charset="0"/>
              </a:rPr>
              <a:t> bir kısmı posada kalmaktadır.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2492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38995ED-8487-1B44-A2CC-C4F30AA28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NEDEN biracılıkta Arpa kullanılır ?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CB946B-9562-0F4E-99B2-9CE8EC9EB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78" y="2041737"/>
            <a:ext cx="10364452" cy="3424107"/>
          </a:xfrm>
        </p:spPr>
        <p:txBody>
          <a:bodyPr>
            <a:noAutofit/>
          </a:bodyPr>
          <a:lstStyle/>
          <a:p>
            <a:r>
              <a:rPr lang="tr-TR" sz="2800" dirty="0"/>
              <a:t>Kavuzlu olması (malt üretiminde yaprakçığı korur.)</a:t>
            </a:r>
          </a:p>
          <a:p>
            <a:r>
              <a:rPr lang="tr-TR" sz="2800" dirty="0" err="1"/>
              <a:t>Mayşeleme</a:t>
            </a:r>
            <a:r>
              <a:rPr lang="tr-TR" sz="2800" dirty="0"/>
              <a:t> sırasında gerekli olan enzimleri yeterli düzeyde içermesi</a:t>
            </a:r>
          </a:p>
          <a:p>
            <a:r>
              <a:rPr lang="tr-TR" sz="2800" dirty="0"/>
              <a:t>nişasta ve </a:t>
            </a:r>
            <a:r>
              <a:rPr lang="tr-TR" sz="2800" dirty="0" err="1"/>
              <a:t>Ekstrakt</a:t>
            </a:r>
            <a:r>
              <a:rPr lang="tr-TR" sz="2800" dirty="0"/>
              <a:t> (suya geçen kuru madde) miktarının diğer tahıllara göre daha uygun olması</a:t>
            </a:r>
          </a:p>
          <a:p>
            <a:r>
              <a:rPr lang="tr-TR" sz="2800" dirty="0"/>
              <a:t>Dünyada geniş bir yetişme alanına sahip olması </a:t>
            </a:r>
          </a:p>
        </p:txBody>
      </p:sp>
    </p:spTree>
    <p:extLst>
      <p:ext uri="{BB962C8B-B14F-4D97-AF65-F5344CB8AC3E}">
        <p14:creationId xmlns:p14="http://schemas.microsoft.com/office/powerpoint/2010/main" val="2665514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10D2819-1A2E-B349-9B5F-A0114CCB6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6" y="319776"/>
            <a:ext cx="10364451" cy="1596177"/>
          </a:xfrm>
        </p:spPr>
        <p:txBody>
          <a:bodyPr>
            <a:normAutofit/>
          </a:bodyPr>
          <a:lstStyle/>
          <a:p>
            <a:r>
              <a:rPr lang="tr-TR" sz="6000" dirty="0"/>
              <a:t>BİRA ÜRETİM AŞAMALARI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0A3F4F-2CA9-3C4E-882B-D5E696345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3814" y="2001333"/>
            <a:ext cx="10364452" cy="3424107"/>
          </a:xfrm>
        </p:spPr>
        <p:txBody>
          <a:bodyPr/>
          <a:lstStyle/>
          <a:p>
            <a:pPr marL="0" indent="0">
              <a:buNone/>
            </a:pPr>
            <a:r>
              <a:rPr lang="tr-TR" sz="4000" dirty="0">
                <a:solidFill>
                  <a:schemeClr val="accent1">
                    <a:lumMod val="75000"/>
                  </a:schemeClr>
                </a:solidFill>
              </a:rPr>
              <a:t>1. AŞAMA ; MALT ÜRETİMİ</a:t>
            </a:r>
          </a:p>
          <a:p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ED45DD67-3A7E-8247-BBB5-4FF7DDEC4C77}"/>
              </a:ext>
            </a:extLst>
          </p:cNvPr>
          <p:cNvSpPr txBox="1">
            <a:spLocks/>
          </p:cNvSpPr>
          <p:nvPr/>
        </p:nvSpPr>
        <p:spPr>
          <a:xfrm>
            <a:off x="2030590" y="3110887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Malt yapma sırasında arpaya uygulanan </a:t>
            </a:r>
            <a:r>
              <a:rPr lang="tr-TR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işlemler</a:t>
            </a:r>
            <a:r>
              <a:rPr lang="tr-T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tr-T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Arpanın Hazırlanması</a:t>
            </a:r>
            <a:br>
              <a:rPr lang="tr-T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(Depolanması, Temizlenmesi ve Sınıflandırılması) </a:t>
            </a:r>
          </a:p>
          <a:p>
            <a:r>
              <a:rPr lang="tr-T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Islatma</a:t>
            </a:r>
          </a:p>
          <a:p>
            <a:r>
              <a:rPr lang="tr-TR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Çimlendirme</a:t>
            </a:r>
            <a:endParaRPr lang="tr-T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Kurutma ve Kavurma </a:t>
            </a:r>
          </a:p>
          <a:p>
            <a:endParaRPr lang="tr-T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1113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>
            <a:extLst>
              <a:ext uri="{FF2B5EF4-FFF2-40B4-BE49-F238E27FC236}">
                <a16:creationId xmlns:a16="http://schemas.microsoft.com/office/drawing/2014/main" id="{177D7393-4D61-7E4B-A156-2BE803BD88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4474405"/>
              </p:ext>
            </p:extLst>
          </p:nvPr>
        </p:nvGraphicFramePr>
        <p:xfrm>
          <a:off x="1175298" y="178320"/>
          <a:ext cx="10016958" cy="6439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Şeritli Sağ Ok 2">
            <a:extLst>
              <a:ext uri="{FF2B5EF4-FFF2-40B4-BE49-F238E27FC236}">
                <a16:creationId xmlns:a16="http://schemas.microsoft.com/office/drawing/2014/main" id="{33A1152B-A224-B241-B93A-0B83A81283D8}"/>
              </a:ext>
            </a:extLst>
          </p:cNvPr>
          <p:cNvSpPr/>
          <p:nvPr/>
        </p:nvSpPr>
        <p:spPr>
          <a:xfrm>
            <a:off x="3304880" y="2951908"/>
            <a:ext cx="829340" cy="35284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Yuvarlatılmış Dikdörtgen 3">
            <a:extLst>
              <a:ext uri="{FF2B5EF4-FFF2-40B4-BE49-F238E27FC236}">
                <a16:creationId xmlns:a16="http://schemas.microsoft.com/office/drawing/2014/main" id="{5ABF42B2-153B-5940-A136-7D1F38E51126}"/>
              </a:ext>
            </a:extLst>
          </p:cNvPr>
          <p:cNvSpPr/>
          <p:nvPr/>
        </p:nvSpPr>
        <p:spPr>
          <a:xfrm>
            <a:off x="1455715" y="2858842"/>
            <a:ext cx="1261495" cy="5389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/>
              <a:t>SU</a:t>
            </a:r>
          </a:p>
        </p:txBody>
      </p:sp>
      <p:sp>
        <p:nvSpPr>
          <p:cNvPr id="6" name="Şeritli Sağ Ok 5">
            <a:extLst>
              <a:ext uri="{FF2B5EF4-FFF2-40B4-BE49-F238E27FC236}">
                <a16:creationId xmlns:a16="http://schemas.microsoft.com/office/drawing/2014/main" id="{DC678870-ECAE-3444-BF21-B27EDAE0825D}"/>
              </a:ext>
            </a:extLst>
          </p:cNvPr>
          <p:cNvSpPr/>
          <p:nvPr/>
        </p:nvSpPr>
        <p:spPr>
          <a:xfrm>
            <a:off x="7444916" y="1347671"/>
            <a:ext cx="829340" cy="35284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Yuvarlatılmış Dikdörtgen 6">
            <a:extLst>
              <a:ext uri="{FF2B5EF4-FFF2-40B4-BE49-F238E27FC236}">
                <a16:creationId xmlns:a16="http://schemas.microsoft.com/office/drawing/2014/main" id="{09B7B76A-BC58-1147-8D8F-C42E0102DBDD}"/>
              </a:ext>
            </a:extLst>
          </p:cNvPr>
          <p:cNvSpPr/>
          <p:nvPr/>
        </p:nvSpPr>
        <p:spPr>
          <a:xfrm>
            <a:off x="8822092" y="1254603"/>
            <a:ext cx="1261495" cy="5389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/>
              <a:t>YEMLİK ARPA</a:t>
            </a:r>
          </a:p>
        </p:txBody>
      </p:sp>
    </p:spTree>
    <p:extLst>
      <p:ext uri="{BB962C8B-B14F-4D97-AF65-F5344CB8AC3E}">
        <p14:creationId xmlns:p14="http://schemas.microsoft.com/office/powerpoint/2010/main" val="29211721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45942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DD9CBA4-F0C2-E34F-A767-EF5B7D787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71949"/>
            <a:ext cx="10364451" cy="1596177"/>
          </a:xfrm>
        </p:spPr>
        <p:txBody>
          <a:bodyPr>
            <a:normAutofit/>
          </a:bodyPr>
          <a:lstStyle/>
          <a:p>
            <a:r>
              <a:rPr lang="tr-TR" sz="4400" dirty="0"/>
              <a:t>ALKOLLÜ İÇKİLER</a:t>
            </a:r>
          </a:p>
        </p:txBody>
      </p:sp>
      <p:graphicFrame>
        <p:nvGraphicFramePr>
          <p:cNvPr id="7" name="İçerik Yer Tutucusu 6">
            <a:extLst>
              <a:ext uri="{FF2B5EF4-FFF2-40B4-BE49-F238E27FC236}">
                <a16:creationId xmlns:a16="http://schemas.microsoft.com/office/drawing/2014/main" id="{83DA0E5A-BEFF-B647-9414-4526DD2DE2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0551640"/>
              </p:ext>
            </p:extLst>
          </p:nvPr>
        </p:nvGraphicFramePr>
        <p:xfrm>
          <a:off x="914400" y="2366963"/>
          <a:ext cx="103632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2509138091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val="10169795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3200" dirty="0"/>
                        <a:t>FERMANTASYON YOLUYLA ÜRETİLEN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dirty="0"/>
                        <a:t>DAMITMA YOLUYLA ÜRETİLEN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5171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3200" dirty="0"/>
                        <a:t>BİRA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dirty="0"/>
                        <a:t>RAKI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562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3200" dirty="0"/>
                        <a:t>ŞARAP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dirty="0"/>
                        <a:t>VİSKİ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791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dirty="0"/>
                        <a:t>BRENDİ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752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dirty="0"/>
                        <a:t>LİKÖR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004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dirty="0"/>
                        <a:t>VOTKA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715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6376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56495" y="317971"/>
            <a:ext cx="8819869" cy="6336704"/>
          </a:xfrm>
        </p:spPr>
        <p:txBody>
          <a:bodyPr>
            <a:normAutofit lnSpcReduction="10000"/>
          </a:bodyPr>
          <a:lstStyle/>
          <a:p>
            <a:pPr algn="just"/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sz="4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ETİL ALKOL FERMANTASYONU</a:t>
            </a:r>
          </a:p>
          <a:p>
            <a:pPr algn="just">
              <a:buNone/>
            </a:pP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Şekerlerin mayalar tarafından etil alkol ve karbondioksite parçalanmasıdır. </a:t>
            </a:r>
          </a:p>
          <a:p>
            <a:pPr algn="just"/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ALKOL Fermantasyonu </a:t>
            </a:r>
            <a:r>
              <a:rPr lang="tr-TR" sz="2200" u="sng" dirty="0" err="1">
                <a:latin typeface="Arial" panose="020B0604020202020204" pitchFamily="34" charset="0"/>
                <a:cs typeface="Arial" panose="020B0604020202020204" pitchFamily="34" charset="0"/>
              </a:rPr>
              <a:t>oksijenSİZ</a:t>
            </a:r>
            <a:r>
              <a:rPr lang="tr-TR" sz="2200" u="sng" dirty="0">
                <a:latin typeface="Arial" panose="020B0604020202020204" pitchFamily="34" charset="0"/>
                <a:cs typeface="Arial" panose="020B0604020202020204" pitchFamily="34" charset="0"/>
              </a:rPr>
              <a:t>/ANAEROB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 ORTAMDA GERÇEKLEŞİR. </a:t>
            </a:r>
          </a:p>
          <a:p>
            <a:pPr algn="just"/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Alkol fermantasyonu, </a:t>
            </a:r>
            <a:r>
              <a:rPr lang="tr-TR" sz="2200" dirty="0" err="1">
                <a:latin typeface="Arial" panose="020B0604020202020204" pitchFamily="34" charset="0"/>
                <a:cs typeface="Arial" panose="020B0604020202020204" pitchFamily="34" charset="0"/>
              </a:rPr>
              <a:t>Gay-Lussac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 tarafından ortaya atılan ve bugün de kullanılan formül ile açıklanmaktadır;</a:t>
            </a:r>
          </a:p>
          <a:p>
            <a:pPr marL="0" indent="0" algn="just">
              <a:buNone/>
            </a:pP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 1 molekül glikozdan (</a:t>
            </a:r>
            <a:r>
              <a:rPr lang="tr-TR" sz="2200" dirty="0" err="1">
                <a:latin typeface="Arial" panose="020B0604020202020204" pitchFamily="34" charset="0"/>
                <a:cs typeface="Arial" panose="020B0604020202020204" pitchFamily="34" charset="0"/>
              </a:rPr>
              <a:t>heksoz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) 2 molekül etil alkol ve 2 molekül CO</a:t>
            </a:r>
            <a:r>
              <a:rPr lang="tr-TR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 oluşmaktadır. </a:t>
            </a:r>
          </a:p>
        </p:txBody>
      </p:sp>
    </p:spTree>
    <p:extLst>
      <p:ext uri="{BB962C8B-B14F-4D97-AF65-F5344CB8AC3E}">
        <p14:creationId xmlns:p14="http://schemas.microsoft.com/office/powerpoint/2010/main" val="3525975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/>
          <a:srcRect l="9640" t="15231" r="8785" b="21958"/>
          <a:stretch/>
        </p:blipFill>
        <p:spPr bwMode="auto">
          <a:xfrm>
            <a:off x="3272845" y="2628922"/>
            <a:ext cx="6163493" cy="1783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Aşağı Ok"/>
          <p:cNvSpPr/>
          <p:nvPr/>
        </p:nvSpPr>
        <p:spPr>
          <a:xfrm>
            <a:off x="6066559" y="1276710"/>
            <a:ext cx="576064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2794988" y="539868"/>
            <a:ext cx="7288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latin typeface="+mj-lt"/>
                <a:cs typeface="Arial" panose="020B0604020202020204" pitchFamily="34" charset="0"/>
              </a:rPr>
              <a:t>ETİL ALKOL FERMANTASYONU</a:t>
            </a:r>
          </a:p>
        </p:txBody>
      </p:sp>
      <p:sp>
        <p:nvSpPr>
          <p:cNvPr id="9" name="8 Metin kutusu"/>
          <p:cNvSpPr txBox="1"/>
          <p:nvPr/>
        </p:nvSpPr>
        <p:spPr>
          <a:xfrm>
            <a:off x="3021891" y="4815696"/>
            <a:ext cx="6834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 pitchFamily="66" charset="0"/>
              </a:rPr>
              <a:t>     180 g                          92 g                  88 g          28,2 </a:t>
            </a:r>
            <a:r>
              <a:rPr lang="tr-TR" dirty="0" err="1">
                <a:latin typeface="Comic Sans MS" pitchFamily="66" charset="0"/>
              </a:rPr>
              <a:t>Kcal</a:t>
            </a: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884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736D620-77F6-7948-9BD4-FA674ED9E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4090" y="325697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tr-TR" sz="6000" dirty="0"/>
              <a:t>BİRA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230B40-D9C9-3140-95F3-1AA121405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2243" y="1890121"/>
            <a:ext cx="10809477" cy="4728224"/>
          </a:xfrm>
        </p:spPr>
        <p:txBody>
          <a:bodyPr>
            <a:normAutofit/>
          </a:bodyPr>
          <a:lstStyle/>
          <a:p>
            <a:pPr algn="ctr"/>
            <a:r>
              <a:rPr lang="tr-TR" sz="3200" dirty="0"/>
              <a:t>TARİHÇESİ M.Ö 7000 LERE KADAR DAYANMAKTADIR. </a:t>
            </a:r>
          </a:p>
          <a:p>
            <a:pPr marL="0" indent="0" algn="ctr">
              <a:buNone/>
            </a:pPr>
            <a:endParaRPr lang="tr-TR" sz="3200" dirty="0"/>
          </a:p>
          <a:p>
            <a:pPr algn="ctr"/>
            <a:r>
              <a:rPr lang="tr-TR" sz="3200" dirty="0"/>
              <a:t>ARKEOLOJİK KAZILAR SONUCU BİRANIN İLK YAPILDIĞI BÖLGENİN MEZOPOTAMYA OLDUĞU İFADE EDİLMEKTEDİR.  </a:t>
            </a: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61924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230B40-D9C9-3140-95F3-1AA121405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512" y="751277"/>
            <a:ext cx="9620866" cy="5689600"/>
          </a:xfrm>
        </p:spPr>
        <p:txBody>
          <a:bodyPr>
            <a:normAutofit/>
          </a:bodyPr>
          <a:lstStyle/>
          <a:p>
            <a:pPr algn="ctr"/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tr-TR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BİRANIN TÜRKİYE’DEKİ DURUMU</a:t>
            </a:r>
          </a:p>
          <a:p>
            <a:pPr marL="0" indent="0" algn="ctr">
              <a:spcBef>
                <a:spcPct val="0"/>
              </a:spcBef>
              <a:buNone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/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ÜLKEMİZDE İLK 19. YÜZYIL SONLARINDA ÖZEL SEKTÖR TARAFINDAN KURULMUŞTUR.</a:t>
            </a:r>
          </a:p>
          <a:p>
            <a:pPr marL="0" indent="0" algn="ctr">
              <a:spcBef>
                <a:spcPct val="0"/>
              </a:spcBef>
              <a:buNone/>
            </a:pPr>
            <a:endParaRPr lang="tr-TR" sz="3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832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DD7A7F5-D56C-0447-BEB5-65E361F14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612" y="225112"/>
            <a:ext cx="10364451" cy="1596177"/>
          </a:xfrm>
        </p:spPr>
        <p:txBody>
          <a:bodyPr/>
          <a:lstStyle/>
          <a:p>
            <a:pPr algn="ctr"/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BİRANIN DÜNYADAKİ ÜRETİM DURUMU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8F2589-DEC0-6E40-97A1-5A69C3B7F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6431" y="1023200"/>
            <a:ext cx="10265969" cy="4564676"/>
          </a:xfrm>
        </p:spPr>
        <p:txBody>
          <a:bodyPr>
            <a:noAutofit/>
          </a:bodyPr>
          <a:lstStyle/>
          <a:p>
            <a:pPr algn="ctr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DÜNYADA ARPA MALTINDAN BİRA ÜRETİMİ </a:t>
            </a:r>
          </a:p>
          <a:p>
            <a:pPr marL="0" indent="0" algn="ctr">
              <a:buNone/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2014 FAO VERİLERİNE GÖRE;  180 MİLYON TON’DUR.</a:t>
            </a:r>
          </a:p>
          <a:p>
            <a:pPr algn="ctr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ÜRETİM SIRALAMASINDA İLK 3 ÜLKE;  </a:t>
            </a:r>
          </a:p>
          <a:p>
            <a:pPr algn="ctr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ÇİN (49 MİLYON TON), </a:t>
            </a:r>
          </a:p>
          <a:p>
            <a:pPr algn="ctr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ABD (22 MİLYON TON) ve</a:t>
            </a:r>
          </a:p>
          <a:p>
            <a:pPr algn="ctr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BREZİLYADIR (14 MİLYON TON).</a:t>
            </a:r>
          </a:p>
          <a:p>
            <a:pPr algn="ctr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TÜRKİYE’DE İSE  1 MİLYON TON BİRA ÜRETİMİ.</a:t>
            </a:r>
          </a:p>
          <a:p>
            <a:pPr algn="ctr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KİŞİ BAŞI TÜKETİMDE İSE;</a:t>
            </a:r>
          </a:p>
          <a:p>
            <a:pPr algn="ctr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İLK SIRADA; ÇEK (160 L), </a:t>
            </a:r>
          </a:p>
          <a:p>
            <a:pPr algn="ctr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2. SIRADA ALMANYA (127 L), </a:t>
            </a:r>
          </a:p>
          <a:p>
            <a:pPr algn="ctr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3. SIRADA İSE  İRLANDA (124L) OLDUĞU AKTARILMAKTADIR.</a:t>
            </a:r>
          </a:p>
          <a:p>
            <a:pPr algn="ctr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022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787173D-5E69-EF42-8533-C067F4D27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Bira nedir ? </a:t>
            </a:r>
            <a:br>
              <a:rPr lang="tr-TR" sz="4000" dirty="0"/>
            </a:br>
            <a:endParaRPr lang="tr-TR" sz="40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42DB93-023F-7D43-B129-EE1DC6D9E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162" y="2214694"/>
            <a:ext cx="10364452" cy="342410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Bira, ortalama </a:t>
            </a:r>
            <a:r>
              <a:rPr lang="tr-TR" sz="2900" dirty="0" err="1">
                <a:latin typeface="Arial" panose="020B0604020202020204" pitchFamily="34" charset="0"/>
                <a:cs typeface="Arial" panose="020B0604020202020204" pitchFamily="34" charset="0"/>
              </a:rPr>
              <a:t>hacmen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 % 3.5 - 5 alkol </a:t>
            </a:r>
            <a:r>
              <a:rPr lang="tr-TR" sz="2900" dirty="0" err="1">
                <a:latin typeface="Arial" panose="020B0604020202020204" pitchFamily="34" charset="0"/>
                <a:cs typeface="Arial" panose="020B0604020202020204" pitchFamily="34" charset="0"/>
              </a:rPr>
              <a:t>içeren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900" dirty="0" err="1">
                <a:latin typeface="Arial" panose="020B0604020202020204" pitchFamily="34" charset="0"/>
                <a:cs typeface="Arial" panose="020B0604020202020204" pitchFamily="34" charset="0"/>
              </a:rPr>
              <a:t>düşük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900" dirty="0" err="1">
                <a:latin typeface="Arial" panose="020B0604020202020204" pitchFamily="34" charset="0"/>
                <a:cs typeface="Arial" panose="020B0604020202020204" pitchFamily="34" charset="0"/>
              </a:rPr>
              <a:t>alkollu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̈ bir </a:t>
            </a:r>
            <a:r>
              <a:rPr lang="tr-TR" sz="2900" dirty="0" err="1">
                <a:latin typeface="Arial" panose="020B0604020202020204" pitchFamily="34" charset="0"/>
                <a:cs typeface="Arial" panose="020B0604020202020204" pitchFamily="34" charset="0"/>
              </a:rPr>
              <a:t>içkidir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tr-TR" sz="29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Arpa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9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buğday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9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pirinc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̧, </a:t>
            </a:r>
            <a:r>
              <a:rPr lang="tr-TR" sz="29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mısır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 gibi farklı hububatlardan ÖNCE MALT ELDE EDİLMESİ, ARDINDAN ELDE EDİLEN  </a:t>
            </a:r>
            <a:r>
              <a:rPr lang="tr-TR" sz="2900" dirty="0" err="1">
                <a:latin typeface="Arial" panose="020B0604020202020204" pitchFamily="34" charset="0"/>
                <a:cs typeface="Arial" panose="020B0604020202020204" pitchFamily="34" charset="0"/>
              </a:rPr>
              <a:t>şıranın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900" dirty="0" err="1">
                <a:latin typeface="Arial" panose="020B0604020202020204" pitchFamily="34" charset="0"/>
                <a:cs typeface="Arial" panose="020B0604020202020204" pitchFamily="34" charset="0"/>
              </a:rPr>
              <a:t>şerbetçiotu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 ile kaynatılıp, </a:t>
            </a:r>
            <a:r>
              <a:rPr lang="tr-TR" sz="2900" dirty="0" err="1">
                <a:latin typeface="Arial" panose="020B0604020202020204" pitchFamily="34" charset="0"/>
                <a:cs typeface="Arial" panose="020B0604020202020204" pitchFamily="34" charset="0"/>
              </a:rPr>
              <a:t>soğutulduktan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 sonra alkol fermantasyonuna </a:t>
            </a:r>
            <a:r>
              <a:rPr lang="tr-TR" sz="2900" dirty="0" err="1">
                <a:latin typeface="Arial" panose="020B0604020202020204" pitchFamily="34" charset="0"/>
                <a:cs typeface="Arial" panose="020B0604020202020204" pitchFamily="34" charset="0"/>
              </a:rPr>
              <a:t>uğratılması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 ile elde edilir. 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928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A68D406-7856-D248-8B8E-78FE96C1F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108" y="68649"/>
            <a:ext cx="10364451" cy="1596177"/>
          </a:xfrm>
        </p:spPr>
        <p:txBody>
          <a:bodyPr/>
          <a:lstStyle/>
          <a:p>
            <a:pPr algn="ctr"/>
            <a:r>
              <a:rPr lang="tr-TR" dirty="0"/>
              <a:t>BİRA HAMMADDELERİ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1636F-A326-B74B-BA74-F2D5635E3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3629" y="1820263"/>
            <a:ext cx="8596668" cy="3880773"/>
          </a:xfrm>
        </p:spPr>
        <p:txBody>
          <a:bodyPr>
            <a:normAutofit/>
          </a:bodyPr>
          <a:lstStyle/>
          <a:p>
            <a:pPr algn="ctr"/>
            <a:r>
              <a:rPr lang="tr-TR" sz="3200" dirty="0"/>
              <a:t>ARPA</a:t>
            </a:r>
          </a:p>
          <a:p>
            <a:pPr algn="ctr"/>
            <a:r>
              <a:rPr lang="tr-TR" sz="3200" dirty="0"/>
              <a:t>SU</a:t>
            </a:r>
          </a:p>
          <a:p>
            <a:pPr algn="ctr"/>
            <a:r>
              <a:rPr lang="tr-TR" sz="3200" dirty="0"/>
              <a:t>ŞERBETÇİOTU</a:t>
            </a:r>
          </a:p>
          <a:p>
            <a:pPr algn="ctr"/>
            <a:r>
              <a:rPr lang="tr-TR" sz="3200" dirty="0"/>
              <a:t>KATKI MADDELERİ</a:t>
            </a:r>
          </a:p>
          <a:p>
            <a:pPr marL="0" indent="0" algn="ctr">
              <a:buNone/>
            </a:pPr>
            <a:endParaRPr lang="tr-TR" sz="3200" dirty="0"/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86814328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931</TotalTime>
  <Words>653</Words>
  <Application>Microsoft Macintosh PowerPoint</Application>
  <PresentationFormat>Geniş ekran</PresentationFormat>
  <Paragraphs>93</Paragraphs>
  <Slides>16</Slides>
  <Notes>0</Notes>
  <HiddenSlides>2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4" baseType="lpstr">
      <vt:lpstr>Arial</vt:lpstr>
      <vt:lpstr>Calibri</vt:lpstr>
      <vt:lpstr>Comic Sans MS</vt:lpstr>
      <vt:lpstr>Times New Roman</vt:lpstr>
      <vt:lpstr>Tw Cen MT</vt:lpstr>
      <vt:lpstr>Verdana</vt:lpstr>
      <vt:lpstr>Wingdings 3</vt:lpstr>
      <vt:lpstr>Damla</vt:lpstr>
      <vt:lpstr>FERMENTASYON TEKNOLOJİSİ</vt:lpstr>
      <vt:lpstr>ALKOLLÜ İÇKİLER</vt:lpstr>
      <vt:lpstr>PowerPoint Sunusu</vt:lpstr>
      <vt:lpstr>PowerPoint Sunusu</vt:lpstr>
      <vt:lpstr>BİRA </vt:lpstr>
      <vt:lpstr>PowerPoint Sunusu</vt:lpstr>
      <vt:lpstr>BİRANIN DÜNYADAKİ ÜRETİM DURUMU</vt:lpstr>
      <vt:lpstr>Bira nedir ?  </vt:lpstr>
      <vt:lpstr>BİRA HAMMADDELERİ</vt:lpstr>
      <vt:lpstr>ARPA NEDİR ?</vt:lpstr>
      <vt:lpstr>ARPA NEDİR ?</vt:lpstr>
      <vt:lpstr>ARPA NEDİR ?</vt:lpstr>
      <vt:lpstr>NEDEN biracılıkta Arpa kullanılır ? </vt:lpstr>
      <vt:lpstr>BİRA ÜRETİM AŞAMALARI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165</cp:revision>
  <dcterms:created xsi:type="dcterms:W3CDTF">2019-09-25T12:44:30Z</dcterms:created>
  <dcterms:modified xsi:type="dcterms:W3CDTF">2019-12-15T17:48:27Z</dcterms:modified>
</cp:coreProperties>
</file>