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Geleneksel Sosyoloji ve Örgüt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/>
              <a:t>Örgüt Tipleri </a:t>
            </a:r>
            <a:r>
              <a:rPr lang="tr-TR" dirty="0" smtClean="0"/>
              <a:t>-4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/>
              <a:t>Örgütlerin toplumun her kesiminde ve bütün faaliyet alanlarında </a:t>
            </a:r>
            <a:r>
              <a:rPr lang="tr-TR" dirty="0" err="1" smtClean="0"/>
              <a:t>varolduğu</a:t>
            </a:r>
            <a:r>
              <a:rPr lang="tr-TR" dirty="0" smtClean="0"/>
              <a:t> belirtilir. Toplumsal yapının şeklini verme, dönüşüme yöneltme ya da dönüşüme engel olma açısından farklı özellikler gösterir. Bu örgütler;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Üretim örgütleri</a:t>
            </a:r>
            <a:r>
              <a:rPr lang="tr-TR" dirty="0" smtClean="0">
                <a:sym typeface="Wingdings" pitchFamily="2" charset="2"/>
              </a:rPr>
              <a:t>: (her türlü mal üreten örgütler)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ym typeface="Wingdings" pitchFamily="2" charset="2"/>
              </a:rPr>
              <a:t>Toplumsal zümre, sınıf ya da kategori örgütleri: (meslek kuruluşları, işçi ve işveren sendikaları)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ym typeface="Wingdings" pitchFamily="2" charset="2"/>
              </a:rPr>
              <a:t>Düzenleyici ve Koruyucu Örgütler: (hükümet, adli örgütler- mahkemeler, hapishaneler, okullar)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ym typeface="Wingdings" pitchFamily="2" charset="2"/>
              </a:rPr>
              <a:t>Toplumsal değişmeyi hızlandırmaya ya da yönünü değiştirmeye yönelik örgütler: ( Bunlar toplumsal yapının özel koşullarına göre her üç kategoride yer alan bazı örgütler olabilir. </a:t>
            </a:r>
            <a:r>
              <a:rPr lang="tr-TR" dirty="0" err="1" smtClean="0">
                <a:sym typeface="Wingdings" pitchFamily="2" charset="2"/>
              </a:rPr>
              <a:t>Örn</a:t>
            </a:r>
            <a:r>
              <a:rPr lang="tr-TR" dirty="0" smtClean="0">
                <a:sym typeface="Wingdings" pitchFamily="2" charset="2"/>
              </a:rPr>
              <a:t>: kendi kendini fesheden bir meclis, siyasi parti vs.)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/>
          </a:p>
        </p:txBody>
      </p:sp>
    </p:spTree>
  </p:cSld>
  <p:clrMapOvr>
    <a:masterClrMapping/>
  </p:clrMapOvr>
  <p:transition spd="slow">
    <p:pull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/>
              <a:t>Örgüt Tipleri </a:t>
            </a:r>
            <a:r>
              <a:rPr lang="tr-TR" dirty="0" smtClean="0"/>
              <a:t>-5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/>
              <a:t>III- Kullanılan Teknolojiye Göre örgütler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/>
              <a:t>Kullanılan teknolojinin karmaşıklık derecesine göre örgütler (</a:t>
            </a:r>
            <a:r>
              <a:rPr lang="tr-TR" dirty="0" err="1"/>
              <a:t>Joan</a:t>
            </a:r>
            <a:r>
              <a:rPr lang="tr-TR" dirty="0"/>
              <a:t> </a:t>
            </a:r>
            <a:r>
              <a:rPr lang="tr-TR" dirty="0" err="1"/>
              <a:t>Woodward</a:t>
            </a:r>
            <a:r>
              <a:rPr lang="tr-TR" dirty="0"/>
              <a:t>)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tr-TR" dirty="0"/>
              <a:t>Küçük miktarda ve birim üretimde bulunan örgütler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tr-TR" dirty="0"/>
              <a:t>Büyük miktarda ve kitle üretimi yapan örgütler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tr-TR" dirty="0"/>
              <a:t>Süreç üretiminde bulunan örgütler</a:t>
            </a:r>
          </a:p>
          <a:p>
            <a:pPr marL="731520" lvl="2" indent="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None/>
              <a:defRPr/>
            </a:pPr>
            <a:endParaRPr lang="tr-TR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 smtClean="0"/>
          </a:p>
          <a:p>
            <a:pPr marL="365760" lvl="1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8313" y="274638"/>
            <a:ext cx="7456487" cy="9223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/>
              <a:t>Örgüt Tipleri </a:t>
            </a:r>
            <a:r>
              <a:rPr lang="tr-TR" dirty="0" smtClean="0"/>
              <a:t>-6</a:t>
            </a:r>
            <a:endParaRPr lang="tr-TR" dirty="0"/>
          </a:p>
        </p:txBody>
      </p:sp>
      <p:sp>
        <p:nvSpPr>
          <p:cNvPr id="33795" name="İçerik Yer Tutucusu 2"/>
          <p:cNvSpPr>
            <a:spLocks noGrp="1"/>
          </p:cNvSpPr>
          <p:nvPr>
            <p:ph sz="quarter" idx="1"/>
          </p:nvPr>
        </p:nvSpPr>
        <p:spPr>
          <a:xfrm>
            <a:off x="468313" y="1341438"/>
            <a:ext cx="7456487" cy="5132387"/>
          </a:xfrm>
        </p:spPr>
        <p:txBody>
          <a:bodyPr>
            <a:normAutofit/>
          </a:bodyPr>
          <a:lstStyle/>
          <a:p>
            <a:pPr lvl="1" eaLnBrk="1" hangingPunct="1"/>
            <a:r>
              <a:rPr lang="tr-TR" altLang="tr-TR" smtClean="0"/>
              <a:t>Farklı teknik sistemlerdeki iş ile insanın uyuşumunun yarattığı sonuçlara yönelik, insan ile işi arasındaki duruma göre üç tip örgütten söz edilir:</a:t>
            </a:r>
          </a:p>
          <a:p>
            <a:pPr lvl="2" eaLnBrk="1" hangingPunct="1"/>
            <a:r>
              <a:rPr lang="tr-TR" altLang="tr-TR" sz="1600" smtClean="0"/>
              <a:t>Uzun zincir teknolojisine dayanan örgütler (montaj örgütleri)</a:t>
            </a:r>
          </a:p>
          <a:p>
            <a:pPr lvl="2" eaLnBrk="1" hangingPunct="1"/>
            <a:r>
              <a:rPr lang="tr-TR" altLang="tr-TR" sz="1600" smtClean="0"/>
              <a:t>Aracı teknolojiyi kullanan örgütler: (Sigorta şirketleri)</a:t>
            </a:r>
          </a:p>
          <a:p>
            <a:pPr lvl="2" eaLnBrk="1" hangingPunct="1"/>
            <a:r>
              <a:rPr lang="tr-TR" altLang="tr-TR" sz="1600" smtClean="0"/>
              <a:t>Bazı nesnelerde değişiklik yapmak amacıyla çeşitli teknikleri kullanan Yoğun teknoloji Örgütleri.</a:t>
            </a:r>
          </a:p>
          <a:p>
            <a:pPr lvl="1" eaLnBrk="1" hangingPunct="1"/>
            <a:r>
              <a:rPr lang="tr-TR" altLang="tr-TR" smtClean="0"/>
              <a:t>Örgütlerin kullandığı üç tür teknoloji ve bunlara uygun örgüt yapıları</a:t>
            </a:r>
          </a:p>
          <a:p>
            <a:pPr lvl="2" eaLnBrk="1" hangingPunct="1"/>
            <a:r>
              <a:rPr lang="tr-TR" altLang="tr-TR" sz="1600" smtClean="0"/>
              <a:t>Aracı ya da çözümleyici teknoloji kullanan örgütler: (banka sigortalar)</a:t>
            </a:r>
          </a:p>
          <a:p>
            <a:pPr lvl="2" eaLnBrk="1" hangingPunct="1"/>
            <a:r>
              <a:rPr lang="tr-TR" altLang="tr-TR" sz="1600" smtClean="0"/>
              <a:t>Faaliyetler arası ilişkilerde birbirini izleyen karşılıklı bağımlılık yaşayan örgütler; (kitle üretimi yapan montaj üretim içindeki örgütler .</a:t>
            </a:r>
          </a:p>
          <a:p>
            <a:pPr lvl="2" eaLnBrk="1" hangingPunct="1"/>
            <a:r>
              <a:rPr lang="tr-TR" altLang="tr-TR" sz="1600" smtClean="0"/>
              <a:t>Yoğun teknoloji örgütleri: ( Bir işe başlamak  için yapılacak olan faaliyetlerin hepsi karşılıklı olarak birbirine bağlıdır. Örn hastaneler)</a:t>
            </a:r>
          </a:p>
          <a:p>
            <a:pPr lvl="2" eaLnBrk="1" hangingPunct="1"/>
            <a:endParaRPr lang="tr-TR" altLang="tr-TR" smtClean="0"/>
          </a:p>
          <a:p>
            <a:pPr lvl="1" eaLnBrk="1" hangingPunct="1"/>
            <a:endParaRPr lang="tr-TR" altLang="tr-TR" smtClean="0"/>
          </a:p>
          <a:p>
            <a:pPr lvl="1" eaLnBrk="1" hangingPunct="1"/>
            <a:endParaRPr lang="tr-TR" altLang="tr-TR" smtClean="0"/>
          </a:p>
          <a:p>
            <a:pPr lvl="1" eaLnBrk="1" hangingPunct="1"/>
            <a:endParaRPr lang="tr-TR" altLang="tr-TR" smtClean="0"/>
          </a:p>
          <a:p>
            <a:pPr lvl="1" eaLnBrk="1" hangingPunct="1"/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/>
              <a:t>Örgüt Tipleri </a:t>
            </a:r>
            <a:r>
              <a:rPr lang="tr-TR" dirty="0" smtClean="0"/>
              <a:t>-7</a:t>
            </a:r>
            <a:endParaRPr lang="tr-TR" dirty="0"/>
          </a:p>
        </p:txBody>
      </p:sp>
      <p:sp>
        <p:nvSpPr>
          <p:cNvPr id="34819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mtClean="0"/>
              <a:t>IV- Denetim ve Düzenlemeye Dayanan Örgüt Tipleri</a:t>
            </a:r>
          </a:p>
          <a:p>
            <a:pPr lvl="1" eaLnBrk="1" hangingPunct="1"/>
            <a:r>
              <a:rPr lang="tr-TR" altLang="tr-TR" smtClean="0"/>
              <a:t>Etzioni, otorite türlerine göre örgütleri:</a:t>
            </a:r>
          </a:p>
          <a:p>
            <a:pPr lvl="2" eaLnBrk="1" hangingPunct="1"/>
            <a:r>
              <a:rPr lang="tr-TR" altLang="tr-TR" smtClean="0"/>
              <a:t>Zorlayıcı otoritenin egemen olduğu örgütler: (hapishane)</a:t>
            </a:r>
          </a:p>
          <a:p>
            <a:pPr lvl="2" eaLnBrk="1" hangingPunct="1"/>
            <a:r>
              <a:rPr lang="tr-TR" altLang="tr-TR" smtClean="0"/>
              <a:t>Ödüllendirici, yasal otoritecinin egemen olduğu örgütler: (Ticaret ve sanayi kuruluşları, işçi sendikaları)</a:t>
            </a:r>
          </a:p>
          <a:p>
            <a:pPr lvl="2" eaLnBrk="1" hangingPunct="1"/>
            <a:r>
              <a:rPr lang="tr-TR" altLang="tr-TR" smtClean="0"/>
              <a:t>Normatif(kuralcı) otoritenin egemen olduğu örgütler: (Dinsel örgütler, üniversiteler, gönüllü kuruluşlar)</a:t>
            </a:r>
          </a:p>
          <a:p>
            <a:pPr lvl="2" eaLnBrk="1" hangingPunct="1"/>
            <a:r>
              <a:rPr lang="tr-TR" altLang="tr-TR" smtClean="0"/>
              <a:t>Karma örgütler</a:t>
            </a:r>
          </a:p>
          <a:p>
            <a:pPr lvl="3" eaLnBrk="1" hangingPunct="1"/>
            <a:r>
              <a:rPr lang="tr-TR" altLang="tr-TR" smtClean="0"/>
              <a:t>Normatif-zorlayıcı: Savaş Birliği</a:t>
            </a:r>
          </a:p>
          <a:p>
            <a:pPr lvl="3" eaLnBrk="1" hangingPunct="1"/>
            <a:r>
              <a:rPr lang="tr-TR" altLang="tr-TR" smtClean="0"/>
              <a:t>Ödüllendirici-normatif: işçi sendikaları</a:t>
            </a:r>
          </a:p>
          <a:p>
            <a:pPr lvl="3" eaLnBrk="1" hangingPunct="1"/>
            <a:r>
              <a:rPr lang="tr-TR" altLang="tr-TR" smtClean="0"/>
              <a:t>Ödüllerindirici-zorlayıcı: bazı eski endüstri örgütleri, bazı çiftlikler,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/>
              <a:t>Örgüt Tipleri </a:t>
            </a:r>
            <a:r>
              <a:rPr lang="tr-TR" dirty="0" smtClean="0"/>
              <a:t>-8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/>
              <a:t>V- </a:t>
            </a:r>
            <a:r>
              <a:rPr lang="tr-TR" sz="2000" dirty="0" smtClean="0"/>
              <a:t>Önemli Yapısal Özelliklerine Göre Örgütler</a:t>
            </a:r>
          </a:p>
          <a:p>
            <a:pPr marL="0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2000" dirty="0" err="1" smtClean="0"/>
              <a:t>Pugh</a:t>
            </a:r>
            <a:r>
              <a:rPr lang="tr-TR" sz="2000" dirty="0" smtClean="0"/>
              <a:t>, </a:t>
            </a:r>
            <a:r>
              <a:rPr lang="tr-TR" sz="2000" dirty="0" err="1" smtClean="0"/>
              <a:t>Hickson</a:t>
            </a:r>
            <a:r>
              <a:rPr lang="tr-TR" sz="2000" dirty="0" smtClean="0"/>
              <a:t> &amp;</a:t>
            </a:r>
            <a:r>
              <a:rPr lang="tr-TR" sz="2000" dirty="0" err="1" smtClean="0"/>
              <a:t>Hinings’in</a:t>
            </a:r>
            <a:r>
              <a:rPr lang="tr-TR" sz="2000" dirty="0" smtClean="0"/>
              <a:t> </a:t>
            </a:r>
            <a:r>
              <a:rPr lang="tr-TR" sz="2000" dirty="0" err="1" smtClean="0"/>
              <a:t>çalışmlarıan</a:t>
            </a:r>
            <a:r>
              <a:rPr lang="tr-TR" sz="2000" dirty="0" smtClean="0"/>
              <a:t> dayalı üç temel yapısal boyuta dayalı sınıflama. Faaliyetlerin planlanması, otoritenin toplanması, iş akışının kontrolü. Buna dayalı yedi tip örgütten söz edilir. . 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q"/>
              <a:defRPr/>
            </a:pPr>
            <a:r>
              <a:rPr lang="tr-TR" dirty="0" smtClean="0"/>
              <a:t>Eksiksiz bürokrasi: gerek faaliyetlerin planlanması, gerekse otoritenin toplanması boyutlarında oldukça yüksek puan alıp teknolojinin iş akışı ile bütünleşmesinde düşük puan alan örgütler.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q"/>
              <a:defRPr/>
            </a:pPr>
            <a:r>
              <a:rPr lang="tr-TR" dirty="0" smtClean="0"/>
              <a:t>İş akışı Bürokrasiler: Faaliyetlerin planlanmasında yüksek, diğer iki boyutta düşük puanlı örgütler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q"/>
              <a:defRPr/>
            </a:pPr>
            <a:r>
              <a:rPr lang="tr-TR" dirty="0" smtClean="0"/>
              <a:t>Üstü örtülü olarak planlanmış örgütler:  Oldukça düşük miktarda faaliyet planlaması, yaygın otorite ve yüksek komuta kontrolü,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q"/>
              <a:defRPr/>
            </a:pPr>
            <a:r>
              <a:rPr lang="tr-TR" dirty="0" smtClean="0"/>
              <a:t>Personel Bürokrasisi: Planlamada düşük ama komuta kontrolünde ve otoritenin toplanmasında yüksek puanlı örgütler</a:t>
            </a:r>
            <a:endParaRPr lang="tr-TR" dirty="0"/>
          </a:p>
        </p:txBody>
      </p:sp>
    </p:spTree>
  </p:cSld>
  <p:clrMapOvr>
    <a:masterClrMapping/>
  </p:clrMapOvr>
  <p:transition spd="slow">
    <p:pull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/>
              <a:t>Örgüt Tipleri </a:t>
            </a:r>
            <a:r>
              <a:rPr lang="tr-TR" dirty="0" smtClean="0"/>
              <a:t>-9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/>
              <a:t>VI- Yönetsel İşlevlere Göre Yapılan Sınıflamalar: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a- </a:t>
            </a:r>
            <a:r>
              <a:rPr lang="tr-TR" dirty="0" err="1" smtClean="0"/>
              <a:t>Thompson-Tuden</a:t>
            </a:r>
            <a:r>
              <a:rPr lang="tr-TR" dirty="0" smtClean="0"/>
              <a:t> Modeli: Karar verme değişkeni üzerinde dururlar. Dört tür karar verme </a:t>
            </a:r>
            <a:r>
              <a:rPr lang="tr-TR" dirty="0" err="1" smtClean="0"/>
              <a:t>sözkonusu</a:t>
            </a:r>
            <a:endParaRPr lang="tr-TR" dirty="0" smtClean="0"/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tr-TR" dirty="0" smtClean="0"/>
              <a:t>Programlanmış kararlar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tr-TR" dirty="0" smtClean="0"/>
              <a:t>Yargısal kararlar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tr-TR" dirty="0" smtClean="0"/>
              <a:t>Uzlaşma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tr-TR" dirty="0" smtClean="0"/>
              <a:t>Esinlenilen kararlar</a:t>
            </a:r>
          </a:p>
          <a:p>
            <a:pPr marL="731520" lvl="2" indent="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None/>
              <a:defRPr/>
            </a:pPr>
            <a:endParaRPr lang="tr-TR" dirty="0" smtClean="0"/>
          </a:p>
          <a:p>
            <a:pPr marL="731520" lvl="2" indent="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None/>
              <a:defRPr/>
            </a:pPr>
            <a:r>
              <a:rPr lang="tr-TR" dirty="0" smtClean="0"/>
              <a:t>Her bir tür karar farklı strateji ve yaklaşım gerektirir. Karar vermenin temel öğeleri olarak eylem seçenekleri , bu seçeneklerden her birinin farklı sonuçları söz konusudur. 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v"/>
              <a:defRPr/>
            </a:pPr>
            <a:r>
              <a:rPr lang="tr-TR" dirty="0" smtClean="0"/>
              <a:t>Gerek seçeneklerden beklenen sonuçlar gerekse bu sonuçların tercih sırası hakkında anlaşma </a:t>
            </a:r>
            <a:r>
              <a:rPr lang="tr-TR" dirty="0" err="1" smtClean="0"/>
              <a:t>sözkonusu</a:t>
            </a:r>
            <a:r>
              <a:rPr lang="tr-TR" dirty="0"/>
              <a:t> </a:t>
            </a:r>
            <a:r>
              <a:rPr lang="tr-TR" dirty="0" smtClean="0"/>
              <a:t>ise karar verme oldukça kolaydır.. Bu örgütler uzmanlardan oluşmuştur genelde.</a:t>
            </a:r>
            <a:endParaRPr lang="tr-TR" dirty="0"/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/>
              <a:t>Örgüt Tipleri </a:t>
            </a:r>
            <a:r>
              <a:rPr lang="tr-TR" dirty="0" smtClean="0"/>
              <a:t>-10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v"/>
              <a:defRPr/>
            </a:pPr>
            <a:r>
              <a:rPr lang="tr-TR" dirty="0" smtClean="0"/>
              <a:t>Çoğunluğun yargısına dayalı kararlar ve bunların  verildiği kolej tipi örgütler. Burada seçeneklerden beklenen sonuçlar ya belirsizdir ya da üzerinde görüş birliği yoktur.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v"/>
              <a:defRPr/>
            </a:pPr>
            <a:r>
              <a:rPr lang="tr-TR" dirty="0" smtClean="0"/>
              <a:t>Uzlaşmaya dayanan kararların alındığı pazarlıkçı-temsili örgütler. Uzlaşma türü kararların alındığı birim, orta büyüklüktedir.  Bu örgütlerde her iki tarafta seçeneklerden beklenen sonuçlar konusunda uyum içindedir ama tarafların tercih sıralaması farklı farklıdır.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v"/>
              <a:defRPr/>
            </a:pPr>
            <a:r>
              <a:rPr lang="tr-TR" dirty="0" err="1" smtClean="0"/>
              <a:t>Esinleme</a:t>
            </a:r>
            <a:r>
              <a:rPr lang="tr-TR" dirty="0" smtClean="0"/>
              <a:t> sonucu verilen kararlar ve </a:t>
            </a:r>
            <a:r>
              <a:rPr lang="tr-TR" dirty="0" err="1" smtClean="0"/>
              <a:t>Anomik</a:t>
            </a:r>
            <a:r>
              <a:rPr lang="tr-TR" dirty="0" smtClean="0"/>
              <a:t> örgütler. Bu yapılar düzensizlik ve kötü örgütlenmeyi simgeler. Gerek sonuçlarda gerekse sonuçların tercihlerinin </a:t>
            </a:r>
            <a:r>
              <a:rPr lang="tr-TR" dirty="0" err="1" smtClean="0"/>
              <a:t>sıralamsında</a:t>
            </a:r>
            <a:r>
              <a:rPr lang="tr-TR" dirty="0" smtClean="0"/>
              <a:t> bir uyuşma yoktur. </a:t>
            </a:r>
          </a:p>
          <a:p>
            <a:pPr marL="731520" lvl="2" indent="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None/>
              <a:defRPr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/>
              <a:t>Örgüt Tipleri </a:t>
            </a:r>
            <a:r>
              <a:rPr lang="tr-TR" dirty="0" smtClean="0"/>
              <a:t>-11</a:t>
            </a:r>
            <a:endParaRPr lang="tr-TR" dirty="0"/>
          </a:p>
        </p:txBody>
      </p:sp>
      <p:sp>
        <p:nvSpPr>
          <p:cNvPr id="38915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mtClean="0"/>
              <a:t>b- Lars Engquvist’in tipolojisi: Sınıflandırmaya yönetsel işlevlerden biri olan yöneltmenin bir bölümünü oluşturan örgütsel iklimi temel alır. Burada örgüt ikliminin temel iki boyutu önemlidir. Özgürlük ve Güvendir.</a:t>
            </a:r>
          </a:p>
          <a:p>
            <a:pPr lvl="1" eaLnBrk="1" hangingPunct="1"/>
            <a:r>
              <a:rPr lang="tr-TR" altLang="tr-TR" smtClean="0"/>
              <a:t>Savunmacı bürokratik  yapılar: (polis- ordu, vb)</a:t>
            </a:r>
          </a:p>
          <a:p>
            <a:pPr lvl="1" eaLnBrk="1" hangingPunct="1"/>
            <a:r>
              <a:rPr lang="tr-TR" altLang="tr-TR" smtClean="0"/>
              <a:t>Diktatör yapılı  öldürücü iklim yapılar: (anomik yapılar)</a:t>
            </a:r>
          </a:p>
          <a:p>
            <a:pPr lvl="1" eaLnBrk="1" hangingPunct="1"/>
            <a:r>
              <a:rPr lang="tr-TR" altLang="tr-TR" smtClean="0"/>
              <a:t>Atılımcı yaratıcı iklim yapılar:(işletme örgütleri)</a:t>
            </a:r>
          </a:p>
          <a:p>
            <a:pPr lvl="1" eaLnBrk="1" hangingPunct="1"/>
            <a:r>
              <a:rPr lang="tr-TR" altLang="tr-TR" smtClean="0"/>
              <a:t>Görünüşte  yaratıcı iklim yapılar </a:t>
            </a:r>
            <a:r>
              <a:rPr lang="tr-TR" altLang="tr-TR" smtClean="0">
                <a:sym typeface="Wingdings" pitchFamily="2" charset="2"/>
              </a:rPr>
              <a:t>:(Üniversite)</a:t>
            </a: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Geleneksel </a:t>
            </a:r>
            <a:r>
              <a:rPr lang="tr-TR" dirty="0" err="1" smtClean="0"/>
              <a:t>sosyOLOJİ</a:t>
            </a:r>
            <a:r>
              <a:rPr lang="tr-TR" dirty="0" smtClean="0"/>
              <a:t> ve örgütler</a:t>
            </a:r>
            <a:endParaRPr lang="tr-TR" dirty="0"/>
          </a:p>
        </p:txBody>
      </p:sp>
      <p:sp>
        <p:nvSpPr>
          <p:cNvPr id="23555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tr-TR" smtClean="0"/>
              <a:t>Marx</a:t>
            </a:r>
          </a:p>
          <a:p>
            <a:pPr eaLnBrk="1" hangingPunct="1"/>
            <a:r>
              <a:rPr lang="tr-TR" smtClean="0"/>
              <a:t>Durkheim</a:t>
            </a:r>
          </a:p>
          <a:p>
            <a:pPr eaLnBrk="1" hangingPunct="1"/>
            <a:r>
              <a:rPr lang="tr-TR" smtClean="0"/>
              <a:t>Weber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dirty="0" smtClean="0"/>
              <a:t>Çağdaş </a:t>
            </a:r>
            <a:r>
              <a:rPr lang="tr-TR" dirty="0" err="1" smtClean="0"/>
              <a:t>sosyOlojik</a:t>
            </a:r>
            <a:r>
              <a:rPr lang="tr-TR" dirty="0" smtClean="0"/>
              <a:t> </a:t>
            </a:r>
            <a:r>
              <a:rPr lang="tr-TR" dirty="0" err="1" smtClean="0"/>
              <a:t>teoriLER</a:t>
            </a:r>
            <a:r>
              <a:rPr lang="tr-TR" dirty="0" smtClean="0"/>
              <a:t> ve örgütler</a:t>
            </a:r>
            <a:endParaRPr lang="tr-TR" dirty="0"/>
          </a:p>
        </p:txBody>
      </p:sp>
      <p:sp>
        <p:nvSpPr>
          <p:cNvPr id="24579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eaLnBrk="1" hangingPunct="1"/>
            <a:r>
              <a:rPr lang="tr-TR" smtClean="0"/>
              <a:t>Yapısal fonksiyonalizm: örgütler ve toplumlar kendi yaşamlarını sürdürmelerini sağlayacak zorunlu fonksiyonları nasıl oluştururlar?</a:t>
            </a:r>
          </a:p>
          <a:p>
            <a:pPr eaLnBrk="1" hangingPunct="1"/>
            <a:r>
              <a:rPr lang="tr-TR" smtClean="0"/>
              <a:t>Çatışma teorisi: Tüm toplumlar gruplar ile sürekli sosyal değişim arasındaki çatışmayla tanımlanır. </a:t>
            </a:r>
          </a:p>
          <a:p>
            <a:pPr eaLnBrk="1" hangingPunct="1"/>
            <a:r>
              <a:rPr lang="tr-TR" smtClean="0"/>
              <a:t>Sembolik etkileşimcilik: Sosyal düzen sosyal etkileşim sürecindeki yorumlara ve aktardığımız anlamlara bağlıdır.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ÖRGÜTLERİN ÖZELLİKLERİ</a:t>
            </a:r>
            <a:endParaRPr lang="tr-TR" dirty="0"/>
          </a:p>
        </p:txBody>
      </p:sp>
      <p:sp>
        <p:nvSpPr>
          <p:cNvPr id="2560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u="sng" smtClean="0"/>
              <a:t>Örgütlerin Açık Bir Sistem Olarak Özellikleri:</a:t>
            </a:r>
          </a:p>
          <a:p>
            <a:pPr lvl="1" eaLnBrk="1" hangingPunct="1"/>
            <a:r>
              <a:rPr lang="tr-TR" altLang="tr-TR" smtClean="0"/>
              <a:t>Örgütler açık sistemler olarak bazı ortak özelliklere sahiptir:</a:t>
            </a:r>
          </a:p>
          <a:p>
            <a:pPr lvl="2" eaLnBrk="1" hangingPunct="1"/>
            <a:r>
              <a:rPr lang="tr-TR" altLang="tr-TR" smtClean="0"/>
              <a:t>Enerji alma</a:t>
            </a:r>
          </a:p>
          <a:p>
            <a:pPr lvl="2" eaLnBrk="1" hangingPunct="1"/>
            <a:r>
              <a:rPr lang="tr-TR" altLang="tr-TR" smtClean="0"/>
              <a:t>Enerjiyi İşleme</a:t>
            </a:r>
          </a:p>
          <a:p>
            <a:pPr lvl="2" eaLnBrk="1" hangingPunct="1"/>
            <a:r>
              <a:rPr lang="tr-TR" altLang="tr-TR" smtClean="0"/>
              <a:t>Çıktı</a:t>
            </a:r>
          </a:p>
          <a:p>
            <a:pPr lvl="2" eaLnBrk="1" hangingPunct="1"/>
            <a:r>
              <a:rPr lang="tr-TR" altLang="tr-TR" smtClean="0"/>
              <a:t>Döngüsel Özellik</a:t>
            </a:r>
          </a:p>
          <a:p>
            <a:pPr lvl="2" eaLnBrk="1" hangingPunct="1"/>
            <a:r>
              <a:rPr lang="tr-TR" altLang="tr-TR" smtClean="0"/>
              <a:t>Olumsuz Entropi</a:t>
            </a:r>
          </a:p>
          <a:p>
            <a:pPr lvl="2" eaLnBrk="1" hangingPunct="1"/>
            <a:r>
              <a:rPr lang="tr-TR" altLang="tr-TR" smtClean="0"/>
              <a:t>Bilgi girdisi olumsuz geri bildirim ve kodlama süreci</a:t>
            </a:r>
          </a:p>
          <a:p>
            <a:pPr lvl="2" eaLnBrk="1" hangingPunct="1"/>
            <a:r>
              <a:rPr lang="tr-TR" altLang="tr-TR" smtClean="0"/>
              <a:t>Oturmuş durum ve dinamik denge</a:t>
            </a:r>
          </a:p>
          <a:p>
            <a:pPr lvl="2" eaLnBrk="1" hangingPunct="1"/>
            <a:r>
              <a:rPr lang="tr-TR" altLang="tr-TR" smtClean="0"/>
              <a:t>Farklılaşma</a:t>
            </a:r>
          </a:p>
          <a:p>
            <a:pPr lvl="2" eaLnBrk="1" hangingPunct="1"/>
            <a:r>
              <a:rPr lang="tr-TR" altLang="tr-TR" smtClean="0"/>
              <a:t>Eşsonuçluluk</a:t>
            </a:r>
          </a:p>
        </p:txBody>
      </p:sp>
    </p:spTree>
  </p:cSld>
  <p:clrMapOvr>
    <a:masterClrMapping/>
  </p:clrMapOvr>
  <p:transition spd="slow">
    <p:pull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İçerik Yer Tutucusu 2"/>
          <p:cNvSpPr>
            <a:spLocks noGrp="1"/>
          </p:cNvSpPr>
          <p:nvPr>
            <p:ph sz="quarter" idx="1"/>
          </p:nvPr>
        </p:nvSpPr>
        <p:spPr>
          <a:xfrm>
            <a:off x="323850" y="620713"/>
            <a:ext cx="7600950" cy="5853112"/>
          </a:xfrm>
        </p:spPr>
        <p:txBody>
          <a:bodyPr/>
          <a:lstStyle/>
          <a:p>
            <a:pPr eaLnBrk="1" hangingPunct="1"/>
            <a:r>
              <a:rPr lang="tr-TR" altLang="tr-TR" u="sng" smtClean="0"/>
              <a:t>Örgütlerin Kendine Özgü Özellikleri</a:t>
            </a:r>
          </a:p>
          <a:p>
            <a:pPr lvl="1" eaLnBrk="1" hangingPunct="1"/>
            <a:r>
              <a:rPr lang="tr-TR" altLang="tr-TR" smtClean="0"/>
              <a:t>Toplumsal sistemler biyolojik yapılar gibi fiziksel ve fizyolojik bir sınırlılığa sahip değildirler.</a:t>
            </a:r>
          </a:p>
          <a:p>
            <a:pPr lvl="1" eaLnBrk="1" hangingPunct="1"/>
            <a:r>
              <a:rPr lang="tr-TR" altLang="tr-TR" smtClean="0"/>
              <a:t>Toplumsal  sistemler fiziksel parçalardan çok olgu ve olayların yapısallaşmasıyla oluşurlar.</a:t>
            </a:r>
          </a:p>
          <a:p>
            <a:pPr lvl="1" eaLnBrk="1" hangingPunct="1"/>
            <a:r>
              <a:rPr lang="tr-TR" altLang="tr-TR" smtClean="0"/>
              <a:t>Toplumsal sistemler fiziksel sistemlere göre daha açıktır.</a:t>
            </a:r>
          </a:p>
          <a:p>
            <a:pPr lvl="1" eaLnBrk="1" hangingPunct="1"/>
            <a:r>
              <a:rPr lang="tr-TR" altLang="tr-TR" smtClean="0"/>
              <a:t>Toplumsal sistemlerin bir başka özelliği de insan yapısı oluşu ve kusursuz olmayışıdır.</a:t>
            </a:r>
          </a:p>
          <a:p>
            <a:pPr lvl="1" eaLnBrk="1" hangingPunct="1"/>
            <a:r>
              <a:rPr lang="tr-TR" altLang="tr-TR" smtClean="0"/>
              <a:t>Toplumsal sistemler daha değişkendir.</a:t>
            </a:r>
          </a:p>
          <a:p>
            <a:pPr lvl="1" eaLnBrk="1" hangingPunct="1"/>
            <a:endParaRPr lang="tr-TR" altLang="tr-TR" smtClean="0"/>
          </a:p>
        </p:txBody>
      </p:sp>
    </p:spTree>
  </p:cSld>
  <p:clrMapOvr>
    <a:masterClrMapping/>
  </p:clrMapOvr>
  <p:transition spd="slow">
    <p:pull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68313" y="765175"/>
            <a:ext cx="7456487" cy="570865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/>
              <a:t>Örgütler toplumsal sistemlerin bir türü ya da alt sınıfını oluşturur.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/>
              <a:t>Örgütler toplumsal sistemlerin özelliklerini taşır.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/>
              <a:t>Örgütlerin;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1800" dirty="0" smtClean="0"/>
              <a:t>Üretim ve üretim girdisini sağlayan destek yapıları yanında örgüte kalıcılık vermeğe yönelik varlık koruma yapıları da vardır.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1800" dirty="0" smtClean="0"/>
              <a:t>Örgütler, ayrıntılarıyla belirlenmiş rol ilişkilerinden oluşmuştur. Bu ilişkiler içinde işbölümü sonucunda roller işlevsel olarak belirlenmiştir.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1800" dirty="0" smtClean="0"/>
              <a:t>Örgütlerde denetim ve yönetim işlevlerinin kullanış biçimini yansıtan belirli bir otorite yapısı vardır.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1800" dirty="0" smtClean="0"/>
              <a:t>Örgütlerde yönetsel yapının bir parçası olarak iyice geliştirilmiş düzenleyici mekanizmalarla uyum sağlayıcı yapıları görmek olasıdır.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1800" dirty="0" smtClean="0"/>
              <a:t>Örgütlerde otorite yapısına destek veren sistem normlarını sağlamak için açık bir ideoloji belirlemesine gidildiği de görülür.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/>
          </a:p>
          <a:p>
            <a:pPr marL="0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dirty="0"/>
          </a:p>
        </p:txBody>
      </p:sp>
    </p:spTree>
  </p:cSld>
  <p:clrMapOvr>
    <a:masterClrMapping/>
  </p:clrMapOvr>
  <p:transition spd="slow">
    <p:pull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ÖRGÜT TİPLERİ-1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/>
              <a:t>I-Otorite Yapısına Göre Örgütler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Hiyerarşik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Demokratik</a:t>
            </a:r>
          </a:p>
          <a:p>
            <a:pPr marL="365760" lvl="1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dirty="0" smtClean="0"/>
          </a:p>
          <a:p>
            <a:pPr marL="365760" lvl="1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dirty="0" smtClean="0"/>
          </a:p>
          <a:p>
            <a:pPr marL="365760" lvl="1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dirty="0" smtClean="0"/>
          </a:p>
        </p:txBody>
      </p:sp>
      <p:sp>
        <p:nvSpPr>
          <p:cNvPr id="6" name="Yuvarlatılmış Dikdörtgen 5"/>
          <p:cNvSpPr/>
          <p:nvPr/>
        </p:nvSpPr>
        <p:spPr>
          <a:xfrm>
            <a:off x="1187450" y="3068638"/>
            <a:ext cx="6337300" cy="1152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Hiyerarşik örgüt: Örgütün yerine getirmesi gerekli her bir işlevin  uzmanlaşmış bir role verilmesidir. Örgüt içinde aşağıdan yukarıya doğru artan bir otorite ile donatılmıştır. </a:t>
            </a:r>
          </a:p>
        </p:txBody>
      </p:sp>
      <p:sp>
        <p:nvSpPr>
          <p:cNvPr id="7" name="Yuvarlatılmış Dikdörtgen 6"/>
          <p:cNvSpPr/>
          <p:nvPr/>
        </p:nvSpPr>
        <p:spPr>
          <a:xfrm>
            <a:off x="827088" y="4581525"/>
            <a:ext cx="6553200" cy="17272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Demokratik örgütler: Hiyerarşik örgütlerin alternatifidir. Devlet, Siyasi partiler, sendikalar ve gönüllü kuruluşlar demokratik örgütlerdir. Demokratik örgütlerde yasama erkiyle yürütme erki birbirinden ayrılmıştır. Yasama erki örgütün tüm üyelerince  bir kişi- bir oy ilkesine dayanır. İkinci ölçütü vetodur. </a:t>
            </a:r>
          </a:p>
        </p:txBody>
      </p:sp>
    </p:spTree>
  </p:cSld>
  <p:clrMapOvr>
    <a:masterClrMapping/>
  </p:clrMapOvr>
  <p:transition spd="slow">
    <p:pull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Örgüt Tipleri 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/>
              <a:t>II-Amaç ya da İşlevlerine Göre Örgütler</a:t>
            </a:r>
          </a:p>
          <a:p>
            <a:pPr marL="0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dirty="0" smtClean="0"/>
              <a:t>Yaptıkları işlere göre örgütler sınıflandırılabilir: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/>
              <a:t>	</a:t>
            </a:r>
            <a:r>
              <a:rPr lang="tr-TR" dirty="0" smtClean="0"/>
              <a:t>Hizmet ettiği işleve ve amacın türüne göre sınıflama (</a:t>
            </a:r>
            <a:r>
              <a:rPr lang="tr-TR" dirty="0" err="1" smtClean="0"/>
              <a:t>Talcott</a:t>
            </a:r>
            <a:r>
              <a:rPr lang="tr-TR" dirty="0" smtClean="0"/>
              <a:t> </a:t>
            </a:r>
            <a:r>
              <a:rPr lang="tr-TR" dirty="0" err="1" smtClean="0"/>
              <a:t>Parsons</a:t>
            </a:r>
            <a:r>
              <a:rPr lang="tr-TR" dirty="0" smtClean="0"/>
              <a:t>). Topluma katkılarına göre: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tr-TR" dirty="0" smtClean="0"/>
              <a:t>Üretim örgütleri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tr-TR" dirty="0" smtClean="0"/>
              <a:t>Politik amaca yönelik örgütler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tr-TR" dirty="0" smtClean="0"/>
              <a:t>Birleştirici örgütler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tr-TR" dirty="0" smtClean="0"/>
              <a:t>Varlık koruyucu örgütler	</a:t>
            </a:r>
          </a:p>
          <a:p>
            <a:pPr marL="0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dirty="0"/>
              <a:t>	</a:t>
            </a:r>
            <a:endParaRPr lang="tr-TR" dirty="0" smtClean="0"/>
          </a:p>
          <a:p>
            <a:pPr marL="0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dirty="0"/>
              <a:t>	</a:t>
            </a:r>
            <a:endParaRPr lang="tr-TR" dirty="0" smtClean="0"/>
          </a:p>
          <a:p>
            <a:pPr marL="0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dirty="0"/>
          </a:p>
        </p:txBody>
      </p:sp>
    </p:spTree>
  </p:cSld>
  <p:clrMapOvr>
    <a:masterClrMapping/>
  </p:clrMapOvr>
  <p:transition spd="slow">
    <p:pull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/>
              <a:t>Örgüt Tipleri </a:t>
            </a:r>
            <a:r>
              <a:rPr lang="tr-TR" dirty="0" smtClean="0"/>
              <a:t>-3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err="1" smtClean="0"/>
              <a:t>Katz</a:t>
            </a:r>
            <a:r>
              <a:rPr lang="tr-TR" dirty="0" smtClean="0"/>
              <a:t> ve </a:t>
            </a:r>
            <a:r>
              <a:rPr lang="tr-TR" dirty="0" err="1" smtClean="0"/>
              <a:t>Kahn’nın</a:t>
            </a:r>
            <a:r>
              <a:rPr lang="tr-TR" dirty="0" smtClean="0"/>
              <a:t> benzer sınıflaması</a:t>
            </a:r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tr-TR" dirty="0"/>
              <a:t>Üretim  ya da ekonomi </a:t>
            </a:r>
            <a:r>
              <a:rPr lang="tr-TR" dirty="0" smtClean="0"/>
              <a:t>örgütleri:(işletmeler)</a:t>
            </a:r>
            <a:endParaRPr lang="tr-TR" dirty="0"/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tr-TR" dirty="0"/>
              <a:t>Varlık sürdürme </a:t>
            </a:r>
            <a:r>
              <a:rPr lang="tr-TR" dirty="0" smtClean="0"/>
              <a:t>örgütleri: (kilise, okul)</a:t>
            </a:r>
            <a:endParaRPr lang="tr-TR" dirty="0"/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tr-TR" dirty="0"/>
              <a:t>Uyarıcı </a:t>
            </a:r>
            <a:r>
              <a:rPr lang="tr-TR" dirty="0" smtClean="0"/>
              <a:t>örgütler</a:t>
            </a:r>
            <a:r>
              <a:rPr lang="tr-TR" dirty="0" smtClean="0">
                <a:sym typeface="Wingdings" pitchFamily="2" charset="2"/>
              </a:rPr>
              <a:t>: (üniversiteler)</a:t>
            </a:r>
            <a:endParaRPr lang="tr-TR" dirty="0"/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tr-TR" dirty="0"/>
              <a:t> </a:t>
            </a:r>
            <a:r>
              <a:rPr lang="tr-TR" dirty="0" smtClean="0"/>
              <a:t>Yönetsel </a:t>
            </a:r>
            <a:r>
              <a:rPr lang="tr-TR" dirty="0"/>
              <a:t>ya da politik </a:t>
            </a:r>
            <a:r>
              <a:rPr lang="tr-TR" dirty="0" smtClean="0"/>
              <a:t>örgütler: (devlet, bakanlıklar, sendikalar)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 smtClean="0"/>
              <a:t>Örgütün varlığından temel olarak kimin yararlandığı ölçütüne göre sınıflandırma (</a:t>
            </a:r>
            <a:r>
              <a:rPr lang="tr-TR" dirty="0" err="1" smtClean="0"/>
              <a:t>Balau</a:t>
            </a:r>
            <a:r>
              <a:rPr lang="tr-TR" dirty="0" smtClean="0"/>
              <a:t>&amp; </a:t>
            </a:r>
            <a:r>
              <a:rPr lang="tr-TR" dirty="0" err="1" smtClean="0"/>
              <a:t>Scott</a:t>
            </a:r>
            <a:r>
              <a:rPr lang="tr-TR" dirty="0" smtClean="0"/>
              <a:t>)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Karşılıklı yarar sağlayan örgütler:(siyasi partiler)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İşletme örgütleri </a:t>
            </a:r>
            <a:r>
              <a:rPr lang="tr-TR" dirty="0">
                <a:sym typeface="Wingdings" pitchFamily="2" charset="2"/>
              </a:rPr>
              <a:t>:</a:t>
            </a:r>
            <a:r>
              <a:rPr lang="tr-TR" dirty="0" smtClean="0"/>
              <a:t>endüstriyel işletmeler, bankalar)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Hizmet örgütleri: (hastaneler, okullar)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Kamu çıkarı örgütler: (askeri örgütler, polis, itfaiye, vergi kurumları)</a:t>
            </a:r>
            <a:endParaRPr lang="tr-TR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 smtClean="0"/>
          </a:p>
        </p:txBody>
      </p:sp>
    </p:spTree>
  </p:cSld>
  <p:clrMapOvr>
    <a:masterClrMapping/>
  </p:clrMapOvr>
  <p:transition spd="slow">
    <p:pull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1160</Words>
  <Application>Microsoft Office PowerPoint</Application>
  <PresentationFormat>Ekran Gösterisi (4:3)</PresentationFormat>
  <Paragraphs>128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Cumba</vt:lpstr>
      <vt:lpstr>Geleneksel Sosyoloji ve Örgüt</vt:lpstr>
      <vt:lpstr>Geleneksel sosyOLOJİ ve örgütler</vt:lpstr>
      <vt:lpstr>Çağdaş sosyOlojik teoriLER ve örgütler</vt:lpstr>
      <vt:lpstr>ÖRGÜTLERİN ÖZELLİKLERİ</vt:lpstr>
      <vt:lpstr>Slayt 5</vt:lpstr>
      <vt:lpstr>Slayt 6</vt:lpstr>
      <vt:lpstr>ÖRGÜT TİPLERİ-1</vt:lpstr>
      <vt:lpstr>Örgüt Tipleri -2</vt:lpstr>
      <vt:lpstr>Örgüt Tipleri -3</vt:lpstr>
      <vt:lpstr>Örgüt Tipleri -4</vt:lpstr>
      <vt:lpstr>Örgüt Tipleri -5</vt:lpstr>
      <vt:lpstr>Örgüt Tipleri -6</vt:lpstr>
      <vt:lpstr>Örgüt Tipleri -7</vt:lpstr>
      <vt:lpstr>Örgüt Tipleri -8</vt:lpstr>
      <vt:lpstr>Örgüt Tipleri -9</vt:lpstr>
      <vt:lpstr>Örgüt Tipleri -10</vt:lpstr>
      <vt:lpstr>Örgüt Tipleri -11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Geleneksel Sosyoloji ve Örgüt</dc:title>
  <dc:creator>irem yilmaz</dc:creator>
  <cp:lastModifiedBy>iremyilmaz</cp:lastModifiedBy>
  <cp:revision>1</cp:revision>
  <dcterms:created xsi:type="dcterms:W3CDTF">2018-04-04T19:10:10Z</dcterms:created>
  <dcterms:modified xsi:type="dcterms:W3CDTF">2018-04-04T19:10:52Z</dcterms:modified>
</cp:coreProperties>
</file>