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78" r:id="rId4"/>
    <p:sldId id="281" r:id="rId5"/>
    <p:sldId id="282" r:id="rId6"/>
    <p:sldId id="273" r:id="rId7"/>
    <p:sldId id="257" r:id="rId8"/>
    <p:sldId id="270" r:id="rId9"/>
    <p:sldId id="269" r:id="rId10"/>
    <p:sldId id="258" r:id="rId11"/>
    <p:sldId id="271" r:id="rId12"/>
    <p:sldId id="259" r:id="rId13"/>
    <p:sldId id="272" r:id="rId14"/>
    <p:sldId id="260" r:id="rId15"/>
    <p:sldId id="262" r:id="rId16"/>
    <p:sldId id="263" r:id="rId17"/>
    <p:sldId id="264" r:id="rId18"/>
    <p:sldId id="275" r:id="rId19"/>
    <p:sldId id="274" r:id="rId20"/>
    <p:sldId id="266" r:id="rId21"/>
    <p:sldId id="267" r:id="rId22"/>
    <p:sldId id="276" r:id="rId23"/>
    <p:sldId id="277"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03.12.2020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a:r>
              <a:rPr lang="tr-TR" dirty="0" smtClean="0"/>
              <a:t>EMPATİ DEVAMI…</a:t>
            </a:r>
            <a:endParaRPr lang="tr-TR" dirty="0"/>
          </a:p>
        </p:txBody>
      </p:sp>
      <p:sp>
        <p:nvSpPr>
          <p:cNvPr id="3" name="2 Alt Başlık"/>
          <p:cNvSpPr>
            <a:spLocks noGrp="1"/>
          </p:cNvSpPr>
          <p:nvPr>
            <p:ph type="subTitle" idx="1"/>
          </p:nvPr>
        </p:nvSpPr>
        <p:spPr/>
        <p:txBody>
          <a:bodyPr/>
          <a:lstStyle/>
          <a:p>
            <a:pPr algn="l"/>
            <a:r>
              <a:rPr lang="tr-TR" sz="3200" b="1" dirty="0" smtClean="0">
                <a:solidFill>
                  <a:schemeClr val="accent3">
                    <a:lumMod val="60000"/>
                    <a:lumOff val="40000"/>
                  </a:schemeClr>
                </a:solidFill>
                <a:effectLst>
                  <a:outerShdw blurRad="38100" dist="38100" dir="2700000" algn="tl">
                    <a:srgbClr val="000000">
                      <a:alpha val="43137"/>
                    </a:srgbClr>
                  </a:outerShdw>
                </a:effectLst>
              </a:rPr>
              <a:t>EMPATİNİN TEMEL UNSURLARI</a:t>
            </a:r>
          </a:p>
          <a:p>
            <a:pPr algn="l"/>
            <a:endParaRPr lang="tr-TR" sz="1400" dirty="0" smtClean="0"/>
          </a:p>
          <a:p>
            <a:pPr algn="l"/>
            <a:r>
              <a:rPr lang="tr-TR" sz="1400" dirty="0" smtClean="0"/>
              <a:t>Araş. Gör. Dr. AYŞEGÜL YAVAŞ AYHAN</a:t>
            </a:r>
            <a:endParaRPr lang="tr-TR"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l"/>
            <a:r>
              <a:rPr lang="tr-TR" dirty="0" smtClean="0"/>
              <a:t>Kızgınlık</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571480"/>
            <a:ext cx="7851648" cy="757230"/>
          </a:xfrm>
        </p:spPr>
        <p:txBody>
          <a:bodyPr>
            <a:normAutofit fontScale="90000"/>
          </a:bodyPr>
          <a:lstStyle/>
          <a:p>
            <a:pPr algn="l"/>
            <a:r>
              <a:rPr lang="tr-TR" dirty="0" smtClean="0"/>
              <a:t>KIZGINLIK</a:t>
            </a:r>
            <a:endParaRPr lang="tr-TR" dirty="0"/>
          </a:p>
        </p:txBody>
      </p:sp>
      <p:sp>
        <p:nvSpPr>
          <p:cNvPr id="3" name="2 Alt Başlık"/>
          <p:cNvSpPr>
            <a:spLocks noGrp="1"/>
          </p:cNvSpPr>
          <p:nvPr>
            <p:ph type="subTitle" idx="1"/>
          </p:nvPr>
        </p:nvSpPr>
        <p:spPr>
          <a:xfrm>
            <a:off x="142844" y="1428736"/>
            <a:ext cx="8786874" cy="4857784"/>
          </a:xfrm>
        </p:spPr>
        <p:txBody>
          <a:bodyPr>
            <a:normAutofit/>
          </a:bodyPr>
          <a:lstStyle/>
          <a:p>
            <a:pPr algn="l"/>
            <a:r>
              <a:rPr lang="tr-TR" sz="1800" b="1" i="1" u="sng" dirty="0" smtClean="0">
                <a:solidFill>
                  <a:srgbClr val="FFFF00"/>
                </a:solidFill>
              </a:rPr>
              <a:t>Kısa kelimeler</a:t>
            </a:r>
            <a:r>
              <a:rPr lang="tr-TR" sz="1800" dirty="0" smtClean="0">
                <a:solidFill>
                  <a:srgbClr val="FFFF00"/>
                </a:solidFill>
              </a:rPr>
              <a:t>: </a:t>
            </a:r>
            <a:r>
              <a:rPr lang="tr-TR" sz="1800" dirty="0" smtClean="0"/>
              <a:t>Sinirliyim</a:t>
            </a:r>
          </a:p>
          <a:p>
            <a:pPr algn="l"/>
            <a:endParaRPr lang="tr-TR" sz="1800" dirty="0" smtClean="0"/>
          </a:p>
          <a:p>
            <a:pPr algn="l"/>
            <a:r>
              <a:rPr lang="tr-TR" sz="1800" b="1" i="1" u="sng" dirty="0" smtClean="0">
                <a:solidFill>
                  <a:srgbClr val="FFFF00"/>
                </a:solidFill>
              </a:rPr>
              <a:t>Deyimler : </a:t>
            </a:r>
          </a:p>
          <a:p>
            <a:pPr algn="l"/>
            <a:r>
              <a:rPr lang="tr-TR" sz="1800" dirty="0" smtClean="0"/>
              <a:t>Sinirlerim Tepemde</a:t>
            </a:r>
          </a:p>
          <a:p>
            <a:pPr algn="l"/>
            <a:endParaRPr lang="tr-TR" sz="1800" dirty="0" smtClean="0"/>
          </a:p>
          <a:p>
            <a:pPr algn="l"/>
            <a:r>
              <a:rPr lang="tr-TR" sz="1800" b="1" i="1" u="sng" dirty="0" smtClean="0">
                <a:solidFill>
                  <a:srgbClr val="FFFF00"/>
                </a:solidFill>
              </a:rPr>
              <a:t>Yaşantısal ifade : BANA NE OLUYOR, NE HİSSEDİYORUM? </a:t>
            </a:r>
            <a:r>
              <a:rPr lang="tr-TR" sz="1800" b="1" i="1" u="sng" dirty="0" smtClean="0"/>
              <a:t>Duygu ve hisler dolaylı olarak ifade edilir</a:t>
            </a:r>
            <a:endParaRPr lang="tr-TR" sz="1800" b="1" i="1" u="sng" dirty="0" smtClean="0">
              <a:solidFill>
                <a:srgbClr val="FFFF00"/>
              </a:solidFill>
            </a:endParaRPr>
          </a:p>
          <a:p>
            <a:pPr algn="l"/>
            <a:r>
              <a:rPr lang="tr-TR" sz="1800" dirty="0" smtClean="0"/>
              <a:t>Bana kazık atılmış gibi hissediyorum</a:t>
            </a:r>
          </a:p>
          <a:p>
            <a:pPr algn="l"/>
            <a:endParaRPr lang="tr-TR" sz="1800" dirty="0" smtClean="0"/>
          </a:p>
          <a:p>
            <a:pPr algn="l"/>
            <a:r>
              <a:rPr lang="tr-TR" sz="1800" b="1" i="1" u="sng" dirty="0" smtClean="0">
                <a:solidFill>
                  <a:srgbClr val="FFFF00"/>
                </a:solidFill>
              </a:rPr>
              <a:t>Davranışsal ifade: NE YAPACAK GİBİ HİSSEDİYORUM? </a:t>
            </a:r>
            <a:r>
              <a:rPr lang="tr-TR" sz="1800" b="1" i="1" u="sng" dirty="0" smtClean="0"/>
              <a:t>Duygu ve hisler dolaylı olarak ifade edilir</a:t>
            </a:r>
          </a:p>
          <a:p>
            <a:pPr algn="l"/>
            <a:r>
              <a:rPr lang="tr-TR" sz="1800" dirty="0" smtClean="0"/>
              <a:t>İçimden onlara hadlerini bildirmek geliyor.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l"/>
            <a:r>
              <a:rPr lang="tr-TR" dirty="0" smtClean="0"/>
              <a:t>KAYGI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571480"/>
            <a:ext cx="7851648" cy="757230"/>
          </a:xfrm>
        </p:spPr>
        <p:txBody>
          <a:bodyPr>
            <a:normAutofit fontScale="90000"/>
          </a:bodyPr>
          <a:lstStyle/>
          <a:p>
            <a:pPr algn="l"/>
            <a:r>
              <a:rPr lang="tr-TR" dirty="0" smtClean="0"/>
              <a:t>KAYGI</a:t>
            </a:r>
            <a:endParaRPr lang="tr-TR" dirty="0"/>
          </a:p>
        </p:txBody>
      </p:sp>
      <p:sp>
        <p:nvSpPr>
          <p:cNvPr id="3" name="2 Alt Başlık"/>
          <p:cNvSpPr>
            <a:spLocks noGrp="1"/>
          </p:cNvSpPr>
          <p:nvPr>
            <p:ph type="subTitle" idx="1"/>
          </p:nvPr>
        </p:nvSpPr>
        <p:spPr>
          <a:xfrm>
            <a:off x="142844" y="1428736"/>
            <a:ext cx="8786874" cy="4857784"/>
          </a:xfrm>
        </p:spPr>
        <p:txBody>
          <a:bodyPr>
            <a:normAutofit/>
          </a:bodyPr>
          <a:lstStyle/>
          <a:p>
            <a:pPr algn="l"/>
            <a:r>
              <a:rPr lang="tr-TR" sz="1800" b="1" i="1" u="sng" dirty="0" smtClean="0">
                <a:solidFill>
                  <a:srgbClr val="FFFF00"/>
                </a:solidFill>
              </a:rPr>
              <a:t>Kısa kelimeler</a:t>
            </a:r>
            <a:r>
              <a:rPr lang="tr-TR" sz="1800" dirty="0" smtClean="0">
                <a:solidFill>
                  <a:srgbClr val="FFFF00"/>
                </a:solidFill>
              </a:rPr>
              <a:t>: </a:t>
            </a:r>
            <a:r>
              <a:rPr lang="tr-TR" sz="1800" dirty="0" smtClean="0"/>
              <a:t>Tedirginim</a:t>
            </a:r>
          </a:p>
          <a:p>
            <a:pPr algn="l"/>
            <a:endParaRPr lang="tr-TR" sz="1800" dirty="0" smtClean="0"/>
          </a:p>
          <a:p>
            <a:pPr algn="l"/>
            <a:r>
              <a:rPr lang="tr-TR" sz="1800" b="1" i="1" u="sng" dirty="0" smtClean="0">
                <a:solidFill>
                  <a:srgbClr val="FFFF00"/>
                </a:solidFill>
              </a:rPr>
              <a:t>Deyimler : </a:t>
            </a:r>
          </a:p>
          <a:p>
            <a:pPr algn="l"/>
            <a:r>
              <a:rPr lang="tr-TR" sz="1800" dirty="0" smtClean="0"/>
              <a:t>Diken üstündeyim</a:t>
            </a:r>
          </a:p>
          <a:p>
            <a:pPr algn="l"/>
            <a:endParaRPr lang="tr-TR" sz="1800" dirty="0" smtClean="0"/>
          </a:p>
          <a:p>
            <a:pPr algn="l"/>
            <a:r>
              <a:rPr lang="tr-TR" sz="1800" b="1" i="1" u="sng" dirty="0" smtClean="0">
                <a:solidFill>
                  <a:srgbClr val="FFFF00"/>
                </a:solidFill>
              </a:rPr>
              <a:t>Yaşantısal ifade : BANA NE OLUYOR, NE HİSSEDİYORUM? </a:t>
            </a:r>
            <a:r>
              <a:rPr lang="tr-TR" sz="1800" b="1" i="1" u="sng" dirty="0" smtClean="0"/>
              <a:t>Duygu ve hisler dolaylı olarak ifade edilir</a:t>
            </a:r>
            <a:endParaRPr lang="tr-TR" sz="1800" b="1" i="1" u="sng" dirty="0" smtClean="0">
              <a:solidFill>
                <a:srgbClr val="FFFF00"/>
              </a:solidFill>
            </a:endParaRPr>
          </a:p>
          <a:p>
            <a:pPr algn="l"/>
            <a:r>
              <a:rPr lang="tr-TR" sz="1800" dirty="0" smtClean="0"/>
              <a:t>Onun beni gözetlediğini hissediyorum.</a:t>
            </a:r>
          </a:p>
          <a:p>
            <a:pPr algn="l"/>
            <a:endParaRPr lang="tr-TR" sz="1800" dirty="0" smtClean="0"/>
          </a:p>
          <a:p>
            <a:pPr algn="l"/>
            <a:r>
              <a:rPr lang="tr-TR" sz="1800" b="1" i="1" u="sng" dirty="0" smtClean="0">
                <a:solidFill>
                  <a:srgbClr val="FFFF00"/>
                </a:solidFill>
              </a:rPr>
              <a:t>Davranışsal ifade: NE YAPACAK GİBİ HİSSEDİYORUM? </a:t>
            </a:r>
            <a:r>
              <a:rPr lang="tr-TR" sz="1800" b="1" i="1" u="sng" dirty="0" smtClean="0"/>
              <a:t>Duygu ve hisler dolaylı olarak ifade edilir</a:t>
            </a:r>
          </a:p>
          <a:p>
            <a:pPr algn="l"/>
            <a:r>
              <a:rPr lang="tr-TR" sz="1800" dirty="0" smtClean="0"/>
              <a:t>İçimden her şeyi bir çırpıda anlatmak geliyor.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pPr algn="l"/>
            <a:r>
              <a:rPr lang="tr-TR" sz="5400" dirty="0" smtClean="0"/>
              <a:t>2.Duyguların Gözden Geçirilmesi</a:t>
            </a:r>
            <a:endParaRPr lang="tr-TR" sz="5400" dirty="0"/>
          </a:p>
        </p:txBody>
      </p:sp>
      <p:sp>
        <p:nvSpPr>
          <p:cNvPr id="3" name="2 Alt Başlık"/>
          <p:cNvSpPr>
            <a:spLocks noGrp="1"/>
          </p:cNvSpPr>
          <p:nvPr>
            <p:ph type="subTitle" idx="1"/>
          </p:nvPr>
        </p:nvSpPr>
        <p:spPr/>
        <p:txBody>
          <a:bodyPr/>
          <a:lstStyle/>
          <a:p>
            <a:pPr algn="ct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pPr algn="l"/>
            <a:r>
              <a:rPr lang="tr-TR" sz="4800" dirty="0" smtClean="0"/>
              <a:t>2. Duyguların ve İçeriğin Ayırt Edilmesi</a:t>
            </a:r>
            <a:endParaRPr lang="tr-TR" sz="4800" dirty="0"/>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500042"/>
            <a:ext cx="7851648" cy="1828800"/>
          </a:xfrm>
        </p:spPr>
        <p:txBody>
          <a:bodyPr>
            <a:normAutofit/>
          </a:bodyPr>
          <a:lstStyle/>
          <a:p>
            <a:pPr algn="l"/>
            <a:r>
              <a:rPr lang="tr-TR" sz="4800" dirty="0" smtClean="0"/>
              <a:t>2.Duyguların ayırt edilmesi</a:t>
            </a:r>
            <a:endParaRPr lang="tr-TR" sz="4800" dirty="0"/>
          </a:p>
        </p:txBody>
      </p:sp>
      <p:sp>
        <p:nvSpPr>
          <p:cNvPr id="3" name="2 Alt Başlık"/>
          <p:cNvSpPr>
            <a:spLocks noGrp="1"/>
          </p:cNvSpPr>
          <p:nvPr>
            <p:ph type="subTitle" idx="1"/>
          </p:nvPr>
        </p:nvSpPr>
        <p:spPr>
          <a:xfrm>
            <a:off x="500034" y="2428868"/>
            <a:ext cx="8358246" cy="3786214"/>
          </a:xfrm>
        </p:spPr>
        <p:txBody>
          <a:bodyPr>
            <a:normAutofit fontScale="92500" lnSpcReduction="10000"/>
          </a:bodyPr>
          <a:lstStyle/>
          <a:p>
            <a:pPr algn="l"/>
            <a:r>
              <a:rPr lang="tr-TR" dirty="0" smtClean="0"/>
              <a:t>Bireyin ifadesinde yer alan duyguların o kişiye ifade edilmesi.</a:t>
            </a:r>
          </a:p>
          <a:p>
            <a:pPr algn="l"/>
            <a:endParaRPr lang="tr-TR" dirty="0" smtClean="0"/>
          </a:p>
          <a:p>
            <a:pPr algn="l"/>
            <a:r>
              <a:rPr lang="tr-TR" sz="2400" dirty="0" smtClean="0"/>
              <a:t>-Bu psikolojik danışma seansları bana çok iyi geldi. Artık işimden daha çok </a:t>
            </a:r>
            <a:r>
              <a:rPr lang="tr-TR" sz="2400" dirty="0" err="1" smtClean="0"/>
              <a:t>hoşnutum</a:t>
            </a:r>
            <a:r>
              <a:rPr lang="tr-TR" sz="2400" dirty="0" smtClean="0"/>
              <a:t>. Yeni insanlarla karşılaşmaya can atıyorum. Kocamla ben artık birbirimizle daha açı, doğrudan ve düzgün iletişim kuruyoruz. Hayatımda daha pek çok özgürlükleri kazandığımı hissediyorum.</a:t>
            </a:r>
          </a:p>
          <a:p>
            <a:pPr algn="l"/>
            <a:endParaRPr lang="tr-TR" dirty="0" smtClean="0"/>
          </a:p>
          <a:p>
            <a:pPr algn="l"/>
            <a:r>
              <a:rPr lang="tr-TR" sz="2200" dirty="0" smtClean="0"/>
              <a:t>Şaşırmış		iyi		mükemmel	tedbirli</a:t>
            </a:r>
          </a:p>
          <a:p>
            <a:pPr algn="l"/>
            <a:r>
              <a:rPr lang="tr-TR" sz="2200" dirty="0" smtClean="0"/>
              <a:t>canlı		heyecanlı 		huysuz  		korkmuş</a:t>
            </a:r>
            <a:endParaRPr lang="tr-TR" sz="2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rmAutofit/>
          </a:bodyPr>
          <a:lstStyle/>
          <a:p>
            <a:pPr algn="l"/>
            <a:r>
              <a:rPr lang="tr-TR" sz="4000" dirty="0" smtClean="0"/>
              <a:t>2. Duyguların ayırt edilmesi</a:t>
            </a:r>
            <a:endParaRPr lang="tr-TR" sz="4000" dirty="0"/>
          </a:p>
        </p:txBody>
      </p:sp>
      <p:sp>
        <p:nvSpPr>
          <p:cNvPr id="4" name="2 Alt Başlık"/>
          <p:cNvSpPr>
            <a:spLocks noGrp="1"/>
          </p:cNvSpPr>
          <p:nvPr>
            <p:ph type="subTitle" idx="1"/>
          </p:nvPr>
        </p:nvSpPr>
        <p:spPr>
          <a:xfrm>
            <a:off x="285720" y="2000240"/>
            <a:ext cx="8643998" cy="4357718"/>
          </a:xfrm>
        </p:spPr>
        <p:txBody>
          <a:bodyPr>
            <a:normAutofit/>
          </a:bodyPr>
          <a:lstStyle/>
          <a:p>
            <a:pPr algn="just"/>
            <a:endParaRPr lang="tr-TR" dirty="0" smtClean="0"/>
          </a:p>
          <a:p>
            <a:pPr algn="just"/>
            <a:r>
              <a:rPr lang="tr-TR" sz="2400" dirty="0" smtClean="0"/>
              <a:t>-</a:t>
            </a:r>
            <a:r>
              <a:rPr lang="tr-TR" sz="1800" dirty="0" smtClean="0"/>
              <a:t>Bu psikolojik danışma seansları bana çok iyi geldi. Artık işimden daha çok </a:t>
            </a:r>
            <a:r>
              <a:rPr lang="tr-TR" sz="1800" dirty="0" err="1" smtClean="0"/>
              <a:t>hoşnutum</a:t>
            </a:r>
            <a:r>
              <a:rPr lang="tr-TR" sz="1800" dirty="0" smtClean="0"/>
              <a:t>. Yeni insanlarla karşılaşmaya can atıyorum. Kocamla ben artık birbirimizle daha açık, doğrudan ve düzgün iletişim kuruyoruz. Hayatımda daha pek çok özgürlükleri kazandığımı hissediyorum.</a:t>
            </a:r>
          </a:p>
          <a:p>
            <a:pPr algn="just"/>
            <a:r>
              <a:rPr lang="tr-TR" sz="1800" dirty="0" smtClean="0"/>
              <a:t>Bu kimse kendini canlı ve heyecanlı hissetmektedir çünkü;</a:t>
            </a:r>
          </a:p>
          <a:p>
            <a:pPr algn="just"/>
            <a:r>
              <a:rPr lang="tr-TR" sz="1800" dirty="0" smtClean="0"/>
              <a:t>-depresyonunu alt etmiştir,</a:t>
            </a:r>
          </a:p>
          <a:p>
            <a:pPr algn="just"/>
            <a:r>
              <a:rPr lang="tr-TR" sz="1800" dirty="0" smtClean="0"/>
              <a:t>-ona her zaman yardım edecek bir </a:t>
            </a:r>
            <a:r>
              <a:rPr lang="tr-TR" sz="1800" dirty="0" err="1" smtClean="0"/>
              <a:t>psikoloğu</a:t>
            </a:r>
            <a:r>
              <a:rPr lang="tr-TR" sz="1800" dirty="0" smtClean="0"/>
              <a:t> vardır,</a:t>
            </a:r>
          </a:p>
          <a:p>
            <a:pPr algn="just"/>
            <a:r>
              <a:rPr lang="tr-TR" sz="1800" dirty="0" smtClean="0"/>
              <a:t>-artık yaşamı ona daha çok şeyler  vermektedir,</a:t>
            </a:r>
          </a:p>
          <a:p>
            <a:pPr algn="just"/>
            <a:r>
              <a:rPr lang="tr-TR" sz="1800" dirty="0" smtClean="0"/>
              <a:t>-kendisiyle, başkalarıyla ilişkilerinde ve işinde daha özgürdür,</a:t>
            </a:r>
          </a:p>
          <a:p>
            <a:pPr algn="just"/>
            <a:r>
              <a:rPr lang="tr-TR" sz="1800" dirty="0" smtClean="0"/>
              <a:t>-hayatında neye dikkat etmesi gerektiğini bilmektedir,</a:t>
            </a:r>
          </a:p>
          <a:p>
            <a:pPr algn="just"/>
            <a:endParaRPr lang="tr-TR" sz="1800" dirty="0" smtClean="0"/>
          </a:p>
          <a:p>
            <a:pPr algn="just"/>
            <a:endParaRPr lang="tr-TR" sz="2400" dirty="0" smtClean="0"/>
          </a:p>
          <a:p>
            <a:pPr algn="just"/>
            <a:endParaRPr lang="tr-T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rmAutofit/>
          </a:bodyPr>
          <a:lstStyle/>
          <a:p>
            <a:pPr algn="l"/>
            <a:r>
              <a:rPr lang="tr-TR" sz="4000" dirty="0" smtClean="0"/>
              <a:t>2. Duyguların ayırt edilmesi</a:t>
            </a:r>
            <a:endParaRPr lang="tr-TR" sz="4000" dirty="0"/>
          </a:p>
        </p:txBody>
      </p:sp>
      <p:sp>
        <p:nvSpPr>
          <p:cNvPr id="4" name="2 Alt Başlık"/>
          <p:cNvSpPr>
            <a:spLocks noGrp="1"/>
          </p:cNvSpPr>
          <p:nvPr>
            <p:ph type="subTitle" idx="1"/>
          </p:nvPr>
        </p:nvSpPr>
        <p:spPr>
          <a:xfrm>
            <a:off x="285720" y="2000240"/>
            <a:ext cx="8643998" cy="4357718"/>
          </a:xfrm>
        </p:spPr>
        <p:txBody>
          <a:bodyPr>
            <a:normAutofit/>
          </a:bodyPr>
          <a:lstStyle/>
          <a:p>
            <a:pPr algn="just"/>
            <a:endParaRPr lang="tr-TR" dirty="0" smtClean="0"/>
          </a:p>
          <a:p>
            <a:pPr algn="just"/>
            <a:r>
              <a:rPr lang="tr-TR" sz="2400" dirty="0" smtClean="0"/>
              <a:t>-</a:t>
            </a:r>
            <a:r>
              <a:rPr lang="tr-TR" sz="1800" dirty="0" smtClean="0"/>
              <a:t>Grup terapisinden ne bekleyeceğimi bilemiyorum. Daha önce hiçbir grup terapisinde bulunmadım. Grupta herkesin ne yapması gerektiğini bildiğini hissediyorum ama ben hata yapmaktan korkuyorum.. Nasıl danışman olunacağını bilmek istiyorum, ama burada bunu başarabileceğimden emin değilim.</a:t>
            </a:r>
          </a:p>
          <a:p>
            <a:pPr algn="just"/>
            <a:r>
              <a:rPr lang="tr-TR" sz="1800" dirty="0" smtClean="0"/>
              <a:t>Bu kimse kendini ………… …………hissetmektedir çünkü;</a:t>
            </a:r>
          </a:p>
          <a:p>
            <a:pPr algn="just"/>
            <a:endParaRPr lang="tr-TR" sz="1800" dirty="0" smtClean="0"/>
          </a:p>
          <a:p>
            <a:pPr algn="just"/>
            <a:endParaRPr lang="tr-TR" sz="2400" dirty="0" smtClean="0"/>
          </a:p>
          <a:p>
            <a:pPr algn="just"/>
            <a:endParaRPr lang="tr-T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rmAutofit/>
          </a:bodyPr>
          <a:lstStyle/>
          <a:p>
            <a:pPr algn="l"/>
            <a:endParaRPr lang="tr-TR" sz="2000" dirty="0"/>
          </a:p>
        </p:txBody>
      </p:sp>
      <p:sp>
        <p:nvSpPr>
          <p:cNvPr id="4" name="2 Alt Başlık"/>
          <p:cNvSpPr>
            <a:spLocks noGrp="1"/>
          </p:cNvSpPr>
          <p:nvPr>
            <p:ph type="subTitle" idx="1"/>
          </p:nvPr>
        </p:nvSpPr>
        <p:spPr>
          <a:xfrm>
            <a:off x="285720" y="2000240"/>
            <a:ext cx="8643998" cy="4357718"/>
          </a:xfrm>
        </p:spPr>
        <p:txBody>
          <a:bodyPr>
            <a:normAutofit/>
          </a:bodyPr>
          <a:lstStyle/>
          <a:p>
            <a:pPr algn="just"/>
            <a:endParaRPr lang="tr-TR" dirty="0" smtClean="0"/>
          </a:p>
          <a:p>
            <a:pPr algn="just"/>
            <a:r>
              <a:rPr lang="tr-TR" sz="2400" dirty="0" smtClean="0"/>
              <a:t>-</a:t>
            </a:r>
            <a:r>
              <a:rPr lang="tr-TR" sz="1800" dirty="0" smtClean="0"/>
              <a:t>Grup terapisinden ne bekleyeceğimi bilemiyorum. Daha önce hiçbir grup terapisinde bulunmadım. Grupta herkesin ne yapması gerektiğini bildiğini hissediyorum ama ben hata yapmaktan korkuyorum.. Nasıl danışman olunacağını bilmek istiyorum, ama burada bunu başarabileceğimden emin değilim.</a:t>
            </a:r>
          </a:p>
          <a:p>
            <a:pPr algn="just"/>
            <a:r>
              <a:rPr lang="tr-TR" sz="1800" dirty="0" smtClean="0"/>
              <a:t>Bu kimse kendini rahatsız ve yetersiz hissetmektedir çünkü;</a:t>
            </a:r>
          </a:p>
          <a:p>
            <a:pPr algn="just"/>
            <a:r>
              <a:rPr lang="tr-TR" sz="1800" dirty="0" smtClean="0"/>
              <a:t>-hiçbir yeteneğinin olmadığını düşünmektedir,</a:t>
            </a:r>
          </a:p>
          <a:p>
            <a:pPr algn="just">
              <a:buFontTx/>
              <a:buChar char="-"/>
            </a:pPr>
            <a:r>
              <a:rPr lang="tr-TR" sz="1800" dirty="0" smtClean="0"/>
              <a:t>İlk grup terapisi deneyimidir ve kendini yetersiz hissetmektedir,</a:t>
            </a:r>
          </a:p>
          <a:p>
            <a:pPr algn="just"/>
            <a:r>
              <a:rPr lang="tr-TR" sz="1800" dirty="0" smtClean="0"/>
              <a:t>-başarmak onun için en önemlisidir,</a:t>
            </a:r>
          </a:p>
          <a:p>
            <a:pPr algn="just"/>
            <a:r>
              <a:rPr lang="tr-TR" sz="1800" dirty="0" smtClean="0"/>
              <a:t>-kendini en alt düzeydeki kişi olarak hissetmektedir,</a:t>
            </a:r>
          </a:p>
          <a:p>
            <a:pPr algn="just"/>
            <a:r>
              <a:rPr lang="tr-TR" sz="1800" dirty="0" smtClean="0"/>
              <a:t>-yeteneği olmadığını düşünmektedir.</a:t>
            </a:r>
          </a:p>
          <a:p>
            <a:pPr algn="just"/>
            <a:endParaRPr lang="tr-TR" sz="2400" dirty="0" smtClean="0"/>
          </a:p>
          <a:p>
            <a:pPr algn="just"/>
            <a:endParaRPr lang="tr-T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7504" y="692696"/>
            <a:ext cx="8643966" cy="828668"/>
          </a:xfrm>
        </p:spPr>
        <p:txBody>
          <a:bodyPr>
            <a:noAutofit/>
          </a:bodyPr>
          <a:lstStyle/>
          <a:p>
            <a:pPr algn="ctr"/>
            <a:r>
              <a:rPr lang="tr-TR" sz="4800" dirty="0">
                <a:solidFill>
                  <a:srgbClr val="FFFF00"/>
                </a:solidFill>
              </a:rPr>
              <a:t>YIKICI VE YAPICI TEPKİLER</a:t>
            </a:r>
          </a:p>
        </p:txBody>
      </p:sp>
      <p:sp>
        <p:nvSpPr>
          <p:cNvPr id="4" name="2 Alt Başlık"/>
          <p:cNvSpPr>
            <a:spLocks noGrp="1"/>
          </p:cNvSpPr>
          <p:nvPr>
            <p:ph type="subTitle" idx="1"/>
          </p:nvPr>
        </p:nvSpPr>
        <p:spPr>
          <a:xfrm>
            <a:off x="251520" y="1628800"/>
            <a:ext cx="8784976" cy="4752528"/>
          </a:xfrm>
        </p:spPr>
        <p:txBody>
          <a:bodyPr>
            <a:normAutofit lnSpcReduction="10000"/>
          </a:bodyPr>
          <a:lstStyle/>
          <a:p>
            <a:pPr algn="just"/>
            <a:endParaRPr lang="tr-TR" b="1" i="1" dirty="0" smtClean="0">
              <a:effectLst>
                <a:outerShdw blurRad="38100" dist="38100" dir="2700000" algn="tl">
                  <a:srgbClr val="000000">
                    <a:alpha val="43137"/>
                  </a:srgbClr>
                </a:outerShdw>
              </a:effectLst>
            </a:endParaRPr>
          </a:p>
          <a:p>
            <a:pPr algn="just"/>
            <a:endParaRPr lang="tr-TR" sz="1800" b="1" i="1" dirty="0">
              <a:effectLst>
                <a:outerShdw blurRad="38100" dist="38100" dir="2700000" algn="tl">
                  <a:srgbClr val="000000">
                    <a:alpha val="43137"/>
                  </a:srgbClr>
                </a:outerShdw>
              </a:effectLst>
            </a:endParaRPr>
          </a:p>
          <a:p>
            <a:pPr algn="just"/>
            <a:r>
              <a:rPr lang="tr-TR" sz="1800" dirty="0" smtClean="0">
                <a:latin typeface="Times New Roman" panose="02020603050405020304" pitchFamily="18" charset="0"/>
                <a:cs typeface="Times New Roman" panose="02020603050405020304" pitchFamily="18" charset="0"/>
              </a:rPr>
              <a:t>Bireyler yaşadıklarına tepki verirken duygu yaşarlar. Bu yaşadıkları duygu gerçektir, kimse bu duyguyu yok sayamaz. Bireyin duygusu kabul edilir, kimse duygusu yüzünden suçlanamaz.</a:t>
            </a:r>
          </a:p>
          <a:p>
            <a:pPr algn="just"/>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Birey dışında kimse, yaşadığı duyguyu değiştiremez!</a:t>
            </a:r>
          </a:p>
          <a:p>
            <a:pPr algn="just"/>
            <a:r>
              <a:rPr lang="tr-TR" sz="1800" dirty="0" smtClean="0">
                <a:latin typeface="Times New Roman" panose="02020603050405020304" pitchFamily="18" charset="0"/>
                <a:cs typeface="Times New Roman" panose="02020603050405020304" pitchFamily="18" charset="0"/>
              </a:rPr>
              <a:t>	Kayıp…Üzülme,</a:t>
            </a:r>
          </a:p>
          <a:p>
            <a:pPr algn="just"/>
            <a:r>
              <a:rPr lang="tr-TR" sz="1800" dirty="0" smtClean="0">
                <a:latin typeface="Times New Roman" panose="02020603050405020304" pitchFamily="18" charset="0"/>
                <a:cs typeface="Times New Roman" panose="02020603050405020304" pitchFamily="18" charset="0"/>
              </a:rPr>
              <a:t>	Kazanamama…</a:t>
            </a:r>
            <a:r>
              <a:rPr lang="tr-TR" sz="1800" dirty="0" err="1" smtClean="0">
                <a:latin typeface="Times New Roman" panose="02020603050405020304" pitchFamily="18" charset="0"/>
                <a:cs typeface="Times New Roman" panose="02020603050405020304" pitchFamily="18" charset="0"/>
              </a:rPr>
              <a:t>Boşver</a:t>
            </a:r>
            <a:r>
              <a:rPr lang="tr-TR" sz="1800" dirty="0" smtClean="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 Duyguyu yok </a:t>
            </a:r>
            <a:r>
              <a:rPr lang="tr-TR" sz="1800" dirty="0" smtClean="0">
                <a:latin typeface="Times New Roman" panose="02020603050405020304" pitchFamily="18" charset="0"/>
                <a:cs typeface="Times New Roman" panose="02020603050405020304" pitchFamily="18" charset="0"/>
              </a:rPr>
              <a:t>saymak</a:t>
            </a:r>
            <a:endParaRPr lang="tr-TR" sz="1800" dirty="0" smtClean="0">
              <a:latin typeface="Times New Roman" panose="02020603050405020304" pitchFamily="18" charset="0"/>
              <a:cs typeface="Times New Roman" panose="02020603050405020304" pitchFamily="18" charset="0"/>
            </a:endParaRPr>
          </a:p>
          <a:p>
            <a:pPr algn="just"/>
            <a:r>
              <a:rPr lang="tr-TR" sz="1800" dirty="0" smtClean="0">
                <a:latin typeface="Times New Roman" panose="02020603050405020304" pitchFamily="18" charset="0"/>
                <a:cs typeface="Times New Roman" panose="02020603050405020304" pitchFamily="18" charset="0"/>
              </a:rPr>
              <a:t>	Ameliyat …Korkma, </a:t>
            </a:r>
          </a:p>
          <a:p>
            <a:pPr algn="just"/>
            <a:r>
              <a:rPr lang="tr-TR" sz="1800" dirty="0" smtClean="0">
                <a:latin typeface="Times New Roman" panose="02020603050405020304" pitchFamily="18" charset="0"/>
                <a:cs typeface="Times New Roman" panose="02020603050405020304" pitchFamily="18" charset="0"/>
              </a:rPr>
              <a:t>	Bundan da korkulur mu ! </a:t>
            </a:r>
          </a:p>
          <a:p>
            <a:pPr algn="just"/>
            <a:r>
              <a:rPr lang="tr-TR" sz="1800" dirty="0" smtClean="0">
                <a:latin typeface="Times New Roman" panose="02020603050405020304" pitchFamily="18" charset="0"/>
                <a:cs typeface="Times New Roman" panose="02020603050405020304" pitchFamily="18" charset="0"/>
              </a:rPr>
              <a:t>	Korkacak bir şey yok.		</a:t>
            </a:r>
            <a:r>
              <a:rPr lang="tr-TR" sz="1800" dirty="0">
                <a:latin typeface="Times New Roman" panose="02020603050405020304" pitchFamily="18" charset="0"/>
                <a:cs typeface="Times New Roman" panose="02020603050405020304" pitchFamily="18" charset="0"/>
              </a:rPr>
              <a:t> Duyguyu azaltmaz</a:t>
            </a:r>
            <a:r>
              <a:rPr lang="tr-TR" sz="1800" dirty="0" smtClean="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duyguyu değiştirmez!</a:t>
            </a:r>
          </a:p>
          <a:p>
            <a:pPr algn="just"/>
            <a:endParaRPr lang="tr-TR" sz="2400" dirty="0" smtClean="0">
              <a:latin typeface="Times New Roman" panose="02020603050405020304" pitchFamily="18" charset="0"/>
              <a:cs typeface="Times New Roman" panose="02020603050405020304" pitchFamily="18" charset="0"/>
            </a:endParaRPr>
          </a:p>
          <a:p>
            <a:pPr algn="ctr"/>
            <a:endParaRPr lang="tr-TR" sz="2000" dirty="0" smtClean="0">
              <a:latin typeface="Times New Roman" panose="02020603050405020304" pitchFamily="18" charset="0"/>
              <a:cs typeface="Times New Roman" panose="02020603050405020304" pitchFamily="18" charset="0"/>
            </a:endParaRPr>
          </a:p>
          <a:p>
            <a:pPr algn="ctr"/>
            <a:r>
              <a:rPr lang="tr-TR" sz="2000" dirty="0" smtClean="0">
                <a:latin typeface="Times New Roman" panose="02020603050405020304" pitchFamily="18" charset="0"/>
                <a:cs typeface="Times New Roman" panose="02020603050405020304" pitchFamily="18" charset="0"/>
              </a:rPr>
              <a:t>DUYGUYA KARŞI ÇIKMAK YERİNE O DUYGUYU YAŞADIĞINI KABUL ETMEK ÖNEMLİ!</a:t>
            </a:r>
          </a:p>
        </p:txBody>
      </p:sp>
      <p:sp>
        <p:nvSpPr>
          <p:cNvPr id="5" name="Sağ Ok 4"/>
          <p:cNvSpPr/>
          <p:nvPr/>
        </p:nvSpPr>
        <p:spPr>
          <a:xfrm flipV="1">
            <a:off x="3663688" y="3339607"/>
            <a:ext cx="765799" cy="936103"/>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flipV="1">
            <a:off x="3663687" y="4290309"/>
            <a:ext cx="765799" cy="936103"/>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826691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57158" y="1428736"/>
            <a:ext cx="8030938" cy="3552400"/>
          </a:xfrm>
        </p:spPr>
        <p:txBody>
          <a:bodyPr/>
          <a:lstStyle/>
          <a:p>
            <a:pPr algn="l"/>
            <a:r>
              <a:rPr lang="tr-TR" dirty="0" smtClean="0"/>
              <a:t>Orta ikinci sınıf , kız öğrenci;</a:t>
            </a:r>
          </a:p>
          <a:p>
            <a:pPr algn="just"/>
            <a:r>
              <a:rPr lang="tr-TR" sz="2000" dirty="0" smtClean="0"/>
              <a:t>Sınıf arkadaşlarım beni sevmiyorlar ve şimdi ben de onları sevmiyorum.Neden bana bu kadar kaba davranıyorlar? Benimle eğleniyorlar. Benim giyimimle bile eğleniyorlar. Ailem bana lüks şeyler alacak durumda değil. </a:t>
            </a:r>
            <a:r>
              <a:rPr lang="tr-TR" sz="2000" dirty="0" err="1" smtClean="0"/>
              <a:t>Uff</a:t>
            </a:r>
            <a:r>
              <a:rPr lang="tr-TR" sz="2000" dirty="0" smtClean="0"/>
              <a:t> beni beğenmek zorunda değiller ama keşke benimle alay etmeseler.</a:t>
            </a:r>
          </a:p>
          <a:p>
            <a:pPr algn="just"/>
            <a:endParaRPr lang="tr-TR" sz="2000" dirty="0" smtClean="0"/>
          </a:p>
          <a:p>
            <a:pPr algn="just"/>
            <a:r>
              <a:rPr lang="tr-TR" sz="2000" dirty="0" smtClean="0"/>
              <a:t>Bu kimse ne hissetmektedir?</a:t>
            </a:r>
            <a:endParaRPr lang="tr-TR"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3400" y="1428736"/>
            <a:ext cx="7854696" cy="3552400"/>
          </a:xfrm>
        </p:spPr>
        <p:txBody>
          <a:bodyPr>
            <a:normAutofit/>
          </a:bodyPr>
          <a:lstStyle/>
          <a:p>
            <a:pPr algn="just"/>
            <a:r>
              <a:rPr lang="tr-TR" sz="2000" dirty="0" smtClean="0"/>
              <a:t>Kızgınlık, incinmiş hissetmektedir çünkü, </a:t>
            </a:r>
          </a:p>
          <a:p>
            <a:pPr algn="just"/>
            <a:r>
              <a:rPr lang="tr-TR" sz="2000" dirty="0" smtClean="0"/>
              <a:t>-arkadaşları tarafından -beğenilmediğini düşünmektedir</a:t>
            </a:r>
          </a:p>
          <a:p>
            <a:pPr algn="just"/>
            <a:r>
              <a:rPr lang="tr-TR" sz="2000" dirty="0" smtClean="0"/>
              <a:t>-arkadaşları tarafından dışlandığını hissetmektedir </a:t>
            </a:r>
          </a:p>
          <a:p>
            <a:pPr algn="just"/>
            <a:r>
              <a:rPr lang="tr-TR" sz="2000" dirty="0" smtClean="0"/>
              <a:t>……………</a:t>
            </a:r>
          </a:p>
          <a:p>
            <a:pPr algn="just"/>
            <a:r>
              <a:rPr lang="tr-TR" sz="2000" dirty="0" smtClean="0"/>
              <a:t>………….</a:t>
            </a:r>
          </a:p>
          <a:p>
            <a:pPr algn="just"/>
            <a:r>
              <a:rPr lang="tr-TR" sz="2000" dirty="0" smtClean="0"/>
              <a:t>…………</a:t>
            </a:r>
            <a:endParaRPr lang="tr-T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rmAutofit/>
          </a:bodyPr>
          <a:lstStyle/>
          <a:p>
            <a:pPr algn="l"/>
            <a:r>
              <a:rPr lang="tr-TR" sz="2000" dirty="0" smtClean="0"/>
              <a:t>Psikolojik danışmanlık adayı öğrenci;</a:t>
            </a:r>
            <a:endParaRPr lang="tr-TR" sz="2000" dirty="0"/>
          </a:p>
        </p:txBody>
      </p:sp>
      <p:sp>
        <p:nvSpPr>
          <p:cNvPr id="4" name="2 Alt Başlık"/>
          <p:cNvSpPr>
            <a:spLocks noGrp="1"/>
          </p:cNvSpPr>
          <p:nvPr>
            <p:ph type="subTitle" idx="1"/>
          </p:nvPr>
        </p:nvSpPr>
        <p:spPr>
          <a:xfrm>
            <a:off x="285720" y="2000240"/>
            <a:ext cx="8643998" cy="4357718"/>
          </a:xfrm>
        </p:spPr>
        <p:txBody>
          <a:bodyPr>
            <a:normAutofit fontScale="92500" lnSpcReduction="10000"/>
          </a:bodyPr>
          <a:lstStyle/>
          <a:p>
            <a:pPr algn="just"/>
            <a:endParaRPr lang="tr-TR" dirty="0" smtClean="0"/>
          </a:p>
          <a:p>
            <a:pPr algn="just"/>
            <a:r>
              <a:rPr lang="tr-TR" sz="2400" dirty="0" smtClean="0"/>
              <a:t>- </a:t>
            </a:r>
            <a:r>
              <a:rPr lang="tr-TR" sz="2200" dirty="0" smtClean="0"/>
              <a:t>İyi bir insan olma gereksinimim ve danışmanlık isteyen herkesi her zaman kabul ettiğimi görmeye başladım. Şimdi ne </a:t>
            </a:r>
            <a:r>
              <a:rPr lang="tr-TR" sz="2200" dirty="0" err="1" smtClean="0"/>
              <a:t>yaptığımnı</a:t>
            </a:r>
            <a:r>
              <a:rPr lang="tr-TR" sz="2200" dirty="0" smtClean="0"/>
              <a:t> görebiliyorum, değişmeye başladım. Uygulama seanslarında danışman rolünü aldığım zamanlarda onaylanma </a:t>
            </a:r>
            <a:r>
              <a:rPr lang="tr-TR" sz="2200" dirty="0" err="1" smtClean="0"/>
              <a:t>ihtiyacımn</a:t>
            </a:r>
            <a:r>
              <a:rPr lang="tr-TR" sz="2200" dirty="0" smtClean="0"/>
              <a:t> ortaya çıkıyor. Başkaları tarafından sevilme ihtiyacım olmadan da iyi bir yardımcı olabileceğimi görmeye başladım. Doğru yolda ilerlediğimi biliyorum.</a:t>
            </a:r>
          </a:p>
          <a:p>
            <a:pPr algn="just"/>
            <a:r>
              <a:rPr lang="tr-TR" sz="1800" dirty="0" smtClean="0"/>
              <a:t>Bu kimse kendini ……..hissetmektedir  çünkü;</a:t>
            </a:r>
          </a:p>
          <a:p>
            <a:pPr algn="just"/>
            <a:r>
              <a:rPr lang="tr-TR" sz="1800" dirty="0" smtClean="0"/>
              <a:t>-</a:t>
            </a:r>
          </a:p>
          <a:p>
            <a:pPr algn="just"/>
            <a:r>
              <a:rPr lang="tr-TR" sz="1800" dirty="0" smtClean="0"/>
              <a:t>-</a:t>
            </a:r>
          </a:p>
          <a:p>
            <a:pPr algn="just"/>
            <a:r>
              <a:rPr lang="tr-TR" sz="1800" dirty="0" smtClean="0"/>
              <a:t>-</a:t>
            </a:r>
          </a:p>
          <a:p>
            <a:pPr algn="just"/>
            <a:r>
              <a:rPr lang="tr-TR" sz="1800" dirty="0" smtClean="0"/>
              <a:t>-</a:t>
            </a:r>
          </a:p>
          <a:p>
            <a:pPr algn="just"/>
            <a:r>
              <a:rPr lang="tr-TR" sz="1800" dirty="0" smtClean="0"/>
              <a:t>-</a:t>
            </a:r>
          </a:p>
          <a:p>
            <a:pPr algn="just"/>
            <a:r>
              <a:rPr lang="tr-TR" sz="1800" dirty="0" smtClean="0"/>
              <a:t>-</a:t>
            </a:r>
          </a:p>
          <a:p>
            <a:pPr algn="just"/>
            <a:endParaRPr lang="tr-TR" sz="2400" dirty="0" smtClean="0"/>
          </a:p>
          <a:p>
            <a:pPr algn="just"/>
            <a:endParaRPr lang="tr-T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rmAutofit/>
          </a:bodyPr>
          <a:lstStyle/>
          <a:p>
            <a:pPr algn="l"/>
            <a:endParaRPr lang="tr-TR" sz="4000" dirty="0"/>
          </a:p>
        </p:txBody>
      </p:sp>
      <p:sp>
        <p:nvSpPr>
          <p:cNvPr id="4" name="2 Alt Başlık"/>
          <p:cNvSpPr>
            <a:spLocks noGrp="1"/>
          </p:cNvSpPr>
          <p:nvPr>
            <p:ph type="subTitle" idx="1"/>
          </p:nvPr>
        </p:nvSpPr>
        <p:spPr>
          <a:xfrm>
            <a:off x="285720" y="2000240"/>
            <a:ext cx="8643998" cy="4357718"/>
          </a:xfrm>
        </p:spPr>
        <p:txBody>
          <a:bodyPr>
            <a:normAutofit/>
          </a:bodyPr>
          <a:lstStyle/>
          <a:p>
            <a:pPr algn="just"/>
            <a:endParaRPr lang="tr-TR" dirty="0" smtClean="0"/>
          </a:p>
          <a:p>
            <a:pPr algn="just"/>
            <a:r>
              <a:rPr lang="tr-TR" sz="1800" dirty="0" smtClean="0"/>
              <a:t>Bu kimse kendine güvenmekte ve kendinden hoşlanmaktadır/memnundur/ yeterli hissetmektedir, çünkü;</a:t>
            </a:r>
          </a:p>
          <a:p>
            <a:pPr algn="just"/>
            <a:endParaRPr lang="tr-TR" sz="1800" dirty="0" smtClean="0"/>
          </a:p>
          <a:p>
            <a:pPr algn="just"/>
            <a:r>
              <a:rPr lang="tr-TR" sz="1800" dirty="0" smtClean="0"/>
              <a:t>-yol kat ettiğini düşünmektedir</a:t>
            </a:r>
          </a:p>
          <a:p>
            <a:pPr algn="just"/>
            <a:r>
              <a:rPr lang="tr-TR" sz="1800" dirty="0" smtClean="0"/>
              <a:t>-kendisi ile ilgili olumlu düşünceleri bulunmaktadır.</a:t>
            </a:r>
          </a:p>
          <a:p>
            <a:pPr algn="just"/>
            <a:r>
              <a:rPr lang="tr-TR" sz="1800" dirty="0" smtClean="0"/>
              <a:t>-</a:t>
            </a:r>
          </a:p>
          <a:p>
            <a:pPr algn="just"/>
            <a:r>
              <a:rPr lang="tr-TR" sz="1800" dirty="0" smtClean="0"/>
              <a:t>-</a:t>
            </a:r>
            <a:endParaRPr lang="tr-TR" sz="2400" dirty="0" smtClean="0"/>
          </a:p>
          <a:p>
            <a:pPr algn="just"/>
            <a:endParaRPr lang="tr-T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2844" y="928670"/>
            <a:ext cx="8643966" cy="828668"/>
          </a:xfrm>
        </p:spPr>
        <p:txBody>
          <a:bodyPr>
            <a:noAutofit/>
          </a:bodyPr>
          <a:lstStyle/>
          <a:p>
            <a:pPr algn="ctr"/>
            <a:r>
              <a:rPr lang="tr-TR" sz="4800" dirty="0">
                <a:solidFill>
                  <a:srgbClr val="FFFF00"/>
                </a:solidFill>
              </a:rPr>
              <a:t>YIKICI VE YAPICI TEPKİLER</a:t>
            </a:r>
          </a:p>
        </p:txBody>
      </p:sp>
      <p:sp>
        <p:nvSpPr>
          <p:cNvPr id="4" name="2 Alt Başlık"/>
          <p:cNvSpPr>
            <a:spLocks noGrp="1"/>
          </p:cNvSpPr>
          <p:nvPr>
            <p:ph type="subTitle" idx="1"/>
          </p:nvPr>
        </p:nvSpPr>
        <p:spPr>
          <a:xfrm>
            <a:off x="285720" y="2000240"/>
            <a:ext cx="8643998" cy="4357718"/>
          </a:xfrm>
        </p:spPr>
        <p:txBody>
          <a:bodyPr>
            <a:normAutofit/>
          </a:bodyPr>
          <a:lstStyle/>
          <a:p>
            <a:pPr algn="just"/>
            <a:endParaRPr lang="tr-TR" dirty="0" smtClean="0"/>
          </a:p>
          <a:p>
            <a:pPr algn="just"/>
            <a:endParaRPr lang="tr-TR" sz="1800" dirty="0" smtClean="0"/>
          </a:p>
          <a:p>
            <a:pPr algn="just"/>
            <a:endParaRPr lang="tr-TR" sz="2400" dirty="0" smtClean="0"/>
          </a:p>
          <a:p>
            <a:pPr algn="just"/>
            <a:endParaRPr lang="tr-TR" dirty="0" smtClean="0"/>
          </a:p>
        </p:txBody>
      </p:sp>
      <p:sp>
        <p:nvSpPr>
          <p:cNvPr id="3" name="Metin kutusu 2"/>
          <p:cNvSpPr txBox="1"/>
          <p:nvPr/>
        </p:nvSpPr>
        <p:spPr>
          <a:xfrm>
            <a:off x="142844" y="2420888"/>
            <a:ext cx="8786874" cy="3754874"/>
          </a:xfrm>
          <a:prstGeom prst="rect">
            <a:avLst/>
          </a:prstGeom>
          <a:noFill/>
        </p:spPr>
        <p:txBody>
          <a:bodyPr wrap="square" rtlCol="0">
            <a:spAutoFit/>
          </a:bodyPr>
          <a:lstStyle/>
          <a:p>
            <a:pPr algn="just"/>
            <a:r>
              <a:rPr lang="tr-TR" sz="2000" dirty="0" smtClean="0">
                <a:latin typeface="Times New Roman" panose="02020603050405020304" pitchFamily="18" charset="0"/>
                <a:cs typeface="Times New Roman" panose="02020603050405020304" pitchFamily="18" charset="0"/>
              </a:rPr>
              <a:t>Davranışa yönelik tepkilerde kullanılan iki farklı dil kullanırız. Sen Dili ve Ben dili.</a:t>
            </a:r>
          </a:p>
          <a:p>
            <a:pPr algn="just"/>
            <a:r>
              <a:rPr lang="tr-TR" sz="2000" dirty="0" smtClean="0">
                <a:latin typeface="Times New Roman" panose="02020603050405020304" pitchFamily="18" charset="0"/>
                <a:cs typeface="Times New Roman" panose="02020603050405020304" pitchFamily="18" charset="0"/>
              </a:rPr>
              <a:t>İletişimde kullanılması tercih edilen</a:t>
            </a:r>
            <a:r>
              <a:rPr lang="tr-TR" sz="2000"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Ben Dili’dir.</a:t>
            </a:r>
          </a:p>
          <a:p>
            <a:pPr algn="just"/>
            <a:r>
              <a:rPr lang="tr-TR" i="1" dirty="0" smtClean="0">
                <a:effectLst>
                  <a:outerShdw blurRad="38100" dist="38100" dir="2700000" algn="tl">
                    <a:srgbClr val="000000">
                      <a:alpha val="43137"/>
                    </a:srgbClr>
                  </a:outerShdw>
                </a:effectLst>
              </a:rPr>
              <a:t>			 </a:t>
            </a:r>
          </a:p>
          <a:p>
            <a:pPr algn="just"/>
            <a:endParaRPr lang="tr-TR" i="1" dirty="0">
              <a:effectLst>
                <a:outerShdw blurRad="38100" dist="38100" dir="2700000" algn="tl">
                  <a:srgbClr val="000000">
                    <a:alpha val="43137"/>
                  </a:srgbClr>
                </a:outerShdw>
              </a:effectLst>
            </a:endParaRPr>
          </a:p>
          <a:p>
            <a:pPr algn="just"/>
            <a:r>
              <a:rPr lang="tr-TR" i="1" dirty="0" smtClean="0">
                <a:effectLst>
                  <a:outerShdw blurRad="38100" dist="38100" dir="2700000" algn="tl">
                    <a:srgbClr val="000000">
                      <a:alpha val="43137"/>
                    </a:srgbClr>
                  </a:outerShdw>
                </a:effectLst>
              </a:rPr>
              <a:t>Sen Dili: </a:t>
            </a:r>
            <a:r>
              <a:rPr lang="tr-TR" dirty="0" smtClean="0"/>
              <a:t>Başkasının, kabul etmediğimiz davranışına yönelik gösterdiğimiz öfke tepkilerimizdir. Bireyin olumsuz davranışına değil, kişiliğine yöneliktir. (yargılayıcı, suçlayıcı, imada bulunan, emir veren, öğüt veren, öneride bulunan, ahlak dersi veren, alaya alan </a:t>
            </a:r>
            <a:r>
              <a:rPr lang="tr-TR" dirty="0" err="1" smtClean="0"/>
              <a:t>v.b</a:t>
            </a:r>
            <a:r>
              <a:rPr lang="tr-TR" dirty="0" smtClean="0"/>
              <a:t>)</a:t>
            </a:r>
          </a:p>
          <a:p>
            <a:pPr algn="just"/>
            <a:endParaRPr lang="tr-TR" dirty="0"/>
          </a:p>
          <a:p>
            <a:pPr algn="just"/>
            <a:r>
              <a:rPr lang="tr-TR" i="1" dirty="0" smtClean="0">
                <a:effectLst>
                  <a:outerShdw blurRad="38100" dist="38100" dir="2700000" algn="tl">
                    <a:srgbClr val="000000">
                      <a:alpha val="43137"/>
                    </a:srgbClr>
                  </a:outerShdw>
                </a:effectLst>
              </a:rPr>
              <a:t>Ben dili: </a:t>
            </a:r>
            <a:r>
              <a:rPr lang="tr-TR" dirty="0"/>
              <a:t>Başkasının, kabul etmediğimiz davranışına yönelik </a:t>
            </a:r>
            <a:r>
              <a:rPr lang="tr-TR" dirty="0" smtClean="0"/>
              <a:t>gösterdiğimiz düşünce, duygu,  davranış ve isteklerimizi ifade etmektir. Tepkide bulunan birey kendi düşünce ve duygularıyla yüz yüze gelir, tepkide bulunulan birey ise davranışının başkasını nasıl etkilediğini anlar.</a:t>
            </a:r>
            <a:endParaRPr lang="tr-TR" i="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79449" y="515443"/>
            <a:ext cx="8643966" cy="828668"/>
          </a:xfrm>
        </p:spPr>
        <p:txBody>
          <a:bodyPr>
            <a:noAutofit/>
          </a:bodyPr>
          <a:lstStyle/>
          <a:p>
            <a:pPr algn="ctr"/>
            <a:r>
              <a:rPr lang="tr-TR" sz="4000" dirty="0">
                <a:solidFill>
                  <a:srgbClr val="FFFF00"/>
                </a:solidFill>
              </a:rPr>
              <a:t>YIKICI VE YAPICI TEPKİLER</a:t>
            </a:r>
          </a:p>
        </p:txBody>
      </p:sp>
      <p:sp>
        <p:nvSpPr>
          <p:cNvPr id="4" name="2 Alt Başlık"/>
          <p:cNvSpPr>
            <a:spLocks noGrp="1"/>
          </p:cNvSpPr>
          <p:nvPr>
            <p:ph type="subTitle" idx="1"/>
          </p:nvPr>
        </p:nvSpPr>
        <p:spPr>
          <a:xfrm>
            <a:off x="251520" y="1628800"/>
            <a:ext cx="8784976" cy="4752528"/>
          </a:xfrm>
        </p:spPr>
        <p:txBody>
          <a:bodyPr>
            <a:normAutofit/>
          </a:bodyPr>
          <a:lstStyle/>
          <a:p>
            <a:pPr algn="just"/>
            <a:endParaRPr lang="tr-TR" b="1" i="1" dirty="0" smtClean="0">
              <a:effectLst>
                <a:outerShdw blurRad="38100" dist="38100" dir="2700000" algn="tl">
                  <a:srgbClr val="000000">
                    <a:alpha val="43137"/>
                  </a:srgbClr>
                </a:outerShdw>
              </a:effectLst>
            </a:endParaRPr>
          </a:p>
          <a:p>
            <a:pPr algn="just"/>
            <a:endParaRPr lang="tr-TR" sz="1800" b="1" i="1" dirty="0">
              <a:effectLst>
                <a:outerShdw blurRad="38100" dist="38100" dir="2700000" algn="tl">
                  <a:srgbClr val="000000">
                    <a:alpha val="43137"/>
                  </a:srgbClr>
                </a:outerShdw>
              </a:effectLst>
            </a:endParaRPr>
          </a:p>
        </p:txBody>
      </p:sp>
      <p:sp>
        <p:nvSpPr>
          <p:cNvPr id="3" name="Metin kutusu 2"/>
          <p:cNvSpPr txBox="1"/>
          <p:nvPr/>
        </p:nvSpPr>
        <p:spPr>
          <a:xfrm>
            <a:off x="4067944" y="2996952"/>
            <a:ext cx="1443344" cy="369332"/>
          </a:xfrm>
          <a:prstGeom prst="rect">
            <a:avLst/>
          </a:prstGeom>
          <a:noFill/>
        </p:spPr>
        <p:txBody>
          <a:bodyPr wrap="none" rtlCol="0">
            <a:spAutoFit/>
          </a:bodyPr>
          <a:lstStyle/>
          <a:p>
            <a:r>
              <a:rPr lang="tr-TR" dirty="0" err="1" smtClean="0"/>
              <a:t>Vnvn</a:t>
            </a:r>
            <a:r>
              <a:rPr lang="tr-TR" dirty="0" smtClean="0"/>
              <a:t>………….</a:t>
            </a: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2523484138"/>
              </p:ext>
            </p:extLst>
          </p:nvPr>
        </p:nvGraphicFramePr>
        <p:xfrm>
          <a:off x="179449" y="1567345"/>
          <a:ext cx="8928992" cy="466852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3190830237"/>
                    </a:ext>
                  </a:extLst>
                </a:gridCol>
                <a:gridCol w="4464496">
                  <a:extLst>
                    <a:ext uri="{9D8B030D-6E8A-4147-A177-3AD203B41FA5}">
                      <a16:colId xmlns:a16="http://schemas.microsoft.com/office/drawing/2014/main" val="2109801669"/>
                    </a:ext>
                  </a:extLst>
                </a:gridCol>
              </a:tblGrid>
              <a:tr h="370840">
                <a:tc>
                  <a:txBody>
                    <a:bodyPr/>
                    <a:lstStyle/>
                    <a:p>
                      <a:pPr algn="ctr"/>
                      <a:r>
                        <a:rPr lang="tr-TR" dirty="0" smtClean="0">
                          <a:solidFill>
                            <a:srgbClr val="FFFF00"/>
                          </a:solidFill>
                        </a:rPr>
                        <a:t>SEN</a:t>
                      </a:r>
                      <a:r>
                        <a:rPr lang="tr-TR" baseline="0" dirty="0" smtClean="0">
                          <a:solidFill>
                            <a:srgbClr val="FFFF00"/>
                          </a:solidFill>
                        </a:rPr>
                        <a:t> DİLİ</a:t>
                      </a:r>
                      <a:endParaRPr lang="tr-TR" dirty="0">
                        <a:solidFill>
                          <a:srgbClr val="FFFF00"/>
                        </a:solidFill>
                      </a:endParaRPr>
                    </a:p>
                  </a:txBody>
                  <a:tcPr/>
                </a:tc>
                <a:tc>
                  <a:txBody>
                    <a:bodyPr/>
                    <a:lstStyle/>
                    <a:p>
                      <a:pPr algn="ctr"/>
                      <a:r>
                        <a:rPr lang="tr-TR" dirty="0" smtClean="0">
                          <a:solidFill>
                            <a:srgbClr val="FFFF00"/>
                          </a:solidFill>
                        </a:rPr>
                        <a:t> BEN DİLİ</a:t>
                      </a:r>
                      <a:endParaRPr lang="tr-TR" dirty="0">
                        <a:solidFill>
                          <a:srgbClr val="FFFF00"/>
                        </a:solidFill>
                      </a:endParaRPr>
                    </a:p>
                  </a:txBody>
                  <a:tcPr/>
                </a:tc>
                <a:extLst>
                  <a:ext uri="{0D108BD9-81ED-4DB2-BD59-A6C34878D82A}">
                    <a16:rowId xmlns:a16="http://schemas.microsoft.com/office/drawing/2014/main" val="2733502988"/>
                  </a:ext>
                </a:extLst>
              </a:tr>
              <a:tr h="370840">
                <a:tc>
                  <a:txBody>
                    <a:bodyPr/>
                    <a:lstStyle/>
                    <a:p>
                      <a:r>
                        <a:rPr lang="tr-TR" dirty="0" smtClean="0">
                          <a:latin typeface="Times New Roman" panose="02020603050405020304" pitchFamily="18" charset="0"/>
                          <a:cs typeface="Times New Roman" panose="02020603050405020304" pitchFamily="18" charset="0"/>
                        </a:rPr>
                        <a:t>Şu müziğin sesini kes demedim mi?</a:t>
                      </a:r>
                      <a:endParaRPr lang="tr-TR" dirty="0">
                        <a:latin typeface="Times New Roman" panose="02020603050405020304" pitchFamily="18" charset="0"/>
                        <a:cs typeface="Times New Roman" panose="02020603050405020304" pitchFamily="18" charset="0"/>
                      </a:endParaRPr>
                    </a:p>
                  </a:txBody>
                  <a:tcPr/>
                </a:tc>
                <a:tc>
                  <a:txBody>
                    <a:bodyPr/>
                    <a:lstStyle/>
                    <a:p>
                      <a:r>
                        <a:rPr lang="tr-TR" dirty="0" smtClean="0">
                          <a:latin typeface="Times New Roman" panose="02020603050405020304" pitchFamily="18" charset="0"/>
                          <a:cs typeface="Times New Roman" panose="02020603050405020304" pitchFamily="18" charset="0"/>
                        </a:rPr>
                        <a:t>Müziğin sesi bu kadar açık olunca okuduğumu anlamıyorum ve başım ağrıyor. Müziği kapatabilir misin?</a:t>
                      </a:r>
                      <a:endParaRPr lang="tr-T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54248328"/>
                  </a:ext>
                </a:extLst>
              </a:tr>
              <a:tr h="370840">
                <a:tc>
                  <a:txBody>
                    <a:bodyPr/>
                    <a:lstStyle/>
                    <a:p>
                      <a:r>
                        <a:rPr lang="tr-TR" dirty="0" smtClean="0">
                          <a:latin typeface="Times New Roman" panose="02020603050405020304" pitchFamily="18" charset="0"/>
                          <a:cs typeface="Times New Roman" panose="02020603050405020304" pitchFamily="18" charset="0"/>
                        </a:rPr>
                        <a:t>Benimle nasıl böyle konuşursun,</a:t>
                      </a:r>
                      <a:r>
                        <a:rPr lang="tr-TR" baseline="0" dirty="0" smtClean="0">
                          <a:latin typeface="Times New Roman" panose="02020603050405020304" pitchFamily="18" charset="0"/>
                          <a:cs typeface="Times New Roman" panose="02020603050405020304" pitchFamily="18" charset="0"/>
                        </a:rPr>
                        <a:t> terbiyesiz, utanmıyor musun!</a:t>
                      </a:r>
                      <a:endParaRPr lang="tr-TR" dirty="0">
                        <a:latin typeface="Times New Roman" panose="02020603050405020304" pitchFamily="18" charset="0"/>
                        <a:cs typeface="Times New Roman" panose="02020603050405020304" pitchFamily="18" charset="0"/>
                      </a:endParaRPr>
                    </a:p>
                  </a:txBody>
                  <a:tcPr/>
                </a:tc>
                <a:tc>
                  <a:txBody>
                    <a:bodyPr/>
                    <a:lstStyle/>
                    <a:p>
                      <a:r>
                        <a:rPr lang="tr-TR" dirty="0" smtClean="0">
                          <a:latin typeface="Times New Roman" panose="02020603050405020304" pitchFamily="18" charset="0"/>
                          <a:cs typeface="Times New Roman" panose="02020603050405020304" pitchFamily="18" charset="0"/>
                        </a:rPr>
                        <a:t>Benimle bu şekilde konuştuğunda çok ağırıma gidiyor ve güceniyorum. Benimle</a:t>
                      </a:r>
                      <a:r>
                        <a:rPr lang="tr-TR" baseline="0" dirty="0" smtClean="0">
                          <a:latin typeface="Times New Roman" panose="02020603050405020304" pitchFamily="18" charset="0"/>
                          <a:cs typeface="Times New Roman" panose="02020603050405020304" pitchFamily="18" charset="0"/>
                        </a:rPr>
                        <a:t> bağırmadan konuşmanı istiyorum.</a:t>
                      </a:r>
                      <a:endParaRPr lang="tr-T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29548296"/>
                  </a:ext>
                </a:extLst>
              </a:tr>
              <a:tr h="370840">
                <a:tc>
                  <a:txBody>
                    <a:bodyPr/>
                    <a:lstStyle/>
                    <a:p>
                      <a:r>
                        <a:rPr lang="tr-TR" dirty="0" smtClean="0">
                          <a:latin typeface="Times New Roman" panose="02020603050405020304" pitchFamily="18" charset="0"/>
                          <a:cs typeface="Times New Roman" panose="02020603050405020304" pitchFamily="18" charset="0"/>
                        </a:rPr>
                        <a:t>Bütün gün ne yaptınız </a:t>
                      </a:r>
                      <a:r>
                        <a:rPr lang="tr-TR" dirty="0" err="1" smtClean="0">
                          <a:latin typeface="Times New Roman" panose="02020603050405020304" pitchFamily="18" charset="0"/>
                          <a:cs typeface="Times New Roman" panose="02020603050405020304" pitchFamily="18" charset="0"/>
                        </a:rPr>
                        <a:t>allah</a:t>
                      </a:r>
                      <a:r>
                        <a:rPr lang="tr-TR" dirty="0" smtClean="0">
                          <a:latin typeface="Times New Roman" panose="02020603050405020304" pitchFamily="18" charset="0"/>
                          <a:cs typeface="Times New Roman" panose="02020603050405020304" pitchFamily="18" charset="0"/>
                        </a:rPr>
                        <a:t> aşkına. Ortalık yine birbirine girmiş, bulaşıklar ortada.</a:t>
                      </a:r>
                      <a:endParaRPr lang="tr-TR" dirty="0">
                        <a:latin typeface="Times New Roman" panose="02020603050405020304" pitchFamily="18" charset="0"/>
                        <a:cs typeface="Times New Roman" panose="02020603050405020304" pitchFamily="18" charset="0"/>
                      </a:endParaRPr>
                    </a:p>
                  </a:txBody>
                  <a:tcPr/>
                </a:tc>
                <a:tc>
                  <a:txBody>
                    <a:bodyPr/>
                    <a:lstStyle/>
                    <a:p>
                      <a:r>
                        <a:rPr lang="tr-TR" dirty="0" smtClean="0">
                          <a:latin typeface="Times New Roman" panose="02020603050405020304" pitchFamily="18" charset="0"/>
                          <a:cs typeface="Times New Roman" panose="02020603050405020304" pitchFamily="18" charset="0"/>
                        </a:rPr>
                        <a:t>İşten eve geldiğimde, ortalığı böyle dağılmış, bulaşıkları yıkanmamış bulunca çok canım sıkılıyor ve kızıyorum. ….</a:t>
                      </a:r>
                      <a:endParaRPr lang="tr-T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80873244"/>
                  </a:ext>
                </a:extLst>
              </a:tr>
              <a:tr h="370840">
                <a:tc>
                  <a:txBody>
                    <a:bodyPr/>
                    <a:lstStyle/>
                    <a:p>
                      <a:r>
                        <a:rPr lang="tr-TR" dirty="0" smtClean="0">
                          <a:latin typeface="Times New Roman" panose="02020603050405020304" pitchFamily="18" charset="0"/>
                          <a:cs typeface="Times New Roman" panose="02020603050405020304" pitchFamily="18" charset="0"/>
                        </a:rPr>
                        <a:t>Sen her zaman geç gelirsin bari bu sefer tam ikide gel de insanlara</a:t>
                      </a:r>
                      <a:r>
                        <a:rPr lang="tr-TR" baseline="0" dirty="0" smtClean="0">
                          <a:latin typeface="Times New Roman" panose="02020603050405020304" pitchFamily="18" charset="0"/>
                          <a:cs typeface="Times New Roman" panose="02020603050405020304" pitchFamily="18" charset="0"/>
                        </a:rPr>
                        <a:t> ayıp olmasın</a:t>
                      </a:r>
                      <a:endParaRPr lang="tr-TR" dirty="0">
                        <a:latin typeface="Times New Roman" panose="02020603050405020304" pitchFamily="18" charset="0"/>
                        <a:cs typeface="Times New Roman" panose="02020603050405020304" pitchFamily="18" charset="0"/>
                      </a:endParaRPr>
                    </a:p>
                  </a:txBody>
                  <a:tcPr/>
                </a:tc>
                <a:tc>
                  <a:txBody>
                    <a:bodyPr/>
                    <a:lstStyle/>
                    <a:p>
                      <a:r>
                        <a:rPr lang="tr-TR" dirty="0" smtClean="0">
                          <a:latin typeface="Times New Roman" panose="02020603050405020304" pitchFamily="18" charset="0"/>
                          <a:cs typeface="Times New Roman" panose="02020603050405020304" pitchFamily="18" charset="0"/>
                        </a:rPr>
                        <a:t>Geç</a:t>
                      </a:r>
                      <a:r>
                        <a:rPr lang="tr-TR" baseline="0" dirty="0" smtClean="0">
                          <a:latin typeface="Times New Roman" panose="02020603050405020304" pitchFamily="18" charset="0"/>
                          <a:cs typeface="Times New Roman" panose="02020603050405020304" pitchFamily="18" charset="0"/>
                        </a:rPr>
                        <a:t> kaldığında ben çok endişeleniyor ve geriliyorum. Saat tam ikide burada olur musun lütfen.</a:t>
                      </a:r>
                      <a:endParaRPr lang="tr-T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683330"/>
                  </a:ext>
                </a:extLst>
              </a:tr>
              <a:tr h="370840">
                <a:tc>
                  <a:txBody>
                    <a:bodyPr/>
                    <a:lstStyle/>
                    <a:p>
                      <a:r>
                        <a:rPr lang="tr-TR" dirty="0" smtClean="0">
                          <a:latin typeface="Times New Roman" panose="02020603050405020304" pitchFamily="18" charset="0"/>
                          <a:cs typeface="Times New Roman" panose="02020603050405020304" pitchFamily="18" charset="0"/>
                        </a:rPr>
                        <a:t>Anlattıkların beni çok üzdü</a:t>
                      </a:r>
                    </a:p>
                    <a:p>
                      <a:r>
                        <a:rPr lang="tr-TR" dirty="0" smtClean="0">
                          <a:latin typeface="Times New Roman" panose="02020603050405020304" pitchFamily="18" charset="0"/>
                          <a:cs typeface="Times New Roman" panose="02020603050405020304" pitchFamily="18" charset="0"/>
                        </a:rPr>
                        <a:t>Bu yaptığın</a:t>
                      </a:r>
                      <a:r>
                        <a:rPr lang="tr-TR" baseline="0" dirty="0" smtClean="0">
                          <a:latin typeface="Times New Roman" panose="02020603050405020304" pitchFamily="18" charset="0"/>
                          <a:cs typeface="Times New Roman" panose="02020603050405020304" pitchFamily="18" charset="0"/>
                        </a:rPr>
                        <a:t> beni çok kızdırdı.</a:t>
                      </a:r>
                      <a:endParaRPr lang="tr-TR" dirty="0">
                        <a:latin typeface="Times New Roman" panose="02020603050405020304" pitchFamily="18" charset="0"/>
                        <a:cs typeface="Times New Roman" panose="02020603050405020304" pitchFamily="18" charset="0"/>
                      </a:endParaRPr>
                    </a:p>
                  </a:txBody>
                  <a:tcPr/>
                </a:tc>
                <a:tc>
                  <a:txBody>
                    <a:bodyPr/>
                    <a:lstStyle/>
                    <a:p>
                      <a:r>
                        <a:rPr lang="tr-TR" dirty="0" smtClean="0">
                          <a:latin typeface="Times New Roman" panose="02020603050405020304" pitchFamily="18" charset="0"/>
                          <a:cs typeface="Times New Roman" panose="02020603050405020304" pitchFamily="18" charset="0"/>
                        </a:rPr>
                        <a:t>Anlattıklarına çok üzüldüm.</a:t>
                      </a:r>
                    </a:p>
                    <a:p>
                      <a:r>
                        <a:rPr lang="tr-TR" dirty="0" smtClean="0">
                          <a:latin typeface="Times New Roman" panose="02020603050405020304" pitchFamily="18" charset="0"/>
                          <a:cs typeface="Times New Roman" panose="02020603050405020304" pitchFamily="18" charset="0"/>
                        </a:rPr>
                        <a:t>Bu yaptığına</a:t>
                      </a:r>
                      <a:r>
                        <a:rPr lang="tr-TR" baseline="0" dirty="0" smtClean="0">
                          <a:latin typeface="Times New Roman" panose="02020603050405020304" pitchFamily="18" charset="0"/>
                          <a:cs typeface="Times New Roman" panose="02020603050405020304" pitchFamily="18" charset="0"/>
                        </a:rPr>
                        <a:t> </a:t>
                      </a:r>
                      <a:r>
                        <a:rPr lang="tr-TR" baseline="0" smtClean="0">
                          <a:latin typeface="Times New Roman" panose="02020603050405020304" pitchFamily="18" charset="0"/>
                          <a:cs typeface="Times New Roman" panose="02020603050405020304" pitchFamily="18" charset="0"/>
                        </a:rPr>
                        <a:t>çok kızdım.</a:t>
                      </a:r>
                      <a:endParaRPr lang="tr-T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15653910"/>
                  </a:ext>
                </a:extLst>
              </a:tr>
            </a:tbl>
          </a:graphicData>
        </a:graphic>
      </p:graphicFrame>
    </p:spTree>
    <p:extLst>
      <p:ext uri="{BB962C8B-B14F-4D97-AF65-F5344CB8AC3E}">
        <p14:creationId xmlns:p14="http://schemas.microsoft.com/office/powerpoint/2010/main" val="4231429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3400" y="3228536"/>
            <a:ext cx="7854696" cy="920544"/>
          </a:xfrm>
        </p:spPr>
        <p:txBody>
          <a:bodyPr/>
          <a:lstStyle/>
          <a:p>
            <a:pPr algn="ctr"/>
            <a:r>
              <a:rPr lang="tr-TR" sz="3200" b="1" dirty="0" smtClean="0">
                <a:solidFill>
                  <a:schemeClr val="accent3">
                    <a:lumMod val="60000"/>
                    <a:lumOff val="40000"/>
                  </a:schemeClr>
                </a:solidFill>
                <a:effectLst>
                  <a:outerShdw blurRad="38100" dist="38100" dir="2700000" algn="tl">
                    <a:srgbClr val="000000">
                      <a:alpha val="43137"/>
                    </a:srgbClr>
                  </a:outerShdw>
                </a:effectLst>
              </a:rPr>
              <a:t>EMPATİNİN TEMEL UNSURLARI</a:t>
            </a:r>
          </a:p>
          <a:p>
            <a:pPr algn="l"/>
            <a:endParaRPr lang="tr-TR" sz="1400" dirty="0" smtClean="0"/>
          </a:p>
        </p:txBody>
      </p:sp>
    </p:spTree>
    <p:extLst>
      <p:ext uri="{BB962C8B-B14F-4D97-AF65-F5344CB8AC3E}">
        <p14:creationId xmlns:p14="http://schemas.microsoft.com/office/powerpoint/2010/main" val="1894665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pPr algn="ctr"/>
            <a:r>
              <a:rPr lang="tr-TR" sz="2800" i="1" dirty="0" smtClean="0">
                <a:effectLst>
                  <a:outerShdw blurRad="38100" dist="38100" dir="2700000" algn="tl">
                    <a:srgbClr val="000000">
                      <a:alpha val="43137"/>
                    </a:srgbClr>
                  </a:outerShdw>
                </a:effectLst>
              </a:rPr>
              <a:t>“Başkası ne hisseder?” ‘ i anlamak için önce “ben ne hissediyorum?” ‘u anlamak gerekli!</a:t>
            </a:r>
          </a:p>
          <a:p>
            <a:pPr algn="ctr"/>
            <a:endParaRPr lang="tr-TR" sz="2800" i="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785794"/>
            <a:ext cx="7851648" cy="757230"/>
          </a:xfrm>
        </p:spPr>
        <p:txBody>
          <a:bodyPr>
            <a:noAutofit/>
          </a:bodyPr>
          <a:lstStyle/>
          <a:p>
            <a:pPr algn="l"/>
            <a:r>
              <a:rPr lang="tr-TR" sz="4400" i="1" dirty="0" smtClean="0"/>
              <a:t>1. Duyguların  gözden geçirilmesi ve İfadesi</a:t>
            </a:r>
            <a:endParaRPr lang="tr-TR" sz="4400" i="1" dirty="0"/>
          </a:p>
        </p:txBody>
      </p:sp>
      <p:sp>
        <p:nvSpPr>
          <p:cNvPr id="3" name="2 Alt Başlık"/>
          <p:cNvSpPr>
            <a:spLocks noGrp="1"/>
          </p:cNvSpPr>
          <p:nvPr>
            <p:ph type="subTitle" idx="1"/>
          </p:nvPr>
        </p:nvSpPr>
        <p:spPr>
          <a:xfrm>
            <a:off x="142844" y="1714488"/>
            <a:ext cx="8786874" cy="4857784"/>
          </a:xfrm>
        </p:spPr>
        <p:txBody>
          <a:bodyPr>
            <a:normAutofit fontScale="92500" lnSpcReduction="10000"/>
          </a:bodyPr>
          <a:lstStyle/>
          <a:p>
            <a:pPr algn="l"/>
            <a:r>
              <a:rPr lang="tr-TR" sz="1800" b="1" i="1" u="sng" dirty="0" smtClean="0">
                <a:solidFill>
                  <a:srgbClr val="FFFF00"/>
                </a:solidFill>
              </a:rPr>
              <a:t>Kısa kelimeler</a:t>
            </a:r>
            <a:r>
              <a:rPr lang="tr-TR" sz="1800" dirty="0" smtClean="0">
                <a:solidFill>
                  <a:srgbClr val="FFFF00"/>
                </a:solidFill>
              </a:rPr>
              <a:t>: iyiyim, kızgınım, üzgünüm, hoşlanıyorum.</a:t>
            </a:r>
          </a:p>
          <a:p>
            <a:pPr algn="l"/>
            <a:r>
              <a:rPr lang="tr-TR" sz="1800" b="1" i="1" u="sng" dirty="0" smtClean="0">
                <a:solidFill>
                  <a:srgbClr val="FFFF00"/>
                </a:solidFill>
              </a:rPr>
              <a:t>Deyimler : </a:t>
            </a:r>
          </a:p>
          <a:p>
            <a:pPr algn="l"/>
            <a:r>
              <a:rPr lang="tr-TR" sz="1800" dirty="0" smtClean="0"/>
              <a:t>Ayağımı yere sağlam basıyorum</a:t>
            </a:r>
          </a:p>
          <a:p>
            <a:pPr algn="l"/>
            <a:r>
              <a:rPr lang="tr-TR" sz="1800" dirty="0" smtClean="0"/>
              <a:t>Bulutların üzerinde uçuyorum</a:t>
            </a:r>
          </a:p>
          <a:p>
            <a:pPr algn="l"/>
            <a:r>
              <a:rPr lang="tr-TR" sz="1800" dirty="0" smtClean="0"/>
              <a:t>Yerin dibine girmiş gibiyim</a:t>
            </a:r>
          </a:p>
          <a:p>
            <a:pPr algn="l"/>
            <a:r>
              <a:rPr lang="tr-TR" sz="1800" dirty="0" smtClean="0"/>
              <a:t>Karanlığın içinde yüzüyorum.</a:t>
            </a:r>
          </a:p>
          <a:p>
            <a:pPr algn="l"/>
            <a:r>
              <a:rPr lang="tr-TR" sz="1800" b="1" i="1" u="sng" dirty="0" smtClean="0">
                <a:solidFill>
                  <a:srgbClr val="FFFF00"/>
                </a:solidFill>
              </a:rPr>
              <a:t>Yaşantısal ifade : BANA NE OLUYOR, NE HİSSEDİYORUM? </a:t>
            </a:r>
            <a:r>
              <a:rPr lang="tr-TR" sz="1800" b="1" i="1" u="sng" dirty="0" smtClean="0"/>
              <a:t>Duygu ve hisler dolaylı olarak ifade edilir</a:t>
            </a:r>
            <a:endParaRPr lang="tr-TR" sz="1800" b="1" i="1" u="sng" dirty="0" smtClean="0">
              <a:solidFill>
                <a:srgbClr val="FFFF00"/>
              </a:solidFill>
            </a:endParaRPr>
          </a:p>
          <a:p>
            <a:pPr algn="l"/>
            <a:r>
              <a:rPr lang="tr-TR" sz="1800" dirty="0" smtClean="0"/>
              <a:t>Kendimi çöpe atılmış gibi hissediyorum</a:t>
            </a:r>
          </a:p>
          <a:p>
            <a:pPr algn="l"/>
            <a:r>
              <a:rPr lang="tr-TR" sz="1800" dirty="0" smtClean="0"/>
              <a:t>Beni sevdiğini hissediyorum.</a:t>
            </a:r>
          </a:p>
          <a:p>
            <a:pPr algn="l"/>
            <a:r>
              <a:rPr lang="tr-TR" sz="1800" dirty="0" smtClean="0"/>
              <a:t>Yargılandığımı ve eleştirildiğimi hissediyorum</a:t>
            </a:r>
          </a:p>
          <a:p>
            <a:pPr algn="l"/>
            <a:r>
              <a:rPr lang="tr-TR" sz="1800" b="1" i="1" u="sng" dirty="0" smtClean="0">
                <a:solidFill>
                  <a:srgbClr val="FFFF00"/>
                </a:solidFill>
              </a:rPr>
              <a:t>Davranışsal ifade: NE YAPACAK GİBİ HİSSEDİYORUM? </a:t>
            </a:r>
            <a:r>
              <a:rPr lang="tr-TR" sz="1800" b="1" i="1" u="sng" dirty="0" smtClean="0"/>
              <a:t>Duygu ve hisler dolaylı olarak ifade edilir</a:t>
            </a:r>
            <a:endParaRPr lang="tr-TR" sz="1800" b="1" i="1" u="sng" dirty="0" smtClean="0">
              <a:solidFill>
                <a:srgbClr val="FFFF00"/>
              </a:solidFill>
            </a:endParaRPr>
          </a:p>
          <a:p>
            <a:pPr algn="l"/>
            <a:r>
              <a:rPr lang="tr-TR" sz="1800" dirty="0" smtClean="0"/>
              <a:t>Vazgeçeceğim gibi geliyor</a:t>
            </a:r>
          </a:p>
          <a:p>
            <a:pPr algn="l"/>
            <a:r>
              <a:rPr lang="tr-TR" sz="1800" dirty="0" smtClean="0"/>
              <a:t>İçimden seni kucaklamak geliyor</a:t>
            </a:r>
          </a:p>
          <a:p>
            <a:pPr algn="l"/>
            <a:r>
              <a:rPr lang="tr-TR" sz="1800" dirty="0" smtClean="0"/>
              <a:t>İçimden sokaklarda şarkı söylemek , dans etmek geliyor.</a:t>
            </a:r>
            <a:endParaRPr lang="tr-TR"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571480"/>
            <a:ext cx="7851648" cy="757230"/>
          </a:xfrm>
        </p:spPr>
        <p:txBody>
          <a:bodyPr>
            <a:normAutofit fontScale="90000"/>
          </a:bodyPr>
          <a:lstStyle/>
          <a:p>
            <a:pPr algn="l"/>
            <a:r>
              <a:rPr lang="tr-TR" dirty="0" smtClean="0"/>
              <a:t>SEVİNÇ</a:t>
            </a:r>
            <a:endParaRPr lang="tr-TR" dirty="0"/>
          </a:p>
        </p:txBody>
      </p:sp>
      <p:sp>
        <p:nvSpPr>
          <p:cNvPr id="3" name="2 Alt Başlık"/>
          <p:cNvSpPr>
            <a:spLocks noGrp="1"/>
          </p:cNvSpPr>
          <p:nvPr>
            <p:ph type="subTitle" idx="1"/>
          </p:nvPr>
        </p:nvSpPr>
        <p:spPr>
          <a:xfrm>
            <a:off x="142844" y="1428736"/>
            <a:ext cx="8786874" cy="4857784"/>
          </a:xfrm>
        </p:spPr>
        <p:txBody>
          <a:bodyPr>
            <a:normAutofit/>
          </a:bodyPr>
          <a:lstStyle/>
          <a:p>
            <a:pPr algn="l"/>
            <a:r>
              <a:rPr lang="tr-TR" sz="1800" b="1" i="1" u="sng" dirty="0" smtClean="0">
                <a:solidFill>
                  <a:srgbClr val="FFFF00"/>
                </a:solidFill>
              </a:rPr>
              <a:t>Kısa kelimeler</a:t>
            </a:r>
            <a:r>
              <a:rPr lang="tr-TR" sz="1800" dirty="0" smtClean="0">
                <a:solidFill>
                  <a:srgbClr val="FFFF00"/>
                </a:solidFill>
              </a:rPr>
              <a:t>:</a:t>
            </a:r>
          </a:p>
          <a:p>
            <a:pPr algn="l"/>
            <a:endParaRPr lang="tr-TR" sz="1800" dirty="0" smtClean="0">
              <a:solidFill>
                <a:srgbClr val="FFFF00"/>
              </a:solidFill>
            </a:endParaRPr>
          </a:p>
          <a:p>
            <a:pPr algn="l"/>
            <a:r>
              <a:rPr lang="tr-TR" sz="1800" b="1" i="1" u="sng" dirty="0" smtClean="0">
                <a:solidFill>
                  <a:srgbClr val="FFFF00"/>
                </a:solidFill>
              </a:rPr>
              <a:t>Deyim :</a:t>
            </a:r>
          </a:p>
          <a:p>
            <a:pPr algn="l"/>
            <a:endParaRPr lang="tr-TR" sz="1800" dirty="0" smtClean="0"/>
          </a:p>
          <a:p>
            <a:pPr algn="l"/>
            <a:r>
              <a:rPr lang="tr-TR" sz="1800" b="1" i="1" u="sng" dirty="0" smtClean="0">
                <a:solidFill>
                  <a:srgbClr val="FFFF00"/>
                </a:solidFill>
              </a:rPr>
              <a:t>Yaşantısal ifade : BANA NE OLUYOR, NE HİSSEDİYORUM? </a:t>
            </a:r>
            <a:r>
              <a:rPr lang="tr-TR" sz="1800" b="1" i="1" u="sng" dirty="0" smtClean="0"/>
              <a:t>Duygu ve hisler dolaylı olarak ifade edilir</a:t>
            </a:r>
            <a:endParaRPr lang="tr-TR" sz="1800" b="1" i="1" u="sng" dirty="0" smtClean="0">
              <a:solidFill>
                <a:srgbClr val="FFFF00"/>
              </a:solidFill>
            </a:endParaRPr>
          </a:p>
          <a:p>
            <a:pPr algn="l"/>
            <a:r>
              <a:rPr lang="tr-TR" sz="1800" b="1" i="1" u="sng" dirty="0" smtClean="0">
                <a:solidFill>
                  <a:srgbClr val="FFFF00"/>
                </a:solidFill>
              </a:rPr>
              <a:t> </a:t>
            </a:r>
          </a:p>
          <a:p>
            <a:pPr algn="l"/>
            <a:r>
              <a:rPr lang="tr-TR" sz="1800" b="1" i="1" u="sng" dirty="0" smtClean="0">
                <a:solidFill>
                  <a:srgbClr val="FFFF00"/>
                </a:solidFill>
              </a:rPr>
              <a:t>Davranışsal ifade: NE YAPACAK GİBİ HİSSEDİYORUM? </a:t>
            </a:r>
            <a:r>
              <a:rPr lang="tr-TR" sz="1800" b="1" i="1" u="sng" dirty="0" smtClean="0"/>
              <a:t>Duygu ve hisler dolaylı olarak ifade edilir</a:t>
            </a:r>
            <a:endParaRPr lang="tr-TR" sz="1800" b="1" i="1" u="sng" dirty="0" smtClean="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571480"/>
            <a:ext cx="7851648" cy="757230"/>
          </a:xfrm>
        </p:spPr>
        <p:txBody>
          <a:bodyPr>
            <a:normAutofit fontScale="90000"/>
          </a:bodyPr>
          <a:lstStyle/>
          <a:p>
            <a:pPr algn="l"/>
            <a:r>
              <a:rPr lang="tr-TR" dirty="0" smtClean="0"/>
              <a:t>SEVİNÇ</a:t>
            </a:r>
            <a:endParaRPr lang="tr-TR" dirty="0"/>
          </a:p>
        </p:txBody>
      </p:sp>
      <p:sp>
        <p:nvSpPr>
          <p:cNvPr id="3" name="2 Alt Başlık"/>
          <p:cNvSpPr>
            <a:spLocks noGrp="1"/>
          </p:cNvSpPr>
          <p:nvPr>
            <p:ph type="subTitle" idx="1"/>
          </p:nvPr>
        </p:nvSpPr>
        <p:spPr>
          <a:xfrm>
            <a:off x="142844" y="1428736"/>
            <a:ext cx="8786874" cy="4857784"/>
          </a:xfrm>
        </p:spPr>
        <p:txBody>
          <a:bodyPr>
            <a:normAutofit/>
          </a:bodyPr>
          <a:lstStyle/>
          <a:p>
            <a:pPr algn="l"/>
            <a:r>
              <a:rPr lang="tr-TR" sz="1800" b="1" i="1" u="sng" dirty="0" smtClean="0">
                <a:solidFill>
                  <a:srgbClr val="FFFF00"/>
                </a:solidFill>
              </a:rPr>
              <a:t>Kısa kelimeler</a:t>
            </a:r>
            <a:r>
              <a:rPr lang="tr-TR" sz="1800" dirty="0" smtClean="0">
                <a:solidFill>
                  <a:srgbClr val="FFFF00"/>
                </a:solidFill>
              </a:rPr>
              <a:t>: </a:t>
            </a:r>
            <a:r>
              <a:rPr lang="tr-TR" sz="1800" dirty="0" smtClean="0"/>
              <a:t>Mutluyum</a:t>
            </a:r>
          </a:p>
          <a:p>
            <a:pPr algn="l"/>
            <a:endParaRPr lang="tr-TR" sz="1800" dirty="0" smtClean="0">
              <a:solidFill>
                <a:srgbClr val="FFFF00"/>
              </a:solidFill>
            </a:endParaRPr>
          </a:p>
          <a:p>
            <a:pPr algn="l"/>
            <a:r>
              <a:rPr lang="tr-TR" sz="1800" b="1" i="1" u="sng" dirty="0" smtClean="0">
                <a:solidFill>
                  <a:srgbClr val="FFFF00"/>
                </a:solidFill>
              </a:rPr>
              <a:t>Deyim : </a:t>
            </a:r>
            <a:r>
              <a:rPr lang="tr-TR" sz="1800" dirty="0" smtClean="0"/>
              <a:t>Bulutların üzerinde uçuyorum</a:t>
            </a:r>
          </a:p>
          <a:p>
            <a:pPr algn="l"/>
            <a:endParaRPr lang="tr-TR" sz="1800" dirty="0" smtClean="0"/>
          </a:p>
          <a:p>
            <a:pPr algn="l"/>
            <a:r>
              <a:rPr lang="tr-TR" sz="1800" b="1" i="1" u="sng" dirty="0" smtClean="0">
                <a:solidFill>
                  <a:srgbClr val="FFFF00"/>
                </a:solidFill>
              </a:rPr>
              <a:t>Yaşantısal ifade : BANA NE OLUYOR, NE HİSSEDİYORUM? </a:t>
            </a:r>
            <a:r>
              <a:rPr lang="tr-TR" sz="1800" b="1" i="1" u="sng" dirty="0" smtClean="0"/>
              <a:t>Duygu ve hisler dolaylı olarak ifade edilir</a:t>
            </a:r>
            <a:endParaRPr lang="tr-TR" sz="1800" b="1" i="1" u="sng" dirty="0" smtClean="0">
              <a:solidFill>
                <a:srgbClr val="FFFF00"/>
              </a:solidFill>
            </a:endParaRPr>
          </a:p>
          <a:p>
            <a:pPr algn="l"/>
            <a:r>
              <a:rPr lang="tr-TR" sz="1800" b="1" dirty="0" smtClean="0"/>
              <a:t> Beni beğendiğini hissediyorum</a:t>
            </a:r>
          </a:p>
          <a:p>
            <a:pPr algn="l"/>
            <a:endParaRPr lang="tr-TR" sz="1800" b="1" dirty="0" smtClean="0"/>
          </a:p>
          <a:p>
            <a:pPr algn="l"/>
            <a:r>
              <a:rPr lang="tr-TR" sz="1800" b="1" i="1" u="sng" dirty="0" smtClean="0">
                <a:solidFill>
                  <a:srgbClr val="FFFF00"/>
                </a:solidFill>
              </a:rPr>
              <a:t>Davranışsal ifade: NE YAPACAK GİBİ HİSSEDİYORUM? </a:t>
            </a:r>
            <a:r>
              <a:rPr lang="tr-TR" sz="1800" b="1" i="1" u="sng" dirty="0" smtClean="0"/>
              <a:t>Duygu ve hisler dolaylı olarak ifade edilir</a:t>
            </a:r>
            <a:endParaRPr lang="tr-TR" sz="1800" b="1" i="1" u="sng" dirty="0" smtClean="0">
              <a:solidFill>
                <a:srgbClr val="FFFF00"/>
              </a:solidFill>
            </a:endParaRPr>
          </a:p>
          <a:p>
            <a:pPr algn="l"/>
            <a:r>
              <a:rPr lang="tr-TR" sz="1800" dirty="0" smtClean="0"/>
              <a:t>İçimden sokaklarda şarkı söylemek , dans etmek geliyor.</a:t>
            </a:r>
            <a:endParaRPr lang="tr-TR"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296</TotalTime>
  <Words>1025</Words>
  <Application>Microsoft Office PowerPoint</Application>
  <PresentationFormat>Ekran Gösterisi (4:3)</PresentationFormat>
  <Paragraphs>161</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Calibri</vt:lpstr>
      <vt:lpstr>Constantia</vt:lpstr>
      <vt:lpstr>Times New Roman</vt:lpstr>
      <vt:lpstr>Wingdings 2</vt:lpstr>
      <vt:lpstr>Akış</vt:lpstr>
      <vt:lpstr>EMPATİ DEVAMI…</vt:lpstr>
      <vt:lpstr>YIKICI VE YAPICI TEPKİLER</vt:lpstr>
      <vt:lpstr>YIKICI VE YAPICI TEPKİLER</vt:lpstr>
      <vt:lpstr>YIKICI VE YAPICI TEPKİLER</vt:lpstr>
      <vt:lpstr>PowerPoint Sunusu</vt:lpstr>
      <vt:lpstr>PowerPoint Sunusu</vt:lpstr>
      <vt:lpstr>1. Duyguların  gözden geçirilmesi ve İfadesi</vt:lpstr>
      <vt:lpstr>SEVİNÇ</vt:lpstr>
      <vt:lpstr>SEVİNÇ</vt:lpstr>
      <vt:lpstr>Kızgınlık</vt:lpstr>
      <vt:lpstr>KIZGINLIK</vt:lpstr>
      <vt:lpstr>KAYGI</vt:lpstr>
      <vt:lpstr>KAYGI</vt:lpstr>
      <vt:lpstr>2.Duyguların Gözden Geçirilmesi</vt:lpstr>
      <vt:lpstr>2. Duyguların ve İçeriğin Ayırt Edilmesi</vt:lpstr>
      <vt:lpstr>2.Duyguların ayırt edilmesi</vt:lpstr>
      <vt:lpstr>2. Duyguların ayırt edilmesi</vt:lpstr>
      <vt:lpstr>2. Duyguların ayırt edilmesi</vt:lpstr>
      <vt:lpstr>PowerPoint Sunusu</vt:lpstr>
      <vt:lpstr>PowerPoint Sunusu</vt:lpstr>
      <vt:lpstr>PowerPoint Sunusu</vt:lpstr>
      <vt:lpstr>Psikolojik danışmanlık adayı öğrenci;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EMPATİ DEVAMI…</dc:title>
  <dc:creator>sb</dc:creator>
  <cp:lastModifiedBy>ayşegül</cp:lastModifiedBy>
  <cp:revision>56</cp:revision>
  <dcterms:created xsi:type="dcterms:W3CDTF">2020-11-30T06:54:19Z</dcterms:created>
  <dcterms:modified xsi:type="dcterms:W3CDTF">2020-12-03T07:28:50Z</dcterms:modified>
</cp:coreProperties>
</file>