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0" r:id="rId3"/>
    <p:sldId id="286" r:id="rId4"/>
    <p:sldId id="283" r:id="rId5"/>
    <p:sldId id="287" r:id="rId6"/>
    <p:sldId id="288" r:id="rId7"/>
    <p:sldId id="289" r:id="rId8"/>
    <p:sldId id="284" r:id="rId9"/>
    <p:sldId id="285" r:id="rId10"/>
    <p:sldId id="26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40"/>
    <p:restoredTop sz="94681"/>
  </p:normalViewPr>
  <p:slideViewPr>
    <p:cSldViewPr snapToGrid="0" snapToObjects="1">
      <p:cViewPr varScale="1">
        <p:scale>
          <a:sx n="114" d="100"/>
          <a:sy n="114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btecer@ankara.edu.tr" TargetMode="Externa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E0A9224-C5F2-3F43-956A-7A52B05D1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6978" y="2223009"/>
            <a:ext cx="8679915" cy="1748729"/>
          </a:xfrm>
        </p:spPr>
        <p:txBody>
          <a:bodyPr/>
          <a:lstStyle/>
          <a:p>
            <a:r>
              <a:rPr lang="tr-TR" dirty="0">
                <a:latin typeface="+mn-lt"/>
              </a:rPr>
              <a:t>GIDA MİKROBİYOLOJİSİ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D10820E-DE30-4E45-AC89-83B4E883FA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2479" y="2320804"/>
            <a:ext cx="8673427" cy="1322587"/>
          </a:xfrm>
        </p:spPr>
        <p:txBody>
          <a:bodyPr>
            <a:normAutofit/>
          </a:bodyPr>
          <a:lstStyle/>
          <a:p>
            <a:r>
              <a:rPr lang="tr-TR" dirty="0"/>
              <a:t>ANKARA ÜNİVERSİTESİ</a:t>
            </a:r>
          </a:p>
          <a:p>
            <a:r>
              <a:rPr lang="tr-TR" dirty="0"/>
              <a:t>KALECİK MESLEK YÜKSEKOKULU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58212E1-A95E-4A45-A18B-E1B8E56F6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19132"/>
            <a:ext cx="2347387" cy="1515402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E0FA8D5D-6A9E-1440-9379-0934D6B55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0848" y="7643"/>
            <a:ext cx="1671151" cy="1174386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6848B03F-8D95-5E4D-AE2E-417EC11F17CB}"/>
              </a:ext>
            </a:extLst>
          </p:cNvPr>
          <p:cNvSpPr/>
          <p:nvPr/>
        </p:nvSpPr>
        <p:spPr>
          <a:xfrm>
            <a:off x="3621398" y="4366387"/>
            <a:ext cx="49555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ÖĞRETİM GÖREVLİSİ NİLGÜN BAŞAK TECER</a:t>
            </a:r>
          </a:p>
          <a:p>
            <a:pPr algn="ctr"/>
            <a:r>
              <a:rPr lang="tr-TR" dirty="0">
                <a:solidFill>
                  <a:schemeClr val="bg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nbtecer@ankara.edu.tr</a:t>
            </a: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652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DİNLEDİĞİNİZ İÇİN 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1894668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ET VE ET ÜRÜNLERİNDE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813" y="873100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ET VE ET ÜRÜNLERİ</a:t>
            </a:r>
          </a:p>
          <a:p>
            <a:pPr marL="0" indent="0" algn="just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BAŞLICA GIDA KAYNAKLI ZEHİRLENMELERİN  ANA KAYNAĞI OLMASINDA 2 TEMEL NEDEN VARDIR;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TAZE ET İÇERDİĞİ BESİN MADDELERİ, SU AKTİVİTESİ, PH DERECESİ BAKIMINDAN MİKROORGANİZMALARIN ÖZELLİKLE PATOJEN BAKTERİLERİN GELİŞMESİ İÇİN EN UYGUN ORTAMI SAĞLAR.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ÇİFTLİK HAYVANLARI BAKTERİ, PARAZİT GİBİ  PATOJEN MİKROORGANİZMLAR İÇİN İYİ BİR TAŞIYICIDIR. BESLENMELERİNDE KULLANILAN YEM, SU, YAŞADIKLARI ÇEVRE ŞARTLARI VE ETRAFLARINDAKİ DİĞER HAYVANLAR BU TAŞIYICILIĞA YARDIMCI OLUR.</a:t>
            </a:r>
          </a:p>
          <a:p>
            <a:pPr>
              <a:buFont typeface="Wingdings" pitchFamily="2" charset="2"/>
              <a:buChar char="Ø"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0934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ET VE ET ÜRÜNLERİNDE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6300" y="1012248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algn="just"/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ETLER, ET ÜRÜNLERİ VE SU ÜRÜNLERİ MİKROORGANİZMALARIN GELİŞİP ÇOĞALMALARI İÇİN UYGUN ORTAMLARDIR. ÇÜNKÜ </a:t>
            </a:r>
          </a:p>
          <a:p>
            <a:pPr lvl="1"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YÜKSEK NEM (%75-78) İÇERİRLER. SU AKTİVİTELERİ 0,99’DUR, </a:t>
            </a:r>
          </a:p>
          <a:p>
            <a:pPr lvl="1"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TAZE ETİN PH’SI 7-7,5 TUR, </a:t>
            </a:r>
          </a:p>
          <a:p>
            <a:pPr lvl="1"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FERMENTE OLABİLİR, GLİKOJENİ İÇERİR, AZOTLU BESİN ÖĞELERİ, MİNERAL VE DİĞER GELİŞME FAKTÖRLERİNCE ZENGİNDİR. </a:t>
            </a:r>
          </a:p>
          <a:p>
            <a:pPr algn="just"/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ET VE SU ÜRÜNLERİNDE MİKROFLORA ÜÇ YÖNDEN ÖNEM TAŞIR.</a:t>
            </a:r>
          </a:p>
          <a:p>
            <a:pPr lvl="1"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ET VE ÜRÜNLERİNİN BOZULMALARINA NEDEN OLURLAR. </a:t>
            </a:r>
          </a:p>
          <a:p>
            <a:pPr lvl="1"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ETTEN KAYNAKLANAN HASTALIK VE ZEHİRLENMELERİNE NEDEN OLUR. </a:t>
            </a:r>
          </a:p>
          <a:p>
            <a:pPr lvl="1"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ÇEŞİTLİ GIDA MADDELERİNİN (SUCUK, PASTIRMA VB.) ÜRETİMİNDE ETKİLİDİRLER.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8220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ET VE ET ÜRÜNLERİNDE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6300" y="1012248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algn="just"/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KIRMIZI ETLER</a:t>
            </a:r>
          </a:p>
          <a:p>
            <a:pPr lvl="0" algn="just"/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SAĞLIKLI BİR HAYVANIN KAS DOKUSU STERİLDİR.</a:t>
            </a:r>
          </a:p>
          <a:p>
            <a:pPr lvl="0" algn="just"/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KESİMDEN SONRA BAĞIŞIKLIK MEKANİZMASI ZAYIFLAR VE DURUR; MİKROORGANİZMALAR YAYILIR.</a:t>
            </a:r>
          </a:p>
          <a:p>
            <a:pPr lvl="0" algn="just"/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MİKROORGANİZMALARIN ETE BULAŞMA NEDENLERİ:</a:t>
            </a:r>
          </a:p>
          <a:p>
            <a:pPr lvl="1"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KESİM, DERİNİN YÜZÜLMESİ, İÇ ORGANLARIN ÇIKARTILMASI, KARKASIN PARÇALANMASI SIRASINDA</a:t>
            </a:r>
          </a:p>
          <a:p>
            <a:pPr lvl="1"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HAYVANIN DERİSİ, BAĞIRSAKLARI, KESİM ALETLERİ, ÇALIŞANLAR, ALET-EKİPMANLAR…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3698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ET VE ET ÜRÜNLERİNDE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6300" y="1012248"/>
            <a:ext cx="6942362" cy="59849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just">
              <a:buNone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ETE BULAŞAN MİKROORGANİZMALAR:</a:t>
            </a:r>
          </a:p>
          <a:p>
            <a:pPr lvl="0"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PATOJEN MİKROORGANİZMALAR</a:t>
            </a:r>
          </a:p>
          <a:p>
            <a:pPr lvl="0"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İNDİKATÖR MİKROORGANİZMALAR</a:t>
            </a:r>
          </a:p>
          <a:p>
            <a:pPr lvl="0" algn="just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AEROBİK MEZOFİLİK BAKTERİLER</a:t>
            </a:r>
          </a:p>
          <a:p>
            <a:pPr lvl="0" algn="just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FEKAL KOLİFORMLAR</a:t>
            </a:r>
          </a:p>
          <a:p>
            <a:pPr lvl="0" algn="just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TOPLAM KOLİFORM</a:t>
            </a:r>
          </a:p>
          <a:p>
            <a:pPr lvl="0" algn="just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ENTEROBACTERİACEAE</a:t>
            </a:r>
          </a:p>
          <a:p>
            <a:pPr lvl="0" algn="just">
              <a:buFont typeface="Wingdings" pitchFamily="2" charset="2"/>
              <a:buChar char="Ø"/>
            </a:pP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E.COLİ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BOZULMAYA NEDEN OLAN SAPROFİT MİKROORGANİZMALAR</a:t>
            </a:r>
          </a:p>
          <a:p>
            <a:pPr lvl="0"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SOĞUKTA SAKLANAN ETLERDE BOZULMA ETMENLERİ; 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PSEUDOMONAS, MORAXELLA, ACİNETOBACTER, ALCALİGENES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FLAVOBACTERİUM, ALTEROMONAS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(AEROBİK PSİKROTROF)</a:t>
            </a:r>
          </a:p>
          <a:p>
            <a:pPr lvl="0"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VAKUM PAKETLENMİŞ SOĞUKTA DEPOLANAN ETLERDE BOZULMA ETMENLERİ; LAB, 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BROCHOTRİX THERMOSPHACTA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PSİKROTROF ENTEROBACTERİACEAE, 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AEROMONAS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VAKUM PAKETLENMİŞ ÜRÜNLERDE BASKIN FLORA; PH, AMBALAJIN O2 GEÇİRGENLİĞİ, DEPOLAMA SICAKLIĞINA BAĞLIDIR.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563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ET VE ET ÜRÜNLERİNDE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6300" y="1111639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algn="just"/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HAYVANIN ÖLÜMÜNDEN SONRA MİKROORGANİZMALARIN DOKULARA YAYILMASINI ETKİLEYEN FAKTÖRLER:</a:t>
            </a:r>
          </a:p>
          <a:p>
            <a:pPr lvl="0" algn="just"/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BAĞIRSAKTAKİ YÜK</a:t>
            </a:r>
          </a:p>
          <a:p>
            <a:pPr lvl="1"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KESİMDEN 24 SAAT ÖNCESİNDEN İTİBAREN YEM VERİLMEMELİ</a:t>
            </a:r>
          </a:p>
          <a:p>
            <a:pPr lvl="0" algn="just"/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KESİMDEN ÖNCE HAYVANIN FİZYOLOJİK DURUMU</a:t>
            </a:r>
          </a:p>
          <a:p>
            <a:pPr lvl="1"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YORGUN, SİNİRLİ VE HEYECANLI</a:t>
            </a:r>
          </a:p>
          <a:p>
            <a:pPr lvl="1"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KAS DOKULARINDAKİ GLİKOJEN KESİMDEN ÖNCE TÜKETİLDİĞİNDEN ETTE NORMAL PH DÜŞÜŞÜ GÖZLENEMEZ.</a:t>
            </a:r>
          </a:p>
          <a:p>
            <a:pPr lvl="1"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NORMALDE PH’NIN 5.5’E DÜŞMESİ PSEUDOMONAS TÜRLERİNİ İNHİBE EDER.</a:t>
            </a:r>
          </a:p>
          <a:p>
            <a:pPr lvl="0" algn="just"/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KESİM VE KANATMA YÖNTEMLERİ</a:t>
            </a:r>
          </a:p>
          <a:p>
            <a:pPr lvl="0" algn="just"/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SOĞUTMA HIZI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4673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ET VE ET ÜRÜNLERİNDE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6300" y="1111639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algn="just"/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TAZE ETLERDE MİKROBİYEL BOZULMA</a:t>
            </a:r>
          </a:p>
          <a:p>
            <a:pPr algn="just"/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VAKUM PAKETLENMİŞ ETLERDE MİKROBİYEL BOZULMA</a:t>
            </a:r>
          </a:p>
          <a:p>
            <a:pPr algn="just"/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KÜRLENMİŞ ETLERDE MİKROBİYEL BOZULMA</a:t>
            </a:r>
          </a:p>
          <a:p>
            <a:pPr algn="just"/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BALIK VE DENİZ ÜRÜNLERİNDE MİKROBİYEL BOZULMA</a:t>
            </a:r>
          </a:p>
          <a:p>
            <a:pPr algn="just"/>
            <a:r>
              <a:rPr lang="tr-TR" sz="1600">
                <a:latin typeface="Arial" panose="020B0604020202020204" pitchFamily="34" charset="0"/>
                <a:cs typeface="Arial" panose="020B0604020202020204" pitchFamily="34" charset="0"/>
              </a:rPr>
              <a:t>KANATLI (TAVUK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1600">
                <a:latin typeface="Arial" panose="020B0604020202020204" pitchFamily="34" charset="0"/>
                <a:cs typeface="Arial" panose="020B0604020202020204" pitchFamily="34" charset="0"/>
              </a:rPr>
              <a:t>KÜMES HAYVANLARI)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ETLERİNDE MİKROBİYEL BOZULMA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3314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ET VE ET ÜRÜNLERİNDE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813" y="873100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dirty="0"/>
              <a:t>ET VE ET ÜRÜNLERİ</a:t>
            </a:r>
          </a:p>
          <a:p>
            <a:pPr marL="0" indent="0" algn="just">
              <a:buNone/>
            </a:pPr>
            <a:r>
              <a:rPr lang="tr-TR" dirty="0"/>
              <a:t>BAKTERİLER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PSEUDOMONAS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LACTOBACİLLUS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STREPTOCOCCUS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SALMONELLA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LEUCONOSTOC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MİCROCOCCUS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6634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ET VE ET ÜRÜNLERİNDE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813" y="873100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dirty="0"/>
              <a:t>ET VE ET ÜRÜNLERİ</a:t>
            </a:r>
          </a:p>
          <a:p>
            <a:pPr marL="0" indent="0" algn="just">
              <a:buNone/>
            </a:pPr>
            <a:r>
              <a:rPr lang="tr-TR" dirty="0"/>
              <a:t>KÜFLER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CLADOSPORİUM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GEOTRİCHUM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PENİCİLLİUM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840844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2607</TotalTime>
  <Words>505</Words>
  <Application>Microsoft Macintosh PowerPoint</Application>
  <PresentationFormat>Geniş ekran</PresentationFormat>
  <Paragraphs>112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 Light</vt:lpstr>
      <vt:lpstr>Rockwell</vt:lpstr>
      <vt:lpstr>Wingdings</vt:lpstr>
      <vt:lpstr>Atlas</vt:lpstr>
      <vt:lpstr>GIDA MİKROBİYOLOJİSİ</vt:lpstr>
      <vt:lpstr>ET VE ET ÜRÜNLERİNDE MİKROBİYEL BOZULMALAR</vt:lpstr>
      <vt:lpstr>ET VE ET ÜRÜNLERİNDE MİKROBİYEL BOZULMALAR</vt:lpstr>
      <vt:lpstr>ET VE ET ÜRÜNLERİNDE MİKROBİYEL BOZULMALAR</vt:lpstr>
      <vt:lpstr>ET VE ET ÜRÜNLERİNDE MİKROBİYEL BOZULMALAR</vt:lpstr>
      <vt:lpstr>ET VE ET ÜRÜNLERİNDE MİKROBİYEL BOZULMALAR</vt:lpstr>
      <vt:lpstr>ET VE ET ÜRÜNLERİNDE MİKROBİYEL BOZULMALAR</vt:lpstr>
      <vt:lpstr>ET VE ET ÜRÜNLERİNDE MİKROBİYEL BOZULMALAR</vt:lpstr>
      <vt:lpstr>ET VE ET ÜRÜNLERİNDE MİKROBİYEL BOZULMALAR</vt:lpstr>
      <vt:lpstr>DİNLEDİĞİNİZ İÇİN TEŞEKKÜRLER…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GIDA MİKROBİYOLOJİSİ</dc:title>
  <dc:creator>Özgür Tecer</dc:creator>
  <cp:lastModifiedBy>Özgür Tecer</cp:lastModifiedBy>
  <cp:revision>201</cp:revision>
  <dcterms:created xsi:type="dcterms:W3CDTF">2019-02-18T12:54:52Z</dcterms:created>
  <dcterms:modified xsi:type="dcterms:W3CDTF">2020-01-21T08:13:30Z</dcterms:modified>
</cp:coreProperties>
</file>