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5" r:id="rId3"/>
    <p:sldId id="286" r:id="rId4"/>
    <p:sldId id="288" r:id="rId5"/>
    <p:sldId id="283" r:id="rId6"/>
    <p:sldId id="290" r:id="rId7"/>
    <p:sldId id="287" r:id="rId8"/>
    <p:sldId id="292" r:id="rId9"/>
    <p:sldId id="285" r:id="rId10"/>
    <p:sldId id="276" r:id="rId11"/>
    <p:sldId id="275" r:id="rId12"/>
    <p:sldId id="274" r:id="rId13"/>
    <p:sldId id="277" r:id="rId14"/>
    <p:sldId id="294" r:id="rId15"/>
    <p:sldId id="279" r:id="rId16"/>
    <p:sldId id="280" r:id="rId17"/>
    <p:sldId id="281" r:id="rId18"/>
    <p:sldId id="282" r:id="rId19"/>
    <p:sldId id="273"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44610F0-0B07-4F42-9AB9-CCA180998306}" type="datetimeFigureOut">
              <a:rPr lang="tr-TR" smtClean="0"/>
              <a:t>10.07.2020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252917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4610F0-0B07-4F42-9AB9-CCA180998306}" type="datetimeFigureOut">
              <a:rPr lang="tr-TR" smtClean="0"/>
              <a:t>10.07.2020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281560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4610F0-0B07-4F42-9AB9-CCA180998306}" type="datetimeFigureOut">
              <a:rPr lang="tr-TR" smtClean="0"/>
              <a:t>10.07.2020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128240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4610F0-0B07-4F42-9AB9-CCA180998306}" type="datetimeFigureOut">
              <a:rPr lang="tr-TR" smtClean="0"/>
              <a:t>10.07.2020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278657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44610F0-0B07-4F42-9AB9-CCA180998306}" type="datetimeFigureOut">
              <a:rPr lang="tr-TR" smtClean="0"/>
              <a:t>10.07.2020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188382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44610F0-0B07-4F42-9AB9-CCA180998306}" type="datetimeFigureOut">
              <a:rPr lang="tr-TR" smtClean="0"/>
              <a:t>10.07.2020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413695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44610F0-0B07-4F42-9AB9-CCA180998306}" type="datetimeFigureOut">
              <a:rPr lang="tr-TR" smtClean="0"/>
              <a:t>10.07.2020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27820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44610F0-0B07-4F42-9AB9-CCA180998306}" type="datetimeFigureOut">
              <a:rPr lang="tr-TR" smtClean="0"/>
              <a:t>10.07.2020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168382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44610F0-0B07-4F42-9AB9-CCA180998306}" type="datetimeFigureOut">
              <a:rPr lang="tr-TR" smtClean="0"/>
              <a:t>10.07.2020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387854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44610F0-0B07-4F42-9AB9-CCA180998306}" type="datetimeFigureOut">
              <a:rPr lang="tr-TR" smtClean="0"/>
              <a:t>10.07.2020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376031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44610F0-0B07-4F42-9AB9-CCA180998306}" type="datetimeFigureOut">
              <a:rPr lang="tr-TR" smtClean="0"/>
              <a:t>10.07.2020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3BF0BE-57A8-48E2-B4C1-92249BBBD33B}" type="slidenum">
              <a:rPr lang="tr-TR" smtClean="0"/>
              <a:t>‹#›</a:t>
            </a:fld>
            <a:endParaRPr lang="tr-TR"/>
          </a:p>
        </p:txBody>
      </p:sp>
    </p:spTree>
    <p:extLst>
      <p:ext uri="{BB962C8B-B14F-4D97-AF65-F5344CB8AC3E}">
        <p14:creationId xmlns:p14="http://schemas.microsoft.com/office/powerpoint/2010/main" val="299953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blip>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610F0-0B07-4F42-9AB9-CCA180998306}" type="datetimeFigureOut">
              <a:rPr lang="tr-TR" smtClean="0"/>
              <a:t>10.07.2020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BF0BE-57A8-48E2-B4C1-92249BBBD33B}" type="slidenum">
              <a:rPr lang="tr-TR" smtClean="0"/>
              <a:t>‹#›</a:t>
            </a:fld>
            <a:endParaRPr lang="tr-TR"/>
          </a:p>
        </p:txBody>
      </p:sp>
    </p:spTree>
    <p:extLst>
      <p:ext uri="{BB962C8B-B14F-4D97-AF65-F5344CB8AC3E}">
        <p14:creationId xmlns:p14="http://schemas.microsoft.com/office/powerpoint/2010/main" val="394024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CEMIL-TEZ- LUTFEN SİLİNMESİN\BODH GAYA\DSCN8245.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016000"/>
            <a:ext cx="3609713" cy="310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E:\CEMIL-TEZ- LUTFEN SİLİNMESİN\BODH GAYA\DSCN9735.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676" y="3504603"/>
            <a:ext cx="4074700" cy="34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DSCF035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3633764" y="1016000"/>
            <a:ext cx="4101852" cy="3231059"/>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pic>
        <p:nvPicPr>
          <p:cNvPr id="5" name="Picture 2" descr="C:\D-\india resim\bırth of krsna\DSCF1207.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759667" y="1016000"/>
            <a:ext cx="4183054" cy="3633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india resim\Ram tapınağı, Assi Ghat\DSCF09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9713" y="3916859"/>
            <a:ext cx="4874142" cy="32779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7"/>
          <a:stretch>
            <a:fillRect/>
          </a:stretch>
        </p:blipFill>
        <p:spPr>
          <a:xfrm>
            <a:off x="7933431" y="3975882"/>
            <a:ext cx="4009290" cy="3159917"/>
          </a:xfrm>
          <a:prstGeom prst="rect">
            <a:avLst/>
          </a:prstGeom>
        </p:spPr>
      </p:pic>
      <p:sp>
        <p:nvSpPr>
          <p:cNvPr id="8" name="Dikdörtgen 7"/>
          <p:cNvSpPr/>
          <p:nvPr/>
        </p:nvSpPr>
        <p:spPr>
          <a:xfrm>
            <a:off x="979878" y="276197"/>
            <a:ext cx="5573322" cy="523220"/>
          </a:xfrm>
          <a:prstGeom prst="rect">
            <a:avLst/>
          </a:prstGeom>
        </p:spPr>
        <p:txBody>
          <a:bodyPr wrap="square">
            <a:spAutoFit/>
          </a:bodyPr>
          <a:lstStyle/>
          <a:p>
            <a:r>
              <a:rPr lang="tr-TR" sz="2800" b="1" dirty="0">
                <a:solidFill>
                  <a:srgbClr val="FF0000"/>
                </a:solidFill>
              </a:rPr>
              <a:t>DİNLER TARİHİ 1. HAFTA</a:t>
            </a:r>
          </a:p>
        </p:txBody>
      </p:sp>
      <p:sp>
        <p:nvSpPr>
          <p:cNvPr id="9" name="Metin kutusu 8"/>
          <p:cNvSpPr txBox="1"/>
          <p:nvPr/>
        </p:nvSpPr>
        <p:spPr>
          <a:xfrm>
            <a:off x="8577476" y="615890"/>
            <a:ext cx="3289300" cy="400110"/>
          </a:xfrm>
          <a:prstGeom prst="rect">
            <a:avLst/>
          </a:prstGeom>
          <a:noFill/>
        </p:spPr>
        <p:txBody>
          <a:bodyPr wrap="square" rtlCol="0">
            <a:spAutoFit/>
          </a:bodyPr>
          <a:lstStyle/>
          <a:p>
            <a:r>
              <a:rPr lang="tr-TR" sz="2000" b="1" dirty="0" smtClean="0"/>
              <a:t>Cemil </a:t>
            </a:r>
            <a:r>
              <a:rPr lang="tr-TR" sz="2000" b="1" dirty="0" err="1" smtClean="0"/>
              <a:t>Kutlutürk</a:t>
            </a:r>
            <a:r>
              <a:rPr lang="tr-TR" sz="2000" b="1" dirty="0" smtClean="0"/>
              <a:t>, 19.2.2020</a:t>
            </a:r>
            <a:endParaRPr lang="tr-TR" sz="2000" b="1" dirty="0"/>
          </a:p>
        </p:txBody>
      </p:sp>
      <p:pic>
        <p:nvPicPr>
          <p:cNvPr id="10" name="Resim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0" y="3504603"/>
            <a:ext cx="3635273" cy="4351338"/>
          </a:xfrm>
          <a:prstGeom prst="rect">
            <a:avLst/>
          </a:prstGeom>
        </p:spPr>
      </p:pic>
    </p:spTree>
    <p:extLst>
      <p:ext uri="{BB962C8B-B14F-4D97-AF65-F5344CB8AC3E}">
        <p14:creationId xmlns:p14="http://schemas.microsoft.com/office/powerpoint/2010/main" val="1004411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ar-AE" dirty="0"/>
              <a:t>اِنَّٓا اَرْسَلْنَاكَ بِالْحَقِّ بَش۪يرًا وَنَذ۪يرًاۜ وَاِنْ مِنْ اُمَّةٍ اِلَّا خَلَا ف۪يهَا نَذ۪يرٌ </a:t>
            </a:r>
            <a:r>
              <a:rPr lang="tr-TR" dirty="0" smtClean="0"/>
              <a:t> (</a:t>
            </a:r>
            <a:r>
              <a:rPr lang="tr-TR" dirty="0" err="1" smtClean="0"/>
              <a:t>fatır</a:t>
            </a:r>
            <a:r>
              <a:rPr lang="tr-TR" dirty="0" smtClean="0"/>
              <a:t>, 24)</a:t>
            </a:r>
          </a:p>
          <a:p>
            <a:endParaRPr lang="tr-TR" dirty="0" smtClean="0"/>
          </a:p>
          <a:p>
            <a:r>
              <a:rPr lang="ar-AE" dirty="0"/>
              <a:t>وَلَقَدْ بَعَثْنَا ف۪ي كُلِّ اُمَّةٍ رَسُولًا اَنِ اعْبُدُوا اللّٰهَ وَاجْتَنِبُوا الطَّاغُوتَۚ فَمِنْهُمْ مَنْ هَدَى اللّٰهُ وَمِنْهُمْ مَنْ حَقَّتْ عَلَيْهِ الضَّلَالَةُۜ فَس۪يرُوا </a:t>
            </a:r>
            <a:r>
              <a:rPr lang="ar-AE" dirty="0" smtClean="0"/>
              <a:t>فِي</a:t>
            </a:r>
            <a:r>
              <a:rPr lang="tr-TR" dirty="0" smtClean="0"/>
              <a:t>  (</a:t>
            </a:r>
            <a:r>
              <a:rPr lang="tr-TR" dirty="0" err="1" smtClean="0"/>
              <a:t>Nahl</a:t>
            </a:r>
            <a:r>
              <a:rPr lang="tr-TR" dirty="0" smtClean="0"/>
              <a:t>, 36)</a:t>
            </a:r>
            <a:endParaRPr lang="ar-AE" dirty="0"/>
          </a:p>
          <a:p>
            <a:endParaRPr lang="tr-TR" dirty="0"/>
          </a:p>
        </p:txBody>
      </p:sp>
    </p:spTree>
    <p:extLst>
      <p:ext uri="{BB962C8B-B14F-4D97-AF65-F5344CB8AC3E}">
        <p14:creationId xmlns:p14="http://schemas.microsoft.com/office/powerpoint/2010/main" val="209323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solidFill>
                  <a:srgbClr val="FF0000"/>
                </a:solidFill>
              </a:rPr>
              <a:t>Aşağıdaki peygamberleri yasadıkları dönem itibariyle kronolojik olarak sıralar mısınız?</a:t>
            </a:r>
            <a:endParaRPr lang="tr-TR" dirty="0">
              <a:solidFill>
                <a:srgbClr val="FF0000"/>
              </a:solidFill>
            </a:endParaRPr>
          </a:p>
        </p:txBody>
      </p:sp>
      <p:sp>
        <p:nvSpPr>
          <p:cNvPr id="3" name="İçerik Yer Tutucusu 2"/>
          <p:cNvSpPr>
            <a:spLocks noGrp="1"/>
          </p:cNvSpPr>
          <p:nvPr>
            <p:ph idx="1"/>
          </p:nvPr>
        </p:nvSpPr>
        <p:spPr>
          <a:xfrm>
            <a:off x="747346" y="1690688"/>
            <a:ext cx="10606454" cy="4486275"/>
          </a:xfrm>
        </p:spPr>
        <p:txBody>
          <a:bodyPr>
            <a:normAutofit/>
          </a:bodyPr>
          <a:lstStyle/>
          <a:p>
            <a:r>
              <a:rPr lang="tr-TR" dirty="0" smtClean="0"/>
              <a:t>İbrahim 				Süleyman</a:t>
            </a:r>
          </a:p>
          <a:p>
            <a:r>
              <a:rPr lang="tr-TR" dirty="0" smtClean="0"/>
              <a:t>Nuh 				İsa</a:t>
            </a:r>
          </a:p>
          <a:p>
            <a:r>
              <a:rPr lang="tr-TR" dirty="0" smtClean="0"/>
              <a:t>Yakup				Zekeriya</a:t>
            </a:r>
          </a:p>
          <a:p>
            <a:r>
              <a:rPr lang="tr-TR" dirty="0" smtClean="0"/>
              <a:t>İsmail 				Harun</a:t>
            </a:r>
          </a:p>
          <a:p>
            <a:r>
              <a:rPr lang="tr-TR" dirty="0" smtClean="0"/>
              <a:t>İshak				Davut </a:t>
            </a:r>
          </a:p>
          <a:p>
            <a:r>
              <a:rPr lang="tr-TR" dirty="0" smtClean="0"/>
              <a:t>Musa				</a:t>
            </a:r>
            <a:r>
              <a:rPr lang="tr-TR" dirty="0"/>
              <a:t> </a:t>
            </a:r>
            <a:r>
              <a:rPr lang="tr-TR" dirty="0" err="1"/>
              <a:t>Şuayb</a:t>
            </a:r>
            <a:r>
              <a:rPr lang="tr-TR" dirty="0"/>
              <a:t> </a:t>
            </a:r>
            <a:endParaRPr lang="tr-TR" dirty="0" smtClean="0"/>
          </a:p>
          <a:p>
            <a:r>
              <a:rPr lang="tr-TR" dirty="0" smtClean="0"/>
              <a:t> </a:t>
            </a:r>
            <a:r>
              <a:rPr lang="tr-TR" dirty="0"/>
              <a:t>Yusuf </a:t>
            </a:r>
            <a:endParaRPr lang="tr-TR" dirty="0" smtClean="0"/>
          </a:p>
          <a:p>
            <a:pPr marL="0" indent="0">
              <a:buNone/>
            </a:pPr>
            <a:r>
              <a:rPr lang="tr-TR" dirty="0"/>
              <a:t>														</a:t>
            </a:r>
          </a:p>
        </p:txBody>
      </p:sp>
    </p:spTree>
    <p:extLst>
      <p:ext uri="{BB962C8B-B14F-4D97-AF65-F5344CB8AC3E}">
        <p14:creationId xmlns:p14="http://schemas.microsoft.com/office/powerpoint/2010/main" val="263246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11015"/>
            <a:ext cx="6339254" cy="6312877"/>
          </a:xfrm>
        </p:spPr>
      </p:pic>
    </p:spTree>
    <p:extLst>
      <p:ext uri="{BB962C8B-B14F-4D97-AF65-F5344CB8AC3E}">
        <p14:creationId xmlns:p14="http://schemas.microsoft.com/office/powerpoint/2010/main" val="946065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6000" b="1" dirty="0" smtClean="0">
                <a:solidFill>
                  <a:schemeClr val="accent5"/>
                </a:solidFill>
              </a:rPr>
              <a:t>Metotlar</a:t>
            </a:r>
            <a:r>
              <a:rPr lang="tr-TR" dirty="0" smtClean="0"/>
              <a:t/>
            </a:r>
            <a:br>
              <a:rPr lang="tr-TR" dirty="0" smtClean="0"/>
            </a:br>
            <a:endParaRPr lang="tr-TR" dirty="0"/>
          </a:p>
        </p:txBody>
      </p:sp>
      <p:sp>
        <p:nvSpPr>
          <p:cNvPr id="3" name="İçerik Yer Tutucusu 2"/>
          <p:cNvSpPr>
            <a:spLocks noGrp="1"/>
          </p:cNvSpPr>
          <p:nvPr>
            <p:ph idx="1"/>
          </p:nvPr>
        </p:nvSpPr>
        <p:spPr>
          <a:xfrm>
            <a:off x="546100" y="1371600"/>
            <a:ext cx="10807700" cy="4805363"/>
          </a:xfrm>
        </p:spPr>
        <p:txBody>
          <a:bodyPr>
            <a:normAutofit fontScale="92500" lnSpcReduction="20000"/>
          </a:bodyPr>
          <a:lstStyle/>
          <a:p>
            <a:r>
              <a:rPr lang="tr-TR" b="1" dirty="0" err="1" smtClean="0">
                <a:solidFill>
                  <a:srgbClr val="FF0000"/>
                </a:solidFill>
              </a:rPr>
              <a:t>Epoch</a:t>
            </a:r>
            <a:r>
              <a:rPr lang="tr-TR" dirty="0"/>
              <a:t> </a:t>
            </a:r>
            <a:r>
              <a:rPr lang="tr-TR" dirty="0" smtClean="0"/>
              <a:t>(paranteze alma)</a:t>
            </a:r>
          </a:p>
          <a:p>
            <a:r>
              <a:rPr lang="tr-TR" dirty="0" err="1"/>
              <a:t>Epoch</a:t>
            </a:r>
            <a:r>
              <a:rPr lang="tr-TR" dirty="0"/>
              <a:t>, fenomenin kendi adına konuşmasına izin vermek için, fenomenin huzurunda evvelce oluşturulmuş olan kanaatin askıya alınması anlamına gelir. Bir bilim adamı olarak </a:t>
            </a:r>
            <a:r>
              <a:rPr lang="tr-TR" dirty="0" err="1"/>
              <a:t>fenomenolog</a:t>
            </a:r>
            <a:r>
              <a:rPr lang="tr-TR" dirty="0"/>
              <a:t>, kendi disiplini tarafından üzerine </a:t>
            </a:r>
            <a:r>
              <a:rPr lang="tr-TR" dirty="0" smtClean="0"/>
              <a:t>yüklenilen </a:t>
            </a:r>
            <a:r>
              <a:rPr lang="tr-TR" dirty="0"/>
              <a:t>dini olguların anlamını açıklama görevini, belli bir dini inanca ait olarak bu olay hakkında hüküm vermenin sorumluluğundan ayırmak zorundadır. </a:t>
            </a:r>
            <a:r>
              <a:rPr lang="tr-TR" dirty="0" err="1"/>
              <a:t>Fenomenoloğun</a:t>
            </a:r>
            <a:r>
              <a:rPr lang="tr-TR" dirty="0"/>
              <a:t> işi, kabul edilen dini inançların temellerini göz önünde bulundurmak ve dini yargıların nesnel bir geçerliliğe sahip olup olmadığının sormak değildir</a:t>
            </a:r>
            <a:r>
              <a:rPr lang="tr-TR" dirty="0" smtClean="0"/>
              <a:t>.</a:t>
            </a:r>
          </a:p>
          <a:p>
            <a:r>
              <a:rPr lang="tr-TR" dirty="0" err="1"/>
              <a:t>Bilimadamı</a:t>
            </a:r>
            <a:r>
              <a:rPr lang="tr-TR" dirty="0"/>
              <a:t> sadece “dışarıdan” bir gözlemcidir ve kendi değer yargılarından kaçınarak ancak </a:t>
            </a:r>
            <a:r>
              <a:rPr lang="tr-TR" dirty="0" err="1"/>
              <a:t>epoche</a:t>
            </a:r>
            <a:r>
              <a:rPr lang="tr-TR" dirty="0"/>
              <a:t> gibi bir yaklaşımla içeriye nüfuz edebilir. Bunu uygulayan din bilimci, kendi varlığını unutturmalı ve onu karşıdakine teslim etmelidir. Bunun aksine olarak kişi kendi fikirlerini beraberinde getirirse, diğerleri de kendi fikirlerini ona kapatacaktır. Bir başka ifadeyle eğer Din </a:t>
            </a:r>
            <a:r>
              <a:rPr lang="tr-TR" dirty="0" err="1"/>
              <a:t>Fenomenoloğu</a:t>
            </a:r>
            <a:r>
              <a:rPr lang="tr-TR" dirty="0"/>
              <a:t> dinî verileri ona inananların anladığından farklı olarak anlamaya çabalarsa, o din hakkındaki gerçekliklerin üstünü örtüyor olacaktır</a:t>
            </a:r>
            <a:endParaRPr lang="tr-TR" dirty="0" smtClean="0"/>
          </a:p>
          <a:p>
            <a:endParaRPr lang="tr-TR" dirty="0"/>
          </a:p>
        </p:txBody>
      </p:sp>
    </p:spTree>
    <p:extLst>
      <p:ext uri="{BB962C8B-B14F-4D97-AF65-F5344CB8AC3E}">
        <p14:creationId xmlns:p14="http://schemas.microsoft.com/office/powerpoint/2010/main" val="189297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Deskriptif yöntem </a:t>
            </a:r>
            <a:r>
              <a:rPr lang="tr-TR" dirty="0"/>
              <a:t>: dinin veya dinlerin tarihsel tezahürü olduğu gibi tanımlanır.</a:t>
            </a:r>
            <a:br>
              <a:rPr lang="tr-TR" dirty="0"/>
            </a:br>
            <a:endParaRPr lang="tr-TR" dirty="0"/>
          </a:p>
        </p:txBody>
      </p:sp>
      <p:sp>
        <p:nvSpPr>
          <p:cNvPr id="3" name="İçerik Yer Tutucusu 2"/>
          <p:cNvSpPr>
            <a:spLocks noGrp="1"/>
          </p:cNvSpPr>
          <p:nvPr>
            <p:ph idx="1"/>
          </p:nvPr>
        </p:nvSpPr>
        <p:spPr/>
        <p:txBody>
          <a:bodyPr/>
          <a:lstStyle/>
          <a:p>
            <a:r>
              <a:rPr lang="tr-TR" dirty="0"/>
              <a:t>Kişinin “yabancı” fenomenleri anlamak için kendi dinî tecrübesinden yararlanarak empatiye başvurmasını da dinin özü-nü anlamaya yönelik bilimsel bir çaba olarak önemsemektedir. Zira ona göre din biliminde rasyonel ve sistematik bir yapı aramak mümkün değildir. Bu yüzden kişisel sezgi (</a:t>
            </a:r>
            <a:r>
              <a:rPr lang="tr-TR" dirty="0" err="1"/>
              <a:t>intuition</a:t>
            </a:r>
            <a:r>
              <a:rPr lang="tr-TR" dirty="0"/>
              <a:t>) sürekli devreye girmelidir. Ayrıca o, şunun farkındadır ki din bilimcisi sadece ve kesin-</a:t>
            </a:r>
            <a:r>
              <a:rPr lang="tr-TR" dirty="0" err="1"/>
              <a:t>ikle</a:t>
            </a:r>
            <a:r>
              <a:rPr lang="tr-TR" dirty="0"/>
              <a:t> mantıklı bir bağlamda inşa edilmiş bir disiplinler yumağıyla karşı karşıya değildir. Bir başka ifadeyle saf mantık ve rasyonel kaideler, Din Fenomenolojisi alanında bizim ulaşmaya çalıştığımız veriler için yeterli araçlar olarak kullanılamazlar.</a:t>
            </a:r>
          </a:p>
          <a:p>
            <a:endParaRPr lang="tr-TR" dirty="0"/>
          </a:p>
        </p:txBody>
      </p:sp>
    </p:spTree>
    <p:extLst>
      <p:ext uri="{BB962C8B-B14F-4D97-AF65-F5344CB8AC3E}">
        <p14:creationId xmlns:p14="http://schemas.microsoft.com/office/powerpoint/2010/main" val="170539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tarihsel </a:t>
            </a:r>
            <a:r>
              <a:rPr lang="tr-TR" dirty="0" smtClean="0"/>
              <a:t>olgulara </a:t>
            </a:r>
            <a:r>
              <a:rPr lang="tr-TR" dirty="0"/>
              <a:t>yönelik tam, candan ve doğru bir yaklaşım olmazsa bu sempatinin meydana gelmesinin zor olacağını ileri sürmekte ve bilhassa objektif ve bilimsel tavırlara sahip olduğunda </a:t>
            </a:r>
            <a:r>
              <a:rPr lang="tr-TR" dirty="0" err="1"/>
              <a:t>fenomenoloğun</a:t>
            </a:r>
            <a:r>
              <a:rPr lang="tr-TR" dirty="0"/>
              <a:t> kişisel dindar-lığının artabileceğini iddia etmektedir</a:t>
            </a:r>
          </a:p>
        </p:txBody>
      </p:sp>
    </p:spTree>
    <p:extLst>
      <p:ext uri="{BB962C8B-B14F-4D97-AF65-F5344CB8AC3E}">
        <p14:creationId xmlns:p14="http://schemas.microsoft.com/office/powerpoint/2010/main" val="25922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err="1">
                <a:solidFill>
                  <a:srgbClr val="FF0000"/>
                </a:solidFill>
              </a:rPr>
              <a:t>eidetic</a:t>
            </a:r>
            <a:r>
              <a:rPr lang="tr-TR" dirty="0">
                <a:solidFill>
                  <a:srgbClr val="FF0000"/>
                </a:solidFill>
              </a:rPr>
              <a:t> </a:t>
            </a:r>
            <a:r>
              <a:rPr lang="tr-TR" dirty="0" smtClean="0">
                <a:solidFill>
                  <a:srgbClr val="FF0000"/>
                </a:solidFill>
              </a:rPr>
              <a:t>vizyon</a:t>
            </a:r>
            <a:r>
              <a:rPr lang="tr-TR" dirty="0" smtClean="0"/>
              <a:t>, </a:t>
            </a:r>
            <a:r>
              <a:rPr lang="tr-TR" dirty="0"/>
              <a:t>hedefi, dini fenomenlerin esas anlamının araştırmaktır. Dini fenomenlerin </a:t>
            </a:r>
            <a:r>
              <a:rPr lang="tr-TR" dirty="0" smtClean="0"/>
              <a:t>mahiyetinin </a:t>
            </a:r>
            <a:r>
              <a:rPr lang="tr-TR" dirty="0"/>
              <a:t>anlaşılması, </a:t>
            </a:r>
            <a:r>
              <a:rPr lang="tr-TR" dirty="0" smtClean="0"/>
              <a:t>ancak </a:t>
            </a:r>
            <a:r>
              <a:rPr lang="tr-TR" dirty="0"/>
              <a:t>ifadelerin anlaşılmasıyla </a:t>
            </a:r>
            <a:r>
              <a:rPr lang="tr-TR" dirty="0" err="1" smtClean="0"/>
              <a:t>mükün</a:t>
            </a:r>
            <a:r>
              <a:rPr lang="tr-TR" dirty="0" smtClean="0"/>
              <a:t> hale gelir</a:t>
            </a:r>
            <a:r>
              <a:rPr lang="tr-TR" dirty="0"/>
              <a:t>. İfadeler, </a:t>
            </a:r>
            <a:r>
              <a:rPr lang="tr-TR" dirty="0" smtClean="0"/>
              <a:t>hem anlamlı davranışları (dans gibi) hem de sözleri </a:t>
            </a:r>
            <a:r>
              <a:rPr lang="tr-TR" dirty="0"/>
              <a:t>ve herhangi türden </a:t>
            </a:r>
            <a:r>
              <a:rPr lang="tr-TR" dirty="0" smtClean="0"/>
              <a:t>işaretleri </a:t>
            </a:r>
            <a:r>
              <a:rPr lang="tr-TR" dirty="0"/>
              <a:t>içerir. İfadeler vasıtasıyladır ki, diğer dini zihinleri anlar ve yeniden düşünerek, yeniden yaşayarak, empati ile ya da </a:t>
            </a:r>
            <a:r>
              <a:rPr lang="tr-TR" dirty="0" err="1"/>
              <a:t>tasavvuri</a:t>
            </a:r>
            <a:r>
              <a:rPr lang="tr-TR" dirty="0"/>
              <a:t> sezgiyle onlara nüfuz ederiz. Aksi takdirde, diğer insanların zihnine, onlara doğrudan sürekli göz dikme süreciyle nüfuz ettiğimiz etkisini uyandırırız. Anlama, bir ifadenin işaret ettiği bir kısım zihinsel muhtevayı ele geçirmedir/elde etmedir. Bu, anlama faaliyetlerinin yanılmaz olduğu ya da onların daha fazla analiz edilemeyeceği anlamına gelmez</a:t>
            </a:r>
            <a:r>
              <a:rPr lang="tr-TR" dirty="0" smtClean="0"/>
              <a:t>.</a:t>
            </a:r>
          </a:p>
          <a:p>
            <a:r>
              <a:rPr lang="tr-TR" dirty="0"/>
              <a:t>Bu adım, bir nesnenin </a:t>
            </a:r>
            <a:r>
              <a:rPr lang="tr-TR" dirty="0" err="1"/>
              <a:t>eidosunu</a:t>
            </a:r>
            <a:r>
              <a:rPr lang="tr-TR" dirty="0"/>
              <a:t> (biçim) sezebilmeye, nesneyi olasılıklar ve rastlantılar dışındaki değişmez öz yapısı içinde kavramaya verir; böylece yalnızca belirli bir zihinsel edinimin değil, onunla karşılaştırılabilir her türlü edimin </a:t>
            </a:r>
            <a:r>
              <a:rPr lang="tr-TR" dirty="0" err="1"/>
              <a:t>eidosu</a:t>
            </a:r>
            <a:r>
              <a:rPr lang="tr-TR" dirty="0"/>
              <a:t> sezilebilir. Örneğin görülen her nesnenin bir rengi, uzamı ve biçimi olmalıdır</a:t>
            </a:r>
          </a:p>
        </p:txBody>
      </p:sp>
    </p:spTree>
    <p:extLst>
      <p:ext uri="{BB962C8B-B14F-4D97-AF65-F5344CB8AC3E}">
        <p14:creationId xmlns:p14="http://schemas.microsoft.com/office/powerpoint/2010/main" val="359756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solidFill>
                  <a:srgbClr val="FF0000"/>
                </a:solidFill>
              </a:rPr>
              <a:t>Empati</a:t>
            </a:r>
            <a:r>
              <a:rPr lang="tr-TR" dirty="0"/>
              <a:t>, diğerinin davranışını, bir kimsenin kendine özgü tecrübesi ve davranışı temelinde anlamasına işaret eder. Eğer bir kimse, dini bir eylemi ya da ritüeli bir şekilde tecrübe etmemişse, bu dini eylemi </a:t>
            </a:r>
            <a:r>
              <a:rPr lang="tr-TR" dirty="0" smtClean="0"/>
              <a:t>içeriden </a:t>
            </a:r>
            <a:r>
              <a:rPr lang="tr-TR" dirty="0"/>
              <a:t>asla anlayamaz</a:t>
            </a:r>
            <a:r>
              <a:rPr lang="tr-TR" dirty="0" smtClean="0"/>
              <a:t>.</a:t>
            </a:r>
          </a:p>
          <a:p>
            <a:r>
              <a:rPr lang="tr-TR" dirty="0" err="1" smtClean="0"/>
              <a:t>Karşılşatırmalı</a:t>
            </a:r>
            <a:r>
              <a:rPr lang="tr-TR" dirty="0" smtClean="0"/>
              <a:t> metot: fenomenler </a:t>
            </a:r>
            <a:r>
              <a:rPr lang="tr-TR" dirty="0"/>
              <a:t>tarafından sergilenen benzerlikler ve farklılıkları açıklarken yalnızca bu tür olayların ortaya çıkmaları ve gelişmelerindeki </a:t>
            </a:r>
            <a:r>
              <a:rPr lang="tr-TR" dirty="0" err="1"/>
              <a:t>nedensel</a:t>
            </a:r>
            <a:r>
              <a:rPr lang="tr-TR" dirty="0"/>
              <a:t> faktörleri değil, fakat aynı zamanda bu tür fenomenler içinde ve onlar arasındaki karşılıklı ilişki modellerini de meydana çıkaran ve tasnif eden </a:t>
            </a:r>
            <a:r>
              <a:rPr lang="tr-TR" dirty="0" err="1"/>
              <a:t>usulu</a:t>
            </a:r>
            <a:r>
              <a:rPr lang="tr-TR" dirty="0"/>
              <a:t> içerir</a:t>
            </a:r>
            <a:r>
              <a:rPr lang="tr-TR" dirty="0" smtClean="0"/>
              <a:t>.</a:t>
            </a:r>
          </a:p>
          <a:p>
            <a:r>
              <a:rPr lang="tr-TR" dirty="0"/>
              <a:t>Farklı dinlerde bulunan benzer olgular ve fenomenler bir araya getirilir ve fenomenlerin anlamını elde etmek maksadıyla bunlar gruplar halinde incelenirler. Bu tür bir metodun maksadı, benzer veri grubunun temelini oluşturan dini düşünce, fikir ya da ihtiyaca aşina hale gelmektir. Bir grup olarak ele alınan veriler birbirlerini aydınlatacağı için, ilgili bilginin karşılaştırmalı tetkiki, bu veriler hakkında, her birinin ayrı ayrı ele alınmasından daha derin ve daha kesin bir </a:t>
            </a:r>
            <a:r>
              <a:rPr lang="tr-TR" dirty="0" err="1"/>
              <a:t>vukufıyet</a:t>
            </a:r>
            <a:r>
              <a:rPr lang="tr-TR" dirty="0"/>
              <a:t> sağlar. O zaman karşılaştırma, hem olgular arasında mantıksal ilişki kurmak ve hem onların aralarını ayırmak, hem paralellikler hem de ayrılıklar bulmak için meşru bir şekilde kullanılır.</a:t>
            </a:r>
          </a:p>
        </p:txBody>
      </p:sp>
    </p:spTree>
    <p:extLst>
      <p:ext uri="{BB962C8B-B14F-4D97-AF65-F5344CB8AC3E}">
        <p14:creationId xmlns:p14="http://schemas.microsoft.com/office/powerpoint/2010/main" val="41936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solidFill>
                  <a:srgbClr val="FF0000"/>
                </a:solidFill>
              </a:rPr>
              <a:t>fenomenoloji</a:t>
            </a:r>
            <a:r>
              <a:rPr lang="tr-TR" dirty="0"/>
              <a:t>, ne yalnızca tasviri ve ne de normatiftir. Ancak, o bize, dindar insanlar tarafından tecrübe edildiği ve </a:t>
            </a:r>
            <a:r>
              <a:rPr lang="tr-TR" dirty="0" err="1"/>
              <a:t>yaşandığışekliyle</a:t>
            </a:r>
            <a:r>
              <a:rPr lang="tr-TR" dirty="0"/>
              <a:t> dini bir fenomenin deruni anlamını </a:t>
            </a:r>
            <a:r>
              <a:rPr lang="tr-TR" dirty="0" smtClean="0"/>
              <a:t>v.</a:t>
            </a:r>
          </a:p>
          <a:p>
            <a:r>
              <a:rPr lang="tr-TR" dirty="0"/>
              <a:t>dinde ortaya çıkan tüm unsurları (fenomenleri) sistematik ve mukayeseli bir şekilde tasnif eden onları “anlamaya” yani onların an-lamlarını ortaya çıkarıp “yorumlamaya” çalışan bir bilim olarak algı-</a:t>
            </a:r>
            <a:r>
              <a:rPr lang="tr-TR" dirty="0" err="1"/>
              <a:t>lanmıştır</a:t>
            </a:r>
            <a:r>
              <a:rPr lang="tr-TR" dirty="0"/>
              <a:t>. Bu anlamıyla söz konusu bilim, antropolojik bir bakış açı-sına sahip olarak dinî bir fenomeni, beşer kültürünün bir ürünü, önemli bir özelliği veya onu yansıtan bir çehresi olarak inceler </a:t>
            </a:r>
            <a:r>
              <a:rPr lang="tr-TR" dirty="0" smtClean="0"/>
              <a:t>erir</a:t>
            </a:r>
            <a:endParaRPr lang="tr-TR" dirty="0"/>
          </a:p>
        </p:txBody>
      </p:sp>
    </p:spTree>
    <p:extLst>
      <p:ext uri="{BB962C8B-B14F-4D97-AF65-F5344CB8AC3E}">
        <p14:creationId xmlns:p14="http://schemas.microsoft.com/office/powerpoint/2010/main" val="261483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Diğer bilim dallarıyla ilişkisi</a:t>
            </a:r>
            <a:endParaRPr lang="tr-TR" b="1" dirty="0">
              <a:solidFill>
                <a:srgbClr val="C00000"/>
              </a:solidFill>
            </a:endParaRPr>
          </a:p>
        </p:txBody>
      </p:sp>
      <p:sp>
        <p:nvSpPr>
          <p:cNvPr id="3" name="Metin Yer Tutucusu 2"/>
          <p:cNvSpPr>
            <a:spLocks noGrp="1"/>
          </p:cNvSpPr>
          <p:nvPr>
            <p:ph type="body" idx="1"/>
          </p:nvPr>
        </p:nvSpPr>
        <p:spPr>
          <a:xfrm>
            <a:off x="585788" y="1514475"/>
            <a:ext cx="5157787" cy="823912"/>
          </a:xfrm>
        </p:spPr>
        <p:txBody>
          <a:bodyPr/>
          <a:lstStyle/>
          <a:p>
            <a:r>
              <a:rPr lang="tr-TR" dirty="0" smtClean="0">
                <a:solidFill>
                  <a:schemeClr val="accent5"/>
                </a:solidFill>
              </a:rPr>
              <a:t>İrtibatın düzeyi belirleyen başlıca hususlar</a:t>
            </a:r>
            <a:endParaRPr lang="tr-TR" dirty="0">
              <a:solidFill>
                <a:schemeClr val="accent5"/>
              </a:solidFill>
            </a:endParaRPr>
          </a:p>
        </p:txBody>
      </p:sp>
      <p:sp>
        <p:nvSpPr>
          <p:cNvPr id="4" name="İçerik Yer Tutucusu 3"/>
          <p:cNvSpPr>
            <a:spLocks noGrp="1"/>
          </p:cNvSpPr>
          <p:nvPr>
            <p:ph sz="half" idx="2"/>
          </p:nvPr>
        </p:nvSpPr>
        <p:spPr>
          <a:xfrm>
            <a:off x="839788" y="2743199"/>
            <a:ext cx="5157787" cy="3446463"/>
          </a:xfrm>
        </p:spPr>
        <p:txBody>
          <a:bodyPr/>
          <a:lstStyle/>
          <a:p>
            <a:r>
              <a:rPr lang="tr-TR" dirty="0" smtClean="0"/>
              <a:t>Seçilen konu</a:t>
            </a:r>
          </a:p>
          <a:p>
            <a:r>
              <a:rPr lang="tr-TR" dirty="0" smtClean="0"/>
              <a:t>Zaman dilimi/dönem</a:t>
            </a:r>
          </a:p>
          <a:p>
            <a:r>
              <a:rPr lang="tr-TR" dirty="0" smtClean="0"/>
              <a:t>Coğrafi bölge/yer</a:t>
            </a:r>
            <a:endParaRPr lang="tr-TR" dirty="0"/>
          </a:p>
        </p:txBody>
      </p:sp>
      <p:sp>
        <p:nvSpPr>
          <p:cNvPr id="5" name="Metin Yer Tutucusu 4"/>
          <p:cNvSpPr>
            <a:spLocks noGrp="1"/>
          </p:cNvSpPr>
          <p:nvPr>
            <p:ph type="body" sz="quarter" idx="3"/>
          </p:nvPr>
        </p:nvSpPr>
        <p:spPr>
          <a:xfrm>
            <a:off x="6010276" y="1602582"/>
            <a:ext cx="5183188" cy="823912"/>
          </a:xfrm>
        </p:spPr>
        <p:txBody>
          <a:bodyPr/>
          <a:lstStyle/>
          <a:p>
            <a:r>
              <a:rPr lang="tr-TR" dirty="0">
                <a:solidFill>
                  <a:schemeClr val="accent5"/>
                </a:solidFill>
              </a:rPr>
              <a:t>Bazı </a:t>
            </a:r>
            <a:r>
              <a:rPr lang="tr-TR" dirty="0" smtClean="0">
                <a:solidFill>
                  <a:schemeClr val="accent5"/>
                </a:solidFill>
              </a:rPr>
              <a:t>Ortak </a:t>
            </a:r>
            <a:r>
              <a:rPr lang="tr-TR" dirty="0">
                <a:solidFill>
                  <a:schemeClr val="accent5"/>
                </a:solidFill>
              </a:rPr>
              <a:t>Metodolojik İlkeler</a:t>
            </a:r>
          </a:p>
          <a:p>
            <a:endParaRPr lang="tr-TR" dirty="0"/>
          </a:p>
        </p:txBody>
      </p:sp>
      <p:sp>
        <p:nvSpPr>
          <p:cNvPr id="6" name="İçerik Yer Tutucusu 5"/>
          <p:cNvSpPr>
            <a:spLocks noGrp="1"/>
          </p:cNvSpPr>
          <p:nvPr>
            <p:ph sz="quarter" idx="4"/>
          </p:nvPr>
        </p:nvSpPr>
        <p:spPr>
          <a:xfrm>
            <a:off x="6134100" y="2095500"/>
            <a:ext cx="5867400" cy="4094163"/>
          </a:xfrm>
        </p:spPr>
        <p:txBody>
          <a:bodyPr>
            <a:normAutofit/>
          </a:bodyPr>
          <a:lstStyle/>
          <a:p>
            <a:r>
              <a:rPr lang="tr-TR" dirty="0"/>
              <a:t>Olduğu gibi aktarma (nesnellik)</a:t>
            </a:r>
          </a:p>
          <a:p>
            <a:r>
              <a:rPr lang="tr-TR" dirty="0"/>
              <a:t>Ana kaynaklara ulaşma (dil)</a:t>
            </a:r>
          </a:p>
          <a:p>
            <a:r>
              <a:rPr lang="tr-TR" dirty="0"/>
              <a:t>Yerinde </a:t>
            </a:r>
            <a:r>
              <a:rPr lang="tr-TR" dirty="0" smtClean="0"/>
              <a:t>gözlem, </a:t>
            </a:r>
            <a:r>
              <a:rPr lang="tr-TR" dirty="0"/>
              <a:t>şifahi bilgi</a:t>
            </a:r>
          </a:p>
          <a:p>
            <a:endParaRPr lang="tr-TR" dirty="0" smtClean="0"/>
          </a:p>
          <a:p>
            <a:r>
              <a:rPr lang="tr-TR" dirty="0" err="1" smtClean="0"/>
              <a:t>Örn</a:t>
            </a:r>
            <a:r>
              <a:rPr lang="tr-TR" dirty="0" smtClean="0"/>
              <a:t>: </a:t>
            </a:r>
            <a:r>
              <a:rPr lang="tr-TR" dirty="0" err="1" smtClean="0"/>
              <a:t>Annemarie</a:t>
            </a:r>
            <a:r>
              <a:rPr lang="tr-TR" dirty="0" smtClean="0"/>
              <a:t> </a:t>
            </a:r>
            <a:r>
              <a:rPr lang="tr-TR" dirty="0" err="1"/>
              <a:t>Schimmel</a:t>
            </a:r>
            <a:r>
              <a:rPr lang="tr-TR" dirty="0"/>
              <a:t> (ö.2003) </a:t>
            </a:r>
            <a:r>
              <a:rPr lang="tr-TR" dirty="0" err="1"/>
              <a:t>sufilerin</a:t>
            </a:r>
            <a:r>
              <a:rPr lang="tr-TR" dirty="0"/>
              <a:t> tasavvufu nasıl tanımladıkları sorusunu sormakta ve bu soruya onların ağzından cevap vermeye çalışmaktadır.</a:t>
            </a:r>
          </a:p>
          <a:p>
            <a:endParaRPr lang="tr-TR" dirty="0"/>
          </a:p>
        </p:txBody>
      </p:sp>
    </p:spTree>
    <p:extLst>
      <p:ext uri="{BB962C8B-B14F-4D97-AF65-F5344CB8AC3E}">
        <p14:creationId xmlns:p14="http://schemas.microsoft.com/office/powerpoint/2010/main" val="154961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0200" y="114300"/>
            <a:ext cx="11023600" cy="7073900"/>
          </a:xfrm>
        </p:spPr>
        <p:txBody>
          <a:bodyPr>
            <a:normAutofit fontScale="55000" lnSpcReduction="20000"/>
          </a:bodyPr>
          <a:lstStyle/>
          <a:p>
            <a:pPr>
              <a:buFont typeface="Wingdings" panose="05000000000000000000" pitchFamily="2" charset="2"/>
              <a:buChar char="v"/>
            </a:pPr>
            <a:r>
              <a:rPr lang="tr-TR" b="1" dirty="0" err="1" smtClean="0"/>
              <a:t>İbn</a:t>
            </a:r>
            <a:r>
              <a:rPr lang="tr-TR" b="1" dirty="0" smtClean="0"/>
              <a:t> </a:t>
            </a:r>
            <a:r>
              <a:rPr lang="tr-TR" b="1" dirty="0" err="1"/>
              <a:t>Hazm’ın</a:t>
            </a:r>
            <a:r>
              <a:rPr lang="tr-TR" b="1" dirty="0"/>
              <a:t>, el-</a:t>
            </a:r>
            <a:r>
              <a:rPr lang="tr-TR" b="1" dirty="0" err="1"/>
              <a:t>Fasl</a:t>
            </a:r>
            <a:r>
              <a:rPr lang="tr-TR" b="1" dirty="0"/>
              <a:t> </a:t>
            </a:r>
            <a:r>
              <a:rPr lang="tr-TR" b="1" dirty="0" err="1"/>
              <a:t>fi’l</a:t>
            </a:r>
            <a:r>
              <a:rPr lang="tr-TR" b="1" dirty="0"/>
              <a:t>-milel </a:t>
            </a:r>
            <a:r>
              <a:rPr lang="tr-TR" b="1" dirty="0" err="1"/>
              <a:t>ve’l-ehvâ</a:t>
            </a:r>
            <a:r>
              <a:rPr lang="tr-TR" b="1" dirty="0"/>
              <a:t> ve’n-</a:t>
            </a:r>
            <a:r>
              <a:rPr lang="tr-TR" b="1" dirty="0" err="1"/>
              <a:t>nihal</a:t>
            </a:r>
            <a:r>
              <a:rPr lang="tr-TR" b="1" dirty="0"/>
              <a:t> adlı eseri bağlamında Yahudiliğe bakışı ve </a:t>
            </a:r>
            <a:r>
              <a:rPr lang="tr-TR" b="1" dirty="0" smtClean="0"/>
              <a:t>eleştirisi.</a:t>
            </a:r>
          </a:p>
          <a:p>
            <a:pPr>
              <a:buFont typeface="Wingdings" panose="05000000000000000000" pitchFamily="2" charset="2"/>
              <a:buChar char="v"/>
            </a:pPr>
            <a:r>
              <a:rPr lang="tr-TR" b="1" dirty="0" err="1" smtClean="0"/>
              <a:t>Rahmetullah</a:t>
            </a:r>
            <a:r>
              <a:rPr lang="tr-TR" b="1" dirty="0" smtClean="0"/>
              <a:t> </a:t>
            </a:r>
            <a:r>
              <a:rPr lang="tr-TR" b="1" dirty="0"/>
              <a:t>Hindi Efendi’nin </a:t>
            </a:r>
            <a:r>
              <a:rPr lang="tr-TR" b="1" dirty="0" err="1"/>
              <a:t>İzhar’ul-Hakk</a:t>
            </a:r>
            <a:r>
              <a:rPr lang="tr-TR" b="1" dirty="0"/>
              <a:t> adlı eseri bağlamında Hristiyanlığa bakışı ve </a:t>
            </a:r>
            <a:r>
              <a:rPr lang="tr-TR" b="1" dirty="0" smtClean="0"/>
              <a:t>eleştirisi</a:t>
            </a:r>
          </a:p>
          <a:p>
            <a:pPr>
              <a:buFont typeface="Wingdings" panose="05000000000000000000" pitchFamily="2" charset="2"/>
              <a:buChar char="v"/>
            </a:pPr>
            <a:r>
              <a:rPr lang="tr-TR" b="1" dirty="0" smtClean="0"/>
              <a:t>Hz</a:t>
            </a:r>
            <a:r>
              <a:rPr lang="tr-TR" b="1" dirty="0"/>
              <a:t>. Peygamber’in Devlet Başkanlarına gönderdiği mektupların içerik ve üslup açısından </a:t>
            </a:r>
            <a:r>
              <a:rPr lang="tr-TR" b="1" dirty="0" smtClean="0"/>
              <a:t>analizi</a:t>
            </a:r>
          </a:p>
          <a:p>
            <a:pPr>
              <a:buFont typeface="Wingdings" panose="05000000000000000000" pitchFamily="2" charset="2"/>
              <a:buChar char="v"/>
            </a:pPr>
            <a:r>
              <a:rPr lang="tr-TR" b="1" dirty="0" smtClean="0"/>
              <a:t>Hz</a:t>
            </a:r>
            <a:r>
              <a:rPr lang="tr-TR" b="1" dirty="0"/>
              <a:t>. Muhammed'in </a:t>
            </a:r>
            <a:r>
              <a:rPr lang="tr-TR" b="1" dirty="0" err="1"/>
              <a:t>Necrân</a:t>
            </a:r>
            <a:r>
              <a:rPr lang="tr-TR" b="1" dirty="0"/>
              <a:t> Hıristiyan Din Adamlarıyla </a:t>
            </a:r>
            <a:r>
              <a:rPr lang="tr-TR" b="1" dirty="0" smtClean="0"/>
              <a:t>Münasebeti</a:t>
            </a:r>
          </a:p>
          <a:p>
            <a:pPr>
              <a:buFont typeface="Wingdings" panose="05000000000000000000" pitchFamily="2" charset="2"/>
              <a:buChar char="v"/>
            </a:pPr>
            <a:r>
              <a:rPr lang="tr-TR" b="1" dirty="0" smtClean="0"/>
              <a:t>Kudüs’ün </a:t>
            </a:r>
            <a:r>
              <a:rPr lang="tr-TR" b="1" dirty="0"/>
              <a:t>Yahudilik açısından yeri ve önemi.</a:t>
            </a:r>
            <a:br>
              <a:rPr lang="tr-TR" b="1" dirty="0"/>
            </a:br>
            <a:r>
              <a:rPr lang="tr-TR" b="1" dirty="0"/>
              <a:t/>
            </a:r>
            <a:br>
              <a:rPr lang="tr-TR" b="1" dirty="0"/>
            </a:br>
            <a:r>
              <a:rPr lang="tr-TR" b="1" dirty="0"/>
              <a:t>Kudüs’ün Hristiyanlık açısından yeri ve önemi.</a:t>
            </a:r>
            <a:br>
              <a:rPr lang="tr-TR" b="1" dirty="0"/>
            </a:br>
            <a:r>
              <a:rPr lang="tr-TR" b="1" dirty="0"/>
              <a:t/>
            </a:r>
            <a:br>
              <a:rPr lang="tr-TR" b="1" dirty="0"/>
            </a:br>
            <a:r>
              <a:rPr lang="tr-TR" b="1" dirty="0"/>
              <a:t>Kudüs’ün İslam açısından yeri ve önemi.</a:t>
            </a:r>
            <a:br>
              <a:rPr lang="tr-TR" b="1" dirty="0"/>
            </a:br>
            <a:endParaRPr lang="tr-TR" b="1" dirty="0" smtClean="0"/>
          </a:p>
          <a:p>
            <a:pPr>
              <a:buFont typeface="Wingdings" panose="05000000000000000000" pitchFamily="2" charset="2"/>
              <a:buChar char="v"/>
            </a:pPr>
            <a:r>
              <a:rPr lang="tr-TR" b="1" dirty="0" smtClean="0"/>
              <a:t>Kuranı </a:t>
            </a:r>
            <a:r>
              <a:rPr lang="tr-TR" b="1" dirty="0"/>
              <a:t>Kerim’de Yahudilere yönelik ayetlerin içerik ve üslup açısından tahlili</a:t>
            </a:r>
            <a:br>
              <a:rPr lang="tr-TR" b="1" dirty="0"/>
            </a:br>
            <a:endParaRPr lang="tr-TR" b="1" dirty="0" smtClean="0"/>
          </a:p>
          <a:p>
            <a:pPr>
              <a:buFont typeface="Wingdings" panose="05000000000000000000" pitchFamily="2" charset="2"/>
              <a:buChar char="v"/>
            </a:pPr>
            <a:r>
              <a:rPr lang="tr-TR" b="1" dirty="0" smtClean="0"/>
              <a:t>Hz</a:t>
            </a:r>
            <a:r>
              <a:rPr lang="tr-TR" b="1" dirty="0"/>
              <a:t>. İsa ve Hz. Meryem’le ilgili Kuranı Kerim ve İncillerde geçen ifadelerin mukayesesi</a:t>
            </a:r>
            <a:br>
              <a:rPr lang="tr-TR" b="1" dirty="0"/>
            </a:br>
            <a:endParaRPr lang="tr-TR" b="1" dirty="0" smtClean="0"/>
          </a:p>
          <a:p>
            <a:pPr>
              <a:buFont typeface="Wingdings" panose="05000000000000000000" pitchFamily="2" charset="2"/>
              <a:buChar char="v"/>
            </a:pPr>
            <a:r>
              <a:rPr lang="tr-TR" b="1" dirty="0" err="1" smtClean="0"/>
              <a:t>Şehristani’nin</a:t>
            </a:r>
            <a:r>
              <a:rPr lang="tr-TR" b="1" dirty="0" smtClean="0"/>
              <a:t> </a:t>
            </a:r>
            <a:r>
              <a:rPr lang="tr-TR" b="1" dirty="0"/>
              <a:t>Milel ve Nihal adlı eserinin Dinler Tarihi açısından Analizi</a:t>
            </a:r>
            <a:br>
              <a:rPr lang="tr-TR" b="1" dirty="0"/>
            </a:br>
            <a:endParaRPr lang="tr-TR" b="1" dirty="0" smtClean="0"/>
          </a:p>
          <a:p>
            <a:pPr>
              <a:buFont typeface="Wingdings" panose="05000000000000000000" pitchFamily="2" charset="2"/>
              <a:buChar char="v"/>
            </a:pPr>
            <a:r>
              <a:rPr lang="tr-TR" b="1" dirty="0" err="1" smtClean="0"/>
              <a:t>Biruni’nin</a:t>
            </a:r>
            <a:r>
              <a:rPr lang="tr-TR" b="1" dirty="0" smtClean="0"/>
              <a:t> </a:t>
            </a:r>
            <a:r>
              <a:rPr lang="tr-TR" b="1" dirty="0" err="1"/>
              <a:t>Tahkiku</a:t>
            </a:r>
            <a:r>
              <a:rPr lang="tr-TR" b="1" dirty="0"/>
              <a:t> </a:t>
            </a:r>
            <a:r>
              <a:rPr lang="tr-TR" b="1" dirty="0" err="1"/>
              <a:t>Ma</a:t>
            </a:r>
            <a:r>
              <a:rPr lang="tr-TR" b="1" dirty="0"/>
              <a:t> </a:t>
            </a:r>
            <a:r>
              <a:rPr lang="tr-TR" b="1" dirty="0" err="1"/>
              <a:t>lil</a:t>
            </a:r>
            <a:r>
              <a:rPr lang="tr-TR" b="1" dirty="0"/>
              <a:t> </a:t>
            </a:r>
            <a:r>
              <a:rPr lang="tr-TR" b="1" dirty="0" err="1"/>
              <a:t>Hind</a:t>
            </a:r>
            <a:r>
              <a:rPr lang="tr-TR" b="1" dirty="0"/>
              <a:t> adlı </a:t>
            </a:r>
            <a:r>
              <a:rPr lang="tr-TR" b="1" dirty="0" err="1"/>
              <a:t>eserinini</a:t>
            </a:r>
            <a:r>
              <a:rPr lang="tr-TR" b="1" dirty="0"/>
              <a:t> Dinler Tarihi açısından Analizi</a:t>
            </a:r>
            <a:br>
              <a:rPr lang="tr-TR" b="1" dirty="0"/>
            </a:br>
            <a:endParaRPr lang="tr-TR" b="1" dirty="0" smtClean="0"/>
          </a:p>
          <a:p>
            <a:pPr>
              <a:buFont typeface="Wingdings" panose="05000000000000000000" pitchFamily="2" charset="2"/>
              <a:buChar char="v"/>
            </a:pPr>
            <a:r>
              <a:rPr lang="tr-TR" b="1" dirty="0" err="1" smtClean="0"/>
              <a:t>Biruni’nin</a:t>
            </a:r>
            <a:r>
              <a:rPr lang="tr-TR" b="1" dirty="0" smtClean="0"/>
              <a:t> </a:t>
            </a:r>
            <a:r>
              <a:rPr lang="tr-TR" b="1" dirty="0" err="1"/>
              <a:t>Asarul</a:t>
            </a:r>
            <a:r>
              <a:rPr lang="tr-TR" b="1" dirty="0"/>
              <a:t> Bakiye adlı eserinin Dinler Tarihi açısından Analizi</a:t>
            </a:r>
            <a:br>
              <a:rPr lang="tr-TR" b="1" dirty="0"/>
            </a:br>
            <a:endParaRPr lang="tr-TR" b="1" dirty="0" smtClean="0"/>
          </a:p>
          <a:p>
            <a:pPr>
              <a:buFont typeface="Wingdings" panose="05000000000000000000" pitchFamily="2" charset="2"/>
              <a:buChar char="v"/>
            </a:pPr>
            <a:r>
              <a:rPr lang="tr-TR" b="1" dirty="0" smtClean="0"/>
              <a:t>Mecusilerle </a:t>
            </a:r>
            <a:r>
              <a:rPr lang="tr-TR" b="1" dirty="0"/>
              <a:t>Müslümanlar arasındaki ilişkiler </a:t>
            </a:r>
            <a:br>
              <a:rPr lang="tr-TR" b="1" dirty="0"/>
            </a:br>
            <a:endParaRPr lang="tr-TR" b="1" dirty="0" smtClean="0"/>
          </a:p>
          <a:p>
            <a:pPr>
              <a:buFont typeface="Wingdings" panose="05000000000000000000" pitchFamily="2" charset="2"/>
              <a:buChar char="v"/>
            </a:pPr>
            <a:r>
              <a:rPr lang="tr-TR" b="1" dirty="0" smtClean="0"/>
              <a:t>Hindularla </a:t>
            </a:r>
            <a:r>
              <a:rPr lang="tr-TR" b="1" dirty="0"/>
              <a:t>Müslümanlar Arasındaki İlişkiler</a:t>
            </a:r>
            <a:br>
              <a:rPr lang="tr-TR" b="1" dirty="0"/>
            </a:br>
            <a:endParaRPr lang="tr-TR" b="1" dirty="0" smtClean="0"/>
          </a:p>
          <a:p>
            <a:pPr>
              <a:buFont typeface="Wingdings" panose="05000000000000000000" pitchFamily="2" charset="2"/>
              <a:buChar char="v"/>
            </a:pPr>
            <a:r>
              <a:rPr lang="tr-TR" b="1" dirty="0" smtClean="0"/>
              <a:t>Osmanlı </a:t>
            </a:r>
            <a:r>
              <a:rPr lang="tr-TR" b="1" dirty="0"/>
              <a:t>Devletinde Gayrimüslimlerin durumu</a:t>
            </a:r>
            <a:br>
              <a:rPr lang="tr-TR" b="1" dirty="0"/>
            </a:br>
            <a:endParaRPr lang="tr-TR" b="1" dirty="0" smtClean="0"/>
          </a:p>
          <a:p>
            <a:pPr>
              <a:buFont typeface="Wingdings" panose="05000000000000000000" pitchFamily="2" charset="2"/>
              <a:buChar char="v"/>
            </a:pPr>
            <a:r>
              <a:rPr lang="tr-TR" b="1" dirty="0" smtClean="0"/>
              <a:t>Uygurların </a:t>
            </a:r>
            <a:r>
              <a:rPr lang="tr-TR" b="1" dirty="0"/>
              <a:t>Budizm Macerası ve Günümüzde Doğu Türkistan  ve Uygur Türklerinin  Durumu </a:t>
            </a:r>
            <a:br>
              <a:rPr lang="tr-TR" b="1" dirty="0"/>
            </a:br>
            <a:endParaRPr lang="tr-TR" b="1" dirty="0" smtClean="0"/>
          </a:p>
          <a:p>
            <a:pPr>
              <a:buFont typeface="Wingdings" panose="05000000000000000000" pitchFamily="2" charset="2"/>
              <a:buChar char="v"/>
            </a:pPr>
            <a:r>
              <a:rPr lang="tr-TR" b="1" dirty="0" smtClean="0"/>
              <a:t>Arakan </a:t>
            </a:r>
            <a:r>
              <a:rPr lang="tr-TR" b="1" dirty="0"/>
              <a:t>Sorunu bağlamında Budist Müslüman İlişkileri</a:t>
            </a:r>
            <a:br>
              <a:rPr lang="tr-TR" b="1" dirty="0"/>
            </a:br>
            <a:r>
              <a:rPr lang="tr-TR" sz="3200" dirty="0"/>
              <a:t> </a:t>
            </a:r>
            <a:r>
              <a:rPr lang="tr-TR" dirty="0"/>
              <a:t/>
            </a:r>
            <a:br>
              <a:rPr lang="tr-TR" dirty="0"/>
            </a:br>
            <a:r>
              <a:rPr lang="tr-TR" dirty="0"/>
              <a:t> </a:t>
            </a:r>
            <a:br>
              <a:rPr lang="tr-TR" dirty="0"/>
            </a:br>
            <a:endParaRPr lang="tr-TR" dirty="0"/>
          </a:p>
        </p:txBody>
      </p:sp>
    </p:spTree>
    <p:extLst>
      <p:ext uri="{BB962C8B-B14F-4D97-AF65-F5344CB8AC3E}">
        <p14:creationId xmlns:p14="http://schemas.microsoft.com/office/powerpoint/2010/main" val="4269057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4000" y="365125"/>
            <a:ext cx="11938000" cy="1325563"/>
          </a:xfrm>
        </p:spPr>
        <p:txBody>
          <a:bodyPr>
            <a:normAutofit fontScale="90000"/>
          </a:bodyPr>
          <a:lstStyle/>
          <a:p>
            <a:r>
              <a:rPr lang="tr-TR" sz="4100" b="1" dirty="0" smtClean="0">
                <a:solidFill>
                  <a:srgbClr val="C00000"/>
                </a:solidFill>
              </a:rPr>
              <a:t>DİĞER DİNLER HAKKINDA NEDEN BİLGİ SAHİBİ OLMALIYIM?</a:t>
            </a:r>
            <a:r>
              <a:rPr lang="tr-TR" b="1" dirty="0">
                <a:solidFill>
                  <a:srgbClr val="C00000"/>
                </a:solidFill>
              </a:rPr>
              <a:t/>
            </a:r>
            <a:br>
              <a:rPr lang="tr-TR" b="1" dirty="0">
                <a:solidFill>
                  <a:srgbClr val="C00000"/>
                </a:solidFill>
              </a:rPr>
            </a:br>
            <a:endParaRPr lang="tr-TR" b="1" dirty="0">
              <a:solidFill>
                <a:srgbClr val="C00000"/>
              </a:solidFill>
            </a:endParaRPr>
          </a:p>
        </p:txBody>
      </p:sp>
      <p:sp>
        <p:nvSpPr>
          <p:cNvPr id="3" name="İçerik Yer Tutucusu 2"/>
          <p:cNvSpPr>
            <a:spLocks noGrp="1"/>
          </p:cNvSpPr>
          <p:nvPr>
            <p:ph idx="1"/>
          </p:nvPr>
        </p:nvSpPr>
        <p:spPr/>
        <p:txBody>
          <a:bodyPr>
            <a:normAutofit lnSpcReduction="10000"/>
          </a:bodyPr>
          <a:lstStyle/>
          <a:p>
            <a:pPr algn="just"/>
            <a:r>
              <a:rPr lang="tr-TR" dirty="0" smtClean="0"/>
              <a:t>Kur’an-ı </a:t>
            </a:r>
            <a:r>
              <a:rPr lang="tr-TR" dirty="0"/>
              <a:t>Kerim’de, Allah katında tek geçerli dinin İslam olduğu belirtilmekle birlikte diğer dinlerin bir olgu olarak varlığı da kabul edilmektedir. Dolayısıyla diğer dinler hakkında bilgi sahibi olmak, mensuplarını tanıma, anlama ve kendi inancımızla mukayese edebilmek bilinçli bir inanca sahip olabilmek açısından önemlidir</a:t>
            </a:r>
            <a:r>
              <a:rPr lang="tr-TR" dirty="0" smtClean="0"/>
              <a:t>.</a:t>
            </a:r>
          </a:p>
          <a:p>
            <a:pPr lvl="1" algn="just"/>
            <a:r>
              <a:rPr lang="tr-TR" dirty="0" smtClean="0"/>
              <a:t>«</a:t>
            </a:r>
            <a:r>
              <a:rPr lang="tr-TR" dirty="0" smtClean="0">
                <a:solidFill>
                  <a:srgbClr val="FF0000"/>
                </a:solidFill>
              </a:rPr>
              <a:t>Tahkik</a:t>
            </a:r>
            <a:r>
              <a:rPr lang="tr-TR" dirty="0" smtClean="0"/>
              <a:t>»</a:t>
            </a:r>
            <a:endParaRPr lang="tr-TR" dirty="0"/>
          </a:p>
          <a:p>
            <a:r>
              <a:rPr lang="tr-TR" dirty="0"/>
              <a:t>Küreselleşen dünyada insanlar birbirlerine daha yakın bir ortam içerisinde yaşamak durumunda kalmaktadırlar. </a:t>
            </a:r>
            <a:r>
              <a:rPr lang="tr-TR" dirty="0" smtClean="0"/>
              <a:t>Toplumların </a:t>
            </a:r>
            <a:r>
              <a:rPr lang="tr-TR" dirty="0"/>
              <a:t>kültürel varlıklarının başında dinleri ve inançları gelmektedir. Bu sebeple İlahiyat öğrenimine devam eden </a:t>
            </a:r>
            <a:r>
              <a:rPr lang="tr-TR" dirty="0" smtClean="0"/>
              <a:t>öğrencilerin </a:t>
            </a:r>
            <a:r>
              <a:rPr lang="tr-TR" dirty="0"/>
              <a:t>farklı dinleri ve dinler üzerindeki çeşitli tartışmaları çok iyi bilmeleri gerekmektedir.</a:t>
            </a:r>
          </a:p>
        </p:txBody>
      </p:sp>
    </p:spTree>
    <p:extLst>
      <p:ext uri="{BB962C8B-B14F-4D97-AF65-F5344CB8AC3E}">
        <p14:creationId xmlns:p14="http://schemas.microsoft.com/office/powerpoint/2010/main" val="1115550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D</a:t>
            </a:r>
            <a:r>
              <a:rPr lang="tr-TR" dirty="0" smtClean="0"/>
              <a:t>in hizmetlerinde etkin bir yol belirleyebilmek için gereklidir.</a:t>
            </a:r>
          </a:p>
          <a:p>
            <a:r>
              <a:rPr lang="tr-TR" dirty="0" smtClean="0"/>
              <a:t>Diğer ilahiyat bilimlerinin daha doğru ve kapsamlı anlaşılmasına katkı sunar.</a:t>
            </a:r>
          </a:p>
          <a:p>
            <a:r>
              <a:rPr lang="tr-TR" dirty="0" smtClean="0"/>
              <a:t>«</a:t>
            </a:r>
            <a:r>
              <a:rPr lang="tr-TR" dirty="0" err="1" smtClean="0"/>
              <a:t>israiliyat</a:t>
            </a:r>
            <a:r>
              <a:rPr lang="tr-TR" dirty="0" smtClean="0"/>
              <a:t>»</a:t>
            </a:r>
          </a:p>
          <a:p>
            <a:r>
              <a:rPr lang="tr-TR" dirty="0" smtClean="0"/>
              <a:t>«</a:t>
            </a:r>
            <a:r>
              <a:rPr lang="tr-TR" dirty="0" err="1" smtClean="0"/>
              <a:t>Kadıyanilik</a:t>
            </a:r>
            <a:r>
              <a:rPr lang="tr-TR" dirty="0" smtClean="0"/>
              <a:t>»</a:t>
            </a:r>
          </a:p>
          <a:p>
            <a:r>
              <a:rPr lang="tr-TR" dirty="0" smtClean="0"/>
              <a:t>«</a:t>
            </a:r>
            <a:r>
              <a:rPr lang="tr-TR" dirty="0" err="1" smtClean="0"/>
              <a:t>Müceddidilik</a:t>
            </a:r>
            <a:r>
              <a:rPr lang="tr-TR" dirty="0" smtClean="0"/>
              <a:t>»</a:t>
            </a:r>
            <a:endParaRPr lang="tr-TR" dirty="0"/>
          </a:p>
        </p:txBody>
      </p:sp>
    </p:spTree>
    <p:extLst>
      <p:ext uri="{BB962C8B-B14F-4D97-AF65-F5344CB8AC3E}">
        <p14:creationId xmlns:p14="http://schemas.microsoft.com/office/powerpoint/2010/main" val="813781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0200" y="533400"/>
            <a:ext cx="10310091" cy="3693319"/>
          </a:xfrm>
          <a:prstGeom prst="rect">
            <a:avLst/>
          </a:prstGeom>
        </p:spPr>
        <p:txBody>
          <a:bodyPr wrap="square">
            <a:spAutoFit/>
          </a:bodyPr>
          <a:lstStyle/>
          <a:p>
            <a:r>
              <a:rPr lang="tr-TR" b="1" i="1" dirty="0"/>
              <a:t>Allah, üç </a:t>
            </a:r>
            <a:r>
              <a:rPr lang="tr-TR" b="1" i="1" dirty="0" err="1"/>
              <a:t>ilâh’dan</a:t>
            </a:r>
            <a:r>
              <a:rPr lang="tr-TR" b="1" i="1" dirty="0"/>
              <a:t> üçüncüsüdür diyenler kafir </a:t>
            </a:r>
            <a:r>
              <a:rPr lang="tr-TR" b="1" i="1" dirty="0" err="1"/>
              <a:t>olmu</a:t>
            </a:r>
            <a:r>
              <a:rPr lang="tr-TR" b="1" dirty="0" err="1"/>
              <a:t>s</a:t>
            </a:r>
            <a:r>
              <a:rPr lang="tr-TR" b="1" i="1" dirty="0" err="1"/>
              <a:t>tur</a:t>
            </a:r>
            <a:r>
              <a:rPr lang="tr-TR" b="1" i="1" dirty="0"/>
              <a:t>. (Maide 73) </a:t>
            </a:r>
            <a:endParaRPr lang="tr-TR" b="1" dirty="0"/>
          </a:p>
          <a:p>
            <a:endParaRPr lang="tr-TR" dirty="0" smtClean="0"/>
          </a:p>
          <a:p>
            <a:r>
              <a:rPr lang="tr-TR" dirty="0" smtClean="0"/>
              <a:t>Elmalılı H </a:t>
            </a:r>
            <a:r>
              <a:rPr lang="tr-TR" dirty="0" err="1" smtClean="0"/>
              <a:t>Yazır</a:t>
            </a:r>
            <a:r>
              <a:rPr lang="tr-TR" dirty="0" smtClean="0"/>
              <a:t>,  söz konusu kimselerin </a:t>
            </a:r>
            <a:r>
              <a:rPr lang="tr-TR" dirty="0" err="1" smtClean="0"/>
              <a:t>Melkit</a:t>
            </a:r>
            <a:r>
              <a:rPr lang="tr-TR" dirty="0" smtClean="0"/>
              <a:t> ve Nesturî Hıristiyanları olabileceği bilgisini verir. (bkz. Elmalılı Muhammed </a:t>
            </a:r>
            <a:r>
              <a:rPr lang="tr-TR" dirty="0"/>
              <a:t>Hamdi </a:t>
            </a:r>
            <a:r>
              <a:rPr lang="tr-TR" dirty="0" err="1"/>
              <a:t>Yazır</a:t>
            </a:r>
            <a:r>
              <a:rPr lang="tr-TR" dirty="0"/>
              <a:t>, </a:t>
            </a:r>
            <a:r>
              <a:rPr lang="tr-TR" b="1" dirty="0"/>
              <a:t>Hak Dini Kur’an </a:t>
            </a:r>
            <a:r>
              <a:rPr lang="tr-TR" b="1" dirty="0" smtClean="0"/>
              <a:t>Dili</a:t>
            </a:r>
            <a:r>
              <a:rPr lang="tr-TR" dirty="0"/>
              <a:t>)</a:t>
            </a:r>
            <a:endParaRPr lang="tr-TR" b="1" dirty="0">
              <a:latin typeface="Verdana, Arial, Helvetica, sans-serif"/>
            </a:endParaRPr>
          </a:p>
          <a:p>
            <a:endParaRPr lang="tr-TR" b="1" dirty="0" smtClean="0">
              <a:latin typeface="Verdana, Arial, Helvetica, sans-serif"/>
            </a:endParaRPr>
          </a:p>
          <a:p>
            <a:r>
              <a:rPr lang="tr-TR" b="1" dirty="0"/>
              <a:t>Yahudiler "Üzeyir Allah’ın oğludur" dediler, </a:t>
            </a:r>
            <a:r>
              <a:rPr lang="tr-TR" b="1" dirty="0" err="1"/>
              <a:t>hıristiyanlar</a:t>
            </a:r>
            <a:r>
              <a:rPr lang="tr-TR" b="1" dirty="0"/>
              <a:t> da "</a:t>
            </a:r>
            <a:r>
              <a:rPr lang="tr-TR" b="1" dirty="0" err="1"/>
              <a:t>Mesîh</a:t>
            </a:r>
            <a:r>
              <a:rPr lang="tr-TR" b="1" dirty="0"/>
              <a:t> (</a:t>
            </a:r>
            <a:r>
              <a:rPr lang="tr-TR" b="1" dirty="0" err="1"/>
              <a:t>Îsâ</a:t>
            </a:r>
            <a:r>
              <a:rPr lang="tr-TR" b="1" dirty="0"/>
              <a:t>) Allah’ın oğludur" dediler. </a:t>
            </a:r>
            <a:r>
              <a:rPr lang="tr-TR" b="1" dirty="0" smtClean="0"/>
              <a:t>(</a:t>
            </a:r>
            <a:r>
              <a:rPr lang="tr-TR" b="1" dirty="0" err="1" smtClean="0"/>
              <a:t>Tevbe</a:t>
            </a:r>
            <a:r>
              <a:rPr lang="tr-TR" b="1" dirty="0" smtClean="0"/>
              <a:t>, 30)</a:t>
            </a:r>
          </a:p>
          <a:p>
            <a:endParaRPr lang="tr-TR" b="1" dirty="0" smtClean="0"/>
          </a:p>
          <a:p>
            <a:r>
              <a:rPr lang="tr-TR" dirty="0" err="1" smtClean="0"/>
              <a:t>İbn</a:t>
            </a:r>
            <a:r>
              <a:rPr lang="tr-TR" dirty="0" smtClean="0"/>
              <a:t> </a:t>
            </a:r>
            <a:r>
              <a:rPr lang="tr-TR" dirty="0" err="1" smtClean="0"/>
              <a:t>Hazm</a:t>
            </a:r>
            <a:r>
              <a:rPr lang="tr-TR" dirty="0" smtClean="0"/>
              <a:t>, Yemen </a:t>
            </a:r>
            <a:r>
              <a:rPr lang="tr-TR" dirty="0"/>
              <a:t>civarında yaşadıklarını söylediği </a:t>
            </a:r>
            <a:r>
              <a:rPr lang="tr-TR" b="1" dirty="0" err="1" smtClean="0"/>
              <a:t>Sadûkiler’in</a:t>
            </a:r>
            <a:r>
              <a:rPr lang="tr-TR" b="1" dirty="0" smtClean="0"/>
              <a:t> </a:t>
            </a:r>
            <a:r>
              <a:rPr lang="tr-TR" b="1" dirty="0" err="1"/>
              <a:t>Ezrâ’</a:t>
            </a:r>
            <a:r>
              <a:rPr lang="tr-TR" dirty="0" err="1"/>
              <a:t>yı</a:t>
            </a:r>
            <a:r>
              <a:rPr lang="tr-TR" dirty="0"/>
              <a:t> Allah’ın oğlu olarak kabul etme inancını taşıdıklarını belirtir. Ona göre </a:t>
            </a:r>
            <a:r>
              <a:rPr lang="tr-TR" dirty="0" err="1"/>
              <a:t>Sadûkīler’i</a:t>
            </a:r>
            <a:r>
              <a:rPr lang="tr-TR" dirty="0"/>
              <a:t> diğer Yahudi gruplardan ayıran en önemli inanç budur (el-</a:t>
            </a:r>
            <a:r>
              <a:rPr lang="tr-TR" dirty="0" err="1"/>
              <a:t>Fasl</a:t>
            </a:r>
            <a:r>
              <a:rPr lang="tr-TR" dirty="0"/>
              <a:t>, I, 99)</a:t>
            </a:r>
            <a:endParaRPr lang="tr-TR" b="1" dirty="0">
              <a:latin typeface="Verdana, Arial, Helvetica, sans-serif"/>
            </a:endParaRPr>
          </a:p>
          <a:p>
            <a:endParaRPr lang="tr-TR" b="1" dirty="0" smtClean="0">
              <a:latin typeface="Verdana, Arial, Helvetica, sans-serif"/>
            </a:endParaRPr>
          </a:p>
          <a:p>
            <a:endParaRPr lang="tr-TR" b="1" dirty="0">
              <a:latin typeface="Verdana, Arial, Helvetica, sans-serif"/>
            </a:endParaRPr>
          </a:p>
          <a:p>
            <a:r>
              <a:rPr lang="tr-TR" b="1" dirty="0" smtClean="0">
                <a:latin typeface="Verdana, Arial, Helvetica, sans-serif"/>
              </a:rPr>
              <a:t>«</a:t>
            </a:r>
            <a:endParaRPr lang="tr-TR" dirty="0"/>
          </a:p>
        </p:txBody>
      </p:sp>
    </p:spTree>
    <p:extLst>
      <p:ext uri="{BB962C8B-B14F-4D97-AF65-F5344CB8AC3E}">
        <p14:creationId xmlns:p14="http://schemas.microsoft.com/office/powerpoint/2010/main" val="379263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just"/>
            <a:r>
              <a:rPr lang="tr-TR" sz="3200" dirty="0" smtClean="0"/>
              <a:t>Mübarek Galip Bey, Hindistan'da Türk Hükümdarları, Matbaa-i Amire, İstanbul, 1922-23), s. 18</a:t>
            </a:r>
            <a:endParaRPr lang="tr-TR" sz="32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280" y="1820344"/>
            <a:ext cx="9913620" cy="3408881"/>
          </a:xfrm>
        </p:spPr>
      </p:pic>
    </p:spTree>
    <p:extLst>
      <p:ext uri="{BB962C8B-B14F-4D97-AF65-F5344CB8AC3E}">
        <p14:creationId xmlns:p14="http://schemas.microsoft.com/office/powerpoint/2010/main" val="3390617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5"/>
                </a:solidFill>
              </a:rPr>
              <a:t>Temel Kaynaklar</a:t>
            </a:r>
            <a:endParaRPr lang="tr-TR" b="1" dirty="0">
              <a:solidFill>
                <a:schemeClr val="accent5"/>
              </a:solidFill>
            </a:endParaRPr>
          </a:p>
        </p:txBody>
      </p:sp>
      <p:sp>
        <p:nvSpPr>
          <p:cNvPr id="3" name="İçerik Yer Tutucusu 2"/>
          <p:cNvSpPr>
            <a:spLocks noGrp="1"/>
          </p:cNvSpPr>
          <p:nvPr>
            <p:ph idx="1"/>
          </p:nvPr>
        </p:nvSpPr>
        <p:spPr/>
        <p:txBody>
          <a:bodyPr>
            <a:normAutofit fontScale="92500" lnSpcReduction="10000"/>
          </a:bodyPr>
          <a:lstStyle/>
          <a:p>
            <a:r>
              <a:rPr lang="tr-TR" dirty="0">
                <a:solidFill>
                  <a:srgbClr val="FF0000"/>
                </a:solidFill>
              </a:rPr>
              <a:t>Milel ve Nihal </a:t>
            </a:r>
            <a:r>
              <a:rPr lang="tr-TR" dirty="0" smtClean="0">
                <a:solidFill>
                  <a:srgbClr val="FF0000"/>
                </a:solidFill>
              </a:rPr>
              <a:t>geleneği: </a:t>
            </a:r>
            <a:r>
              <a:rPr lang="tr-TR" dirty="0" smtClean="0"/>
              <a:t>Müslümanların </a:t>
            </a:r>
            <a:r>
              <a:rPr lang="tr-TR" dirty="0"/>
              <a:t>iletişim içerisinde bulunduğu farklı dinsel ve kültürel grupların tanınmasını ve anlaşılmasını konu almaktadır. Bunu yaparken –özellikle </a:t>
            </a:r>
            <a:r>
              <a:rPr lang="tr-TR" dirty="0" err="1"/>
              <a:t>Şehristani</a:t>
            </a:r>
            <a:r>
              <a:rPr lang="tr-TR" dirty="0"/>
              <a:t> ve </a:t>
            </a:r>
            <a:r>
              <a:rPr lang="tr-TR" dirty="0" err="1"/>
              <a:t>Birûni’de</a:t>
            </a:r>
            <a:r>
              <a:rPr lang="tr-TR" dirty="0"/>
              <a:t> gördüğümüz gibi- elden geldiğince objektif olmaya çalışılmakta; ele alınan gelenekler yargılanmadan tanımlanmaya gayret edilmektedir. Milel ve Nihal kavramlarına İslam âlimlerinin farklı anlamlar yükledikleri bilinmektedir. Bazı İslam alimleri Milel terimini temel dini akımlar ve gelenekler anlamına, Nihal terimini ise alt </a:t>
            </a:r>
            <a:r>
              <a:rPr lang="tr-TR" dirty="0" err="1"/>
              <a:t>sekteryan</a:t>
            </a:r>
            <a:r>
              <a:rPr lang="tr-TR" dirty="0"/>
              <a:t> gruplar, hizipler ve fırkalar anlamına kullanmaktadır. Bazıları ise Milel terimini vahiy geleneğine dayanan dini akımlar için Nihal terimini ise vahiy geleneğine dayanmayan akımlar ve yollar için kullanmaktadır. Her durumda Milel ve Nihal kavramları insanların bağlı oldukları her tür inanç ve düşünce akımlarıyla sosyal, siyasal ve ideolojik gelenekleri kapsamaktadır.</a:t>
            </a:r>
          </a:p>
        </p:txBody>
      </p:sp>
    </p:spTree>
    <p:extLst>
      <p:ext uri="{BB962C8B-B14F-4D97-AF65-F5344CB8AC3E}">
        <p14:creationId xmlns:p14="http://schemas.microsoft.com/office/powerpoint/2010/main" val="231062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1800" y="286603"/>
            <a:ext cx="10723880" cy="1450757"/>
          </a:xfrm>
        </p:spPr>
        <p:txBody>
          <a:bodyPr>
            <a:normAutofit fontScale="90000"/>
          </a:bodyPr>
          <a:lstStyle/>
          <a:p>
            <a:r>
              <a:rPr lang="tr-TR" dirty="0">
                <a:solidFill>
                  <a:srgbClr val="0070C0"/>
                </a:solidFill>
              </a:rPr>
              <a:t/>
            </a:r>
            <a:br>
              <a:rPr lang="tr-TR" dirty="0">
                <a:solidFill>
                  <a:srgbClr val="0070C0"/>
                </a:solidFill>
              </a:rPr>
            </a:br>
            <a:r>
              <a:rPr lang="tr-TR" dirty="0" smtClean="0">
                <a:solidFill>
                  <a:srgbClr val="0070C0"/>
                </a:solidFill>
              </a:rPr>
              <a:t/>
            </a:r>
            <a:br>
              <a:rPr lang="tr-TR" dirty="0" smtClean="0">
                <a:solidFill>
                  <a:srgbClr val="0070C0"/>
                </a:solidFill>
              </a:rPr>
            </a:br>
            <a:r>
              <a:rPr lang="tr-TR" dirty="0" smtClean="0">
                <a:solidFill>
                  <a:srgbClr val="0070C0"/>
                </a:solidFill>
              </a:rPr>
              <a:t>Takip edilmesi gereken önemli metodolojik ilkeler</a:t>
            </a:r>
            <a:endParaRPr lang="tr-TR" sz="3600" dirty="0">
              <a:solidFill>
                <a:srgbClr val="0070C0"/>
              </a:solidFill>
            </a:endParaRPr>
          </a:p>
        </p:txBody>
      </p:sp>
      <p:sp>
        <p:nvSpPr>
          <p:cNvPr id="3" name="İçerik Yer Tutucusu 2"/>
          <p:cNvSpPr>
            <a:spLocks noGrp="1"/>
          </p:cNvSpPr>
          <p:nvPr>
            <p:ph idx="1"/>
          </p:nvPr>
        </p:nvSpPr>
        <p:spPr>
          <a:xfrm>
            <a:off x="584200" y="1930400"/>
            <a:ext cx="10571480" cy="3938694"/>
          </a:xfrm>
        </p:spPr>
        <p:txBody>
          <a:bodyPr>
            <a:normAutofit/>
          </a:bodyPr>
          <a:lstStyle/>
          <a:p>
            <a:endParaRPr lang="tr-TR" dirty="0" smtClean="0"/>
          </a:p>
          <a:p>
            <a:pPr>
              <a:buFont typeface="Wingdings" panose="05000000000000000000" pitchFamily="2" charset="2"/>
              <a:buChar char="v"/>
            </a:pPr>
            <a:r>
              <a:rPr lang="tr-TR" dirty="0" smtClean="0">
                <a:solidFill>
                  <a:srgbClr val="0070C0"/>
                </a:solidFill>
              </a:rPr>
              <a:t>Yerinde </a:t>
            </a:r>
            <a:r>
              <a:rPr lang="tr-TR" dirty="0">
                <a:solidFill>
                  <a:srgbClr val="0070C0"/>
                </a:solidFill>
              </a:rPr>
              <a:t>gözlem ve şifahi bilgi/ «</a:t>
            </a:r>
            <a:r>
              <a:rPr lang="tr-TR" dirty="0">
                <a:solidFill>
                  <a:srgbClr val="C00000"/>
                </a:solidFill>
              </a:rPr>
              <a:t>Muhatap kitleyi doğru tanıma</a:t>
            </a:r>
            <a:r>
              <a:rPr lang="tr-TR" dirty="0" smtClean="0">
                <a:solidFill>
                  <a:srgbClr val="0070C0"/>
                </a:solidFill>
              </a:rPr>
              <a:t>»</a:t>
            </a:r>
          </a:p>
          <a:p>
            <a:pPr>
              <a:buFont typeface="Wingdings" panose="05000000000000000000" pitchFamily="2" charset="2"/>
              <a:buChar char="v"/>
            </a:pPr>
            <a:r>
              <a:rPr lang="tr-TR" dirty="0" smtClean="0">
                <a:solidFill>
                  <a:srgbClr val="0070C0"/>
                </a:solidFill>
              </a:rPr>
              <a:t> </a:t>
            </a:r>
            <a:r>
              <a:rPr lang="tr-TR" dirty="0">
                <a:solidFill>
                  <a:srgbClr val="0070C0"/>
                </a:solidFill>
              </a:rPr>
              <a:t>A</a:t>
            </a:r>
            <a:r>
              <a:rPr lang="tr-TR" dirty="0" smtClean="0">
                <a:solidFill>
                  <a:srgbClr val="0070C0"/>
                </a:solidFill>
              </a:rPr>
              <a:t>na </a:t>
            </a:r>
            <a:r>
              <a:rPr lang="tr-TR" dirty="0">
                <a:solidFill>
                  <a:srgbClr val="0070C0"/>
                </a:solidFill>
              </a:rPr>
              <a:t>kaynaklara dayalı çalışmalar yapma/ dil ve kültüre aşina </a:t>
            </a:r>
            <a:r>
              <a:rPr lang="tr-TR" dirty="0" smtClean="0">
                <a:solidFill>
                  <a:srgbClr val="0070C0"/>
                </a:solidFill>
              </a:rPr>
              <a:t>olma (umman)</a:t>
            </a:r>
          </a:p>
          <a:p>
            <a:pPr>
              <a:buFont typeface="Wingdings" panose="05000000000000000000" pitchFamily="2" charset="2"/>
              <a:buChar char="v"/>
            </a:pPr>
            <a:r>
              <a:rPr lang="tr-TR" dirty="0" smtClean="0">
                <a:solidFill>
                  <a:srgbClr val="0070C0"/>
                </a:solidFill>
              </a:rPr>
              <a:t> Objektif </a:t>
            </a:r>
            <a:r>
              <a:rPr lang="tr-TR" dirty="0">
                <a:solidFill>
                  <a:srgbClr val="0070C0"/>
                </a:solidFill>
              </a:rPr>
              <a:t>olma, olduğu gibi aktarma (</a:t>
            </a:r>
            <a:r>
              <a:rPr lang="tr-TR" dirty="0" err="1">
                <a:solidFill>
                  <a:srgbClr val="0070C0"/>
                </a:solidFill>
              </a:rPr>
              <a:t>kelile</a:t>
            </a:r>
            <a:r>
              <a:rPr lang="tr-TR" dirty="0">
                <a:solidFill>
                  <a:srgbClr val="0070C0"/>
                </a:solidFill>
              </a:rPr>
              <a:t> ve </a:t>
            </a:r>
            <a:r>
              <a:rPr lang="tr-TR" dirty="0" err="1">
                <a:solidFill>
                  <a:srgbClr val="0070C0"/>
                </a:solidFill>
              </a:rPr>
              <a:t>dimne</a:t>
            </a:r>
            <a:r>
              <a:rPr lang="tr-TR" dirty="0">
                <a:solidFill>
                  <a:srgbClr val="0070C0"/>
                </a:solidFill>
              </a:rPr>
              <a:t> örneği)</a:t>
            </a:r>
            <a:endParaRPr lang="tr-TR" dirty="0"/>
          </a:p>
          <a:p>
            <a:pPr marL="0" indent="0">
              <a:buNone/>
            </a:pPr>
            <a:endParaRPr lang="tr-TR" dirty="0" smtClean="0"/>
          </a:p>
        </p:txBody>
      </p:sp>
    </p:spTree>
    <p:extLst>
      <p:ext uri="{BB962C8B-B14F-4D97-AF65-F5344CB8AC3E}">
        <p14:creationId xmlns:p14="http://schemas.microsoft.com/office/powerpoint/2010/main" val="792081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660" y="535210"/>
            <a:ext cx="4444340" cy="325916"/>
          </a:xfrm>
        </p:spPr>
        <p:txBody>
          <a:bodyPr>
            <a:normAutofit fontScale="90000"/>
          </a:bodyPr>
          <a:lstStyle/>
          <a:p>
            <a:r>
              <a:rPr lang="tr-TR" dirty="0" smtClean="0">
                <a:solidFill>
                  <a:srgbClr val="FF0000"/>
                </a:solidFill>
              </a:rPr>
              <a:t>Reddiyeler</a:t>
            </a:r>
            <a:endParaRPr lang="tr-TR" dirty="0">
              <a:solidFill>
                <a:srgbClr val="FF0000"/>
              </a:solidFill>
            </a:endParaRPr>
          </a:p>
        </p:txBody>
      </p:sp>
      <p:sp>
        <p:nvSpPr>
          <p:cNvPr id="3" name="İçerik Yer Tutucusu 2"/>
          <p:cNvSpPr>
            <a:spLocks noGrp="1"/>
          </p:cNvSpPr>
          <p:nvPr>
            <p:ph idx="1"/>
          </p:nvPr>
        </p:nvSpPr>
        <p:spPr>
          <a:xfrm>
            <a:off x="584200" y="1104900"/>
            <a:ext cx="11061700" cy="4806322"/>
          </a:xfrm>
        </p:spPr>
        <p:txBody>
          <a:bodyPr>
            <a:normAutofit/>
          </a:bodyPr>
          <a:lstStyle/>
          <a:p>
            <a:r>
              <a:rPr lang="tr-TR" dirty="0">
                <a:latin typeface="Times-Roman"/>
              </a:rPr>
              <a:t>Abdullah b. </a:t>
            </a:r>
            <a:r>
              <a:rPr lang="tr-TR" dirty="0" err="1">
                <a:latin typeface="Times-Roman"/>
              </a:rPr>
              <a:t>smail</a:t>
            </a:r>
            <a:r>
              <a:rPr lang="tr-TR" dirty="0">
                <a:latin typeface="Times-Roman"/>
              </a:rPr>
              <a:t> el-</a:t>
            </a:r>
            <a:r>
              <a:rPr lang="tr-TR" dirty="0" err="1">
                <a:latin typeface="Times-Roman"/>
              </a:rPr>
              <a:t>Ha</a:t>
            </a:r>
            <a:r>
              <a:rPr lang="tr-TR" dirty="0" err="1">
                <a:latin typeface="TTE2348D50t00"/>
              </a:rPr>
              <a:t>s</a:t>
            </a:r>
            <a:r>
              <a:rPr lang="tr-TR" dirty="0" err="1">
                <a:latin typeface="Times-Roman"/>
              </a:rPr>
              <a:t>imî</a:t>
            </a:r>
            <a:r>
              <a:rPr lang="tr-TR" dirty="0">
                <a:latin typeface="Times-Roman"/>
              </a:rPr>
              <a:t> </a:t>
            </a:r>
            <a:r>
              <a:rPr lang="tr-TR" dirty="0" smtClean="0">
                <a:latin typeface="Times-Roman"/>
              </a:rPr>
              <a:t>(ö. </a:t>
            </a:r>
            <a:r>
              <a:rPr lang="tr-TR" dirty="0">
                <a:latin typeface="Times-Roman"/>
              </a:rPr>
              <a:t>205/820) </a:t>
            </a:r>
            <a:r>
              <a:rPr lang="tr-TR" dirty="0" smtClean="0">
                <a:latin typeface="Times-Roman"/>
              </a:rPr>
              <a:t>«</a:t>
            </a:r>
            <a:r>
              <a:rPr lang="tr-TR" i="1" dirty="0">
                <a:latin typeface="Times-Italic"/>
              </a:rPr>
              <a:t>Risâle ila Abdil Mesih b. </a:t>
            </a:r>
            <a:r>
              <a:rPr lang="tr-TR" i="1" dirty="0" err="1">
                <a:latin typeface="Times-Italic"/>
              </a:rPr>
              <a:t>Ishâk</a:t>
            </a:r>
            <a:r>
              <a:rPr lang="tr-TR" i="1" dirty="0">
                <a:latin typeface="Times-Italic"/>
              </a:rPr>
              <a:t> el-</a:t>
            </a:r>
            <a:r>
              <a:rPr lang="tr-TR" i="1" dirty="0" err="1">
                <a:latin typeface="Times-Italic"/>
              </a:rPr>
              <a:t>Kindî</a:t>
            </a:r>
            <a:r>
              <a:rPr lang="tr-TR" i="1" dirty="0" smtClean="0">
                <a:latin typeface="Times-Italic"/>
              </a:rPr>
              <a:t>»</a:t>
            </a:r>
            <a:endParaRPr lang="tr-TR" dirty="0"/>
          </a:p>
          <a:p>
            <a:r>
              <a:rPr lang="tr-TR" dirty="0" err="1" smtClean="0"/>
              <a:t>Taberî</a:t>
            </a:r>
            <a:r>
              <a:rPr lang="tr-TR" dirty="0" smtClean="0"/>
              <a:t>’ «</a:t>
            </a:r>
            <a:r>
              <a:rPr lang="tr-TR" i="1" dirty="0" smtClean="0"/>
              <a:t>er-</a:t>
            </a:r>
            <a:r>
              <a:rPr lang="tr-TR" i="1" dirty="0" err="1" smtClean="0"/>
              <a:t>Red</a:t>
            </a:r>
            <a:r>
              <a:rPr lang="tr-TR" i="1" dirty="0" smtClean="0"/>
              <a:t> </a:t>
            </a:r>
            <a:r>
              <a:rPr lang="tr-TR" i="1" dirty="0" err="1" smtClean="0"/>
              <a:t>ale’n-Nasâra</a:t>
            </a:r>
            <a:r>
              <a:rPr lang="tr-TR" i="1" dirty="0" smtClean="0"/>
              <a:t>»</a:t>
            </a:r>
            <a:endParaRPr lang="tr-TR" i="1" dirty="0"/>
          </a:p>
          <a:p>
            <a:r>
              <a:rPr lang="tr-TR" i="1" dirty="0" smtClean="0"/>
              <a:t>El </a:t>
            </a:r>
            <a:r>
              <a:rPr lang="tr-TR" i="1" dirty="0" err="1" smtClean="0"/>
              <a:t>Verrak</a:t>
            </a:r>
            <a:r>
              <a:rPr lang="tr-TR" i="1" dirty="0" smtClean="0"/>
              <a:t> «</a:t>
            </a:r>
            <a:r>
              <a:rPr lang="tr-TR" i="1" dirty="0" err="1"/>
              <a:t>Kitabu</a:t>
            </a:r>
            <a:r>
              <a:rPr lang="tr-TR" i="1" dirty="0"/>
              <a:t> </a:t>
            </a:r>
            <a:r>
              <a:rPr lang="tr-TR" i="1" dirty="0" err="1"/>
              <a:t>fi’r-Red</a:t>
            </a:r>
            <a:r>
              <a:rPr lang="tr-TR" i="1" dirty="0"/>
              <a:t> </a:t>
            </a:r>
            <a:r>
              <a:rPr lang="tr-TR" i="1" dirty="0" err="1"/>
              <a:t>ale</a:t>
            </a:r>
            <a:r>
              <a:rPr lang="tr-TR" i="1" dirty="0"/>
              <a:t>-l-</a:t>
            </a:r>
            <a:r>
              <a:rPr lang="tr-TR" i="1" dirty="0" err="1"/>
              <a:t>Fıraki’s</a:t>
            </a:r>
            <a:r>
              <a:rPr lang="tr-TR" i="1" dirty="0"/>
              <a:t>-</a:t>
            </a:r>
            <a:r>
              <a:rPr lang="tr-TR" i="1" dirty="0" err="1"/>
              <a:t>Selâse</a:t>
            </a:r>
            <a:r>
              <a:rPr lang="tr-TR" i="1" dirty="0"/>
              <a:t> </a:t>
            </a:r>
            <a:r>
              <a:rPr lang="tr-TR" i="1" dirty="0" err="1" smtClean="0"/>
              <a:t>mine’n-Nasâra</a:t>
            </a:r>
            <a:r>
              <a:rPr lang="tr-TR" i="1" dirty="0" smtClean="0"/>
              <a:t>»</a:t>
            </a:r>
            <a:endParaRPr lang="en-US" dirty="0">
              <a:latin typeface="Times New Roman" panose="02020603050405020304" pitchFamily="18" charset="0"/>
            </a:endParaRPr>
          </a:p>
          <a:p>
            <a:r>
              <a:rPr lang="tr-TR" dirty="0" err="1" smtClean="0"/>
              <a:t>Cahız</a:t>
            </a:r>
            <a:r>
              <a:rPr lang="tr-TR" dirty="0" smtClean="0"/>
              <a:t>:  «</a:t>
            </a:r>
            <a:r>
              <a:rPr lang="tr-TR" i="1" dirty="0" smtClean="0"/>
              <a:t>el-Muhtar </a:t>
            </a:r>
            <a:r>
              <a:rPr lang="tr-TR" i="1" dirty="0" err="1" smtClean="0"/>
              <a:t>fi’r-Red</a:t>
            </a:r>
            <a:r>
              <a:rPr lang="tr-TR" i="1" dirty="0"/>
              <a:t> </a:t>
            </a:r>
            <a:r>
              <a:rPr lang="tr-TR" i="1" dirty="0" err="1" smtClean="0"/>
              <a:t>ale’n-Nasâra</a:t>
            </a:r>
            <a:r>
              <a:rPr lang="tr-TR" i="1" dirty="0" smtClean="0"/>
              <a:t>» </a:t>
            </a:r>
            <a:endParaRPr lang="tr-TR" dirty="0"/>
          </a:p>
        </p:txBody>
      </p:sp>
      <p:pic>
        <p:nvPicPr>
          <p:cNvPr id="4" name="Resim 3"/>
          <p:cNvPicPr>
            <a:picLocks noChangeAspect="1"/>
          </p:cNvPicPr>
          <p:nvPr/>
        </p:nvPicPr>
        <p:blipFill>
          <a:blip r:embed="rId2"/>
          <a:stretch>
            <a:fillRect/>
          </a:stretch>
        </p:blipFill>
        <p:spPr>
          <a:xfrm>
            <a:off x="889000" y="3508061"/>
            <a:ext cx="10121900" cy="3962952"/>
          </a:xfrm>
          <a:prstGeom prst="rect">
            <a:avLst/>
          </a:prstGeom>
        </p:spPr>
      </p:pic>
    </p:spTree>
    <p:extLst>
      <p:ext uri="{BB962C8B-B14F-4D97-AF65-F5344CB8AC3E}">
        <p14:creationId xmlns:p14="http://schemas.microsoft.com/office/powerpoint/2010/main" val="2044179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TotalTime>
  <Words>1557</Words>
  <Application>Microsoft Office PowerPoint</Application>
  <PresentationFormat>Geniş ekran</PresentationFormat>
  <Paragraphs>87</Paragraphs>
  <Slides>19</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19</vt:i4>
      </vt:variant>
    </vt:vector>
  </HeadingPairs>
  <TitlesOfParts>
    <vt:vector size="29" baseType="lpstr">
      <vt:lpstr>Arial</vt:lpstr>
      <vt:lpstr>Calibri</vt:lpstr>
      <vt:lpstr>Calibri Light</vt:lpstr>
      <vt:lpstr>Times New Roman</vt:lpstr>
      <vt:lpstr>Times-Italic</vt:lpstr>
      <vt:lpstr>Times-Roman</vt:lpstr>
      <vt:lpstr>TTE2348D50t00</vt:lpstr>
      <vt:lpstr>Verdana, Arial, Helvetica, sans-serif</vt:lpstr>
      <vt:lpstr>Wingdings</vt:lpstr>
      <vt:lpstr>Office Teması</vt:lpstr>
      <vt:lpstr>PowerPoint Sunusu</vt:lpstr>
      <vt:lpstr>PowerPoint Sunusu</vt:lpstr>
      <vt:lpstr>DİĞER DİNLER HAKKINDA NEDEN BİLGİ SAHİBİ OLMALIYIM? </vt:lpstr>
      <vt:lpstr>PowerPoint Sunusu</vt:lpstr>
      <vt:lpstr>PowerPoint Sunusu</vt:lpstr>
      <vt:lpstr>Mübarek Galip Bey, Hindistan'da Türk Hükümdarları, Matbaa-i Amire, İstanbul, 1922-23), s. 18</vt:lpstr>
      <vt:lpstr>Temel Kaynaklar</vt:lpstr>
      <vt:lpstr>  Takip edilmesi gereken önemli metodolojik ilkeler</vt:lpstr>
      <vt:lpstr>Reddiyeler</vt:lpstr>
      <vt:lpstr>PowerPoint Sunusu</vt:lpstr>
      <vt:lpstr>Aşağıdaki peygamberleri yasadıkları dönem itibariyle kronolojik olarak sıralar mısınız?</vt:lpstr>
      <vt:lpstr>                                                    </vt:lpstr>
      <vt:lpstr>Metotlar </vt:lpstr>
      <vt:lpstr>Deskriptif yöntem : dinin veya dinlerin tarihsel tezahürü olduğu gibi tanımlanır. </vt:lpstr>
      <vt:lpstr>PowerPoint Sunusu</vt:lpstr>
      <vt:lpstr>PowerPoint Sunusu</vt:lpstr>
      <vt:lpstr>PowerPoint Sunusu</vt:lpstr>
      <vt:lpstr>PowerPoint Sunusu</vt:lpstr>
      <vt:lpstr>Diğer bilim dallarıyla ilişkisi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72</cp:revision>
  <dcterms:created xsi:type="dcterms:W3CDTF">2019-12-23T11:44:17Z</dcterms:created>
  <dcterms:modified xsi:type="dcterms:W3CDTF">2020-07-10T15:09:10Z</dcterms:modified>
</cp:coreProperties>
</file>