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Çocuk ve Sanat\cocuk ve sanat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i="1" dirty="0" smtClean="0"/>
              <a:t>Renk </a:t>
            </a:r>
            <a:r>
              <a:rPr lang="tr-TR" b="1" i="1" dirty="0" smtClean="0"/>
              <a:t>Sınıflandırması</a:t>
            </a:r>
          </a:p>
          <a:p>
            <a:r>
              <a:rPr lang="tr-TR" b="1" i="1" dirty="0" smtClean="0"/>
              <a:t>Renk </a:t>
            </a:r>
            <a:r>
              <a:rPr lang="tr-TR" b="1" i="1" dirty="0" smtClean="0"/>
              <a:t>Çemberi</a:t>
            </a:r>
          </a:p>
          <a:p>
            <a:r>
              <a:rPr lang="tr-TR" b="1" i="1" dirty="0" smtClean="0"/>
              <a:t>Renk Karıştırma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350" y="179398"/>
            <a:ext cx="4440244" cy="60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i="1" dirty="0" smtClean="0"/>
              <a:t>El Boyama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66" y="1500175"/>
            <a:ext cx="89604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Renkli </a:t>
            </a:r>
            <a:r>
              <a:rPr lang="tr-TR" b="1" i="1" dirty="0" smtClean="0"/>
              <a:t>Kil</a:t>
            </a:r>
          </a:p>
          <a:p>
            <a:r>
              <a:rPr lang="tr-TR" b="1" i="1" dirty="0" smtClean="0"/>
              <a:t>Rengin </a:t>
            </a:r>
            <a:r>
              <a:rPr lang="tr-TR" b="1" i="1" dirty="0" smtClean="0"/>
              <a:t>Tonları</a:t>
            </a:r>
          </a:p>
          <a:p>
            <a:r>
              <a:rPr lang="tr-TR" b="1" i="1" dirty="0" smtClean="0"/>
              <a:t>Üniforma </a:t>
            </a:r>
            <a:r>
              <a:rPr lang="tr-TR" b="1" i="1" dirty="0" smtClean="0"/>
              <a:t>Renkleri</a:t>
            </a:r>
          </a:p>
          <a:p>
            <a:r>
              <a:rPr lang="tr-TR" b="1" i="1" dirty="0" smtClean="0"/>
              <a:t>Renkli </a:t>
            </a:r>
            <a:r>
              <a:rPr lang="tr-TR" b="1" i="1" dirty="0" smtClean="0"/>
              <a:t>Gün</a:t>
            </a:r>
          </a:p>
          <a:p>
            <a:r>
              <a:rPr lang="tr-TR" b="1" i="1" dirty="0" smtClean="0"/>
              <a:t>Renkli Öyküler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92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3. Şekil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162" y="857232"/>
            <a:ext cx="67860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i="1" dirty="0" smtClean="0"/>
              <a:t>Zımpara Kağıdı </a:t>
            </a:r>
            <a:r>
              <a:rPr lang="tr-TR" b="1" i="1" dirty="0" smtClean="0"/>
              <a:t>Şekilleri</a:t>
            </a:r>
          </a:p>
          <a:p>
            <a:r>
              <a:rPr lang="tr-TR" b="1" i="1" dirty="0" smtClean="0"/>
              <a:t>Şekil </a:t>
            </a:r>
            <a:r>
              <a:rPr lang="tr-TR" b="1" i="1" dirty="0" smtClean="0"/>
              <a:t>Dikme</a:t>
            </a:r>
          </a:p>
          <a:p>
            <a:r>
              <a:rPr lang="tr-TR" b="1" i="1" dirty="0" smtClean="0"/>
              <a:t>Güvenlik </a:t>
            </a:r>
            <a:r>
              <a:rPr lang="tr-TR" b="1" i="1" dirty="0" smtClean="0"/>
              <a:t>İşaretleri</a:t>
            </a:r>
          </a:p>
          <a:p>
            <a:r>
              <a:rPr lang="tr-TR" b="1" i="1" dirty="0" smtClean="0"/>
              <a:t>Şekil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Serpme Boya ile </a:t>
            </a:r>
            <a:r>
              <a:rPr lang="tr-TR" b="1" i="1" dirty="0" smtClean="0"/>
              <a:t>Şekiller</a:t>
            </a:r>
          </a:p>
          <a:p>
            <a:r>
              <a:rPr lang="tr-TR" b="1" i="1" dirty="0" smtClean="0"/>
              <a:t>İşaretler</a:t>
            </a:r>
          </a:p>
          <a:p>
            <a:r>
              <a:rPr lang="tr-TR" b="1" i="1" dirty="0" err="1" smtClean="0"/>
              <a:t>Manipulatif</a:t>
            </a:r>
            <a:r>
              <a:rPr lang="tr-TR" b="1" i="1" dirty="0" smtClean="0"/>
              <a:t> Kurallı </a:t>
            </a:r>
            <a:r>
              <a:rPr lang="tr-TR" b="1" i="1" dirty="0" smtClean="0"/>
              <a:t>Oyunlar</a:t>
            </a:r>
          </a:p>
          <a:p>
            <a:r>
              <a:rPr lang="tr-TR" b="1" i="1" dirty="0" smtClean="0"/>
              <a:t>Eşleştirme ve </a:t>
            </a:r>
            <a:r>
              <a:rPr lang="tr-TR" b="1" i="1" dirty="0" smtClean="0"/>
              <a:t>Hafıza</a:t>
            </a:r>
          </a:p>
          <a:p>
            <a:r>
              <a:rPr lang="tr-TR" b="1" i="1" dirty="0" smtClean="0"/>
              <a:t>Sınıflandırma</a:t>
            </a:r>
          </a:p>
          <a:p>
            <a:r>
              <a:rPr lang="tr-TR" b="1" i="1" dirty="0" smtClean="0"/>
              <a:t>Balık Tutmaya </a:t>
            </a:r>
            <a:r>
              <a:rPr lang="tr-TR" b="1" i="1" dirty="0" smtClean="0"/>
              <a:t>Gidelim</a:t>
            </a:r>
          </a:p>
          <a:p>
            <a:r>
              <a:rPr lang="tr-TR" b="1" i="1" dirty="0" smtClean="0"/>
              <a:t>Eşini </a:t>
            </a:r>
            <a:r>
              <a:rPr lang="tr-TR" b="1" i="1" dirty="0" smtClean="0"/>
              <a:t>Bulma</a:t>
            </a:r>
          </a:p>
          <a:p>
            <a:r>
              <a:rPr lang="tr-TR" b="1" i="1" dirty="0" smtClean="0"/>
              <a:t>Spiralli Kitaplar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00B0F0"/>
                </a:solidFill>
              </a:rPr>
              <a:t>4. Kütle ya da </a:t>
            </a:r>
            <a:r>
              <a:rPr lang="es-ES" b="1" dirty="0" smtClean="0">
                <a:solidFill>
                  <a:srgbClr val="00B0F0"/>
                </a:solidFill>
              </a:rPr>
              <a:t>Hacim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tr-TR" dirty="0" smtClean="0"/>
              <a:t>Bir yüksekliğe, genişliğe ve uzunluğa sahip üç </a:t>
            </a:r>
            <a:r>
              <a:rPr lang="tr-TR" dirty="0" smtClean="0"/>
              <a:t>boyutlu sanat </a:t>
            </a:r>
            <a:r>
              <a:rPr lang="tr-TR" dirty="0" smtClean="0"/>
              <a:t>eserlerini değerlendirirken </a:t>
            </a:r>
            <a:r>
              <a:rPr lang="tr-TR" b="1" dirty="0" smtClean="0"/>
              <a:t>kütle</a:t>
            </a:r>
            <a:r>
              <a:rPr lang="tr-TR" dirty="0" smtClean="0"/>
              <a:t> ve </a:t>
            </a:r>
            <a:r>
              <a:rPr lang="tr-TR" b="1" dirty="0" smtClean="0"/>
              <a:t>hacim</a:t>
            </a:r>
            <a:r>
              <a:rPr lang="tr-TR" dirty="0" smtClean="0"/>
              <a:t> </a:t>
            </a:r>
            <a:r>
              <a:rPr lang="tr-TR" dirty="0" smtClean="0"/>
              <a:t>gerekli ölçütlerdir</a:t>
            </a:r>
            <a:r>
              <a:rPr lang="tr-TR" dirty="0" smtClean="0"/>
              <a:t>.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00B0F0"/>
                </a:solidFill>
              </a:rPr>
              <a:t>5. Tasarım ya da </a:t>
            </a:r>
            <a:r>
              <a:rPr lang="es-ES" b="1" dirty="0" smtClean="0">
                <a:solidFill>
                  <a:srgbClr val="00B0F0"/>
                </a:solidFill>
              </a:rPr>
              <a:t>Kompozisyon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tr-TR" b="1" dirty="0" smtClean="0"/>
              <a:t>Tasarım</a:t>
            </a:r>
            <a:r>
              <a:rPr lang="tr-TR" dirty="0" smtClean="0"/>
              <a:t> ya da </a:t>
            </a:r>
            <a:r>
              <a:rPr lang="tr-TR" b="1" dirty="0" smtClean="0"/>
              <a:t>kompozisyon</a:t>
            </a:r>
            <a:r>
              <a:rPr lang="tr-TR" dirty="0" smtClean="0"/>
              <a:t> bir </a:t>
            </a:r>
            <a:r>
              <a:rPr lang="tr-TR" dirty="0" smtClean="0"/>
              <a:t>sanatsal ölçüt </a:t>
            </a:r>
            <a:r>
              <a:rPr lang="tr-TR" dirty="0" smtClean="0"/>
              <a:t>olarak şu sorulara yanıt verme çabası içindedir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35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6. </a:t>
            </a:r>
            <a:r>
              <a:rPr lang="tr-TR" b="1" dirty="0" smtClean="0">
                <a:solidFill>
                  <a:srgbClr val="00B0F0"/>
                </a:solidFill>
              </a:rPr>
              <a:t>Örüntü</a:t>
            </a:r>
          </a:p>
          <a:p>
            <a:pPr>
              <a:buNone/>
            </a:pPr>
            <a:r>
              <a:rPr lang="tr-TR" sz="2500" dirty="0" smtClean="0"/>
              <a:t>Etrafımız </a:t>
            </a:r>
            <a:r>
              <a:rPr lang="tr-TR" sz="2500" b="1" dirty="0" smtClean="0"/>
              <a:t>örüntülerle</a:t>
            </a:r>
            <a:r>
              <a:rPr lang="tr-TR" sz="2500" dirty="0" smtClean="0"/>
              <a:t> çevrilidir.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95537" cy="471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Süngerle </a:t>
            </a:r>
            <a:r>
              <a:rPr lang="tr-TR" b="1" i="1" dirty="0" smtClean="0"/>
              <a:t>Boyama</a:t>
            </a:r>
          </a:p>
          <a:p>
            <a:r>
              <a:rPr lang="tr-TR" b="1" i="1" dirty="0" smtClean="0"/>
              <a:t>Baskı Yapma ile </a:t>
            </a:r>
            <a:r>
              <a:rPr lang="tr-TR" b="1" i="1" dirty="0" smtClean="0"/>
              <a:t>Örüntü</a:t>
            </a:r>
          </a:p>
          <a:p>
            <a:r>
              <a:rPr lang="tr-TR" b="1" i="1" dirty="0" smtClean="0"/>
              <a:t>Resimlerle Örüntü </a:t>
            </a:r>
            <a:r>
              <a:rPr lang="tr-TR" b="1" i="1" dirty="0" smtClean="0"/>
              <a:t>Yapma</a:t>
            </a:r>
          </a:p>
          <a:p>
            <a:r>
              <a:rPr lang="tr-TR" b="1" i="1" dirty="0" smtClean="0"/>
              <a:t>İpte Bir </a:t>
            </a:r>
            <a:r>
              <a:rPr lang="tr-TR" b="1" i="1" dirty="0" smtClean="0"/>
              <a:t>Örüntü</a:t>
            </a:r>
          </a:p>
          <a:p>
            <a:r>
              <a:rPr lang="tr-TR" b="1" i="1" dirty="0" smtClean="0"/>
              <a:t>Bir Örüntüyü Büyüt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7. </a:t>
            </a:r>
            <a:r>
              <a:rPr lang="tr-TR" b="1" dirty="0" smtClean="0">
                <a:solidFill>
                  <a:srgbClr val="00B0F0"/>
                </a:solidFill>
              </a:rPr>
              <a:t>Alan</a:t>
            </a:r>
          </a:p>
          <a:p>
            <a:r>
              <a:rPr lang="tr-TR" sz="2700" dirty="0" smtClean="0"/>
              <a:t>Bir sanatçı için </a:t>
            </a:r>
            <a:r>
              <a:rPr lang="tr-TR" sz="2700" b="1" dirty="0" smtClean="0"/>
              <a:t>alanın</a:t>
            </a:r>
            <a:r>
              <a:rPr lang="tr-TR" sz="2700" dirty="0" smtClean="0"/>
              <a:t> en geniş sınırları; ister kağıt </a:t>
            </a:r>
            <a:r>
              <a:rPr lang="tr-TR" sz="2700" dirty="0" smtClean="0"/>
              <a:t>olsun, </a:t>
            </a:r>
            <a:r>
              <a:rPr lang="fi-FI" sz="2700" dirty="0" smtClean="0"/>
              <a:t>ister </a:t>
            </a:r>
            <a:r>
              <a:rPr lang="fi-FI" sz="2700" dirty="0" smtClean="0"/>
              <a:t>karton, tahta ya da ayakkabı kutusu olsun, </a:t>
            </a:r>
            <a:r>
              <a:rPr lang="fi-FI" sz="2700" dirty="0" smtClean="0"/>
              <a:t>ona</a:t>
            </a:r>
            <a:r>
              <a:rPr lang="tr-TR" sz="2700" dirty="0" smtClean="0"/>
              <a:t> ait </a:t>
            </a:r>
            <a:r>
              <a:rPr lang="tr-TR" sz="2700" dirty="0" smtClean="0"/>
              <a:t>tuvalin büyüklüğü </a:t>
            </a:r>
            <a:r>
              <a:rPr lang="tr-TR" sz="2700" dirty="0" smtClean="0"/>
              <a:t>ile </a:t>
            </a:r>
            <a:r>
              <a:rPr lang="tr-TR" sz="2700" dirty="0" smtClean="0"/>
              <a:t>belirlenir</a:t>
            </a:r>
            <a:r>
              <a:rPr lang="tr-TR" sz="2700" dirty="0" smtClean="0"/>
              <a:t>.</a:t>
            </a:r>
          </a:p>
          <a:p>
            <a:r>
              <a:rPr lang="nn-NO" sz="2700" dirty="0" smtClean="0"/>
              <a:t>Temel olarak, iki tür alan </a:t>
            </a:r>
            <a:r>
              <a:rPr lang="nn-NO" sz="2700" dirty="0" smtClean="0"/>
              <a:t>vardır</a:t>
            </a:r>
            <a:r>
              <a:rPr lang="tr-TR" sz="2700" dirty="0" smtClean="0"/>
              <a:t>:</a:t>
            </a:r>
          </a:p>
          <a:p>
            <a:pPr marL="514350" indent="-514350">
              <a:buAutoNum type="arabicPeriod"/>
            </a:pPr>
            <a:r>
              <a:rPr lang="tr-TR" sz="2700" b="1" dirty="0" smtClean="0"/>
              <a:t>Olumlu </a:t>
            </a:r>
            <a:r>
              <a:rPr lang="tr-TR" sz="2700" b="1" dirty="0" smtClean="0"/>
              <a:t>alan</a:t>
            </a:r>
            <a:r>
              <a:rPr lang="tr-TR" sz="2700" dirty="0" smtClean="0"/>
              <a:t> çizgiler, renkler, şekiller ve </a:t>
            </a:r>
            <a:r>
              <a:rPr lang="tr-TR" sz="2700" dirty="0" smtClean="0"/>
              <a:t>biçimler tarafından </a:t>
            </a:r>
            <a:r>
              <a:rPr lang="tr-TR" sz="2700" dirty="0" smtClean="0"/>
              <a:t>doldurulmuş boşluktur</a:t>
            </a:r>
            <a:r>
              <a:rPr lang="tr-TR" sz="2700" dirty="0" smtClean="0"/>
              <a:t>.</a:t>
            </a:r>
          </a:p>
          <a:p>
            <a:pPr>
              <a:buNone/>
            </a:pPr>
            <a:r>
              <a:rPr lang="tr-TR" sz="2700" b="1" dirty="0" smtClean="0"/>
              <a:t>2. Olumsuz </a:t>
            </a:r>
            <a:r>
              <a:rPr lang="tr-TR" sz="2700" b="1" dirty="0" smtClean="0"/>
              <a:t>alan</a:t>
            </a:r>
            <a:r>
              <a:rPr lang="tr-TR" sz="2700" dirty="0" smtClean="0"/>
              <a:t> ise arada kalan ya da kendisini </a:t>
            </a:r>
            <a:r>
              <a:rPr lang="tr-TR" sz="2700" dirty="0" smtClean="0"/>
              <a:t>çevreleyen konu </a:t>
            </a:r>
            <a:r>
              <a:rPr lang="tr-TR" sz="2700" dirty="0" smtClean="0"/>
              <a:t>başlığı, semboller ya da </a:t>
            </a:r>
            <a:r>
              <a:rPr lang="tr-TR" sz="2700" dirty="0" smtClean="0"/>
              <a:t>şekillerden oluşmaktadır</a:t>
            </a:r>
            <a:r>
              <a:rPr lang="tr-TR" sz="2700" dirty="0" smtClean="0"/>
              <a:t>.</a:t>
            </a:r>
            <a:endParaRPr lang="tr-TR" sz="27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ÜNİTE 3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Sanatçı Olarak Küçük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Çocuklar: Gelişimsel Bir Bakış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09600" y="192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Sanatın </a:t>
            </a:r>
            <a:r>
              <a:rPr lang="tr-TR" sz="3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Ögeleri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49" y="2965750"/>
            <a:ext cx="6931041" cy="3820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571" y="1284536"/>
            <a:ext cx="8431272" cy="428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8. </a:t>
            </a:r>
            <a:r>
              <a:rPr lang="tr-TR" b="1" dirty="0" smtClean="0">
                <a:solidFill>
                  <a:srgbClr val="00B0F0"/>
                </a:solidFill>
              </a:rPr>
              <a:t>Denge</a:t>
            </a:r>
          </a:p>
          <a:p>
            <a:r>
              <a:rPr lang="tr-TR" sz="2500" dirty="0" smtClean="0"/>
              <a:t>Biçimler birbirlerine göre orantılı bir şekilde ortaya </a:t>
            </a:r>
            <a:r>
              <a:rPr lang="tr-TR" sz="2500" dirty="0" smtClean="0"/>
              <a:t>çıkmaya başladığında</a:t>
            </a:r>
            <a:r>
              <a:rPr lang="tr-TR" sz="2500" dirty="0" smtClean="0"/>
              <a:t>, resimde </a:t>
            </a:r>
            <a:r>
              <a:rPr lang="tr-TR" sz="2500" b="1" dirty="0" smtClean="0"/>
              <a:t>denge</a:t>
            </a:r>
            <a:r>
              <a:rPr lang="tr-TR" sz="2500" dirty="0" smtClean="0"/>
              <a:t>, kararlılık ya da </a:t>
            </a:r>
            <a:r>
              <a:rPr lang="tr-TR" sz="2500" dirty="0" smtClean="0"/>
              <a:t>uyum vardır </a:t>
            </a:r>
            <a:r>
              <a:rPr lang="tr-TR" sz="2500" dirty="0" smtClean="0"/>
              <a:t>denilebilir.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4919" y="1657372"/>
            <a:ext cx="35702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9. </a:t>
            </a:r>
            <a:r>
              <a:rPr lang="tr-TR" b="1" dirty="0" smtClean="0">
                <a:solidFill>
                  <a:srgbClr val="00B0F0"/>
                </a:solidFill>
              </a:rPr>
              <a:t>Doku</a:t>
            </a:r>
          </a:p>
          <a:p>
            <a:r>
              <a:rPr lang="tr-TR" sz="2500" b="1" dirty="0" smtClean="0"/>
              <a:t>Doku</a:t>
            </a:r>
            <a:r>
              <a:rPr lang="tr-TR" sz="2500" dirty="0" smtClean="0"/>
              <a:t> kavramından anlaşılan bir sanat eserinin </a:t>
            </a:r>
            <a:r>
              <a:rPr lang="tr-TR" sz="2500" dirty="0" smtClean="0"/>
              <a:t>yüzeysel kalitesidir.</a:t>
            </a:r>
          </a:p>
          <a:p>
            <a:r>
              <a:rPr lang="tr-TR" sz="2500" b="1" i="1" dirty="0" smtClean="0"/>
              <a:t>Doku </a:t>
            </a:r>
            <a:r>
              <a:rPr lang="tr-TR" sz="2500" b="1" i="1" dirty="0" smtClean="0"/>
              <a:t>Kolajı</a:t>
            </a:r>
          </a:p>
          <a:p>
            <a:r>
              <a:rPr lang="tr-TR" sz="2500" b="1" i="1" dirty="0" smtClean="0"/>
              <a:t>Doku Sürtme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BASKI YAPMA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Küçük yaştaki çocukların çoğu ev ortamında </a:t>
            </a:r>
            <a:r>
              <a:rPr lang="tr-TR" b="1" dirty="0" smtClean="0"/>
              <a:t>baskı </a:t>
            </a:r>
            <a:r>
              <a:rPr lang="tr-TR" b="1" dirty="0" smtClean="0"/>
              <a:t>yapma </a:t>
            </a:r>
            <a:r>
              <a:rPr lang="tr-TR" dirty="0" smtClean="0"/>
              <a:t>yaşantılarına </a:t>
            </a:r>
            <a:r>
              <a:rPr lang="tr-TR" dirty="0" smtClean="0"/>
              <a:t>sahiptir.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Kendini İfade Edici Sanat </a:t>
            </a:r>
            <a:r>
              <a:rPr lang="tr-TR" b="1" dirty="0" smtClean="0">
                <a:solidFill>
                  <a:srgbClr val="00B0F0"/>
                </a:solidFill>
              </a:rPr>
              <a:t>Etkinlikleri</a:t>
            </a:r>
          </a:p>
          <a:p>
            <a:r>
              <a:rPr lang="tr-TR" sz="2500" b="1" i="1" dirty="0" smtClean="0"/>
              <a:t>Tek Bir </a:t>
            </a:r>
            <a:r>
              <a:rPr lang="tr-TR" sz="2500" b="1" i="1" dirty="0" smtClean="0"/>
              <a:t>Baskı</a:t>
            </a:r>
          </a:p>
          <a:p>
            <a:r>
              <a:rPr lang="tr-TR" sz="2500" b="1" i="1" dirty="0" smtClean="0"/>
              <a:t>Plastik Köpük Tepsi </a:t>
            </a:r>
            <a:r>
              <a:rPr lang="tr-TR" sz="2500" b="1" i="1" dirty="0" smtClean="0"/>
              <a:t>Baskısı</a:t>
            </a:r>
          </a:p>
          <a:p>
            <a:r>
              <a:rPr lang="tr-TR" sz="2500" b="1" i="1" dirty="0" smtClean="0"/>
              <a:t>Mukavva </a:t>
            </a:r>
            <a:r>
              <a:rPr lang="tr-TR" sz="2500" b="1" i="1" dirty="0" smtClean="0"/>
              <a:t>Baskısı</a:t>
            </a:r>
          </a:p>
          <a:p>
            <a:r>
              <a:rPr lang="tr-TR" sz="2500" b="1" i="1" dirty="0" smtClean="0"/>
              <a:t>Pastel Boya Zımpara </a:t>
            </a:r>
            <a:r>
              <a:rPr lang="tr-TR" sz="2500" b="1" i="1" dirty="0" smtClean="0"/>
              <a:t>Baskısı</a:t>
            </a:r>
          </a:p>
          <a:p>
            <a:r>
              <a:rPr lang="tr-TR" sz="2500" b="1" i="1" dirty="0" smtClean="0"/>
              <a:t>Yapıştırıcı ile Baskı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Duyusal Keşif </a:t>
            </a:r>
            <a:r>
              <a:rPr lang="tr-TR" b="1" dirty="0" smtClean="0">
                <a:solidFill>
                  <a:srgbClr val="00B0F0"/>
                </a:solidFill>
              </a:rPr>
              <a:t>Etkinlikleri</a:t>
            </a:r>
          </a:p>
          <a:p>
            <a:r>
              <a:rPr lang="tr-TR" sz="2500" b="1" i="1" dirty="0" smtClean="0"/>
              <a:t>Istampa </a:t>
            </a:r>
            <a:r>
              <a:rPr lang="tr-TR" sz="2500" b="1" i="1" dirty="0" smtClean="0"/>
              <a:t>Baskısı</a:t>
            </a:r>
          </a:p>
          <a:p>
            <a:r>
              <a:rPr lang="tr-TR" sz="2500" b="1" i="1" dirty="0" smtClean="0"/>
              <a:t>Sünger Baskısı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8038"/>
            <a:ext cx="5466831" cy="42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i="1" dirty="0" smtClean="0"/>
              <a:t>Doğa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İp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Seramik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Kabarcık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Balon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Sulu Boya Tablet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El Baskısı ile </a:t>
            </a:r>
            <a:r>
              <a:rPr lang="tr-TR" b="1" i="1" dirty="0" smtClean="0"/>
              <a:t>Dekorasyon</a:t>
            </a:r>
          </a:p>
          <a:p>
            <a:r>
              <a:rPr lang="tr-TR" b="1" i="1" dirty="0" smtClean="0"/>
              <a:t>Katlama </a:t>
            </a:r>
            <a:r>
              <a:rPr lang="tr-TR" b="1" i="1" dirty="0" smtClean="0"/>
              <a:t>Baskı</a:t>
            </a:r>
          </a:p>
          <a:p>
            <a:r>
              <a:rPr lang="tr-TR" b="1" i="1" dirty="0" smtClean="0"/>
              <a:t>Yaprak ve Yapıştırıcı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Yağlı Boya Baskısı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99" y="357166"/>
            <a:ext cx="7574016" cy="562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Bastır ve Kıvır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Basit Güneş </a:t>
            </a:r>
            <a:r>
              <a:rPr lang="tr-TR" b="1" i="1" dirty="0" smtClean="0"/>
              <a:t>Baskısı</a:t>
            </a:r>
          </a:p>
          <a:p>
            <a:r>
              <a:rPr lang="tr-TR" b="1" i="1" dirty="0" smtClean="0"/>
              <a:t>Sıçratma Baskısı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ŞABLON, PÜSKÜRTME VE SÜZGEÇ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BASKISI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Şablon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Kağıt Tabak </a:t>
            </a:r>
            <a:r>
              <a:rPr lang="tr-TR" b="1" dirty="0" smtClean="0">
                <a:solidFill>
                  <a:srgbClr val="00B0F0"/>
                </a:solidFill>
              </a:rPr>
              <a:t>Şablonu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Püskürtme </a:t>
            </a:r>
            <a:r>
              <a:rPr lang="tr-TR" b="1" dirty="0" smtClean="0">
                <a:solidFill>
                  <a:srgbClr val="00B0F0"/>
                </a:solidFill>
              </a:rPr>
              <a:t>Baskısı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Baskı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89"/>
            <a:ext cx="5786479" cy="61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ÖZET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Sanatsal </a:t>
            </a:r>
            <a:r>
              <a:rPr lang="tr-TR" dirty="0" smtClean="0"/>
              <a:t>öğeler </a:t>
            </a:r>
            <a:r>
              <a:rPr lang="tr-TR" dirty="0" smtClean="0"/>
              <a:t>sanatsal dışavurumun yapı taşlarıdır. Ressamlar</a:t>
            </a:r>
            <a:r>
              <a:rPr lang="tr-TR" dirty="0" smtClean="0"/>
              <a:t>, çizgi</a:t>
            </a:r>
            <a:r>
              <a:rPr lang="tr-TR" dirty="0" smtClean="0"/>
              <a:t>, renk ve şekilleri kullanarak süreci bunların </a:t>
            </a:r>
            <a:r>
              <a:rPr lang="tr-TR" dirty="0" smtClean="0"/>
              <a:t>başarılı bir </a:t>
            </a:r>
            <a:r>
              <a:rPr lang="tr-TR" dirty="0" smtClean="0"/>
              <a:t>şekilde uyumlu bir tasarım ve genel bir </a:t>
            </a:r>
            <a:r>
              <a:rPr lang="tr-TR" dirty="0" smtClean="0"/>
              <a:t>kompozisyon oluşturduğu </a:t>
            </a:r>
            <a:r>
              <a:rPr lang="tr-TR" dirty="0" smtClean="0"/>
              <a:t>ana dek çalışırlar. Çocuklar da benzer </a:t>
            </a:r>
            <a:r>
              <a:rPr lang="tr-TR" dirty="0" smtClean="0"/>
              <a:t>aşamaları kaydeder</a:t>
            </a:r>
            <a:r>
              <a:rPr lang="tr-TR" dirty="0" smtClean="0"/>
              <a:t>, ancak onlarınki daha </a:t>
            </a:r>
            <a:r>
              <a:rPr lang="tr-TR" dirty="0" err="1" smtClean="0"/>
              <a:t>informal</a:t>
            </a:r>
            <a:r>
              <a:rPr lang="tr-TR" dirty="0" smtClean="0"/>
              <a:t> ve </a:t>
            </a:r>
            <a:r>
              <a:rPr lang="tr-TR" dirty="0" smtClean="0"/>
              <a:t>çoğunlukla plansız </a:t>
            </a:r>
            <a:r>
              <a:rPr lang="tr-TR" dirty="0" smtClean="0"/>
              <a:t>bir temele dayanmaktadır.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6239"/>
            <a:ext cx="9142414" cy="35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642918"/>
            <a:ext cx="7858180" cy="536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GİRİŞ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bölümde sanatsal </a:t>
            </a:r>
            <a:r>
              <a:rPr lang="tr-TR" dirty="0" err="1" smtClean="0"/>
              <a:t>ögeleri</a:t>
            </a:r>
            <a:r>
              <a:rPr lang="tr-TR" dirty="0" smtClean="0"/>
              <a:t> çocukların </a:t>
            </a:r>
            <a:r>
              <a:rPr lang="tr-TR" dirty="0" smtClean="0"/>
              <a:t>nasıl öğreneceği</a:t>
            </a:r>
            <a:r>
              <a:rPr lang="tr-TR" dirty="0" smtClean="0"/>
              <a:t>, nasıl değerlendireceği ve nasıl </a:t>
            </a:r>
            <a:r>
              <a:rPr lang="tr-TR" dirty="0" smtClean="0"/>
              <a:t>kullanacağına ilişkin </a:t>
            </a:r>
            <a:r>
              <a:rPr lang="tr-TR" dirty="0" smtClean="0"/>
              <a:t>yardımcı etkinlikler sunulacaktır.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ESTETİK ÖLÇÜTLER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Görsel sanatların </a:t>
            </a:r>
            <a:r>
              <a:rPr lang="tr-TR" dirty="0" smtClean="0"/>
              <a:t>da kendine </a:t>
            </a:r>
            <a:r>
              <a:rPr lang="tr-TR" dirty="0" smtClean="0"/>
              <a:t>özgü ölçütleri ya da </a:t>
            </a:r>
            <a:r>
              <a:rPr lang="tr-TR" b="1" dirty="0" smtClean="0"/>
              <a:t>sanatsal </a:t>
            </a:r>
            <a:r>
              <a:rPr lang="tr-TR" b="1" dirty="0" smtClean="0"/>
              <a:t>öğeleri</a:t>
            </a:r>
            <a:r>
              <a:rPr lang="tr-TR" dirty="0" smtClean="0"/>
              <a:t> </a:t>
            </a:r>
            <a:r>
              <a:rPr lang="tr-TR" dirty="0" smtClean="0"/>
              <a:t>mevcuttur.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r-TR" b="1" dirty="0" smtClean="0">
                <a:solidFill>
                  <a:srgbClr val="00B0F0"/>
                </a:solidFill>
              </a:rPr>
              <a:t>Çizgi</a:t>
            </a:r>
          </a:p>
          <a:p>
            <a:pPr marL="514350" indent="-514350">
              <a:buNone/>
            </a:pPr>
            <a:r>
              <a:rPr lang="tr-TR" sz="2500" dirty="0" smtClean="0"/>
              <a:t>Çizgi nedir?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Çizgi </a:t>
            </a:r>
            <a:r>
              <a:rPr lang="tr-TR" b="1" i="1" dirty="0" smtClean="0"/>
              <a:t>Tasarımı</a:t>
            </a:r>
          </a:p>
          <a:p>
            <a:r>
              <a:rPr lang="tr-TR" b="1" i="1" dirty="0" smtClean="0"/>
              <a:t>Dans Eden </a:t>
            </a:r>
            <a:r>
              <a:rPr lang="tr-TR" b="1" i="1" dirty="0" smtClean="0"/>
              <a:t>Çizgiler</a:t>
            </a:r>
          </a:p>
          <a:p>
            <a:r>
              <a:rPr lang="tr-TR" b="1" i="1" dirty="0" smtClean="0"/>
              <a:t>Çizgi </a:t>
            </a:r>
            <a:r>
              <a:rPr lang="tr-TR" b="1" i="1" dirty="0" smtClean="0"/>
              <a:t>Sanatı</a:t>
            </a:r>
          </a:p>
          <a:p>
            <a:r>
              <a:rPr lang="tr-TR" b="1" i="1" dirty="0" smtClean="0"/>
              <a:t>Sıkma ve </a:t>
            </a:r>
            <a:r>
              <a:rPr lang="tr-TR" b="1" i="1" dirty="0" smtClean="0"/>
              <a:t>Serpme</a:t>
            </a:r>
          </a:p>
          <a:p>
            <a:r>
              <a:rPr lang="tr-TR" b="1" i="1" dirty="0" smtClean="0"/>
              <a:t>Bir Çok </a:t>
            </a:r>
            <a:r>
              <a:rPr lang="tr-TR" b="1" i="1" dirty="0" smtClean="0"/>
              <a:t>Çizgi</a:t>
            </a:r>
          </a:p>
          <a:p>
            <a:r>
              <a:rPr lang="tr-TR" b="1" i="1" dirty="0" smtClean="0"/>
              <a:t>Çubuk Sanatı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2. </a:t>
            </a:r>
            <a:r>
              <a:rPr lang="tr-TR" b="1" dirty="0" smtClean="0">
                <a:solidFill>
                  <a:srgbClr val="00B0F0"/>
                </a:solidFill>
              </a:rPr>
              <a:t>Renk</a:t>
            </a:r>
          </a:p>
          <a:p>
            <a:pPr marL="514350" indent="-514350">
              <a:buAutoNum type="arabicPeriod"/>
            </a:pPr>
            <a:r>
              <a:rPr lang="tr-TR" sz="2500" b="1" dirty="0" smtClean="0"/>
              <a:t>Ana renkler</a:t>
            </a:r>
          </a:p>
          <a:p>
            <a:pPr marL="514350" indent="-514350">
              <a:buAutoNum type="arabicPeriod"/>
            </a:pPr>
            <a:r>
              <a:rPr lang="tr-TR" sz="2500" b="1" dirty="0" smtClean="0"/>
              <a:t>İkincil </a:t>
            </a:r>
            <a:r>
              <a:rPr lang="tr-TR" sz="2500" b="1" dirty="0" err="1" smtClean="0"/>
              <a:t>renkeler</a:t>
            </a:r>
            <a:endParaRPr lang="tr-TR" sz="2500" b="1" dirty="0" smtClean="0"/>
          </a:p>
          <a:p>
            <a:pPr marL="514350" indent="-514350">
              <a:buAutoNum type="arabicPeriod"/>
            </a:pPr>
            <a:r>
              <a:rPr lang="tr-TR" sz="2500" b="1" dirty="0" smtClean="0"/>
              <a:t>Ara </a:t>
            </a:r>
            <a:r>
              <a:rPr lang="tr-TR" sz="2500" b="1" dirty="0" smtClean="0"/>
              <a:t>renkler</a:t>
            </a:r>
          </a:p>
          <a:p>
            <a:pPr marL="514350" indent="-514350">
              <a:buAutoNum type="arabicPeriod"/>
            </a:pPr>
            <a:r>
              <a:rPr lang="tr-TR" sz="2500" b="1" dirty="0" smtClean="0"/>
              <a:t>Tamamlayıcı </a:t>
            </a:r>
            <a:r>
              <a:rPr lang="tr-TR" sz="2500" b="1" dirty="0" smtClean="0"/>
              <a:t>Renkler</a:t>
            </a:r>
          </a:p>
          <a:p>
            <a:pPr marL="514350" indent="-514350">
              <a:buAutoNum type="arabicPeriod"/>
            </a:pPr>
            <a:r>
              <a:rPr lang="tr-TR" sz="2500" b="1" dirty="0" smtClean="0"/>
              <a:t>Nötr </a:t>
            </a:r>
            <a:r>
              <a:rPr lang="tr-TR" sz="2500" b="1" dirty="0" smtClean="0"/>
              <a:t>Renkler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435</Words>
  <PresentationFormat>Ekran Gösterisi (4:3)</PresentationFormat>
  <Paragraphs>95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Slayt 1</vt:lpstr>
      <vt:lpstr>ÜNİTE 3 Sanatçı Olarak Küçük Çocuklar: Gelişimsel Bir Bakış</vt:lpstr>
      <vt:lpstr>Slayt 3</vt:lpstr>
      <vt:lpstr>Slayt 4</vt:lpstr>
      <vt:lpstr>GİRİŞ</vt:lpstr>
      <vt:lpstr>ESTETİK ÖLÇÜTLER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BASKI YAPMA</vt:lpstr>
      <vt:lpstr>Slayt 24</vt:lpstr>
      <vt:lpstr>Slayt 25</vt:lpstr>
      <vt:lpstr>Slayt 26</vt:lpstr>
      <vt:lpstr>Slayt 27</vt:lpstr>
      <vt:lpstr>Slayt 28</vt:lpstr>
      <vt:lpstr>ŞABLON, PÜSKÜRTME VE SÜZGEÇ BASKISI</vt:lpstr>
      <vt:lpstr>ÖZET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13</cp:revision>
  <dcterms:created xsi:type="dcterms:W3CDTF">2015-05-27T06:02:16Z</dcterms:created>
  <dcterms:modified xsi:type="dcterms:W3CDTF">2015-05-27T12:35:18Z</dcterms:modified>
</cp:coreProperties>
</file>