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71" r:id="rId5"/>
    <p:sldId id="272" r:id="rId6"/>
    <p:sldId id="257" r:id="rId7"/>
    <p:sldId id="258" r:id="rId8"/>
    <p:sldId id="259" r:id="rId9"/>
    <p:sldId id="267" r:id="rId10"/>
    <p:sldId id="268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3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28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7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15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39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08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38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33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05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31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6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400" dirty="0"/>
              <a:t>TÜRKİYE SİYASAL HAYATI VE KURUMLARI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7. Hafta: DEMOKRAT PARTİ DÖNEMİ-II</a:t>
            </a:r>
          </a:p>
        </p:txBody>
      </p:sp>
    </p:spTree>
    <p:extLst>
      <p:ext uri="{BB962C8B-B14F-4D97-AF65-F5344CB8AC3E}">
        <p14:creationId xmlns:p14="http://schemas.microsoft.com/office/powerpoint/2010/main" val="132261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</a:t>
            </a:r>
            <a:r>
              <a:rPr lang="tr-TR"/>
              <a:t>hayatında eğilimler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 dönemi </a:t>
            </a:r>
            <a:r>
              <a:rPr lang="tr-TR" dirty="0" err="1"/>
              <a:t>kültürel</a:t>
            </a:r>
            <a:r>
              <a:rPr lang="tr-TR" dirty="0"/>
              <a:t> hayatının önemli özelliklerinden biri de, sol </a:t>
            </a:r>
            <a:r>
              <a:rPr lang="tr-TR" dirty="0" err="1"/>
              <a:t>görüşlu</a:t>
            </a:r>
            <a:r>
              <a:rPr lang="tr-TR" dirty="0"/>
              <a:t>̈ edebiyat ve sanatçılar</a:t>
            </a:r>
          </a:p>
          <a:p>
            <a:r>
              <a:rPr lang="tr-TR" dirty="0" err="1"/>
              <a:t>üzerindeki</a:t>
            </a:r>
            <a:r>
              <a:rPr lang="tr-TR" dirty="0"/>
              <a:t> ağır baskılardı. Melih Cevdet, Rıfat Ilgaz, Orhan Kemal, Oktay Rıfat, Fethi</a:t>
            </a:r>
          </a:p>
          <a:p>
            <a:r>
              <a:rPr lang="tr-TR" dirty="0"/>
              <a:t>Naci, Arif Damar, Ferruh Doğan, Metin Eloğlu, Cahit Irgat, </a:t>
            </a:r>
            <a:r>
              <a:rPr lang="tr-TR" dirty="0" err="1"/>
              <a:t>Şükran</a:t>
            </a:r>
            <a:r>
              <a:rPr lang="tr-TR" dirty="0"/>
              <a:t> </a:t>
            </a:r>
            <a:r>
              <a:rPr lang="tr-TR" dirty="0" err="1"/>
              <a:t>Kurdakul</a:t>
            </a:r>
            <a:r>
              <a:rPr lang="tr-TR" dirty="0"/>
              <a:t> gibi edebiyatçılar</a:t>
            </a:r>
          </a:p>
          <a:p>
            <a:r>
              <a:rPr lang="tr-TR" dirty="0"/>
              <a:t>verdikleri eserlerden </a:t>
            </a:r>
            <a:r>
              <a:rPr lang="tr-TR" dirty="0" err="1"/>
              <a:t>ötüru</a:t>
            </a:r>
            <a:r>
              <a:rPr lang="tr-TR" dirty="0"/>
              <a:t>̈ TCK’nın </a:t>
            </a:r>
            <a:r>
              <a:rPr lang="tr-TR" dirty="0" err="1"/>
              <a:t>ünlu</a:t>
            </a:r>
            <a:r>
              <a:rPr lang="tr-TR" dirty="0"/>
              <a:t>̈ 142. maddesinde aykırı eylemde bulunmakla</a:t>
            </a:r>
          </a:p>
          <a:p>
            <a:r>
              <a:rPr lang="tr-TR" dirty="0"/>
              <a:t>suçlanarak ağır ceza mahkemelerinde yargılandılar.</a:t>
            </a:r>
          </a:p>
        </p:txBody>
      </p:sp>
    </p:spTree>
    <p:extLst>
      <p:ext uri="{BB962C8B-B14F-4D97-AF65-F5344CB8AC3E}">
        <p14:creationId xmlns:p14="http://schemas.microsoft.com/office/powerpoint/2010/main" val="303534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E32F7F-C2C0-2842-902B-556BC59C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36A70C-3FCB-E843-AB71-CD8860C6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6-7 </a:t>
            </a:r>
            <a:r>
              <a:rPr lang="tr-TR" dirty="0" err="1"/>
              <a:t>Eylül</a:t>
            </a:r>
            <a:r>
              <a:rPr lang="tr-TR" dirty="0"/>
              <a:t> 1955’te patlak veren olaylar166, DP liderlerinin tasvibi ve teşvikiyle İzmir ve</a:t>
            </a:r>
          </a:p>
          <a:p>
            <a:r>
              <a:rPr lang="tr-TR" dirty="0"/>
              <a:t>Ankara’da </a:t>
            </a:r>
            <a:r>
              <a:rPr lang="tr-TR" dirty="0" err="1"/>
              <a:t>izdüşümleri</a:t>
            </a:r>
            <a:r>
              <a:rPr lang="tr-TR" dirty="0"/>
              <a:t> </a:t>
            </a:r>
            <a:r>
              <a:rPr lang="tr-TR" dirty="0" err="1"/>
              <a:t>görülmekle</a:t>
            </a:r>
            <a:r>
              <a:rPr lang="tr-TR" dirty="0"/>
              <a:t> birlikte İstanbul’da meydana gelen, bir noktadan sonra</a:t>
            </a:r>
          </a:p>
          <a:p>
            <a:r>
              <a:rPr lang="tr-TR" dirty="0"/>
              <a:t>tamamen kontrolden çıkarak acı sonuçlara yol açan bir pogromdu. Olayların başlangıcı</a:t>
            </a:r>
          </a:p>
          <a:p>
            <a:r>
              <a:rPr lang="tr-TR" dirty="0"/>
              <a:t>Yunanistan’ın talebi </a:t>
            </a:r>
            <a:r>
              <a:rPr lang="tr-TR" dirty="0" err="1"/>
              <a:t>üzerine</a:t>
            </a:r>
            <a:r>
              <a:rPr lang="tr-TR" dirty="0"/>
              <a:t> 14 Aralık 1954’te Kıbrıs konusunun Birleşmiş </a:t>
            </a:r>
            <a:r>
              <a:rPr lang="tr-TR" dirty="0" err="1"/>
              <a:t>Milletler’de</a:t>
            </a:r>
            <a:r>
              <a:rPr lang="tr-TR" dirty="0"/>
              <a:t> (BM)</a:t>
            </a:r>
          </a:p>
          <a:p>
            <a:r>
              <a:rPr lang="tr-TR" dirty="0" err="1"/>
              <a:t>görüşülmesiydi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27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BB74CD-2DB5-D642-AE20-D4C95BEF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934344-639E-9C46-A44E-3C445A4FB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 </a:t>
            </a:r>
            <a:r>
              <a:rPr lang="tr-TR" dirty="0" err="1"/>
              <a:t>safl</a:t>
            </a:r>
            <a:r>
              <a:rPr lang="tr-TR" dirty="0"/>
              <a:t> arından </a:t>
            </a:r>
            <a:r>
              <a:rPr lang="tr-TR" dirty="0" err="1"/>
              <a:t>yükselen</a:t>
            </a:r>
            <a:r>
              <a:rPr lang="tr-TR" dirty="0"/>
              <a:t> ‘CHP kapatılsın’ sözleri 18 Nisan 1960’ta bir grup DP milletvekili</a:t>
            </a:r>
          </a:p>
          <a:p>
            <a:r>
              <a:rPr lang="tr-TR" dirty="0"/>
              <a:t>tarafından verilen önergenin Mecliste </a:t>
            </a:r>
            <a:r>
              <a:rPr lang="tr-TR" dirty="0" err="1"/>
              <a:t>kabulu</a:t>
            </a:r>
            <a:r>
              <a:rPr lang="tr-TR" dirty="0"/>
              <a:t>̈ ve bunu takip eden gelişmelerle çarpıcı bir şekilde</a:t>
            </a:r>
          </a:p>
          <a:p>
            <a:r>
              <a:rPr lang="tr-TR" dirty="0"/>
              <a:t>karşılık bulacaktı. O </a:t>
            </a:r>
            <a:r>
              <a:rPr lang="tr-TR" dirty="0" err="1"/>
              <a:t>gün</a:t>
            </a:r>
            <a:r>
              <a:rPr lang="tr-TR" dirty="0"/>
              <a:t>, DP’lilerin, “ Cumhuriyet Halk Partisi’nin yıkıcı, gayrimeşru</a:t>
            </a:r>
          </a:p>
          <a:p>
            <a:r>
              <a:rPr lang="tr-TR" dirty="0"/>
              <a:t>ve kanun dışı faaliyetlerinin memleket sathında cereyan tarzı ve bunlarının mahiyetinin nelerden</a:t>
            </a:r>
          </a:p>
          <a:p>
            <a:r>
              <a:rPr lang="tr-TR" dirty="0"/>
              <a:t>ibaret olduğunu tahkikat, tespit ve memleketin her tarafına yaygın bir halde </a:t>
            </a:r>
            <a:r>
              <a:rPr lang="tr-TR" dirty="0" err="1"/>
              <a:t>görülen</a:t>
            </a:r>
            <a:endParaRPr lang="tr-TR" dirty="0"/>
          </a:p>
          <a:p>
            <a:r>
              <a:rPr lang="tr-TR" dirty="0"/>
              <a:t>kanun dışı siyasi faaliyetlerin muhtelif sebeplerine intikal etmek, matbuat meselesi ile adli ve</a:t>
            </a:r>
          </a:p>
          <a:p>
            <a:r>
              <a:rPr lang="tr-TR" dirty="0"/>
              <a:t>idari mevzuatın ne suretle tatbik edilmekte olduğunu tetkik eylemek </a:t>
            </a:r>
            <a:r>
              <a:rPr lang="tr-TR" dirty="0" err="1"/>
              <a:t>üzere</a:t>
            </a:r>
            <a:r>
              <a:rPr lang="tr-TR" dirty="0"/>
              <a:t> Meclis tahkikatı</a:t>
            </a:r>
          </a:p>
          <a:p>
            <a:r>
              <a:rPr lang="tr-TR" dirty="0"/>
              <a:t>açılmasına dair” önergesi yine DP’lilerin oylarıyla kabul edildiğinde, </a:t>
            </a:r>
            <a:r>
              <a:rPr lang="tr-TR" dirty="0" err="1"/>
              <a:t>Türkiye</a:t>
            </a:r>
            <a:r>
              <a:rPr lang="tr-TR" dirty="0"/>
              <a:t> siyasal hayatının</a:t>
            </a:r>
          </a:p>
          <a:p>
            <a:r>
              <a:rPr lang="tr-TR" dirty="0"/>
              <a:t>unutulmaz ve ibret verici bir </a:t>
            </a:r>
            <a:r>
              <a:rPr lang="tr-TR" dirty="0" err="1"/>
              <a:t>öyküsu</a:t>
            </a:r>
            <a:r>
              <a:rPr lang="tr-TR" dirty="0"/>
              <a:t>̈ de başlayacaktı.</a:t>
            </a:r>
          </a:p>
        </p:txBody>
      </p:sp>
    </p:spTree>
    <p:extLst>
      <p:ext uri="{BB962C8B-B14F-4D97-AF65-F5344CB8AC3E}">
        <p14:creationId xmlns:p14="http://schemas.microsoft.com/office/powerpoint/2010/main" val="352695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4CE646-BE60-E542-9EF6-7527F11F5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45D17D-3EC6-614C-90EF-C4C0EF2A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CHP’nin 12-15 Ocak 1959 tarihleri arasında gerçekleştirilen 14. Kurultayı’nda kabul edilen İlk</a:t>
            </a:r>
          </a:p>
          <a:p>
            <a:r>
              <a:rPr lang="tr-TR" dirty="0" err="1"/>
              <a:t>Hedefl</a:t>
            </a:r>
            <a:r>
              <a:rPr lang="tr-TR" dirty="0"/>
              <a:t> er </a:t>
            </a:r>
            <a:r>
              <a:rPr lang="tr-TR" dirty="0" err="1"/>
              <a:t>Beyannemesi</a:t>
            </a:r>
            <a:r>
              <a:rPr lang="tr-TR" dirty="0"/>
              <a:t>, DP döneminde muhalefetin temel ilkelerini yansıtıyordu. Kuramsal</a:t>
            </a:r>
          </a:p>
          <a:p>
            <a:r>
              <a:rPr lang="tr-TR" dirty="0"/>
              <a:t>temelleri Forum dergisi yazarları tarafından kurulan </a:t>
            </a:r>
            <a:r>
              <a:rPr lang="tr-TR" dirty="0" err="1"/>
              <a:t>hedefl</a:t>
            </a:r>
            <a:r>
              <a:rPr lang="tr-TR" dirty="0"/>
              <a:t> erin tamamı 27 Mayıs Anayasası</a:t>
            </a:r>
          </a:p>
          <a:p>
            <a:r>
              <a:rPr lang="tr-TR" dirty="0"/>
              <a:t>ile gerçekleşti.</a:t>
            </a:r>
          </a:p>
        </p:txBody>
      </p:sp>
    </p:spTree>
    <p:extLst>
      <p:ext uri="{BB962C8B-B14F-4D97-AF65-F5344CB8AC3E}">
        <p14:creationId xmlns:p14="http://schemas.microsoft.com/office/powerpoint/2010/main" val="46445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8C680E-9404-D94F-97C0-EB68F691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ilişkiler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B3FF3F-2EC7-1246-94EC-8EA1BCFC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809358" cy="4023360"/>
          </a:xfrm>
        </p:spPr>
        <p:txBody>
          <a:bodyPr>
            <a:normAutofit lnSpcReduction="10000"/>
          </a:bodyPr>
          <a:lstStyle/>
          <a:p>
            <a:r>
              <a:rPr lang="tr-TR" dirty="0"/>
              <a:t>DP </a:t>
            </a:r>
            <a:r>
              <a:rPr lang="tr-TR" dirty="0" err="1"/>
              <a:t>Hükûmeti</a:t>
            </a:r>
            <a:r>
              <a:rPr lang="tr-TR" dirty="0"/>
              <a:t> 25 Temmuz 1950’de </a:t>
            </a:r>
            <a:r>
              <a:rPr lang="tr-TR" dirty="0" err="1"/>
              <a:t>yürürlükteki</a:t>
            </a:r>
            <a:r>
              <a:rPr lang="tr-TR" dirty="0"/>
              <a:t> Anayasaya açıkça aykırı biçimde Kore Savaşı’na katılma kararı aldı. Sonradan DP milletvekili yapılacak olan Albay Tahsin Yazıcı komutasındaki askerler Amerikan </a:t>
            </a:r>
            <a:r>
              <a:rPr lang="tr-TR" dirty="0" err="1"/>
              <a:t>tümenine</a:t>
            </a:r>
            <a:r>
              <a:rPr lang="tr-TR" dirty="0"/>
              <a:t> bağlanarak ateş hattına </a:t>
            </a:r>
            <a:r>
              <a:rPr lang="tr-TR" dirty="0" err="1"/>
              <a:t>sürüldu</a:t>
            </a:r>
            <a:r>
              <a:rPr lang="tr-TR" dirty="0"/>
              <a:t>̈. </a:t>
            </a:r>
            <a:r>
              <a:rPr lang="tr-TR" dirty="0" err="1"/>
              <a:t>Yüzlercesi</a:t>
            </a:r>
            <a:r>
              <a:rPr lang="tr-TR" dirty="0"/>
              <a:t> </a:t>
            </a:r>
            <a:r>
              <a:rPr lang="tr-TR" dirty="0" err="1"/>
              <a:t>öldu</a:t>
            </a:r>
            <a:r>
              <a:rPr lang="tr-TR" dirty="0"/>
              <a:t>̈, esir </a:t>
            </a:r>
            <a:r>
              <a:rPr lang="tr-TR" dirty="0" err="1"/>
              <a:t>düştu</a:t>
            </a:r>
            <a:r>
              <a:rPr lang="tr-TR" dirty="0"/>
              <a:t>̈ ya da kayboldu.</a:t>
            </a:r>
          </a:p>
          <a:p>
            <a:r>
              <a:rPr lang="tr-TR" dirty="0"/>
              <a:t>Buna karşılık DP ve CHP </a:t>
            </a:r>
            <a:r>
              <a:rPr lang="tr-TR" dirty="0" err="1"/>
              <a:t>ülkede</a:t>
            </a:r>
            <a:r>
              <a:rPr lang="tr-TR" dirty="0"/>
              <a:t> </a:t>
            </a:r>
            <a:r>
              <a:rPr lang="tr-TR" dirty="0" err="1"/>
              <a:t>düzenledikleri</a:t>
            </a:r>
            <a:r>
              <a:rPr lang="tr-TR" dirty="0"/>
              <a:t> mitinglerle kendi </a:t>
            </a:r>
            <a:r>
              <a:rPr lang="tr-TR" dirty="0" err="1"/>
              <a:t>ülkeleriyle</a:t>
            </a:r>
            <a:r>
              <a:rPr lang="tr-TR" dirty="0"/>
              <a:t> hiçbir ilgisi olmayan ama </a:t>
            </a:r>
            <a:r>
              <a:rPr lang="tr-TR" dirty="0" err="1"/>
              <a:t>Türkiye’nin</a:t>
            </a:r>
            <a:r>
              <a:rPr lang="tr-TR" dirty="0"/>
              <a:t> NATO’ya girişine vesile olacağı hesaplanan savaşta çarpışan askerleri destekleyici mitingler </a:t>
            </a:r>
            <a:r>
              <a:rPr lang="tr-TR" dirty="0" err="1"/>
              <a:t>düzenleyerek</a:t>
            </a:r>
            <a:r>
              <a:rPr lang="tr-TR" dirty="0"/>
              <a:t> bir “milli his” galeyanı yaratmak istediler. Konuyla ilgili pek çok film de çekildi. Kore’de </a:t>
            </a:r>
            <a:r>
              <a:rPr lang="tr-TR" dirty="0" err="1"/>
              <a:t>Türk</a:t>
            </a:r>
            <a:r>
              <a:rPr lang="tr-TR" dirty="0"/>
              <a:t> </a:t>
            </a:r>
            <a:r>
              <a:rPr lang="tr-TR" dirty="0" err="1"/>
              <a:t>Süngüsu</a:t>
            </a:r>
            <a:r>
              <a:rPr lang="tr-TR" dirty="0"/>
              <a:t>̈ zamanın milliyetçi histerisini pompalayarak beyaz perdeye yansıtan filmlerden biriydi.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D45AEBE-B92C-C648-89F2-214511C80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38" y="2286000"/>
            <a:ext cx="464956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ilişkiler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DP liderlerinin başlıca hedef ve vaatlerinden biri, </a:t>
            </a:r>
            <a:r>
              <a:rPr lang="tr-TR" dirty="0" err="1"/>
              <a:t>Türkiye’yi</a:t>
            </a:r>
            <a:r>
              <a:rPr lang="tr-TR" dirty="0"/>
              <a:t> birkaç on yılda </a:t>
            </a:r>
            <a:r>
              <a:rPr lang="tr-TR" dirty="0" err="1"/>
              <a:t>küçük</a:t>
            </a:r>
            <a:r>
              <a:rPr lang="tr-TR" dirty="0"/>
              <a:t> bir Amerika</a:t>
            </a:r>
          </a:p>
          <a:p>
            <a:r>
              <a:rPr lang="tr-TR" dirty="0"/>
              <a:t>haline getirmekti. Yukarıda belirtildiği </a:t>
            </a:r>
            <a:r>
              <a:rPr lang="tr-TR" dirty="0" err="1"/>
              <a:t>üzere</a:t>
            </a:r>
            <a:r>
              <a:rPr lang="tr-TR" dirty="0"/>
              <a:t> Celal Bayar 1957’deki bir konuşmasında</a:t>
            </a:r>
          </a:p>
          <a:p>
            <a:r>
              <a:rPr lang="tr-TR" dirty="0"/>
              <a:t>“Biz memleketimizde Amerikalıların ilerleyişleri seyrini takip ederek çalışmaktayız. Öyle</a:t>
            </a:r>
          </a:p>
          <a:p>
            <a:r>
              <a:rPr lang="tr-TR" dirty="0" err="1"/>
              <a:t>ümit</a:t>
            </a:r>
            <a:r>
              <a:rPr lang="tr-TR" dirty="0"/>
              <a:t> ediyoruz ki, 30 sene sonra bu </a:t>
            </a:r>
            <a:r>
              <a:rPr lang="tr-TR" dirty="0" err="1"/>
              <a:t>mübarek</a:t>
            </a:r>
            <a:r>
              <a:rPr lang="tr-TR" dirty="0"/>
              <a:t> memleket 50 milyon </a:t>
            </a:r>
            <a:r>
              <a:rPr lang="tr-TR" dirty="0" err="1"/>
              <a:t>nüfusu</a:t>
            </a:r>
            <a:r>
              <a:rPr lang="tr-TR" dirty="0"/>
              <a:t> ile </a:t>
            </a:r>
            <a:r>
              <a:rPr lang="tr-TR" dirty="0" err="1"/>
              <a:t>küçük</a:t>
            </a:r>
            <a:r>
              <a:rPr lang="tr-TR" dirty="0"/>
              <a:t> bir Amerika</a:t>
            </a:r>
          </a:p>
          <a:p>
            <a:r>
              <a:rPr lang="tr-TR" dirty="0"/>
              <a:t>olacaktır” diyordu.402 SSCB ve ABD eksenli iki kutuplu </a:t>
            </a:r>
            <a:r>
              <a:rPr lang="tr-TR" dirty="0" err="1"/>
              <a:t>dünyada</a:t>
            </a:r>
            <a:r>
              <a:rPr lang="tr-TR" dirty="0"/>
              <a:t> </a:t>
            </a:r>
            <a:r>
              <a:rPr lang="tr-TR" dirty="0" err="1"/>
              <a:t>Türkiye</a:t>
            </a:r>
            <a:r>
              <a:rPr lang="tr-TR" dirty="0"/>
              <a:t> hâkim </a:t>
            </a:r>
            <a:r>
              <a:rPr lang="tr-TR" dirty="0" err="1"/>
              <a:t>sınıfl</a:t>
            </a:r>
            <a:r>
              <a:rPr lang="tr-TR" dirty="0"/>
              <a:t> arının</a:t>
            </a:r>
          </a:p>
          <a:p>
            <a:r>
              <a:rPr lang="tr-TR" dirty="0"/>
              <a:t>tercihi ikincisinden yana olmuştu. DP’nin iktidar yıllarında CHP döneminde başlatılan</a:t>
            </a:r>
          </a:p>
          <a:p>
            <a:r>
              <a:rPr lang="tr-TR" dirty="0"/>
              <a:t>Amerikancılık canhıraş bir biçimde </a:t>
            </a:r>
            <a:r>
              <a:rPr lang="tr-TR" dirty="0" err="1"/>
              <a:t>sürdürüldu</a:t>
            </a:r>
            <a:r>
              <a:rPr lang="tr-TR" dirty="0"/>
              <a:t>̈.</a:t>
            </a:r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549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Türkiye</a:t>
            </a:r>
            <a:r>
              <a:rPr lang="tr-TR" dirty="0"/>
              <a:t>, II. </a:t>
            </a:r>
            <a:r>
              <a:rPr lang="tr-TR" dirty="0" err="1"/>
              <a:t>Dünya</a:t>
            </a:r>
            <a:r>
              <a:rPr lang="tr-TR" dirty="0"/>
              <a:t> Savaşı’ndan sonraki Soğuk Savaş </a:t>
            </a:r>
            <a:r>
              <a:rPr lang="tr-TR" dirty="0" err="1"/>
              <a:t>sürecinde</a:t>
            </a:r>
            <a:r>
              <a:rPr lang="tr-TR" dirty="0"/>
              <a:t> Amerikancı bir </a:t>
            </a:r>
            <a:r>
              <a:rPr lang="tr-TR" dirty="0" err="1"/>
              <a:t>hatt</a:t>
            </a:r>
            <a:r>
              <a:rPr lang="tr-TR" dirty="0"/>
              <a:t> ı zaten benimsemiş ve bu hat </a:t>
            </a:r>
            <a:r>
              <a:rPr lang="tr-TR" dirty="0" err="1"/>
              <a:t>Türkiye’nin</a:t>
            </a:r>
            <a:r>
              <a:rPr lang="tr-TR" dirty="0"/>
              <a:t> </a:t>
            </a:r>
            <a:r>
              <a:rPr lang="tr-TR" dirty="0" err="1"/>
              <a:t>kültür</a:t>
            </a:r>
            <a:r>
              <a:rPr lang="tr-TR" dirty="0"/>
              <a:t> hayatını etkisi altına almıştı. DP’nin liberal yönelişleri</a:t>
            </a:r>
          </a:p>
          <a:p>
            <a:r>
              <a:rPr lang="tr-TR" dirty="0" err="1"/>
              <a:t>kültür</a:t>
            </a:r>
            <a:r>
              <a:rPr lang="tr-TR" dirty="0"/>
              <a:t> hayatındaki Amerikan </a:t>
            </a:r>
            <a:r>
              <a:rPr lang="tr-TR" dirty="0" err="1"/>
              <a:t>rüzgârının</a:t>
            </a:r>
            <a:r>
              <a:rPr lang="tr-TR" dirty="0"/>
              <a:t> şiddetini daha da artırdı. Dönemin </a:t>
            </a:r>
            <a:r>
              <a:rPr lang="tr-TR" dirty="0" err="1"/>
              <a:t>öykücülerinden</a:t>
            </a:r>
            <a:endParaRPr lang="tr-TR" dirty="0"/>
          </a:p>
          <a:p>
            <a:r>
              <a:rPr lang="tr-TR" dirty="0"/>
              <a:t>Demirtaş Ceyhun’un dikkati çektiği </a:t>
            </a:r>
            <a:r>
              <a:rPr lang="tr-TR" dirty="0" err="1"/>
              <a:t>üzere</a:t>
            </a:r>
            <a:r>
              <a:rPr lang="tr-TR" dirty="0"/>
              <a:t> kitapçı vitrinleri </a:t>
            </a:r>
            <a:r>
              <a:rPr lang="tr-TR" dirty="0" err="1"/>
              <a:t>Komünist</a:t>
            </a:r>
            <a:r>
              <a:rPr lang="tr-TR" dirty="0"/>
              <a:t> Cehennemden Geliyorum,</a:t>
            </a:r>
          </a:p>
          <a:p>
            <a:r>
              <a:rPr lang="tr-TR" dirty="0" err="1"/>
              <a:t>Hürriyeti</a:t>
            </a:r>
            <a:r>
              <a:rPr lang="tr-TR" dirty="0"/>
              <a:t> Seçtim gibi </a:t>
            </a:r>
            <a:r>
              <a:rPr lang="tr-TR" dirty="0" err="1"/>
              <a:t>antikomünist</a:t>
            </a:r>
            <a:r>
              <a:rPr lang="tr-TR" dirty="0"/>
              <a:t> kitaplarla doldu taştı; bunun yanı sıra da Amerikan</a:t>
            </a:r>
          </a:p>
          <a:p>
            <a:r>
              <a:rPr lang="tr-TR" dirty="0"/>
              <a:t>edebiyatı ve </a:t>
            </a:r>
            <a:r>
              <a:rPr lang="tr-TR" dirty="0" err="1"/>
              <a:t>kültürüyle</a:t>
            </a:r>
            <a:r>
              <a:rPr lang="tr-TR" dirty="0"/>
              <a:t> ilgili kitapların istilasına uğradı.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1777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ABD’nin kendisi ve DP </a:t>
            </a:r>
            <a:r>
              <a:rPr lang="tr-TR" dirty="0" err="1"/>
              <a:t>Hükûmeti</a:t>
            </a:r>
            <a:r>
              <a:rPr lang="tr-TR" dirty="0"/>
              <a:t>, işbirliği halinde ABD’nin </a:t>
            </a:r>
            <a:r>
              <a:rPr lang="tr-TR" dirty="0" err="1"/>
              <a:t>Türkiye</a:t>
            </a:r>
            <a:r>
              <a:rPr lang="tr-TR" dirty="0"/>
              <a:t> halkına tanıtılması ve</a:t>
            </a:r>
          </a:p>
          <a:p>
            <a:r>
              <a:rPr lang="tr-TR" dirty="0"/>
              <a:t>sevdirilmesi için yoğun bir halkla ilişkiler çalışması </a:t>
            </a:r>
            <a:r>
              <a:rPr lang="tr-TR" dirty="0" err="1"/>
              <a:t>yürütt</a:t>
            </a:r>
            <a:r>
              <a:rPr lang="tr-TR" dirty="0"/>
              <a:t> </a:t>
            </a:r>
            <a:r>
              <a:rPr lang="tr-TR" dirty="0" err="1"/>
              <a:t>üler</a:t>
            </a:r>
            <a:r>
              <a:rPr lang="tr-TR" dirty="0"/>
              <a:t>. “ Dostluk Şarkısı” adlı plağın</a:t>
            </a:r>
          </a:p>
          <a:p>
            <a:r>
              <a:rPr lang="tr-TR" dirty="0" err="1"/>
              <a:t>öyküsu</a:t>
            </a:r>
            <a:r>
              <a:rPr lang="tr-TR" dirty="0"/>
              <a:t>̈, bu halkla ilişkiler çalışmasının aynasıdır: Dönemin </a:t>
            </a:r>
            <a:r>
              <a:rPr lang="tr-TR" dirty="0" err="1"/>
              <a:t>popüler</a:t>
            </a:r>
            <a:r>
              <a:rPr lang="tr-TR" dirty="0"/>
              <a:t> şarkıcılarından Celal</a:t>
            </a:r>
          </a:p>
          <a:p>
            <a:r>
              <a:rPr lang="tr-TR" dirty="0"/>
              <a:t>İnce, “ Dostluk </a:t>
            </a:r>
            <a:r>
              <a:rPr lang="tr-TR" dirty="0" err="1"/>
              <a:t>Şarkısı”nı</a:t>
            </a:r>
            <a:r>
              <a:rPr lang="tr-TR" dirty="0"/>
              <a:t> (</a:t>
            </a:r>
            <a:r>
              <a:rPr lang="tr-TR" dirty="0" err="1"/>
              <a:t>Th</a:t>
            </a:r>
            <a:r>
              <a:rPr lang="tr-TR" dirty="0"/>
              <a:t> e </a:t>
            </a:r>
            <a:r>
              <a:rPr lang="tr-TR" dirty="0" err="1"/>
              <a:t>Song</a:t>
            </a:r>
            <a:r>
              <a:rPr lang="tr-TR" dirty="0"/>
              <a:t> of </a:t>
            </a:r>
            <a:r>
              <a:rPr lang="tr-TR" dirty="0" err="1"/>
              <a:t>Friendship</a:t>
            </a:r>
            <a:r>
              <a:rPr lang="tr-TR" dirty="0"/>
              <a:t>) seslendirmek </a:t>
            </a:r>
            <a:r>
              <a:rPr lang="tr-TR" dirty="0" err="1"/>
              <a:t>üzere</a:t>
            </a:r>
            <a:r>
              <a:rPr lang="tr-TR" dirty="0"/>
              <a:t> ABD’ye </a:t>
            </a:r>
            <a:r>
              <a:rPr lang="tr-TR" dirty="0" err="1"/>
              <a:t>götürüldu</a:t>
            </a:r>
            <a:r>
              <a:rPr lang="tr-TR" dirty="0"/>
              <a:t>̈ ve</a:t>
            </a:r>
          </a:p>
          <a:p>
            <a:r>
              <a:rPr lang="tr-TR" dirty="0"/>
              <a:t>“Amerika Amerika/</a:t>
            </a:r>
            <a:r>
              <a:rPr lang="tr-TR" dirty="0" err="1"/>
              <a:t>Türkler</a:t>
            </a:r>
            <a:r>
              <a:rPr lang="tr-TR" dirty="0"/>
              <a:t> </a:t>
            </a:r>
            <a:r>
              <a:rPr lang="tr-TR" dirty="0" err="1"/>
              <a:t>dünya</a:t>
            </a:r>
            <a:r>
              <a:rPr lang="tr-TR" dirty="0"/>
              <a:t> durdukça/Beraberdir seninle/</a:t>
            </a:r>
            <a:r>
              <a:rPr lang="tr-TR" dirty="0" err="1"/>
              <a:t>Hürriyet</a:t>
            </a:r>
            <a:r>
              <a:rPr lang="tr-TR" dirty="0"/>
              <a:t> savaşında” nakaratlı</a:t>
            </a:r>
          </a:p>
          <a:p>
            <a:r>
              <a:rPr lang="tr-TR" dirty="0"/>
              <a:t>şarkıyı plağa okudu. </a:t>
            </a:r>
            <a:r>
              <a:rPr lang="tr-TR" dirty="0" err="1"/>
              <a:t>Türk-Amerikan</a:t>
            </a:r>
            <a:r>
              <a:rPr lang="tr-TR" dirty="0"/>
              <a:t> kardeşliğini vurgulayan 33 devirli plastik propaganda</a:t>
            </a:r>
          </a:p>
          <a:p>
            <a:r>
              <a:rPr lang="tr-TR" dirty="0"/>
              <a:t>plağının binlerce kopyası </a:t>
            </a:r>
            <a:r>
              <a:rPr lang="tr-TR" dirty="0" err="1"/>
              <a:t>Türkiye’ye</a:t>
            </a:r>
            <a:r>
              <a:rPr lang="tr-TR" dirty="0"/>
              <a:t> yollandı ve parasız olarak halka dağıtıldı.</a:t>
            </a:r>
          </a:p>
        </p:txBody>
      </p:sp>
    </p:spTree>
    <p:extLst>
      <p:ext uri="{BB962C8B-B14F-4D97-AF65-F5344CB8AC3E}">
        <p14:creationId xmlns:p14="http://schemas.microsoft.com/office/powerpoint/2010/main" val="27531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Kültürel</a:t>
            </a:r>
            <a:r>
              <a:rPr lang="tr-TR" dirty="0"/>
              <a:t> hayatın bir başka önemli </a:t>
            </a:r>
            <a:r>
              <a:rPr lang="tr-TR" dirty="0" err="1"/>
              <a:t>dönüşümu</a:t>
            </a:r>
            <a:r>
              <a:rPr lang="tr-TR" dirty="0"/>
              <a:t>̈ sinema alanındaydı. DP dönemine kadar </a:t>
            </a:r>
            <a:r>
              <a:rPr lang="tr-TR" dirty="0" err="1"/>
              <a:t>süregelen</a:t>
            </a:r>
            <a:endParaRPr lang="tr-TR" dirty="0"/>
          </a:p>
          <a:p>
            <a:r>
              <a:rPr lang="tr-TR" dirty="0"/>
              <a:t>sinema dönemi, ‘Tiyatrocular Dönemi’ olarak bilinirdi. Mekânları kentlerdi, tek parti</a:t>
            </a:r>
          </a:p>
          <a:p>
            <a:r>
              <a:rPr lang="tr-TR" dirty="0"/>
              <a:t>döneminin </a:t>
            </a:r>
            <a:r>
              <a:rPr lang="tr-TR" dirty="0" err="1"/>
              <a:t>kültürel</a:t>
            </a:r>
            <a:r>
              <a:rPr lang="tr-TR" dirty="0"/>
              <a:t> ideolojisiyle yoğrulmuştu ve yönetmen olarak Muhsin Ertuğrul’un etkinliğindeydi. 1950‘lerde ise ‘Yeşilçam Dönemi’ başladı.</a:t>
            </a:r>
          </a:p>
        </p:txBody>
      </p:sp>
    </p:spTree>
    <p:extLst>
      <p:ext uri="{BB962C8B-B14F-4D97-AF65-F5344CB8AC3E}">
        <p14:creationId xmlns:p14="http://schemas.microsoft.com/office/powerpoint/2010/main" val="4001157419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1387</TotalTime>
  <Words>907</Words>
  <Application>Microsoft Macintosh PowerPoint</Application>
  <PresentationFormat>Geniş ekran</PresentationFormat>
  <Paragraphs>58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Geçmişe bakış</vt:lpstr>
      <vt:lpstr>TÜRKİYE SİYASAL HAYATI VE KURUMLARI</vt:lpstr>
      <vt:lpstr>Siyasal gelişmeler</vt:lpstr>
      <vt:lpstr>Siyasal gelişmeler</vt:lpstr>
      <vt:lpstr>Siyasal gelişmeler</vt:lpstr>
      <vt:lpstr>Dünyayla ilişkiler</vt:lpstr>
      <vt:lpstr>Dünyayla ilişkiler</vt:lpstr>
      <vt:lpstr>Kültür hayatında eğilimler</vt:lpstr>
      <vt:lpstr>Kültür hayatında eğilimler</vt:lpstr>
      <vt:lpstr>Kültür hayatında eğilimler</vt:lpstr>
      <vt:lpstr>Kültür hayatında eğilimler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Siyaset Bilimi I</dc:title>
  <dc:creator>EZGIKAYA</dc:creator>
  <cp:lastModifiedBy>Microsoft Office User</cp:lastModifiedBy>
  <cp:revision>54</cp:revision>
  <dcterms:created xsi:type="dcterms:W3CDTF">2018-02-12T08:58:47Z</dcterms:created>
  <dcterms:modified xsi:type="dcterms:W3CDTF">2021-06-08T20:22:07Z</dcterms:modified>
</cp:coreProperties>
</file>