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C2467-3CB0-4B2E-A6B1-5EA074AC7595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7C740-E7F4-4771-8296-AC5DE86221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0710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C2467-3CB0-4B2E-A6B1-5EA074AC7595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7C740-E7F4-4771-8296-AC5DE86221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5576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C2467-3CB0-4B2E-A6B1-5EA074AC7595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7C740-E7F4-4771-8296-AC5DE86221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6516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C2467-3CB0-4B2E-A6B1-5EA074AC7595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7C740-E7F4-4771-8296-AC5DE86221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9929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C2467-3CB0-4B2E-A6B1-5EA074AC7595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7C740-E7F4-4771-8296-AC5DE86221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5315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C2467-3CB0-4B2E-A6B1-5EA074AC7595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7C740-E7F4-4771-8296-AC5DE86221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5938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C2467-3CB0-4B2E-A6B1-5EA074AC7595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7C740-E7F4-4771-8296-AC5DE86221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7645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C2467-3CB0-4B2E-A6B1-5EA074AC7595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7C740-E7F4-4771-8296-AC5DE86221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7476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C2467-3CB0-4B2E-A6B1-5EA074AC7595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7C740-E7F4-4771-8296-AC5DE86221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08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C2467-3CB0-4B2E-A6B1-5EA074AC7595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7C740-E7F4-4771-8296-AC5DE86221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6959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C2467-3CB0-4B2E-A6B1-5EA074AC7595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7C740-E7F4-4771-8296-AC5DE86221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0246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CC2467-3CB0-4B2E-A6B1-5EA074AC7595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17C740-E7F4-4771-8296-AC5DE86221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7969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Transgenez</a:t>
            </a:r>
            <a:r>
              <a:rPr lang="tr-TR" dirty="0" smtClean="0"/>
              <a:t> ve Klonlama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err="1" smtClean="0"/>
              <a:t>Trasgenez</a:t>
            </a:r>
            <a:r>
              <a:rPr lang="tr-TR" dirty="0" smtClean="0"/>
              <a:t>: </a:t>
            </a:r>
          </a:p>
          <a:p>
            <a:pPr>
              <a:buNone/>
            </a:pPr>
            <a:r>
              <a:rPr lang="tr-TR" dirty="0" smtClean="0"/>
              <a:t>	DNA’nın seçilen bir bölümünün zigot </a:t>
            </a:r>
            <a:r>
              <a:rPr lang="tr-TR" dirty="0" err="1" smtClean="0"/>
              <a:t>pronükleusuna</a:t>
            </a:r>
            <a:r>
              <a:rPr lang="tr-TR" dirty="0" smtClean="0"/>
              <a:t> enjekte edilmesidir.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err="1" smtClean="0"/>
              <a:t>Cloning</a:t>
            </a:r>
            <a:r>
              <a:rPr lang="tr-TR" dirty="0" smtClean="0"/>
              <a:t>:</a:t>
            </a:r>
          </a:p>
          <a:p>
            <a:pPr>
              <a:buNone/>
            </a:pPr>
            <a:r>
              <a:rPr lang="tr-TR" dirty="0" smtClean="0"/>
              <a:t>	DNA’yı total olarak </a:t>
            </a:r>
            <a:r>
              <a:rPr lang="tr-TR" dirty="0" err="1" smtClean="0"/>
              <a:t>donörün</a:t>
            </a:r>
            <a:r>
              <a:rPr lang="tr-TR" dirty="0" smtClean="0"/>
              <a:t> oosit </a:t>
            </a:r>
            <a:r>
              <a:rPr lang="tr-TR" dirty="0" err="1" smtClean="0"/>
              <a:t>stoplazmasına</a:t>
            </a:r>
            <a:r>
              <a:rPr lang="tr-TR" dirty="0" smtClean="0"/>
              <a:t> transfer etmektir. DNA transferi yapılan oosit embriyo gibi davranarak bölünmek ve gelişmek üzere çeşitli yöntemlerle indüklenir.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31737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	</a:t>
            </a:r>
            <a:r>
              <a:rPr lang="tr-TR" sz="3500" dirty="0" err="1" smtClean="0"/>
              <a:t>Transgenez</a:t>
            </a:r>
            <a:r>
              <a:rPr lang="tr-TR" sz="3500" dirty="0" smtClean="0"/>
              <a:t>;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		Seçili özelliklere sahip bir birey oluşturur.</a:t>
            </a:r>
          </a:p>
          <a:p>
            <a:pPr>
              <a:buNone/>
            </a:pPr>
            <a:r>
              <a:rPr lang="tr-TR" dirty="0" smtClean="0"/>
              <a:t>		</a:t>
            </a:r>
            <a:r>
              <a:rPr lang="tr-TR" dirty="0" err="1" smtClean="0"/>
              <a:t>rDNA’nın</a:t>
            </a:r>
            <a:r>
              <a:rPr lang="tr-TR" dirty="0" smtClean="0"/>
              <a:t> rastgele enjeksiyonu ve </a:t>
            </a:r>
            <a:r>
              <a:rPr lang="tr-TR" dirty="0" err="1" smtClean="0"/>
              <a:t>integrasyonu</a:t>
            </a:r>
            <a:r>
              <a:rPr lang="tr-TR" dirty="0" smtClean="0"/>
              <a:t> sebebiyle sonuçları tahmin edilemez.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sz="3500" dirty="0"/>
              <a:t>K</a:t>
            </a:r>
            <a:r>
              <a:rPr lang="tr-TR" sz="3500" dirty="0" smtClean="0"/>
              <a:t>lonlama;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		Seçili özelliklere sahip bir bireyin birebir aynısının üretilmesidir.</a:t>
            </a:r>
          </a:p>
          <a:p>
            <a:pPr>
              <a:buNone/>
            </a:pPr>
            <a:r>
              <a:rPr lang="tr-TR" dirty="0" smtClean="0"/>
              <a:t>		Sonuçları kesin ve tahmin </a:t>
            </a:r>
            <a:r>
              <a:rPr lang="tr-TR" smtClean="0"/>
              <a:t>edilebilirdir.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		</a:t>
            </a:r>
            <a:endParaRPr lang="tr-TR" dirty="0"/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1952596" y="28572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tr-TR" sz="4400" dirty="0" smtClean="0">
                <a:latin typeface="+mj-lt"/>
                <a:ea typeface="+mj-ea"/>
                <a:cs typeface="+mj-cs"/>
              </a:rPr>
              <a:t>Önemli bilgiler</a:t>
            </a:r>
            <a:endParaRPr lang="tr-TR" sz="4400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8208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</Words>
  <Application>Microsoft Office PowerPoint</Application>
  <PresentationFormat>Geniş ekran</PresentationFormat>
  <Paragraphs>14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Teması</vt:lpstr>
      <vt:lpstr>Transgenez ve Klonlama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Transgenez ve Klonlama</dc:title>
  <dc:creator>Tuna</dc:creator>
  <cp:lastModifiedBy>Tuna</cp:lastModifiedBy>
  <cp:revision>1</cp:revision>
  <dcterms:created xsi:type="dcterms:W3CDTF">2021-05-18T12:35:32Z</dcterms:created>
  <dcterms:modified xsi:type="dcterms:W3CDTF">2021-05-18T12:35:35Z</dcterms:modified>
</cp:coreProperties>
</file>