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FCAFF-C9AE-47A9-82C4-7A9B5300A48E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DA4A-0DF8-42E1-B70A-ADF8BC9CEE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9DA4A-0DF8-42E1-B70A-ADF8BC9CEEC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81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10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86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28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19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60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08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90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29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73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5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22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57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96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02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4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75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1D1F-79DF-4B5E-8F9D-3D819804B6BC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0F98D0-A33C-4329-8B02-CAB0F98F2E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86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2482" y="640152"/>
            <a:ext cx="9727413" cy="1280890"/>
          </a:xfrm>
        </p:spPr>
        <p:txBody>
          <a:bodyPr/>
          <a:lstStyle/>
          <a:p>
            <a:r>
              <a:rPr lang="tr-TR" dirty="0"/>
              <a:t>SINIF I MALOKLUZYON (NÖTROKLUZYON)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630904" y="1921042"/>
            <a:ext cx="834189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Bütün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maksillar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mandibular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dişlerin birbirleri ile olan ilişkileri normal, ama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okluzyon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hattında bir yada iki dişin sıralanışı yanlıştır. Bunlar dönmüş veya farklı yönlere yönelmiş olabilir.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4776" y="640152"/>
            <a:ext cx="8911687" cy="1280890"/>
          </a:xfrm>
        </p:spPr>
        <p:txBody>
          <a:bodyPr/>
          <a:lstStyle/>
          <a:p>
            <a:r>
              <a:rPr lang="tr-TR" dirty="0"/>
              <a:t>SINIF II MALOKLUZYON (DİSTOKLUZYON)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640371" y="1736376"/>
            <a:ext cx="3207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KISA MANDİBULA 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4066354" y="2624935"/>
            <a:ext cx="423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MANDİBULAR BRACHYGNATHISM</a:t>
            </a:r>
            <a:endParaRPr lang="tr-TR" sz="2000" dirty="0"/>
          </a:p>
        </p:txBody>
      </p:sp>
      <p:sp>
        <p:nvSpPr>
          <p:cNvPr id="6" name="Dikdörtgen 5"/>
          <p:cNvSpPr/>
          <p:nvPr/>
        </p:nvSpPr>
        <p:spPr>
          <a:xfrm>
            <a:off x="4041971" y="3929121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MANDİBULAR RETRUZYON 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4066354" y="4867761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UNILATERAL WRY BITE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2640371" y="6060311"/>
            <a:ext cx="4581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MAKSİLLAR PROTRUZYON </a:t>
            </a:r>
            <a:endParaRPr lang="tr-TR" sz="28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257" y="4467274"/>
            <a:ext cx="2124761" cy="1262638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 flipV="1">
            <a:off x="8298603" y="1805537"/>
            <a:ext cx="97703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097" name="Picture 1" descr="overb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03" y="2156180"/>
            <a:ext cx="1797583" cy="14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 flipV="1">
            <a:off x="10256607" y="1853331"/>
            <a:ext cx="8508685" cy="4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099" name="Picture 3" descr="sınıf ıı overb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608" y="2156180"/>
            <a:ext cx="1641652" cy="14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3114" y="575984"/>
            <a:ext cx="9823665" cy="1280890"/>
          </a:xfrm>
        </p:spPr>
        <p:txBody>
          <a:bodyPr/>
          <a:lstStyle/>
          <a:p>
            <a:r>
              <a:rPr lang="tr-TR" dirty="0"/>
              <a:t>SINIF III MALOKLUZYON (MEZİOKLUZYON)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057256" y="1672208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UZUN MANDİBULA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3328989" y="2378061"/>
            <a:ext cx="355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MANDİBULAR PROGNATİZM</a:t>
            </a:r>
            <a:endParaRPr lang="tr-TR" sz="2000" dirty="0"/>
          </a:p>
        </p:txBody>
      </p:sp>
      <p:sp>
        <p:nvSpPr>
          <p:cNvPr id="5" name="Dikdörtgen 4"/>
          <p:cNvSpPr/>
          <p:nvPr/>
        </p:nvSpPr>
        <p:spPr>
          <a:xfrm>
            <a:off x="3349473" y="3250147"/>
            <a:ext cx="3547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MANDİBULAR PROTRUZYON</a:t>
            </a:r>
            <a:endParaRPr lang="tr-TR" sz="2000" dirty="0"/>
          </a:p>
        </p:txBody>
      </p:sp>
      <p:sp>
        <p:nvSpPr>
          <p:cNvPr id="6" name="Dikdörtgen 5"/>
          <p:cNvSpPr/>
          <p:nvPr/>
        </p:nvSpPr>
        <p:spPr>
          <a:xfrm>
            <a:off x="3349473" y="3913731"/>
            <a:ext cx="2282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SEVİYELİ KAPANIŞ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3349473" y="4848546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/>
              <a:t>UNILATERAL WRY BITE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2057256" y="5907326"/>
            <a:ext cx="3667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MAKSİLLAR RETRUZYON </a:t>
            </a:r>
            <a:endParaRPr lang="tr-TR" sz="24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76" y="4463515"/>
            <a:ext cx="1709090" cy="113939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524" y="1875013"/>
            <a:ext cx="1679697" cy="11028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393" y="1862702"/>
            <a:ext cx="1797123" cy="11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 DİŞE AİT BOZUKLUKLAR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071852" y="1905000"/>
            <a:ext cx="3935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1. DÜŞMEYEN SÜT DİŞİ </a:t>
            </a:r>
            <a:endParaRPr lang="tr-TR" sz="2800" b="1" dirty="0"/>
          </a:p>
        </p:txBody>
      </p:sp>
      <p:sp>
        <p:nvSpPr>
          <p:cNvPr id="4" name="Dikdörtgen 3"/>
          <p:cNvSpPr/>
          <p:nvPr/>
        </p:nvSpPr>
        <p:spPr>
          <a:xfrm>
            <a:off x="1507959" y="2413338"/>
            <a:ext cx="102829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Süt dişi kalıcı diş çıkmaya başlarken ve kalıcı diş tam olarak çıkmadan önce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gingivadan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düşmez. Kalıcı dişin taç kısmının yarısından fazlası çıkmış ise ve süt dişi hala o bölgede sıkıca tutunuyor ise süt dişinin düşeceği şüphelidir. Düşmeyen diş genellikle kalıcı dişin doğru ve uygun bir pozisyonda çıkmasına engel olur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32547" y="750708"/>
            <a:ext cx="92883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Düşmeyen süt dişi kalıcı dişin çıkmaya başlamasından itibaren iki haftalık bir süre içinde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okluzal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defekte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yol açabilir. Dişlerde erken aşınma sonucu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malokluzyonla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birlikte, dişlerde dönme ve çarpışma sonucu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periodontal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hastalıklara neden olur.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865" y="3946359"/>
            <a:ext cx="3785135" cy="29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88013" y="693639"/>
            <a:ext cx="2338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KAYIP DİŞ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17557" y="1390926"/>
            <a:ext cx="87429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Diş tam olarak çıkmamıştır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gingivanın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altında kalmış olabilir, travma sonucu oluşan diş kırıklarında dişin kök kısmı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gingivanın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altında kalabilir ve o bölgede diş yokmuş gibi görülebilir, eğer bunlar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gingivanın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altında gömülü ise çekilmelidir.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630" y="4714913"/>
            <a:ext cx="7265073" cy="21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61996" y="661555"/>
            <a:ext cx="444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YER DEĞİŞTİRMİŞ DİŞ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42146" y="1866310"/>
            <a:ext cx="87429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Genel olarak düşmeyen süt dişlerinin çıkmakta olan kalıcı dişlerin köklerini etkilemesi sonucu bu kalıcı dişlerin normalden farklı bir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okluzal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pozisyonda çıkmasıdır.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72606" y="725724"/>
            <a:ext cx="3991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DEVİYE OLMUŞ DİŞ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72606" y="1595021"/>
            <a:ext cx="96092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Genel olarak düşmeyen süt dişleri sonucu oluşur, daha çok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kanin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dişlerde gözlenir. 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Deviye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olan diş diğer dokulara ve dişlere çarpabilir, bunun sonucunda da yeni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malokluzyonlar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 yumuşak doku travması meydana gelir, bu dişler uygun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ortodontik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tedavi seçenekleri ile normal pozisyonuna getirilerek enfeksiyonlu dokuda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malokluzyonda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iyileşme sağlanabilir.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11" y="1969867"/>
            <a:ext cx="4316930" cy="300308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7379367" y="3299722"/>
            <a:ext cx="145759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Picture 1" descr="lateral deviye ka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7" y="1969867"/>
            <a:ext cx="4310875" cy="30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61460" y="709681"/>
            <a:ext cx="3156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ÇAPRAŞIK DİŞ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507958" y="1509101"/>
            <a:ext cx="9448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Yavru köpeklerde dişin çıkarken yanlış yöne doğru çıkması sonucu oluşur, bu da dişin tomurcuklanma aşamasında hatalı sıralanması sonucu dişin çıkması için yeterli boşluk oluşmaması ve dişin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gingivaya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yeteri derecede tutunamaması sonucu oluşmaktadır.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 descr="openbite.jpg (26565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95" y="4719256"/>
            <a:ext cx="3545305" cy="21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30728" y="693640"/>
            <a:ext cx="21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KISA DİŞ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470484" y="1812303"/>
            <a:ext cx="83579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uzunluğundan daha kısa olan dişlerdir. Travma ve genetik etkiler sonucu oluşur. Çoğunlukla kesici dişlerde görülür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8609" y="1162053"/>
            <a:ext cx="875898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Bu dişlerdeki bozukluklar sonradan oluşan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malokluzyonlardandır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 travma, yanlış beslenme alışkanlıkları, düşmeyen süt dişleri gibi etkiler sonucu daha çok görülmektedir. 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Bunların yanında dişlerin çıkış ve gelişim aşamasında meydana gelen bozukluklar da sınıf I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malokluzyonun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oluşumunda etkilidir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44944" y="757808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UZUN DİŞ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97767" y="2079140"/>
            <a:ext cx="8742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Normalden daha uzun olan dişlerdir. 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Genetik bozukluktur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42175" y="677597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DÖNMÜŞ DİŞ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18638" y="2063098"/>
            <a:ext cx="9660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Dişin tomurcuklanma aşamasında yada çıkarken düşmeyen süt dişi ve travmalar sonucu dönmesidir.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69475" y="741766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NOKSAN DİŞ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36294" y="1635840"/>
            <a:ext cx="96252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Normal sayısından az olarak oluşan dişlerdir, kesici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premolar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dişlerde çok görülür. Genetik bir problemdir. Üç tipi bulunur;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310062" y="3865693"/>
            <a:ext cx="8951495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Hypodontia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Birkaç diş yoktur. Bu durumun genel karakteristiği; bir ya da daha fazla dişin noksanlığıdır, diğer anomaliler ile birlikte de seyredebilir.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12758" y="588820"/>
            <a:ext cx="94006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Oligodontia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Birçok diş yoktur. Bu dişler genellikle farklı gruplardandır (kesiciler,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kanin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dişler,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premolar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dişler). Bu durum genellikle mevcut dişlerin küçük boyutta olması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ektodermal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anomalilerin birleşmesi ile olur </a:t>
            </a:r>
          </a:p>
          <a:p>
            <a:pPr algn="just">
              <a:lnSpc>
                <a:spcPct val="150000"/>
              </a:lnSpc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Anodontia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Bütün dişler yoktur. Az görülen bu durum çoğu defa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generalize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deformiteler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sonucu oluşur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79322" y="693640"/>
            <a:ext cx="403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FAZLA SAYIDA DİŞ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13810" y="1721930"/>
            <a:ext cx="93044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Genelde genetik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defekt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yada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gelişim aşamasındaki karmaşa sonucu oluşur. Bu durum normal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okluzyonal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oluşumunu zorlayabilir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periodontal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hastalıklara sebebiyet verebilir.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95" y="5003122"/>
            <a:ext cx="4992689" cy="15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32332" y="693639"/>
            <a:ext cx="9398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 CROSSBITE  (ANTERİOR ÇAPRAZ ISIRIŞ) 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05262" y="2363615"/>
            <a:ext cx="98658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Bir yada daha fazla üst kesici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dişde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malokluzyon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varsa, alt kesici dişler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linguale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doğru yer değiştirir, yada alt kesiciler üst  kesicileri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bukkale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doğru iter ve üst kesicileri kapatarak örter.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40093" y="465222"/>
            <a:ext cx="101511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crosbite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çene bozuklukları ile oluşabilir, ancak daha çok düşmeyen süt dişleri sonucu oluşur. Bu süt dişler çıkmaya çalışan kalıcı dişlerin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linguale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doğru ilerlemesini sağlar. Bu anormallik geniş kafa yapısına ve şekline sahip ırklarda görülür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03" y="3908704"/>
            <a:ext cx="5499012" cy="29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71405" y="757808"/>
            <a:ext cx="9611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 CROSSBITE (POSTERİOR ÇAPRAZ ISIRIŞ)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18778" y="1388002"/>
            <a:ext cx="98577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Az bulunan bu bozukluk, genellikle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unilateraldir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öğütücü dişlerin kapanma ilişkileri ile oluşur. 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Mandibular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maksillar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dördüncü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premoların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dile bakan yüzü yerine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bukkale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bakan yüzünü kapatır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998" y="4065658"/>
            <a:ext cx="5274423" cy="27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83162" y="693639"/>
            <a:ext cx="7950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GENİŞ MANDİBULA (BASE – WIDE CANINES)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42147" y="1818183"/>
            <a:ext cx="8598568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Mandibula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maksillaya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göre daha geniş yapılıdır ve çoğu defa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mandibular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kanin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dişler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laterale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doğru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deviye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olmuştur. Bu dişler buradaki yumuşak dokulara yada üst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premolar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dişlere temas edebilir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18552" y="709682"/>
            <a:ext cx="833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 MANDİBULA (BASE – NARROW CANINES)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8610" y="1595021"/>
            <a:ext cx="8807116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Mandibula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maksillaya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göre daha dar yapılı gelişir.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Mandibular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kanin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dişin taç kısmı sert damağa çarpar ve mukoza ile bunun altındaki kemik dokuda nekroza neden olur.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168" y="3686523"/>
            <a:ext cx="5127779" cy="28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02850" y="693639"/>
            <a:ext cx="6335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ÇAPRAŞIK YADA DÖNMÜŞ DİŞLER 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02850" y="1514980"/>
            <a:ext cx="93525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Bazı dişlerin arasında yetersiz boşluk bulunması ve bununla birlikte iskelet değişikliklerinin oluşması diş boyutunda önemli bir değişiklik yapmaz ancak dişlerin dönmesine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içiçe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geçmesine sebep olurlar. 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Dişlerin birbiriyle çarpışması ve dönmesi bu dişlerin dişetinden çıkarken bir hata sonucu normal pozisyonunu kaybetmesi ile oluşur.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3787993" y="5013324"/>
            <a:ext cx="180059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Picture 1" descr="crow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42" y="4133661"/>
            <a:ext cx="3256547" cy="27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29384" y="725723"/>
            <a:ext cx="4582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KISMİ SEVİYELİ KAPANIŞ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66857" y="1389945"/>
            <a:ext cx="103551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Okluzyon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mandibular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prognathismin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hafif derecesi gibidir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mandibular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dişler hafifçe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anterioru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kapatır, bu durum normal diş ilişkileri veya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maksillar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dişlerin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okluzyonu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sonucu oluşur.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Bunun nedenleri ise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maksillar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mandibular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kesicilerin uç kısımlarının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biribirini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örtmesidir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73" y="4406349"/>
            <a:ext cx="3513219" cy="22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</TotalTime>
  <Words>284</Words>
  <Application>Microsoft Office PowerPoint</Application>
  <PresentationFormat>Geniş ekran</PresentationFormat>
  <Paragraphs>65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Duman</vt:lpstr>
      <vt:lpstr>SINIF I MALOKLUZYON (NÖTROKLUZYON)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SINIF II MALOKLUZYON (DİSTOKLUZYON)</vt:lpstr>
      <vt:lpstr>SINIF III MALOKLUZYON (MEZİOKLUZYON) </vt:lpstr>
      <vt:lpstr>TEK DİŞE AİT BOZUKLUKLAR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</dc:creator>
  <cp:lastModifiedBy>Murat</cp:lastModifiedBy>
  <cp:revision>52</cp:revision>
  <dcterms:created xsi:type="dcterms:W3CDTF">2019-10-09T10:23:56Z</dcterms:created>
  <dcterms:modified xsi:type="dcterms:W3CDTF">2020-01-31T06:24:18Z</dcterms:modified>
</cp:coreProperties>
</file>