
<file path=[Content_Types].xml><?xml version="1.0" encoding="utf-8"?>
<Types xmlns="http://schemas.openxmlformats.org/package/2006/content-types">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Lst>
  <p:sldIdLst>
    <p:sldId id="256" r:id="rId2"/>
    <p:sldId id="260" r:id="rId3"/>
    <p:sldId id="261" r:id="rId4"/>
    <p:sldId id="262" r:id="rId5"/>
    <p:sldId id="263" r:id="rId6"/>
    <p:sldId id="264" r:id="rId7"/>
    <p:sldId id="265" r:id="rId8"/>
    <p:sldId id="266" r:id="rId9"/>
    <p:sldId id="267" r:id="rId10"/>
    <p:sldId id="268" r:id="rId11"/>
    <p:sldId id="269" r:id="rId12"/>
    <p:sldId id="270" r:id="rId13"/>
    <p:sldId id="272" r:id="rId14"/>
    <p:sldId id="273" r:id="rId15"/>
    <p:sldId id="274" r:id="rId16"/>
    <p:sldId id="275" r:id="rId17"/>
    <p:sldId id="276" r:id="rId18"/>
    <p:sldId id="277" r:id="rId19"/>
    <p:sldId id="278" r:id="rId20"/>
    <p:sldId id="280" r:id="rId21"/>
    <p:sldId id="281" r:id="rId22"/>
    <p:sldId id="282" r:id="rId23"/>
    <p:sldId id="283" r:id="rId24"/>
    <p:sldId id="257" r:id="rId25"/>
    <p:sldId id="286" r:id="rId26"/>
    <p:sldId id="258" r:id="rId27"/>
    <p:sldId id="259" r:id="rId28"/>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6" d="100"/>
          <a:sy n="86" d="100"/>
        </p:scale>
        <p:origin x="708"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5BE16C90-332D-4CC8-9E8A-1EAF18B462FA}" type="datetimeFigureOut">
              <a:rPr lang="tr-TR" smtClean="0"/>
              <a:t>15.2.2018</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8B038369-6D3D-461F-AAD9-86C89459C17E}" type="slidenum">
              <a:rPr lang="tr-TR" smtClean="0"/>
              <a:t>‹#›</a:t>
            </a:fld>
            <a:endParaRPr lang="tr-TR"/>
          </a:p>
        </p:txBody>
      </p:sp>
    </p:spTree>
    <p:extLst>
      <p:ext uri="{BB962C8B-B14F-4D97-AF65-F5344CB8AC3E}">
        <p14:creationId xmlns:p14="http://schemas.microsoft.com/office/powerpoint/2010/main" val="34707612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5BE16C90-332D-4CC8-9E8A-1EAF18B462FA}" type="datetimeFigureOut">
              <a:rPr lang="tr-TR" smtClean="0"/>
              <a:t>15.2.2018</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8B038369-6D3D-461F-AAD9-86C89459C17E}" type="slidenum">
              <a:rPr lang="tr-TR" smtClean="0"/>
              <a:t>‹#›</a:t>
            </a:fld>
            <a:endParaRPr lang="tr-TR"/>
          </a:p>
        </p:txBody>
      </p:sp>
    </p:spTree>
    <p:extLst>
      <p:ext uri="{BB962C8B-B14F-4D97-AF65-F5344CB8AC3E}">
        <p14:creationId xmlns:p14="http://schemas.microsoft.com/office/powerpoint/2010/main" val="24877454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5BE16C90-332D-4CC8-9E8A-1EAF18B462FA}" type="datetimeFigureOut">
              <a:rPr lang="tr-TR" smtClean="0"/>
              <a:t>15.2.2018</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8B038369-6D3D-461F-AAD9-86C89459C17E}" type="slidenum">
              <a:rPr lang="tr-TR" smtClean="0"/>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35150299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5BE16C90-332D-4CC8-9E8A-1EAF18B462FA}" type="datetimeFigureOut">
              <a:rPr lang="tr-TR" smtClean="0"/>
              <a:t>15.2.2018</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8B038369-6D3D-461F-AAD9-86C89459C17E}" type="slidenum">
              <a:rPr lang="tr-TR" smtClean="0"/>
              <a:t>‹#›</a:t>
            </a:fld>
            <a:endParaRPr lang="tr-TR"/>
          </a:p>
        </p:txBody>
      </p:sp>
    </p:spTree>
    <p:extLst>
      <p:ext uri="{BB962C8B-B14F-4D97-AF65-F5344CB8AC3E}">
        <p14:creationId xmlns:p14="http://schemas.microsoft.com/office/powerpoint/2010/main" val="732229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5BE16C90-332D-4CC8-9E8A-1EAF18B462FA}" type="datetimeFigureOut">
              <a:rPr lang="tr-TR" smtClean="0"/>
              <a:t>15.2.2018</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8B038369-6D3D-461F-AAD9-86C89459C17E}" type="slidenum">
              <a:rPr lang="tr-TR" smtClean="0"/>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426160660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5BE16C90-332D-4CC8-9E8A-1EAF18B462FA}" type="datetimeFigureOut">
              <a:rPr lang="tr-TR" smtClean="0"/>
              <a:t>15.2.2018</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8B038369-6D3D-461F-AAD9-86C89459C17E}" type="slidenum">
              <a:rPr lang="tr-TR" smtClean="0"/>
              <a:t>‹#›</a:t>
            </a:fld>
            <a:endParaRPr lang="tr-TR"/>
          </a:p>
        </p:txBody>
      </p:sp>
    </p:spTree>
    <p:extLst>
      <p:ext uri="{BB962C8B-B14F-4D97-AF65-F5344CB8AC3E}">
        <p14:creationId xmlns:p14="http://schemas.microsoft.com/office/powerpoint/2010/main" val="243887209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5BE16C90-332D-4CC8-9E8A-1EAF18B462FA}" type="datetimeFigureOut">
              <a:rPr lang="tr-TR" smtClean="0"/>
              <a:t>15.2.2018</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8B038369-6D3D-461F-AAD9-86C89459C17E}" type="slidenum">
              <a:rPr lang="tr-TR" smtClean="0"/>
              <a:t>‹#›</a:t>
            </a:fld>
            <a:endParaRPr lang="tr-TR"/>
          </a:p>
        </p:txBody>
      </p:sp>
    </p:spTree>
    <p:extLst>
      <p:ext uri="{BB962C8B-B14F-4D97-AF65-F5344CB8AC3E}">
        <p14:creationId xmlns:p14="http://schemas.microsoft.com/office/powerpoint/2010/main" val="209891395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5BE16C90-332D-4CC8-9E8A-1EAF18B462FA}" type="datetimeFigureOut">
              <a:rPr lang="tr-TR" smtClean="0"/>
              <a:t>15.2.2018</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8B038369-6D3D-461F-AAD9-86C89459C17E}" type="slidenum">
              <a:rPr lang="tr-TR" smtClean="0"/>
              <a:t>‹#›</a:t>
            </a:fld>
            <a:endParaRPr lang="tr-TR"/>
          </a:p>
        </p:txBody>
      </p:sp>
    </p:spTree>
    <p:extLst>
      <p:ext uri="{BB962C8B-B14F-4D97-AF65-F5344CB8AC3E}">
        <p14:creationId xmlns:p14="http://schemas.microsoft.com/office/powerpoint/2010/main" val="402911014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bl">
  <p:cSld name="Başlık ve Tablo">
    <p:spTree>
      <p:nvGrpSpPr>
        <p:cNvPr id="1" name=""/>
        <p:cNvGrpSpPr/>
        <p:nvPr/>
      </p:nvGrpSpPr>
      <p:grpSpPr>
        <a:xfrm>
          <a:off x="0" y="0"/>
          <a:ext cx="0" cy="0"/>
          <a:chOff x="0" y="0"/>
          <a:chExt cx="0" cy="0"/>
        </a:xfrm>
      </p:grpSpPr>
      <p:sp>
        <p:nvSpPr>
          <p:cNvPr id="2" name="Başlık 1"/>
          <p:cNvSpPr>
            <a:spLocks noGrp="1"/>
          </p:cNvSpPr>
          <p:nvPr>
            <p:ph type="title"/>
          </p:nvPr>
        </p:nvSpPr>
        <p:spPr>
          <a:xfrm>
            <a:off x="766233" y="304801"/>
            <a:ext cx="10668000" cy="1216025"/>
          </a:xfrm>
        </p:spPr>
        <p:txBody>
          <a:bodyPr/>
          <a:lstStyle/>
          <a:p>
            <a:r>
              <a:rPr lang="tr-TR" smtClean="0"/>
              <a:t>Asıl başlık stili için tıklatın</a:t>
            </a:r>
            <a:endParaRPr lang="tr-TR"/>
          </a:p>
        </p:txBody>
      </p:sp>
      <p:sp>
        <p:nvSpPr>
          <p:cNvPr id="3" name="Tablo Yer Tutucusu 2"/>
          <p:cNvSpPr>
            <a:spLocks noGrp="1"/>
          </p:cNvSpPr>
          <p:nvPr>
            <p:ph type="tbl" idx="1"/>
          </p:nvPr>
        </p:nvSpPr>
        <p:spPr>
          <a:xfrm>
            <a:off x="755651" y="1752600"/>
            <a:ext cx="10668000" cy="4267200"/>
          </a:xfrm>
        </p:spPr>
        <p:txBody>
          <a:bodyPr/>
          <a:lstStyle/>
          <a:p>
            <a:pPr lvl="0"/>
            <a:endParaRPr lang="tr-TR" noProof="0" smtClean="0"/>
          </a:p>
        </p:txBody>
      </p:sp>
      <p:sp>
        <p:nvSpPr>
          <p:cNvPr id="4" name="Rectangle 6"/>
          <p:cNvSpPr>
            <a:spLocks noGrp="1" noChangeArrowheads="1"/>
          </p:cNvSpPr>
          <p:nvPr>
            <p:ph type="dt" sz="half" idx="10"/>
          </p:nvPr>
        </p:nvSpPr>
        <p:spPr>
          <a:ln/>
        </p:spPr>
        <p:txBody>
          <a:bodyPr/>
          <a:lstStyle>
            <a:lvl1pPr>
              <a:defRPr/>
            </a:lvl1pPr>
          </a:lstStyle>
          <a:p>
            <a:pPr>
              <a:defRPr/>
            </a:pPr>
            <a:fld id="{580FE6D7-7D3C-4D25-A20C-978A50D74FC5}" type="datetime1">
              <a:rPr lang="tr-TR"/>
              <a:pPr>
                <a:defRPr/>
              </a:pPr>
              <a:t>15.2.2018</a:t>
            </a:fld>
            <a:endParaRPr lang="tr-TR"/>
          </a:p>
        </p:txBody>
      </p:sp>
      <p:sp>
        <p:nvSpPr>
          <p:cNvPr id="5" name="Rectangle 7"/>
          <p:cNvSpPr>
            <a:spLocks noGrp="1" noChangeArrowheads="1"/>
          </p:cNvSpPr>
          <p:nvPr>
            <p:ph type="ftr" sz="quarter" idx="11"/>
          </p:nvPr>
        </p:nvSpPr>
        <p:spPr>
          <a:ln/>
        </p:spPr>
        <p:txBody>
          <a:bodyPr/>
          <a:lstStyle>
            <a:lvl1pPr>
              <a:defRPr/>
            </a:lvl1pPr>
          </a:lstStyle>
          <a:p>
            <a:pPr>
              <a:defRPr/>
            </a:pPr>
            <a:r>
              <a:rPr lang="tr-TR"/>
              <a:t>Öğr. Gör Pınar KIZILHAN</a:t>
            </a:r>
          </a:p>
        </p:txBody>
      </p:sp>
      <p:sp>
        <p:nvSpPr>
          <p:cNvPr id="6" name="Rectangle 8"/>
          <p:cNvSpPr>
            <a:spLocks noGrp="1" noChangeArrowheads="1"/>
          </p:cNvSpPr>
          <p:nvPr>
            <p:ph type="sldNum" sz="quarter" idx="12"/>
          </p:nvPr>
        </p:nvSpPr>
        <p:spPr>
          <a:ln/>
        </p:spPr>
        <p:txBody>
          <a:bodyPr/>
          <a:lstStyle>
            <a:lvl1pPr>
              <a:defRPr/>
            </a:lvl1pPr>
          </a:lstStyle>
          <a:p>
            <a:fld id="{65EB6D99-D76F-41A1-B6ED-4D4E47981A22}" type="slidenum">
              <a:rPr lang="tr-TR" altLang="tr-TR"/>
              <a:pPr/>
              <a:t>‹#›</a:t>
            </a:fld>
            <a:endParaRPr lang="tr-TR" altLang="tr-TR"/>
          </a:p>
        </p:txBody>
      </p:sp>
    </p:spTree>
    <p:extLst>
      <p:ext uri="{BB962C8B-B14F-4D97-AF65-F5344CB8AC3E}">
        <p14:creationId xmlns:p14="http://schemas.microsoft.com/office/powerpoint/2010/main" val="1402876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5BE16C90-332D-4CC8-9E8A-1EAF18B462FA}" type="datetimeFigureOut">
              <a:rPr lang="tr-TR" smtClean="0"/>
              <a:t>15.2.2018</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8B038369-6D3D-461F-AAD9-86C89459C17E}" type="slidenum">
              <a:rPr lang="tr-TR" smtClean="0"/>
              <a:t>‹#›</a:t>
            </a:fld>
            <a:endParaRPr lang="tr-TR"/>
          </a:p>
        </p:txBody>
      </p:sp>
    </p:spTree>
    <p:extLst>
      <p:ext uri="{BB962C8B-B14F-4D97-AF65-F5344CB8AC3E}">
        <p14:creationId xmlns:p14="http://schemas.microsoft.com/office/powerpoint/2010/main" val="14058704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5BE16C90-332D-4CC8-9E8A-1EAF18B462FA}" type="datetimeFigureOut">
              <a:rPr lang="tr-TR" smtClean="0"/>
              <a:t>15.2.2018</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8B038369-6D3D-461F-AAD9-86C89459C17E}" type="slidenum">
              <a:rPr lang="tr-TR" smtClean="0"/>
              <a:t>‹#›</a:t>
            </a:fld>
            <a:endParaRPr lang="tr-TR"/>
          </a:p>
        </p:txBody>
      </p:sp>
    </p:spTree>
    <p:extLst>
      <p:ext uri="{BB962C8B-B14F-4D97-AF65-F5344CB8AC3E}">
        <p14:creationId xmlns:p14="http://schemas.microsoft.com/office/powerpoint/2010/main" val="4965552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5BE16C90-332D-4CC8-9E8A-1EAF18B462FA}" type="datetimeFigureOut">
              <a:rPr lang="tr-TR" smtClean="0"/>
              <a:t>15.2.2018</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8B038369-6D3D-461F-AAD9-86C89459C17E}" type="slidenum">
              <a:rPr lang="tr-TR" smtClean="0"/>
              <a:t>‹#›</a:t>
            </a:fld>
            <a:endParaRPr lang="tr-TR"/>
          </a:p>
        </p:txBody>
      </p:sp>
    </p:spTree>
    <p:extLst>
      <p:ext uri="{BB962C8B-B14F-4D97-AF65-F5344CB8AC3E}">
        <p14:creationId xmlns:p14="http://schemas.microsoft.com/office/powerpoint/2010/main" val="38201324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5BE16C90-332D-4CC8-9E8A-1EAF18B462FA}" type="datetimeFigureOut">
              <a:rPr lang="tr-TR" smtClean="0"/>
              <a:t>15.2.2018</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8B038369-6D3D-461F-AAD9-86C89459C17E}" type="slidenum">
              <a:rPr lang="tr-TR" smtClean="0"/>
              <a:t>‹#›</a:t>
            </a:fld>
            <a:endParaRPr lang="tr-TR"/>
          </a:p>
        </p:txBody>
      </p:sp>
    </p:spTree>
    <p:extLst>
      <p:ext uri="{BB962C8B-B14F-4D97-AF65-F5344CB8AC3E}">
        <p14:creationId xmlns:p14="http://schemas.microsoft.com/office/powerpoint/2010/main" val="24126877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5BE16C90-332D-4CC8-9E8A-1EAF18B462FA}" type="datetimeFigureOut">
              <a:rPr lang="tr-TR" smtClean="0"/>
              <a:t>15.2.2018</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8B038369-6D3D-461F-AAD9-86C89459C17E}" type="slidenum">
              <a:rPr lang="tr-TR" smtClean="0"/>
              <a:t>‹#›</a:t>
            </a:fld>
            <a:endParaRPr lang="tr-TR"/>
          </a:p>
        </p:txBody>
      </p:sp>
    </p:spTree>
    <p:extLst>
      <p:ext uri="{BB962C8B-B14F-4D97-AF65-F5344CB8AC3E}">
        <p14:creationId xmlns:p14="http://schemas.microsoft.com/office/powerpoint/2010/main" val="14041775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E16C90-332D-4CC8-9E8A-1EAF18B462FA}" type="datetimeFigureOut">
              <a:rPr lang="tr-TR" smtClean="0"/>
              <a:t>15.2.2018</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8B038369-6D3D-461F-AAD9-86C89459C17E}" type="slidenum">
              <a:rPr lang="tr-TR" smtClean="0"/>
              <a:t>‹#›</a:t>
            </a:fld>
            <a:endParaRPr lang="tr-TR"/>
          </a:p>
        </p:txBody>
      </p:sp>
    </p:spTree>
    <p:extLst>
      <p:ext uri="{BB962C8B-B14F-4D97-AF65-F5344CB8AC3E}">
        <p14:creationId xmlns:p14="http://schemas.microsoft.com/office/powerpoint/2010/main" val="7208742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5BE16C90-332D-4CC8-9E8A-1EAF18B462FA}" type="datetimeFigureOut">
              <a:rPr lang="tr-TR" smtClean="0"/>
              <a:t>15.2.2018</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8B038369-6D3D-461F-AAD9-86C89459C17E}" type="slidenum">
              <a:rPr lang="tr-TR" smtClean="0"/>
              <a:t>‹#›</a:t>
            </a:fld>
            <a:endParaRPr lang="tr-TR"/>
          </a:p>
        </p:txBody>
      </p:sp>
    </p:spTree>
    <p:extLst>
      <p:ext uri="{BB962C8B-B14F-4D97-AF65-F5344CB8AC3E}">
        <p14:creationId xmlns:p14="http://schemas.microsoft.com/office/powerpoint/2010/main" val="34618830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5BE16C90-332D-4CC8-9E8A-1EAF18B462FA}" type="datetimeFigureOut">
              <a:rPr lang="tr-TR" smtClean="0"/>
              <a:t>15.2.2018</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8B038369-6D3D-461F-AAD9-86C89459C17E}" type="slidenum">
              <a:rPr lang="tr-TR" smtClean="0"/>
              <a:t>‹#›</a:t>
            </a:fld>
            <a:endParaRPr lang="tr-TR"/>
          </a:p>
        </p:txBody>
      </p:sp>
    </p:spTree>
    <p:extLst>
      <p:ext uri="{BB962C8B-B14F-4D97-AF65-F5344CB8AC3E}">
        <p14:creationId xmlns:p14="http://schemas.microsoft.com/office/powerpoint/2010/main" val="35715285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5BE16C90-332D-4CC8-9E8A-1EAF18B462FA}" type="datetimeFigureOut">
              <a:rPr lang="tr-TR" smtClean="0"/>
              <a:t>15.2.2018</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8B038369-6D3D-461F-AAD9-86C89459C17E}" type="slidenum">
              <a:rPr lang="tr-TR" smtClean="0"/>
              <a:t>‹#›</a:t>
            </a:fld>
            <a:endParaRPr lang="tr-TR"/>
          </a:p>
        </p:txBody>
      </p:sp>
    </p:spTree>
    <p:extLst>
      <p:ext uri="{BB962C8B-B14F-4D97-AF65-F5344CB8AC3E}">
        <p14:creationId xmlns:p14="http://schemas.microsoft.com/office/powerpoint/2010/main" val="3205727417"/>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 id="2147483674" r:id="rId13"/>
    <p:sldLayoutId id="2147483675" r:id="rId14"/>
    <p:sldLayoutId id="2147483676" r:id="rId15"/>
    <p:sldLayoutId id="2147483677" r:id="rId16"/>
    <p:sldLayoutId id="2147483678" r:id="rId17"/>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wmf"/><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hyperlink" Target="http://images.google.com.tr/imgres?imgurl=http://www.tangram.co.uk/images/TangramCutting.gif&amp;imgrefurl=http://www.tangram.co.uk/Tangram-Making_a_Tangram.html&amp;usg=__NmGYWg17Ouw855r6TJrBEfs1qpI=&amp;h=970&amp;w=970&amp;sz=13&amp;hl=tr&amp;start=6&amp;um=1&amp;itbs=1&amp;tbnid=98hi1weDUpHBDM:&amp;tbnh=149&amp;tbnw=149&amp;prev=/images?q%3Dtangram%26hl%3Dtr%26sa%3DN%26um%3D1" TargetMode="Externa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EĞİTİMDE ETKİN ÖĞRENME</a:t>
            </a:r>
            <a:endParaRPr lang="tr-TR" dirty="0"/>
          </a:p>
        </p:txBody>
      </p:sp>
      <p:sp>
        <p:nvSpPr>
          <p:cNvPr id="3" name="Alt Başlık 2"/>
          <p:cNvSpPr>
            <a:spLocks noGrp="1"/>
          </p:cNvSpPr>
          <p:nvPr>
            <p:ph type="subTitle" idx="1"/>
          </p:nvPr>
        </p:nvSpPr>
        <p:spPr/>
        <p:txBody>
          <a:bodyPr/>
          <a:lstStyle/>
          <a:p>
            <a:r>
              <a:rPr lang="tr-TR" dirty="0" smtClean="0"/>
              <a:t>ETKİN ÖĞRENMEYLE İLGİLİ KAVRAMSAL ÇERÇEVE</a:t>
            </a:r>
            <a:endParaRPr lang="tr-TR" dirty="0"/>
          </a:p>
        </p:txBody>
      </p:sp>
    </p:spTree>
    <p:extLst>
      <p:ext uri="{BB962C8B-B14F-4D97-AF65-F5344CB8AC3E}">
        <p14:creationId xmlns:p14="http://schemas.microsoft.com/office/powerpoint/2010/main" val="81969700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6" name="Rectangle 7"/>
          <p:cNvSpPr>
            <a:spLocks noGrp="1" noChangeArrowheads="1"/>
          </p:cNvSpPr>
          <p:nvPr>
            <p:ph sz="half" idx="1"/>
          </p:nvPr>
        </p:nvSpPr>
        <p:spPr/>
        <p:txBody>
          <a:bodyPr>
            <a:normAutofit lnSpcReduction="10000"/>
          </a:bodyPr>
          <a:lstStyle/>
          <a:p>
            <a:pPr eaLnBrk="1" hangingPunct="1"/>
            <a:endParaRPr lang="tr-TR" altLang="tr-TR" sz="2000" dirty="0"/>
          </a:p>
          <a:p>
            <a:pPr eaLnBrk="1" hangingPunct="1">
              <a:lnSpc>
                <a:spcPct val="150000"/>
              </a:lnSpc>
            </a:pPr>
            <a:r>
              <a:rPr lang="tr-TR" altLang="tr-TR" sz="2000" dirty="0" err="1"/>
              <a:t>Shrek</a:t>
            </a:r>
            <a:r>
              <a:rPr lang="tr-TR" altLang="tr-TR" sz="2000" dirty="0"/>
              <a:t> filminin bu denli seyirci kitlesine ulaşmasının altında yatan nedenler nelerdir?</a:t>
            </a:r>
          </a:p>
          <a:p>
            <a:pPr eaLnBrk="1" hangingPunct="1">
              <a:lnSpc>
                <a:spcPct val="150000"/>
              </a:lnSpc>
            </a:pPr>
            <a:endParaRPr lang="tr-TR" altLang="tr-TR" sz="2000" dirty="0"/>
          </a:p>
          <a:p>
            <a:pPr eaLnBrk="1" hangingPunct="1">
              <a:lnSpc>
                <a:spcPct val="150000"/>
              </a:lnSpc>
            </a:pPr>
            <a:r>
              <a:rPr lang="tr-TR" altLang="tr-TR" sz="2000" dirty="0"/>
              <a:t>Bu yapıtın yaratıcı hayalin bir ürünü olduğu kuşkusuzdur (Sak, 2008). </a:t>
            </a:r>
          </a:p>
        </p:txBody>
      </p:sp>
      <p:sp>
        <p:nvSpPr>
          <p:cNvPr id="25607" name="Rectangle 8"/>
          <p:cNvSpPr>
            <a:spLocks noGrp="1" noChangeArrowheads="1"/>
          </p:cNvSpPr>
          <p:nvPr>
            <p:ph sz="half" idx="2"/>
          </p:nvPr>
        </p:nvSpPr>
        <p:spPr/>
        <p:txBody>
          <a:bodyPr>
            <a:normAutofit lnSpcReduction="10000"/>
          </a:bodyPr>
          <a:lstStyle/>
          <a:p>
            <a:pPr eaLnBrk="1" hangingPunct="1"/>
            <a:endParaRPr lang="tr-TR" altLang="tr-TR" sz="2000" dirty="0"/>
          </a:p>
          <a:p>
            <a:pPr eaLnBrk="1" hangingPunct="1">
              <a:lnSpc>
                <a:spcPct val="160000"/>
              </a:lnSpc>
            </a:pPr>
            <a:r>
              <a:rPr lang="tr-TR" altLang="tr-TR" sz="2000" dirty="0"/>
              <a:t>Yaratıcılık insanoğlunun dünyasını güzelleştiren, zenginleştiren ve yaşamını kolaylaştıran en önemli özelliğidir (Sak, 2008).</a:t>
            </a:r>
          </a:p>
        </p:txBody>
      </p:sp>
      <p:sp>
        <p:nvSpPr>
          <p:cNvPr id="25602" name="Veri Yer Tutucusu 4"/>
          <p:cNvSpPr>
            <a:spLocks noGrp="1"/>
          </p:cNvSpPr>
          <p:nvPr>
            <p:ph type="dt" sz="half" idx="10"/>
          </p:nvPr>
        </p:nvSpPr>
        <p:spPr>
          <a:noFill/>
        </p:spPr>
        <p:txBody>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fld id="{33F7E69F-BA9E-42DD-9A04-F794048C803D}" type="datetime1">
              <a:rPr lang="tr-TR" altLang="tr-TR"/>
              <a:pPr eaLnBrk="1" hangingPunct="1"/>
              <a:t>15.2.2018</a:t>
            </a:fld>
            <a:endParaRPr lang="tr-TR" altLang="tr-TR"/>
          </a:p>
        </p:txBody>
      </p:sp>
      <p:sp>
        <p:nvSpPr>
          <p:cNvPr id="25603" name="Altbilgi Yer Tutucusu 5"/>
          <p:cNvSpPr>
            <a:spLocks noGrp="1"/>
          </p:cNvSpPr>
          <p:nvPr>
            <p:ph type="ftr" sz="quarter" idx="11"/>
          </p:nvPr>
        </p:nvSpPr>
        <p:spPr>
          <a:noFill/>
        </p:spPr>
        <p:txBody>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r>
              <a:rPr lang="tr-TR" altLang="tr-TR"/>
              <a:t>Öğr. Gör Pınar KIZILHAN</a:t>
            </a:r>
          </a:p>
        </p:txBody>
      </p:sp>
      <p:sp>
        <p:nvSpPr>
          <p:cNvPr id="25604" name="Slayt Numarası Yer Tutucusu 6"/>
          <p:cNvSpPr>
            <a:spLocks noGrp="1"/>
          </p:cNvSpPr>
          <p:nvPr>
            <p:ph type="sldNum" sz="quarter" idx="12"/>
          </p:nvPr>
        </p:nvSpPr>
        <p:spPr>
          <a:noFill/>
        </p:spPr>
        <p:txBody>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fld id="{2F19A3F9-1213-4A2E-9444-7363FB407B8B}" type="slidenum">
              <a:rPr lang="tr-TR" altLang="tr-TR"/>
              <a:pPr eaLnBrk="1" hangingPunct="1"/>
              <a:t>10</a:t>
            </a:fld>
            <a:endParaRPr lang="tr-TR" altLang="tr-TR"/>
          </a:p>
        </p:txBody>
      </p:sp>
    </p:spTree>
    <p:extLst>
      <p:ext uri="{BB962C8B-B14F-4D97-AF65-F5344CB8AC3E}">
        <p14:creationId xmlns:p14="http://schemas.microsoft.com/office/powerpoint/2010/main" val="124787960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30" name="Rectangle 3"/>
          <p:cNvSpPr>
            <a:spLocks noGrp="1" noChangeArrowheads="1"/>
          </p:cNvSpPr>
          <p:nvPr>
            <p:ph idx="1"/>
          </p:nvPr>
        </p:nvSpPr>
        <p:spPr>
          <a:xfrm>
            <a:off x="2453268" y="1152907"/>
            <a:ext cx="9051344" cy="4758315"/>
          </a:xfrm>
        </p:spPr>
        <p:txBody>
          <a:bodyPr/>
          <a:lstStyle/>
          <a:p>
            <a:pPr algn="just" eaLnBrk="1" hangingPunct="1">
              <a:lnSpc>
                <a:spcPct val="150000"/>
              </a:lnSpc>
            </a:pPr>
            <a:r>
              <a:rPr lang="tr-TR" altLang="tr-TR" sz="2400" dirty="0"/>
              <a:t>Çizgi film yaratıkları yakından incelenecek olursa insan ya da hayvanların değişik özelliklerini taşıdıkları görülecektir. </a:t>
            </a:r>
            <a:r>
              <a:rPr lang="tr-TR" altLang="tr-TR" sz="2400" dirty="0" err="1"/>
              <a:t>Gollum’un</a:t>
            </a:r>
            <a:r>
              <a:rPr lang="tr-TR" altLang="tr-TR" sz="2400" dirty="0"/>
              <a:t> karakteri kötülüğün, </a:t>
            </a:r>
            <a:r>
              <a:rPr lang="tr-TR" altLang="tr-TR" sz="2400" dirty="0" err="1"/>
              <a:t>Shrek’in</a:t>
            </a:r>
            <a:r>
              <a:rPr lang="tr-TR" altLang="tr-TR" sz="2400" dirty="0"/>
              <a:t> karakteri ise iyiliğin sembolüdür (Sak, 2008). </a:t>
            </a:r>
          </a:p>
        </p:txBody>
      </p:sp>
      <p:sp>
        <p:nvSpPr>
          <p:cNvPr id="26626" name="Veri Yer Tutucusu 3"/>
          <p:cNvSpPr>
            <a:spLocks noGrp="1"/>
          </p:cNvSpPr>
          <p:nvPr>
            <p:ph type="dt" sz="half" idx="10"/>
          </p:nvPr>
        </p:nvSpPr>
        <p:spPr>
          <a:noFill/>
        </p:spPr>
        <p:txBody>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fld id="{392BE3D7-88D8-4CE0-9133-61C6F2FD7059}" type="datetime1">
              <a:rPr lang="tr-TR" altLang="tr-TR"/>
              <a:pPr eaLnBrk="1" hangingPunct="1"/>
              <a:t>15.2.2018</a:t>
            </a:fld>
            <a:endParaRPr lang="tr-TR" altLang="tr-TR"/>
          </a:p>
        </p:txBody>
      </p:sp>
      <p:sp>
        <p:nvSpPr>
          <p:cNvPr id="26627" name="Altbilgi Yer Tutucusu 4"/>
          <p:cNvSpPr>
            <a:spLocks noGrp="1"/>
          </p:cNvSpPr>
          <p:nvPr>
            <p:ph type="ftr" sz="quarter" idx="11"/>
          </p:nvPr>
        </p:nvSpPr>
        <p:spPr>
          <a:noFill/>
        </p:spPr>
        <p:txBody>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r>
              <a:rPr lang="tr-TR" altLang="tr-TR"/>
              <a:t>Öğr. Gör Pınar KIZILHAN</a:t>
            </a:r>
          </a:p>
        </p:txBody>
      </p:sp>
      <p:sp>
        <p:nvSpPr>
          <p:cNvPr id="26628" name="Slayt Numarası Yer Tutucusu 5"/>
          <p:cNvSpPr>
            <a:spLocks noGrp="1"/>
          </p:cNvSpPr>
          <p:nvPr>
            <p:ph type="sldNum" sz="quarter" idx="12"/>
          </p:nvPr>
        </p:nvSpPr>
        <p:spPr>
          <a:noFill/>
        </p:spPr>
        <p:txBody>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fld id="{114CCF5D-5CD0-4AB3-8FAB-046E3F244C99}" type="slidenum">
              <a:rPr lang="tr-TR" altLang="tr-TR"/>
              <a:pPr eaLnBrk="1" hangingPunct="1"/>
              <a:t>11</a:t>
            </a:fld>
            <a:endParaRPr lang="tr-TR" altLang="tr-TR"/>
          </a:p>
        </p:txBody>
      </p:sp>
    </p:spTree>
    <p:extLst>
      <p:ext uri="{BB962C8B-B14F-4D97-AF65-F5344CB8AC3E}">
        <p14:creationId xmlns:p14="http://schemas.microsoft.com/office/powerpoint/2010/main" val="213785995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4" name="Rectangle 3"/>
          <p:cNvSpPr>
            <a:spLocks noGrp="1" noChangeArrowheads="1"/>
          </p:cNvSpPr>
          <p:nvPr>
            <p:ph idx="1"/>
          </p:nvPr>
        </p:nvSpPr>
        <p:spPr>
          <a:xfrm>
            <a:off x="2430966" y="914400"/>
            <a:ext cx="9073646" cy="4996822"/>
          </a:xfrm>
        </p:spPr>
        <p:txBody>
          <a:bodyPr/>
          <a:lstStyle/>
          <a:p>
            <a:pPr algn="ctr" eaLnBrk="1" hangingPunct="1">
              <a:buFont typeface="Wingdings" panose="05000000000000000000" pitchFamily="2" charset="2"/>
              <a:buNone/>
            </a:pPr>
            <a:endParaRPr lang="tr-TR" altLang="tr-TR" sz="2400" dirty="0"/>
          </a:p>
          <a:p>
            <a:pPr algn="ctr" eaLnBrk="1" hangingPunct="1">
              <a:buFont typeface="Wingdings" panose="05000000000000000000" pitchFamily="2" charset="2"/>
              <a:buNone/>
            </a:pPr>
            <a:r>
              <a:rPr lang="tr-TR" altLang="tr-TR" sz="2800" b="1" dirty="0" smtClean="0">
                <a:solidFill>
                  <a:schemeClr val="accent1">
                    <a:lumMod val="60000"/>
                    <a:lumOff val="40000"/>
                  </a:schemeClr>
                </a:solidFill>
              </a:rPr>
              <a:t>Yaratıcılık</a:t>
            </a:r>
          </a:p>
          <a:p>
            <a:pPr algn="ctr" eaLnBrk="1" hangingPunct="1">
              <a:buFont typeface="Wingdings" panose="05000000000000000000" pitchFamily="2" charset="2"/>
              <a:buNone/>
            </a:pPr>
            <a:endParaRPr lang="tr-TR" altLang="tr-TR" sz="2000" dirty="0">
              <a:solidFill>
                <a:srgbClr val="000066"/>
              </a:solidFill>
            </a:endParaRPr>
          </a:p>
          <a:p>
            <a:pPr algn="ctr" eaLnBrk="1" hangingPunct="1">
              <a:buFont typeface="Wingdings" panose="05000000000000000000" pitchFamily="2" charset="2"/>
              <a:buNone/>
            </a:pPr>
            <a:r>
              <a:rPr lang="tr-TR" altLang="tr-TR" sz="2000" dirty="0">
                <a:solidFill>
                  <a:srgbClr val="000066"/>
                </a:solidFill>
              </a:rPr>
              <a:t>Yaratıcılık; düşüncenin ve eylemin özgünlüğü</a:t>
            </a:r>
            <a:endParaRPr lang="tr-TR" altLang="tr-TR" sz="2000" dirty="0">
              <a:solidFill>
                <a:srgbClr val="FF9900"/>
              </a:solidFill>
            </a:endParaRPr>
          </a:p>
          <a:p>
            <a:pPr algn="ctr" eaLnBrk="1" hangingPunct="1">
              <a:buFont typeface="Wingdings" panose="05000000000000000000" pitchFamily="2" charset="2"/>
              <a:buNone/>
            </a:pPr>
            <a:endParaRPr lang="tr-TR" altLang="tr-TR" sz="2400" dirty="0"/>
          </a:p>
          <a:p>
            <a:pPr algn="ctr" eaLnBrk="1" hangingPunct="1">
              <a:buFont typeface="Wingdings" panose="05000000000000000000" pitchFamily="2" charset="2"/>
              <a:buNone/>
            </a:pPr>
            <a:r>
              <a:rPr lang="tr-TR" altLang="tr-TR" sz="2400" dirty="0"/>
              <a:t>“Başkalarıyla Aynı Şeye Bakmak Ama Farklı Bir Şeyi Görmek”</a:t>
            </a:r>
          </a:p>
          <a:p>
            <a:pPr algn="ctr" eaLnBrk="1" hangingPunct="1">
              <a:buFont typeface="Wingdings" panose="05000000000000000000" pitchFamily="2" charset="2"/>
              <a:buNone/>
            </a:pPr>
            <a:endParaRPr lang="tr-TR" altLang="tr-TR" sz="2400" dirty="0"/>
          </a:p>
          <a:p>
            <a:pPr algn="ctr" eaLnBrk="1" hangingPunct="1"/>
            <a:endParaRPr lang="tr-TR" altLang="tr-TR" sz="2400" dirty="0"/>
          </a:p>
        </p:txBody>
      </p:sp>
      <p:sp>
        <p:nvSpPr>
          <p:cNvPr id="27650" name="Veri Yer Tutucusu 3"/>
          <p:cNvSpPr>
            <a:spLocks noGrp="1"/>
          </p:cNvSpPr>
          <p:nvPr>
            <p:ph type="dt" sz="half" idx="10"/>
          </p:nvPr>
        </p:nvSpPr>
        <p:spPr>
          <a:noFill/>
        </p:spPr>
        <p:txBody>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fld id="{48A8C6A6-C77D-45B7-8852-1317F61255C8}" type="datetime1">
              <a:rPr lang="tr-TR" altLang="tr-TR"/>
              <a:pPr eaLnBrk="1" hangingPunct="1"/>
              <a:t>15.2.2018</a:t>
            </a:fld>
            <a:endParaRPr lang="tr-TR" altLang="tr-TR"/>
          </a:p>
        </p:txBody>
      </p:sp>
      <p:sp>
        <p:nvSpPr>
          <p:cNvPr id="27651" name="Altbilgi Yer Tutucusu 4"/>
          <p:cNvSpPr>
            <a:spLocks noGrp="1"/>
          </p:cNvSpPr>
          <p:nvPr>
            <p:ph type="ftr" sz="quarter" idx="11"/>
          </p:nvPr>
        </p:nvSpPr>
        <p:spPr>
          <a:noFill/>
        </p:spPr>
        <p:txBody>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r>
              <a:rPr lang="tr-TR" altLang="tr-TR"/>
              <a:t>Öğr. Gör Pınar KIZILHAN</a:t>
            </a:r>
          </a:p>
        </p:txBody>
      </p:sp>
      <p:sp>
        <p:nvSpPr>
          <p:cNvPr id="27652" name="Slayt Numarası Yer Tutucusu 5"/>
          <p:cNvSpPr>
            <a:spLocks noGrp="1"/>
          </p:cNvSpPr>
          <p:nvPr>
            <p:ph type="sldNum" sz="quarter" idx="12"/>
          </p:nvPr>
        </p:nvSpPr>
        <p:spPr>
          <a:noFill/>
        </p:spPr>
        <p:txBody>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fld id="{4C5D559E-8F54-4768-B799-FAA125BEB43A}" type="slidenum">
              <a:rPr lang="tr-TR" altLang="tr-TR"/>
              <a:pPr eaLnBrk="1" hangingPunct="1"/>
              <a:t>12</a:t>
            </a:fld>
            <a:endParaRPr lang="tr-TR" altLang="tr-TR"/>
          </a:p>
        </p:txBody>
      </p:sp>
    </p:spTree>
    <p:extLst>
      <p:ext uri="{BB962C8B-B14F-4D97-AF65-F5344CB8AC3E}">
        <p14:creationId xmlns:p14="http://schemas.microsoft.com/office/powerpoint/2010/main" val="320898443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02" name="Rectangle 3"/>
          <p:cNvSpPr>
            <a:spLocks noGrp="1" noChangeArrowheads="1"/>
          </p:cNvSpPr>
          <p:nvPr>
            <p:ph idx="1"/>
          </p:nvPr>
        </p:nvSpPr>
        <p:spPr>
          <a:xfrm>
            <a:off x="2486722" y="903249"/>
            <a:ext cx="9017890" cy="5007973"/>
          </a:xfrm>
        </p:spPr>
        <p:txBody>
          <a:bodyPr/>
          <a:lstStyle/>
          <a:p>
            <a:pPr algn="ctr" eaLnBrk="1" hangingPunct="1">
              <a:lnSpc>
                <a:spcPct val="150000"/>
              </a:lnSpc>
              <a:buClrTx/>
              <a:buFont typeface="Monotype Sorts" pitchFamily="2" charset="2"/>
              <a:buNone/>
            </a:pPr>
            <a:r>
              <a:rPr lang="tr-TR" altLang="tr-TR" sz="2000" dirty="0">
                <a:solidFill>
                  <a:srgbClr val="000066"/>
                </a:solidFill>
              </a:rPr>
              <a:t>     </a:t>
            </a:r>
            <a:r>
              <a:rPr lang="tr-TR" altLang="tr-TR" sz="2800" b="1" dirty="0">
                <a:solidFill>
                  <a:schemeClr val="accent1">
                    <a:lumMod val="60000"/>
                    <a:lumOff val="40000"/>
                  </a:schemeClr>
                </a:solidFill>
              </a:rPr>
              <a:t>Yaratıcı düşünme, </a:t>
            </a:r>
          </a:p>
          <a:p>
            <a:pPr algn="ctr" eaLnBrk="1" hangingPunct="1">
              <a:lnSpc>
                <a:spcPct val="150000"/>
              </a:lnSpc>
              <a:buClrTx/>
              <a:buFont typeface="Monotype Sorts" pitchFamily="2" charset="2"/>
              <a:buNone/>
            </a:pPr>
            <a:r>
              <a:rPr lang="tr-TR" altLang="tr-TR" sz="2000" dirty="0">
                <a:solidFill>
                  <a:srgbClr val="000066"/>
                </a:solidFill>
              </a:rPr>
              <a:t>     </a:t>
            </a:r>
            <a:r>
              <a:rPr lang="tr-TR" altLang="tr-TR" sz="2000" dirty="0">
                <a:solidFill>
                  <a:schemeClr val="tx1">
                    <a:lumMod val="85000"/>
                    <a:lumOff val="15000"/>
                  </a:schemeClr>
                </a:solidFill>
              </a:rPr>
              <a:t>yeni fikirler ortaya çıkarmak için zihnini kullanma, zihnine yeni bir biçim verme, zihnini kullanarak yeni bir şeyin olmasını sağlama, yeni bir şeye neden olma, yeni bir şey yapma, hayal gücünü kullanarak yeni fikirler etme, yeni bir şeyler tasarlama, yeni bir şey icat etme.</a:t>
            </a:r>
          </a:p>
          <a:p>
            <a:pPr algn="ctr" eaLnBrk="1" hangingPunct="1">
              <a:lnSpc>
                <a:spcPct val="90000"/>
              </a:lnSpc>
            </a:pPr>
            <a:endParaRPr lang="tr-TR" altLang="tr-TR" sz="2000" dirty="0">
              <a:solidFill>
                <a:schemeClr val="tx1">
                  <a:lumMod val="85000"/>
                  <a:lumOff val="15000"/>
                </a:schemeClr>
              </a:solidFill>
            </a:endParaRPr>
          </a:p>
        </p:txBody>
      </p:sp>
      <p:sp>
        <p:nvSpPr>
          <p:cNvPr id="29698" name="Veri Yer Tutucusu 3"/>
          <p:cNvSpPr>
            <a:spLocks noGrp="1"/>
          </p:cNvSpPr>
          <p:nvPr>
            <p:ph type="dt" sz="half" idx="10"/>
          </p:nvPr>
        </p:nvSpPr>
        <p:spPr>
          <a:noFill/>
        </p:spPr>
        <p:txBody>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fld id="{5073C038-403E-4C77-BA20-C82B8D8BCF17}" type="datetime1">
              <a:rPr lang="tr-TR" altLang="tr-TR"/>
              <a:pPr eaLnBrk="1" hangingPunct="1"/>
              <a:t>15.2.2018</a:t>
            </a:fld>
            <a:endParaRPr lang="tr-TR" altLang="tr-TR"/>
          </a:p>
        </p:txBody>
      </p:sp>
      <p:sp>
        <p:nvSpPr>
          <p:cNvPr id="29699" name="Altbilgi Yer Tutucusu 4"/>
          <p:cNvSpPr>
            <a:spLocks noGrp="1"/>
          </p:cNvSpPr>
          <p:nvPr>
            <p:ph type="ftr" sz="quarter" idx="11"/>
          </p:nvPr>
        </p:nvSpPr>
        <p:spPr>
          <a:noFill/>
        </p:spPr>
        <p:txBody>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r>
              <a:rPr lang="tr-TR" altLang="tr-TR"/>
              <a:t>Öğr. Gör Pınar KIZILHAN</a:t>
            </a:r>
          </a:p>
        </p:txBody>
      </p:sp>
      <p:sp>
        <p:nvSpPr>
          <p:cNvPr id="29700" name="Slayt Numarası Yer Tutucusu 5"/>
          <p:cNvSpPr>
            <a:spLocks noGrp="1"/>
          </p:cNvSpPr>
          <p:nvPr>
            <p:ph type="sldNum" sz="quarter" idx="12"/>
          </p:nvPr>
        </p:nvSpPr>
        <p:spPr>
          <a:noFill/>
        </p:spPr>
        <p:txBody>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fld id="{6D5F3329-CC66-4E03-9862-D3194AA01AA3}" type="slidenum">
              <a:rPr lang="tr-TR" altLang="tr-TR"/>
              <a:pPr eaLnBrk="1" hangingPunct="1"/>
              <a:t>13</a:t>
            </a:fld>
            <a:endParaRPr lang="tr-TR" altLang="tr-TR"/>
          </a:p>
        </p:txBody>
      </p:sp>
    </p:spTree>
    <p:extLst>
      <p:ext uri="{BB962C8B-B14F-4D97-AF65-F5344CB8AC3E}">
        <p14:creationId xmlns:p14="http://schemas.microsoft.com/office/powerpoint/2010/main" val="116351322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5" name="Rectangle 3"/>
          <p:cNvSpPr>
            <a:spLocks noGrp="1" noChangeArrowheads="1"/>
          </p:cNvSpPr>
          <p:nvPr>
            <p:ph idx="1"/>
          </p:nvPr>
        </p:nvSpPr>
        <p:spPr>
          <a:xfrm>
            <a:off x="2589212" y="787783"/>
            <a:ext cx="8915400" cy="5123440"/>
          </a:xfrm>
        </p:spPr>
        <p:txBody>
          <a:bodyPr/>
          <a:lstStyle/>
          <a:p>
            <a:pPr marL="0" indent="0" algn="ctr" eaLnBrk="1" hangingPunct="1">
              <a:buNone/>
            </a:pPr>
            <a:r>
              <a:rPr lang="tr-TR" altLang="tr-TR" sz="2800" b="1" dirty="0">
                <a:solidFill>
                  <a:schemeClr val="accent1">
                    <a:lumMod val="60000"/>
                    <a:lumOff val="40000"/>
                  </a:schemeClr>
                </a:solidFill>
              </a:rPr>
              <a:t>Beceri (</a:t>
            </a:r>
            <a:r>
              <a:rPr lang="tr-TR" altLang="tr-TR" sz="2800" b="1" dirty="0" err="1">
                <a:solidFill>
                  <a:schemeClr val="accent1">
                    <a:lumMod val="60000"/>
                    <a:lumOff val="40000"/>
                  </a:schemeClr>
                </a:solidFill>
              </a:rPr>
              <a:t>skill</a:t>
            </a:r>
            <a:r>
              <a:rPr lang="tr-TR" altLang="tr-TR" sz="2800" b="1" dirty="0" smtClean="0">
                <a:solidFill>
                  <a:schemeClr val="accent1">
                    <a:lumMod val="60000"/>
                    <a:lumOff val="40000"/>
                  </a:schemeClr>
                </a:solidFill>
              </a:rPr>
              <a:t>)</a:t>
            </a:r>
            <a:endParaRPr lang="tr-TR" altLang="tr-TR" sz="2800" b="1" dirty="0">
              <a:solidFill>
                <a:schemeClr val="accent1">
                  <a:lumMod val="60000"/>
                  <a:lumOff val="40000"/>
                </a:schemeClr>
              </a:solidFill>
            </a:endParaRPr>
          </a:p>
          <a:p>
            <a:pPr eaLnBrk="1" hangingPunct="1"/>
            <a:endParaRPr lang="tr-TR" altLang="tr-TR" sz="2400" dirty="0"/>
          </a:p>
          <a:p>
            <a:pPr eaLnBrk="1" hangingPunct="1"/>
            <a:r>
              <a:rPr lang="tr-TR" altLang="tr-TR" sz="2400" dirty="0"/>
              <a:t>Bireyin kolaylıkla ve kusursuz olarak yapmasını öğrendiği her şey (Çoğunlukla </a:t>
            </a:r>
            <a:r>
              <a:rPr lang="tr-TR" altLang="tr-TR" sz="2400" dirty="0" err="1"/>
              <a:t>kassal</a:t>
            </a:r>
            <a:r>
              <a:rPr lang="tr-TR" altLang="tr-TR" sz="2400" dirty="0"/>
              <a:t> eylemler için kullanılır). </a:t>
            </a:r>
          </a:p>
        </p:txBody>
      </p:sp>
      <p:sp>
        <p:nvSpPr>
          <p:cNvPr id="30722" name="Veri Yer Tutucusu 3"/>
          <p:cNvSpPr>
            <a:spLocks noGrp="1"/>
          </p:cNvSpPr>
          <p:nvPr>
            <p:ph type="dt" sz="half" idx="10"/>
          </p:nvPr>
        </p:nvSpPr>
        <p:spPr>
          <a:noFill/>
        </p:spPr>
        <p:txBody>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fld id="{6438020F-23FD-44F3-B7FC-ED68912B93FD}" type="datetime1">
              <a:rPr lang="tr-TR" altLang="tr-TR"/>
              <a:pPr eaLnBrk="1" hangingPunct="1"/>
              <a:t>15.2.2018</a:t>
            </a:fld>
            <a:endParaRPr lang="tr-TR" altLang="tr-TR"/>
          </a:p>
        </p:txBody>
      </p:sp>
      <p:sp>
        <p:nvSpPr>
          <p:cNvPr id="30723" name="Altbilgi Yer Tutucusu 4"/>
          <p:cNvSpPr>
            <a:spLocks noGrp="1"/>
          </p:cNvSpPr>
          <p:nvPr>
            <p:ph type="ftr" sz="quarter" idx="11"/>
          </p:nvPr>
        </p:nvSpPr>
        <p:spPr>
          <a:noFill/>
        </p:spPr>
        <p:txBody>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r>
              <a:rPr lang="tr-TR" altLang="tr-TR"/>
              <a:t>Öğr. Gör Pınar KIZILHAN</a:t>
            </a:r>
          </a:p>
        </p:txBody>
      </p:sp>
      <p:sp>
        <p:nvSpPr>
          <p:cNvPr id="30724" name="Slayt Numarası Yer Tutucusu 5"/>
          <p:cNvSpPr>
            <a:spLocks noGrp="1"/>
          </p:cNvSpPr>
          <p:nvPr>
            <p:ph type="sldNum" sz="quarter" idx="12"/>
          </p:nvPr>
        </p:nvSpPr>
        <p:spPr>
          <a:noFill/>
        </p:spPr>
        <p:txBody>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fld id="{A2BD271C-C79C-4D0F-95C6-C88239380A3F}" type="slidenum">
              <a:rPr lang="tr-TR" altLang="tr-TR"/>
              <a:pPr eaLnBrk="1" hangingPunct="1"/>
              <a:t>14</a:t>
            </a:fld>
            <a:endParaRPr lang="tr-TR" altLang="tr-TR"/>
          </a:p>
        </p:txBody>
      </p:sp>
    </p:spTree>
    <p:extLst>
      <p:ext uri="{BB962C8B-B14F-4D97-AF65-F5344CB8AC3E}">
        <p14:creationId xmlns:p14="http://schemas.microsoft.com/office/powerpoint/2010/main" val="237325220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50" name="Rectangle 3"/>
          <p:cNvSpPr>
            <a:spLocks noGrp="1" noChangeArrowheads="1"/>
          </p:cNvSpPr>
          <p:nvPr>
            <p:ph idx="1"/>
          </p:nvPr>
        </p:nvSpPr>
        <p:spPr>
          <a:xfrm>
            <a:off x="2589212" y="624468"/>
            <a:ext cx="8915400" cy="5286754"/>
          </a:xfrm>
        </p:spPr>
        <p:txBody>
          <a:bodyPr/>
          <a:lstStyle/>
          <a:p>
            <a:pPr marL="0" indent="0" algn="ctr">
              <a:buNone/>
            </a:pPr>
            <a:r>
              <a:rPr lang="tr-TR" altLang="tr-TR" sz="2800" b="1" dirty="0" smtClean="0">
                <a:solidFill>
                  <a:schemeClr val="accent1">
                    <a:lumMod val="60000"/>
                    <a:lumOff val="40000"/>
                  </a:schemeClr>
                </a:solidFill>
              </a:rPr>
              <a:t>Bellek</a:t>
            </a:r>
            <a:endParaRPr lang="tr-TR" altLang="tr-TR" sz="2800" b="1" dirty="0">
              <a:solidFill>
                <a:schemeClr val="accent1">
                  <a:lumMod val="60000"/>
                  <a:lumOff val="40000"/>
                </a:schemeClr>
              </a:solidFill>
            </a:endParaRPr>
          </a:p>
          <a:p>
            <a:pPr marL="609600" indent="-609600">
              <a:buFontTx/>
              <a:buAutoNum type="alphaLcPeriod"/>
            </a:pPr>
            <a:endParaRPr lang="tr-TR" altLang="tr-TR" sz="2400" dirty="0"/>
          </a:p>
          <a:p>
            <a:pPr marL="609600" indent="-609600">
              <a:buFontTx/>
              <a:buAutoNum type="alphaLcPeriod"/>
            </a:pPr>
            <a:r>
              <a:rPr lang="tr-TR" altLang="tr-TR" sz="2400" dirty="0"/>
              <a:t>Ezberleme ya da öğrenme</a:t>
            </a:r>
          </a:p>
          <a:p>
            <a:pPr marL="609600" indent="-609600">
              <a:buFontTx/>
              <a:buAutoNum type="alphaLcPeriod"/>
            </a:pPr>
            <a:r>
              <a:rPr lang="tr-TR" altLang="tr-TR" sz="2400" dirty="0"/>
              <a:t>Anıda tutma, saklama</a:t>
            </a:r>
          </a:p>
          <a:p>
            <a:pPr marL="609600" indent="-609600">
              <a:buFontTx/>
              <a:buAutoNum type="alphaLcPeriod"/>
            </a:pPr>
            <a:r>
              <a:rPr lang="tr-TR" altLang="tr-TR" sz="2400" dirty="0"/>
              <a:t>Anımsama</a:t>
            </a:r>
          </a:p>
          <a:p>
            <a:pPr marL="609600" indent="-609600">
              <a:buFontTx/>
              <a:buAutoNum type="alphaLcPeriod"/>
            </a:pPr>
            <a:r>
              <a:rPr lang="tr-TR" altLang="tr-TR" sz="2400" dirty="0"/>
              <a:t>(Görünce, işitince …) tanıma</a:t>
            </a:r>
          </a:p>
          <a:p>
            <a:pPr marL="609600" indent="-609600"/>
            <a:endParaRPr lang="tr-TR" altLang="tr-TR" sz="2400" dirty="0"/>
          </a:p>
        </p:txBody>
      </p:sp>
      <p:sp>
        <p:nvSpPr>
          <p:cNvPr id="31746" name="Veri Yer Tutucusu 3"/>
          <p:cNvSpPr>
            <a:spLocks noGrp="1"/>
          </p:cNvSpPr>
          <p:nvPr>
            <p:ph type="dt" sz="half" idx="10"/>
          </p:nvPr>
        </p:nvSpPr>
        <p:spPr>
          <a:noFill/>
        </p:spPr>
        <p:txBody>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fld id="{F9E6E89C-02E7-498D-A6A0-1F93FD0AD2B8}" type="datetime1">
              <a:rPr lang="tr-TR" altLang="tr-TR"/>
              <a:pPr eaLnBrk="1" hangingPunct="1"/>
              <a:t>15.2.2018</a:t>
            </a:fld>
            <a:endParaRPr lang="tr-TR" altLang="tr-TR"/>
          </a:p>
        </p:txBody>
      </p:sp>
      <p:sp>
        <p:nvSpPr>
          <p:cNvPr id="31747" name="Altbilgi Yer Tutucusu 4"/>
          <p:cNvSpPr>
            <a:spLocks noGrp="1"/>
          </p:cNvSpPr>
          <p:nvPr>
            <p:ph type="ftr" sz="quarter" idx="11"/>
          </p:nvPr>
        </p:nvSpPr>
        <p:spPr>
          <a:noFill/>
        </p:spPr>
        <p:txBody>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r>
              <a:rPr lang="tr-TR" altLang="tr-TR"/>
              <a:t>Öğr. Gör Pınar KIZILHAN</a:t>
            </a:r>
          </a:p>
        </p:txBody>
      </p:sp>
      <p:sp>
        <p:nvSpPr>
          <p:cNvPr id="31748" name="Slayt Numarası Yer Tutucusu 5"/>
          <p:cNvSpPr>
            <a:spLocks noGrp="1"/>
          </p:cNvSpPr>
          <p:nvPr>
            <p:ph type="sldNum" sz="quarter" idx="12"/>
          </p:nvPr>
        </p:nvSpPr>
        <p:spPr>
          <a:noFill/>
        </p:spPr>
        <p:txBody>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fld id="{67A2F0D9-785B-4E1D-8B91-7CADCE560279}" type="slidenum">
              <a:rPr lang="tr-TR" altLang="tr-TR"/>
              <a:pPr eaLnBrk="1" hangingPunct="1"/>
              <a:t>15</a:t>
            </a:fld>
            <a:endParaRPr lang="tr-TR" altLang="tr-TR"/>
          </a:p>
        </p:txBody>
      </p:sp>
    </p:spTree>
    <p:extLst>
      <p:ext uri="{BB962C8B-B14F-4D97-AF65-F5344CB8AC3E}">
        <p14:creationId xmlns:p14="http://schemas.microsoft.com/office/powerpoint/2010/main" val="73568039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4" name="Rectangle 3"/>
          <p:cNvSpPr>
            <a:spLocks noGrp="1" noChangeArrowheads="1"/>
          </p:cNvSpPr>
          <p:nvPr>
            <p:ph idx="1"/>
          </p:nvPr>
        </p:nvSpPr>
        <p:spPr>
          <a:xfrm>
            <a:off x="2589212" y="787782"/>
            <a:ext cx="8915400" cy="5123440"/>
          </a:xfrm>
        </p:spPr>
        <p:txBody>
          <a:bodyPr/>
          <a:lstStyle/>
          <a:p>
            <a:pPr marL="0" indent="0" algn="ctr" eaLnBrk="1" hangingPunct="1">
              <a:buNone/>
            </a:pPr>
            <a:r>
              <a:rPr lang="tr-TR" altLang="tr-TR" sz="2400" b="1" dirty="0">
                <a:solidFill>
                  <a:srgbClr val="FF9900"/>
                </a:solidFill>
              </a:rPr>
              <a:t>Yetenek </a:t>
            </a:r>
            <a:r>
              <a:rPr lang="tr-TR" altLang="tr-TR" sz="2400" b="1" dirty="0">
                <a:solidFill>
                  <a:srgbClr val="FF9900"/>
                </a:solidFill>
                <a:sym typeface="Wingdings" panose="05000000000000000000" pitchFamily="2" charset="2"/>
              </a:rPr>
              <a:t>(</a:t>
            </a:r>
            <a:r>
              <a:rPr lang="tr-TR" altLang="tr-TR" sz="2400" b="1" dirty="0" err="1">
                <a:solidFill>
                  <a:srgbClr val="FF9900"/>
                </a:solidFill>
                <a:sym typeface="Wingdings" panose="05000000000000000000" pitchFamily="2" charset="2"/>
              </a:rPr>
              <a:t>talent</a:t>
            </a:r>
            <a:r>
              <a:rPr lang="tr-TR" altLang="tr-TR" sz="2400" b="1" dirty="0">
                <a:solidFill>
                  <a:srgbClr val="FF9900"/>
                </a:solidFill>
                <a:sym typeface="Wingdings" panose="05000000000000000000" pitchFamily="2" charset="2"/>
              </a:rPr>
              <a:t>)</a:t>
            </a:r>
            <a:r>
              <a:rPr lang="tr-TR" altLang="tr-TR" sz="2400" b="1" dirty="0">
                <a:solidFill>
                  <a:srgbClr val="FF9900"/>
                </a:solidFill>
              </a:rPr>
              <a:t>:</a:t>
            </a:r>
          </a:p>
          <a:p>
            <a:pPr eaLnBrk="1" hangingPunct="1">
              <a:buFont typeface="Wingdings" panose="05000000000000000000" pitchFamily="2" charset="2"/>
              <a:buNone/>
            </a:pPr>
            <a:endParaRPr lang="tr-TR" altLang="tr-TR" sz="2400" b="1" dirty="0">
              <a:solidFill>
                <a:srgbClr val="FF9900"/>
              </a:solidFill>
            </a:endParaRPr>
          </a:p>
          <a:p>
            <a:pPr eaLnBrk="1" hangingPunct="1">
              <a:buFont typeface="Wingdings" panose="05000000000000000000" pitchFamily="2" charset="2"/>
              <a:buNone/>
            </a:pPr>
            <a:r>
              <a:rPr lang="tr-TR" altLang="tr-TR" sz="2400" dirty="0"/>
              <a:t>	Canlının, belli bir alanda göstermiş olduğu başarma gücü. </a:t>
            </a:r>
          </a:p>
        </p:txBody>
      </p:sp>
      <p:sp>
        <p:nvSpPr>
          <p:cNvPr id="32770" name="Veri Yer Tutucusu 3"/>
          <p:cNvSpPr>
            <a:spLocks noGrp="1"/>
          </p:cNvSpPr>
          <p:nvPr>
            <p:ph type="dt" sz="half" idx="10"/>
          </p:nvPr>
        </p:nvSpPr>
        <p:spPr>
          <a:noFill/>
        </p:spPr>
        <p:txBody>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fld id="{468A32F1-E918-4EF6-8A74-5EA190716AD2}" type="datetime1">
              <a:rPr lang="tr-TR" altLang="tr-TR"/>
              <a:pPr eaLnBrk="1" hangingPunct="1"/>
              <a:t>15.2.2018</a:t>
            </a:fld>
            <a:endParaRPr lang="tr-TR" altLang="tr-TR"/>
          </a:p>
        </p:txBody>
      </p:sp>
      <p:sp>
        <p:nvSpPr>
          <p:cNvPr id="32771" name="Altbilgi Yer Tutucusu 4"/>
          <p:cNvSpPr>
            <a:spLocks noGrp="1"/>
          </p:cNvSpPr>
          <p:nvPr>
            <p:ph type="ftr" sz="quarter" idx="11"/>
          </p:nvPr>
        </p:nvSpPr>
        <p:spPr>
          <a:noFill/>
        </p:spPr>
        <p:txBody>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r>
              <a:rPr lang="tr-TR" altLang="tr-TR"/>
              <a:t>Öğr. Gör Pınar KIZILHAN</a:t>
            </a:r>
          </a:p>
        </p:txBody>
      </p:sp>
      <p:sp>
        <p:nvSpPr>
          <p:cNvPr id="32772" name="Slayt Numarası Yer Tutucusu 5"/>
          <p:cNvSpPr>
            <a:spLocks noGrp="1"/>
          </p:cNvSpPr>
          <p:nvPr>
            <p:ph type="sldNum" sz="quarter" idx="12"/>
          </p:nvPr>
        </p:nvSpPr>
        <p:spPr>
          <a:noFill/>
        </p:spPr>
        <p:txBody>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fld id="{CA32224E-EE67-4D42-950E-0B4F7E1828DE}" type="slidenum">
              <a:rPr lang="tr-TR" altLang="tr-TR"/>
              <a:pPr eaLnBrk="1" hangingPunct="1"/>
              <a:t>16</a:t>
            </a:fld>
            <a:endParaRPr lang="tr-TR" altLang="tr-TR"/>
          </a:p>
        </p:txBody>
      </p:sp>
    </p:spTree>
    <p:extLst>
      <p:ext uri="{BB962C8B-B14F-4D97-AF65-F5344CB8AC3E}">
        <p14:creationId xmlns:p14="http://schemas.microsoft.com/office/powerpoint/2010/main" val="262468786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8" name="Rectangle 3"/>
          <p:cNvSpPr>
            <a:spLocks noGrp="1" noChangeArrowheads="1"/>
          </p:cNvSpPr>
          <p:nvPr>
            <p:ph idx="1"/>
          </p:nvPr>
        </p:nvSpPr>
        <p:spPr>
          <a:xfrm>
            <a:off x="2397512" y="1152907"/>
            <a:ext cx="9107100" cy="4758315"/>
          </a:xfrm>
        </p:spPr>
        <p:txBody>
          <a:bodyPr/>
          <a:lstStyle/>
          <a:p>
            <a:pPr marL="0" indent="0" algn="ctr" eaLnBrk="1" hangingPunct="1">
              <a:buNone/>
            </a:pPr>
            <a:r>
              <a:rPr lang="tr-TR" altLang="tr-TR" sz="2400" b="1" dirty="0">
                <a:solidFill>
                  <a:srgbClr val="FF9900"/>
                </a:solidFill>
              </a:rPr>
              <a:t>Yeterlik (</a:t>
            </a:r>
            <a:r>
              <a:rPr lang="tr-TR" altLang="tr-TR" sz="2400" b="1" dirty="0" err="1">
                <a:solidFill>
                  <a:srgbClr val="FF9900"/>
                </a:solidFill>
              </a:rPr>
              <a:t>competence</a:t>
            </a:r>
            <a:r>
              <a:rPr lang="tr-TR" altLang="tr-TR" sz="2400" b="1" dirty="0">
                <a:solidFill>
                  <a:srgbClr val="FF9900"/>
                </a:solidFill>
              </a:rPr>
              <a:t>)</a:t>
            </a:r>
          </a:p>
          <a:p>
            <a:pPr eaLnBrk="1" hangingPunct="1">
              <a:buFont typeface="Wingdings" panose="05000000000000000000" pitchFamily="2" charset="2"/>
              <a:buNone/>
            </a:pPr>
            <a:r>
              <a:rPr lang="tr-TR" altLang="tr-TR" sz="2400" b="1" dirty="0">
                <a:solidFill>
                  <a:srgbClr val="FF9900"/>
                </a:solidFill>
              </a:rPr>
              <a:t>    </a:t>
            </a:r>
          </a:p>
          <a:p>
            <a:pPr eaLnBrk="1" hangingPunct="1">
              <a:buFont typeface="Wingdings" panose="05000000000000000000" pitchFamily="2" charset="2"/>
              <a:buNone/>
            </a:pPr>
            <a:r>
              <a:rPr lang="tr-TR" altLang="tr-TR" sz="2400" dirty="0"/>
              <a:t>    Genel ve özel türden işlere elverişli, yatkın ve yetkili olma, ehliyet karşılığıdır.</a:t>
            </a:r>
          </a:p>
        </p:txBody>
      </p:sp>
      <p:sp>
        <p:nvSpPr>
          <p:cNvPr id="33794" name="Veri Yer Tutucusu 3"/>
          <p:cNvSpPr>
            <a:spLocks noGrp="1"/>
          </p:cNvSpPr>
          <p:nvPr>
            <p:ph type="dt" sz="half" idx="10"/>
          </p:nvPr>
        </p:nvSpPr>
        <p:spPr>
          <a:noFill/>
        </p:spPr>
        <p:txBody>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fld id="{C253E933-2F66-4D50-8AAB-9DC48D520BC6}" type="datetime1">
              <a:rPr lang="tr-TR" altLang="tr-TR"/>
              <a:pPr eaLnBrk="1" hangingPunct="1"/>
              <a:t>15.2.2018</a:t>
            </a:fld>
            <a:endParaRPr lang="tr-TR" altLang="tr-TR"/>
          </a:p>
        </p:txBody>
      </p:sp>
      <p:sp>
        <p:nvSpPr>
          <p:cNvPr id="33795" name="Altbilgi Yer Tutucusu 4"/>
          <p:cNvSpPr>
            <a:spLocks noGrp="1"/>
          </p:cNvSpPr>
          <p:nvPr>
            <p:ph type="ftr" sz="quarter" idx="11"/>
          </p:nvPr>
        </p:nvSpPr>
        <p:spPr>
          <a:noFill/>
        </p:spPr>
        <p:txBody>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r>
              <a:rPr lang="tr-TR" altLang="tr-TR"/>
              <a:t>Öğr. Gör Pınar KIZILHAN</a:t>
            </a:r>
          </a:p>
        </p:txBody>
      </p:sp>
      <p:sp>
        <p:nvSpPr>
          <p:cNvPr id="33796" name="Slayt Numarası Yer Tutucusu 5"/>
          <p:cNvSpPr>
            <a:spLocks noGrp="1"/>
          </p:cNvSpPr>
          <p:nvPr>
            <p:ph type="sldNum" sz="quarter" idx="12"/>
          </p:nvPr>
        </p:nvSpPr>
        <p:spPr>
          <a:noFill/>
        </p:spPr>
        <p:txBody>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fld id="{968FE812-3941-4FF1-9F80-5B10EC32218E}" type="slidenum">
              <a:rPr lang="tr-TR" altLang="tr-TR"/>
              <a:pPr eaLnBrk="1" hangingPunct="1"/>
              <a:t>17</a:t>
            </a:fld>
            <a:endParaRPr lang="tr-TR" altLang="tr-TR"/>
          </a:p>
        </p:txBody>
      </p:sp>
    </p:spTree>
    <p:extLst>
      <p:ext uri="{BB962C8B-B14F-4D97-AF65-F5344CB8AC3E}">
        <p14:creationId xmlns:p14="http://schemas.microsoft.com/office/powerpoint/2010/main" val="258331316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21" name="Rectangle 2"/>
          <p:cNvSpPr>
            <a:spLocks noGrp="1" noChangeArrowheads="1"/>
          </p:cNvSpPr>
          <p:nvPr>
            <p:ph type="title"/>
          </p:nvPr>
        </p:nvSpPr>
        <p:spPr/>
        <p:txBody>
          <a:bodyPr/>
          <a:lstStyle/>
          <a:p>
            <a:pPr algn="ctr" eaLnBrk="1" hangingPunct="1"/>
            <a:r>
              <a:rPr lang="tr-TR" altLang="tr-TR" sz="2400" b="1">
                <a:solidFill>
                  <a:srgbClr val="FF9900"/>
                </a:solidFill>
              </a:rPr>
              <a:t>Dikkat</a:t>
            </a:r>
          </a:p>
        </p:txBody>
      </p:sp>
      <p:sp>
        <p:nvSpPr>
          <p:cNvPr id="34822" name="Rectangle 3"/>
          <p:cNvSpPr>
            <a:spLocks noGrp="1" noChangeArrowheads="1"/>
          </p:cNvSpPr>
          <p:nvPr>
            <p:ph idx="1"/>
          </p:nvPr>
        </p:nvSpPr>
        <p:spPr/>
        <p:txBody>
          <a:bodyPr/>
          <a:lstStyle/>
          <a:p>
            <a:pPr eaLnBrk="1" hangingPunct="1"/>
            <a:endParaRPr lang="tr-TR" altLang="tr-TR" sz="2400"/>
          </a:p>
          <a:p>
            <a:pPr eaLnBrk="1" hangingPunct="1"/>
            <a:r>
              <a:rPr lang="tr-TR" altLang="tr-TR" sz="2400"/>
              <a:t>Bireyi motive eden bir varlığı ya da olayı anlayabilmek, onu diğerlerinden ayırt edebilmek için yapılan yoğun gözlem etkinliğidir. </a:t>
            </a:r>
          </a:p>
        </p:txBody>
      </p:sp>
      <p:sp>
        <p:nvSpPr>
          <p:cNvPr id="34818" name="Veri Yer Tutucusu 3"/>
          <p:cNvSpPr>
            <a:spLocks noGrp="1"/>
          </p:cNvSpPr>
          <p:nvPr>
            <p:ph type="dt" sz="half" idx="10"/>
          </p:nvPr>
        </p:nvSpPr>
        <p:spPr>
          <a:noFill/>
        </p:spPr>
        <p:txBody>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fld id="{4B021138-102B-4314-9465-1BBB31A44143}" type="datetime1">
              <a:rPr lang="tr-TR" altLang="tr-TR"/>
              <a:pPr eaLnBrk="1" hangingPunct="1"/>
              <a:t>15.2.2018</a:t>
            </a:fld>
            <a:endParaRPr lang="tr-TR" altLang="tr-TR"/>
          </a:p>
        </p:txBody>
      </p:sp>
      <p:sp>
        <p:nvSpPr>
          <p:cNvPr id="34819" name="Altbilgi Yer Tutucusu 4"/>
          <p:cNvSpPr>
            <a:spLocks noGrp="1"/>
          </p:cNvSpPr>
          <p:nvPr>
            <p:ph type="ftr" sz="quarter" idx="11"/>
          </p:nvPr>
        </p:nvSpPr>
        <p:spPr>
          <a:noFill/>
        </p:spPr>
        <p:txBody>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r>
              <a:rPr lang="tr-TR" altLang="tr-TR"/>
              <a:t>Öğr. Gör Pınar KIZILHAN</a:t>
            </a:r>
          </a:p>
        </p:txBody>
      </p:sp>
      <p:sp>
        <p:nvSpPr>
          <p:cNvPr id="34820" name="Slayt Numarası Yer Tutucusu 5"/>
          <p:cNvSpPr>
            <a:spLocks noGrp="1"/>
          </p:cNvSpPr>
          <p:nvPr>
            <p:ph type="sldNum" sz="quarter" idx="12"/>
          </p:nvPr>
        </p:nvSpPr>
        <p:spPr>
          <a:noFill/>
        </p:spPr>
        <p:txBody>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fld id="{AD6AE6C2-CE37-4934-95DA-837C106DE9E7}" type="slidenum">
              <a:rPr lang="tr-TR" altLang="tr-TR"/>
              <a:pPr eaLnBrk="1" hangingPunct="1"/>
              <a:t>18</a:t>
            </a:fld>
            <a:endParaRPr lang="tr-TR" altLang="tr-TR"/>
          </a:p>
        </p:txBody>
      </p:sp>
    </p:spTree>
    <p:extLst>
      <p:ext uri="{BB962C8B-B14F-4D97-AF65-F5344CB8AC3E}">
        <p14:creationId xmlns:p14="http://schemas.microsoft.com/office/powerpoint/2010/main" val="179988426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5" name="Rectangle 2"/>
          <p:cNvSpPr>
            <a:spLocks noGrp="1" noChangeArrowheads="1"/>
          </p:cNvSpPr>
          <p:nvPr>
            <p:ph type="title"/>
          </p:nvPr>
        </p:nvSpPr>
        <p:spPr/>
        <p:txBody>
          <a:bodyPr/>
          <a:lstStyle/>
          <a:p>
            <a:pPr algn="ctr" eaLnBrk="1" hangingPunct="1"/>
            <a:r>
              <a:rPr lang="tr-TR" altLang="tr-TR" sz="2400" b="1">
                <a:solidFill>
                  <a:srgbClr val="FF9900"/>
                </a:solidFill>
              </a:rPr>
              <a:t>Hazırbulunuşluk</a:t>
            </a:r>
          </a:p>
        </p:txBody>
      </p:sp>
      <p:sp>
        <p:nvSpPr>
          <p:cNvPr id="35846" name="Rectangle 3"/>
          <p:cNvSpPr>
            <a:spLocks noGrp="1" noChangeArrowheads="1"/>
          </p:cNvSpPr>
          <p:nvPr>
            <p:ph idx="1"/>
          </p:nvPr>
        </p:nvSpPr>
        <p:spPr/>
        <p:txBody>
          <a:bodyPr/>
          <a:lstStyle/>
          <a:p>
            <a:pPr eaLnBrk="1" hangingPunct="1"/>
            <a:endParaRPr lang="tr-TR" altLang="tr-TR" sz="2000"/>
          </a:p>
          <a:p>
            <a:pPr eaLnBrk="1" hangingPunct="1"/>
            <a:r>
              <a:rPr lang="tr-TR" altLang="tr-TR" sz="2000"/>
              <a:t>Bireyin “eğitim pazarına” getirdiği özelliklerin tümüdür (Ertürk, 1986).</a:t>
            </a:r>
          </a:p>
          <a:p>
            <a:pPr eaLnBrk="1" hangingPunct="1"/>
            <a:endParaRPr lang="tr-TR" altLang="tr-TR" sz="2000"/>
          </a:p>
          <a:p>
            <a:pPr eaLnBrk="1" hangingPunct="1"/>
            <a:r>
              <a:rPr lang="tr-TR" altLang="tr-TR" sz="2000"/>
              <a:t>“Belli bir öğrenme etkinliğini gerçekleştirmek için gerekli olan ön koşul davranışların kazanılması” </a:t>
            </a:r>
          </a:p>
        </p:txBody>
      </p:sp>
      <p:sp>
        <p:nvSpPr>
          <p:cNvPr id="35842" name="Veri Yer Tutucusu 3"/>
          <p:cNvSpPr>
            <a:spLocks noGrp="1"/>
          </p:cNvSpPr>
          <p:nvPr>
            <p:ph type="dt" sz="half" idx="10"/>
          </p:nvPr>
        </p:nvSpPr>
        <p:spPr>
          <a:noFill/>
        </p:spPr>
        <p:txBody>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fld id="{7BB37891-EBDB-4061-ADD0-91F5ABD42933}" type="datetime1">
              <a:rPr lang="tr-TR" altLang="tr-TR"/>
              <a:pPr eaLnBrk="1" hangingPunct="1"/>
              <a:t>15.2.2018</a:t>
            </a:fld>
            <a:endParaRPr lang="tr-TR" altLang="tr-TR"/>
          </a:p>
        </p:txBody>
      </p:sp>
      <p:sp>
        <p:nvSpPr>
          <p:cNvPr id="35843" name="Altbilgi Yer Tutucusu 4"/>
          <p:cNvSpPr>
            <a:spLocks noGrp="1"/>
          </p:cNvSpPr>
          <p:nvPr>
            <p:ph type="ftr" sz="quarter" idx="11"/>
          </p:nvPr>
        </p:nvSpPr>
        <p:spPr>
          <a:noFill/>
        </p:spPr>
        <p:txBody>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r>
              <a:rPr lang="tr-TR" altLang="tr-TR"/>
              <a:t>Öğr. Gör Pınar KIZILHAN</a:t>
            </a:r>
          </a:p>
        </p:txBody>
      </p:sp>
      <p:sp>
        <p:nvSpPr>
          <p:cNvPr id="35844" name="Slayt Numarası Yer Tutucusu 5"/>
          <p:cNvSpPr>
            <a:spLocks noGrp="1"/>
          </p:cNvSpPr>
          <p:nvPr>
            <p:ph type="sldNum" sz="quarter" idx="12"/>
          </p:nvPr>
        </p:nvSpPr>
        <p:spPr>
          <a:noFill/>
        </p:spPr>
        <p:txBody>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fld id="{AD50F984-18CB-4F39-9467-DF1B674FCBD8}" type="slidenum">
              <a:rPr lang="tr-TR" altLang="tr-TR"/>
              <a:pPr eaLnBrk="1" hangingPunct="1"/>
              <a:t>19</a:t>
            </a:fld>
            <a:endParaRPr lang="tr-TR" altLang="tr-TR"/>
          </a:p>
        </p:txBody>
      </p:sp>
    </p:spTree>
    <p:extLst>
      <p:ext uri="{BB962C8B-B14F-4D97-AF65-F5344CB8AC3E}">
        <p14:creationId xmlns:p14="http://schemas.microsoft.com/office/powerpoint/2010/main" val="394952397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4" name="Picture 6"/>
          <p:cNvPicPr>
            <a:picLocks noGrp="1" noChangeArrowheads="1"/>
          </p:cNvPicPr>
          <p:nvPr>
            <p:ph type="title"/>
          </p:nvPr>
        </p:nvPicPr>
        <p:blipFill>
          <a:blip r:embed="rId2" cstate="print">
            <a:extLst>
              <a:ext uri="{28A0092B-C50C-407E-A947-70E740481C1C}">
                <a14:useLocalDpi xmlns:a14="http://schemas.microsoft.com/office/drawing/2010/main" val="0"/>
              </a:ext>
            </a:extLst>
          </a:blip>
          <a:srcRect/>
          <a:stretch>
            <a:fillRect/>
          </a:stretch>
        </p:blipFill>
        <p:spPr>
          <a:xfrm>
            <a:off x="9067800" y="228601"/>
            <a:ext cx="1295400" cy="12160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17413" name="Rectangle 2"/>
          <p:cNvSpPr>
            <a:spLocks noGrp="1" noChangeArrowheads="1"/>
          </p:cNvSpPr>
          <p:nvPr>
            <p:ph idx="1"/>
          </p:nvPr>
        </p:nvSpPr>
        <p:spPr/>
        <p:txBody>
          <a:bodyPr/>
          <a:lstStyle/>
          <a:p>
            <a:pPr marL="0" indent="0" eaLnBrk="1" hangingPunct="1">
              <a:buNone/>
            </a:pPr>
            <a:r>
              <a:rPr lang="tr-TR" altLang="tr-TR" sz="2800" b="1" dirty="0">
                <a:solidFill>
                  <a:schemeClr val="accent1">
                    <a:lumMod val="60000"/>
                    <a:lumOff val="40000"/>
                  </a:schemeClr>
                </a:solidFill>
              </a:rPr>
              <a:t>Etkili </a:t>
            </a:r>
            <a:r>
              <a:rPr lang="tr-TR" altLang="tr-TR" sz="2800" b="1" dirty="0" smtClean="0">
                <a:solidFill>
                  <a:schemeClr val="accent1">
                    <a:lumMod val="60000"/>
                    <a:lumOff val="40000"/>
                  </a:schemeClr>
                </a:solidFill>
              </a:rPr>
              <a:t>öğrenme,</a:t>
            </a:r>
            <a:endParaRPr lang="tr-TR" altLang="tr-TR" sz="2800" b="1" dirty="0">
              <a:solidFill>
                <a:schemeClr val="accent1">
                  <a:lumMod val="60000"/>
                  <a:lumOff val="40000"/>
                </a:schemeClr>
              </a:solidFill>
            </a:endParaRPr>
          </a:p>
          <a:p>
            <a:pPr eaLnBrk="1" hangingPunct="1">
              <a:buFont typeface="Wingdings" panose="05000000000000000000" pitchFamily="2" charset="2"/>
              <a:buNone/>
            </a:pPr>
            <a:endParaRPr lang="tr-TR" altLang="tr-TR" sz="2000" dirty="0">
              <a:solidFill>
                <a:srgbClr val="000000"/>
              </a:solidFill>
            </a:endParaRPr>
          </a:p>
          <a:p>
            <a:pPr eaLnBrk="1" hangingPunct="1"/>
            <a:r>
              <a:rPr lang="tr-TR" altLang="tr-TR" sz="2000" dirty="0">
                <a:solidFill>
                  <a:srgbClr val="000000"/>
                </a:solidFill>
              </a:rPr>
              <a:t>Öğrenme işlemine katılan duyu organlarımız sayısı ne kadar fazla ise o kadar iyi öğrenir ve öğrenmelerimiz o kadar kalıcı olur,</a:t>
            </a:r>
          </a:p>
          <a:p>
            <a:pPr eaLnBrk="1" hangingPunct="1"/>
            <a:r>
              <a:rPr lang="tr-TR" altLang="tr-TR" sz="2000" dirty="0">
                <a:solidFill>
                  <a:srgbClr val="000000"/>
                </a:solidFill>
              </a:rPr>
              <a:t>En iyi öğrendiğimiz şeyler kendi kendimize yaparak öğrendiğimiz şeylerdir,</a:t>
            </a:r>
          </a:p>
          <a:p>
            <a:pPr eaLnBrk="1" hangingPunct="1"/>
            <a:r>
              <a:rPr lang="tr-TR" altLang="tr-TR" sz="2000" dirty="0"/>
              <a:t>Öğrendiğimiz şeylerin çoğunu gözlerimizin yardımı ile öğrenebiliriz, </a:t>
            </a:r>
            <a:endParaRPr lang="tr-TR" altLang="tr-TR" sz="2000" dirty="0">
              <a:solidFill>
                <a:srgbClr val="000000"/>
              </a:solidFill>
            </a:endParaRPr>
          </a:p>
          <a:p>
            <a:pPr eaLnBrk="1" hangingPunct="1"/>
            <a:r>
              <a:rPr lang="tr-TR" altLang="tr-TR" sz="2000" dirty="0"/>
              <a:t>En iyi öğretim soyuttan somuta ve basitten karmaşığa doğru gidilendir.</a:t>
            </a:r>
          </a:p>
          <a:p>
            <a:pPr eaLnBrk="1" hangingPunct="1"/>
            <a:endParaRPr lang="tr-TR" altLang="tr-TR" sz="2000" dirty="0"/>
          </a:p>
        </p:txBody>
      </p:sp>
      <p:sp>
        <p:nvSpPr>
          <p:cNvPr id="17410" name="Veri Yer Tutucusu 3"/>
          <p:cNvSpPr>
            <a:spLocks noGrp="1"/>
          </p:cNvSpPr>
          <p:nvPr>
            <p:ph type="dt" sz="half" idx="10"/>
          </p:nvPr>
        </p:nvSpPr>
        <p:spPr>
          <a:noFill/>
        </p:spPr>
        <p:txBody>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fld id="{F21509DC-3D0C-406F-BF59-38D98C5C2EBD}" type="datetime1">
              <a:rPr lang="tr-TR" altLang="tr-TR"/>
              <a:pPr eaLnBrk="1" hangingPunct="1"/>
              <a:t>15.2.2018</a:t>
            </a:fld>
            <a:endParaRPr lang="tr-TR" altLang="tr-TR"/>
          </a:p>
        </p:txBody>
      </p:sp>
      <p:sp>
        <p:nvSpPr>
          <p:cNvPr id="17411" name="Altbilgi Yer Tutucusu 4"/>
          <p:cNvSpPr>
            <a:spLocks noGrp="1"/>
          </p:cNvSpPr>
          <p:nvPr>
            <p:ph type="ftr" sz="quarter" idx="11"/>
          </p:nvPr>
        </p:nvSpPr>
        <p:spPr>
          <a:noFill/>
        </p:spPr>
        <p:txBody>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r>
              <a:rPr lang="tr-TR" altLang="tr-TR"/>
              <a:t>Öğr. Gör Pınar KIZILHAN</a:t>
            </a:r>
          </a:p>
        </p:txBody>
      </p:sp>
      <p:sp>
        <p:nvSpPr>
          <p:cNvPr id="17412" name="Slayt Numarası Yer Tutucusu 5"/>
          <p:cNvSpPr>
            <a:spLocks noGrp="1"/>
          </p:cNvSpPr>
          <p:nvPr>
            <p:ph type="sldNum" sz="quarter" idx="12"/>
          </p:nvPr>
        </p:nvSpPr>
        <p:spPr>
          <a:noFill/>
        </p:spPr>
        <p:txBody>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fld id="{123CDB35-A945-4940-943C-A71D18F3B865}" type="slidenum">
              <a:rPr lang="tr-TR" altLang="tr-TR"/>
              <a:pPr eaLnBrk="1" hangingPunct="1"/>
              <a:t>2</a:t>
            </a:fld>
            <a:endParaRPr lang="tr-TR" altLang="tr-TR"/>
          </a:p>
        </p:txBody>
      </p:sp>
      <p:pic>
        <p:nvPicPr>
          <p:cNvPr id="17415" name="Picture 4" descr="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133600" y="228601"/>
            <a:ext cx="1511300" cy="1223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24177430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3" name="Rectangle 2"/>
          <p:cNvSpPr>
            <a:spLocks noGrp="1" noChangeArrowheads="1"/>
          </p:cNvSpPr>
          <p:nvPr>
            <p:ph idx="1"/>
          </p:nvPr>
        </p:nvSpPr>
        <p:spPr>
          <a:xfrm>
            <a:off x="2057400" y="1143000"/>
            <a:ext cx="8351838" cy="4775200"/>
          </a:xfrm>
          <a:ln>
            <a:solidFill>
              <a:srgbClr val="FF3399"/>
            </a:solidFill>
            <a:miter lim="800000"/>
            <a:headEnd/>
            <a:tailEnd/>
          </a:ln>
        </p:spPr>
        <p:txBody>
          <a:bodyPr/>
          <a:lstStyle/>
          <a:p>
            <a:pPr eaLnBrk="1" hangingPunct="1">
              <a:lnSpc>
                <a:spcPct val="90000"/>
              </a:lnSpc>
              <a:buFont typeface="Wingdings" panose="05000000000000000000" pitchFamily="2" charset="2"/>
              <a:buNone/>
            </a:pPr>
            <a:endParaRPr lang="tr-TR" altLang="tr-TR" smtClean="0">
              <a:solidFill>
                <a:srgbClr val="FF0066"/>
              </a:solidFill>
              <a:latin typeface="Comic Sans MS" panose="030F0702030302020204" pitchFamily="66" charset="0"/>
            </a:endParaRPr>
          </a:p>
          <a:p>
            <a:pPr eaLnBrk="1" hangingPunct="1">
              <a:lnSpc>
                <a:spcPct val="90000"/>
              </a:lnSpc>
              <a:buFont typeface="Wingdings" panose="05000000000000000000" pitchFamily="2" charset="2"/>
              <a:buNone/>
            </a:pPr>
            <a:r>
              <a:rPr lang="tr-TR" altLang="tr-TR" smtClean="0">
                <a:solidFill>
                  <a:srgbClr val="FF0066"/>
                </a:solidFill>
                <a:latin typeface="Comic Sans MS" panose="030F0702030302020204" pitchFamily="66" charset="0"/>
              </a:rPr>
              <a:t>Öğretme:</a:t>
            </a:r>
            <a:r>
              <a:rPr lang="tr-TR" altLang="tr-TR" smtClean="0">
                <a:latin typeface="Comic Sans MS" panose="030F0702030302020204" pitchFamily="66" charset="0"/>
              </a:rPr>
              <a:t> Öğrenmeyi sağlama ve rehberlik etme etkinliğidir.</a:t>
            </a:r>
          </a:p>
          <a:p>
            <a:pPr eaLnBrk="1" hangingPunct="1">
              <a:lnSpc>
                <a:spcPct val="90000"/>
              </a:lnSpc>
            </a:pPr>
            <a:endParaRPr lang="tr-TR" altLang="tr-TR" smtClean="0">
              <a:latin typeface="Comic Sans MS" panose="030F0702030302020204" pitchFamily="66" charset="0"/>
            </a:endParaRPr>
          </a:p>
          <a:p>
            <a:pPr eaLnBrk="1" hangingPunct="1">
              <a:lnSpc>
                <a:spcPct val="90000"/>
              </a:lnSpc>
              <a:buFont typeface="Wingdings" panose="05000000000000000000" pitchFamily="2" charset="2"/>
              <a:buNone/>
            </a:pPr>
            <a:r>
              <a:rPr lang="tr-TR" altLang="tr-TR" smtClean="0">
                <a:solidFill>
                  <a:srgbClr val="FF0066"/>
                </a:solidFill>
                <a:latin typeface="Comic Sans MS" panose="030F0702030302020204" pitchFamily="66" charset="0"/>
              </a:rPr>
              <a:t>Öğretim:</a:t>
            </a:r>
            <a:r>
              <a:rPr lang="tr-TR" altLang="tr-TR" smtClean="0">
                <a:latin typeface="Comic Sans MS" panose="030F0702030302020204" pitchFamily="66" charset="0"/>
              </a:rPr>
              <a:t> Planlı, programlı öğrenme etkinlikleridir.</a:t>
            </a:r>
          </a:p>
          <a:p>
            <a:pPr eaLnBrk="1" hangingPunct="1">
              <a:lnSpc>
                <a:spcPct val="90000"/>
              </a:lnSpc>
            </a:pPr>
            <a:endParaRPr lang="tr-TR" altLang="tr-TR" smtClean="0">
              <a:latin typeface="Comic Sans MS" panose="030F0702030302020204" pitchFamily="66" charset="0"/>
            </a:endParaRPr>
          </a:p>
          <a:p>
            <a:pPr eaLnBrk="1" hangingPunct="1">
              <a:lnSpc>
                <a:spcPct val="90000"/>
              </a:lnSpc>
              <a:buFont typeface="Wingdings" panose="05000000000000000000" pitchFamily="2" charset="2"/>
              <a:buNone/>
            </a:pPr>
            <a:r>
              <a:rPr lang="tr-TR" altLang="tr-TR" smtClean="0">
                <a:solidFill>
                  <a:srgbClr val="FF0066"/>
                </a:solidFill>
                <a:latin typeface="Comic Sans MS" panose="030F0702030302020204" pitchFamily="66" charset="0"/>
              </a:rPr>
              <a:t>Eğitim:</a:t>
            </a:r>
            <a:r>
              <a:rPr lang="tr-TR" altLang="tr-TR" smtClean="0">
                <a:latin typeface="Comic Sans MS" panose="030F0702030302020204" pitchFamily="66" charset="0"/>
              </a:rPr>
              <a:t> Bireyin davranışlarında, kasıtlı olarak istendik davranış değişikliği oluşturma sürecidir.</a:t>
            </a:r>
          </a:p>
          <a:p>
            <a:pPr eaLnBrk="1" hangingPunct="1">
              <a:lnSpc>
                <a:spcPct val="90000"/>
              </a:lnSpc>
            </a:pPr>
            <a:endParaRPr lang="tr-TR" altLang="tr-TR" sz="3400" b="1">
              <a:latin typeface="Comic Sans MS" panose="030F0702030302020204" pitchFamily="66" charset="0"/>
            </a:endParaRPr>
          </a:p>
        </p:txBody>
      </p:sp>
      <p:sp>
        <p:nvSpPr>
          <p:cNvPr id="37890" name="Veri Yer Tutucusu 3"/>
          <p:cNvSpPr>
            <a:spLocks noGrp="1"/>
          </p:cNvSpPr>
          <p:nvPr>
            <p:ph type="dt" sz="half" idx="10"/>
          </p:nvPr>
        </p:nvSpPr>
        <p:spPr>
          <a:noFill/>
        </p:spPr>
        <p:txBody>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fld id="{E0719367-8209-4774-9475-9D9121CE7DB0}" type="datetime1">
              <a:rPr lang="tr-TR" altLang="tr-TR"/>
              <a:pPr eaLnBrk="1" hangingPunct="1"/>
              <a:t>15.2.2018</a:t>
            </a:fld>
            <a:endParaRPr lang="tr-TR" altLang="tr-TR"/>
          </a:p>
        </p:txBody>
      </p:sp>
      <p:sp>
        <p:nvSpPr>
          <p:cNvPr id="37891" name="Altbilgi Yer Tutucusu 4"/>
          <p:cNvSpPr>
            <a:spLocks noGrp="1"/>
          </p:cNvSpPr>
          <p:nvPr>
            <p:ph type="ftr" sz="quarter" idx="11"/>
          </p:nvPr>
        </p:nvSpPr>
        <p:spPr>
          <a:noFill/>
        </p:spPr>
        <p:txBody>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r>
              <a:rPr lang="tr-TR" altLang="tr-TR"/>
              <a:t>Öğr. Gör Pınar KIZILHAN</a:t>
            </a:r>
          </a:p>
        </p:txBody>
      </p:sp>
      <p:sp>
        <p:nvSpPr>
          <p:cNvPr id="37892" name="Slayt Numarası Yer Tutucusu 5"/>
          <p:cNvSpPr>
            <a:spLocks noGrp="1"/>
          </p:cNvSpPr>
          <p:nvPr>
            <p:ph type="sldNum" sz="quarter" idx="12"/>
          </p:nvPr>
        </p:nvSpPr>
        <p:spPr>
          <a:noFill/>
        </p:spPr>
        <p:txBody>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fld id="{C53B056E-5393-4DFF-A777-F8CD38C5E113}" type="slidenum">
              <a:rPr lang="tr-TR" altLang="tr-TR"/>
              <a:pPr eaLnBrk="1" hangingPunct="1"/>
              <a:t>20</a:t>
            </a:fld>
            <a:endParaRPr lang="tr-TR" altLang="tr-TR"/>
          </a:p>
        </p:txBody>
      </p:sp>
    </p:spTree>
    <p:extLst>
      <p:ext uri="{BB962C8B-B14F-4D97-AF65-F5344CB8AC3E}">
        <p14:creationId xmlns:p14="http://schemas.microsoft.com/office/powerpoint/2010/main" val="211483124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7" name="Rectangle 2"/>
          <p:cNvSpPr>
            <a:spLocks noGrp="1" noChangeArrowheads="1"/>
          </p:cNvSpPr>
          <p:nvPr>
            <p:ph type="title"/>
          </p:nvPr>
        </p:nvSpPr>
        <p:spPr/>
        <p:txBody>
          <a:bodyPr/>
          <a:lstStyle/>
          <a:p>
            <a:pPr eaLnBrk="1" hangingPunct="1"/>
            <a:r>
              <a:rPr lang="tr-TR" altLang="tr-TR" smtClean="0"/>
              <a:t>            ÖĞRETİM İLKELERİ</a:t>
            </a:r>
          </a:p>
        </p:txBody>
      </p:sp>
      <p:sp>
        <p:nvSpPr>
          <p:cNvPr id="38918" name="Rectangle 3"/>
          <p:cNvSpPr>
            <a:spLocks noGrp="1" noChangeArrowheads="1"/>
          </p:cNvSpPr>
          <p:nvPr>
            <p:ph idx="1"/>
          </p:nvPr>
        </p:nvSpPr>
        <p:spPr/>
        <p:txBody>
          <a:bodyPr>
            <a:normAutofit fontScale="92500" lnSpcReduction="20000"/>
          </a:bodyPr>
          <a:lstStyle/>
          <a:p>
            <a:pPr eaLnBrk="1" hangingPunct="1">
              <a:lnSpc>
                <a:spcPct val="80000"/>
              </a:lnSpc>
            </a:pPr>
            <a:endParaRPr lang="tr-TR" altLang="tr-TR" sz="2600"/>
          </a:p>
          <a:p>
            <a:pPr eaLnBrk="1" hangingPunct="1">
              <a:lnSpc>
                <a:spcPct val="80000"/>
              </a:lnSpc>
            </a:pPr>
            <a:r>
              <a:rPr lang="tr-TR" altLang="tr-TR" sz="2600"/>
              <a:t>Çocuğa görelik</a:t>
            </a:r>
          </a:p>
          <a:p>
            <a:pPr eaLnBrk="1" hangingPunct="1">
              <a:lnSpc>
                <a:spcPct val="80000"/>
              </a:lnSpc>
            </a:pPr>
            <a:r>
              <a:rPr lang="tr-TR" altLang="tr-TR" sz="2600"/>
              <a:t>Yaşamsallık</a:t>
            </a:r>
          </a:p>
          <a:p>
            <a:pPr eaLnBrk="1" hangingPunct="1">
              <a:lnSpc>
                <a:spcPct val="80000"/>
              </a:lnSpc>
            </a:pPr>
            <a:r>
              <a:rPr lang="tr-TR" altLang="tr-TR" sz="2600"/>
              <a:t>Yaparak yaşayarak öğrenme</a:t>
            </a:r>
          </a:p>
          <a:p>
            <a:pPr eaLnBrk="1" hangingPunct="1">
              <a:lnSpc>
                <a:spcPct val="80000"/>
              </a:lnSpc>
            </a:pPr>
            <a:r>
              <a:rPr lang="tr-TR" altLang="tr-TR" sz="2600"/>
              <a:t>Ekonomiklik</a:t>
            </a:r>
          </a:p>
          <a:p>
            <a:pPr eaLnBrk="1" hangingPunct="1">
              <a:lnSpc>
                <a:spcPct val="80000"/>
              </a:lnSpc>
            </a:pPr>
            <a:r>
              <a:rPr lang="tr-TR" altLang="tr-TR" sz="2600"/>
              <a:t>Güncellik</a:t>
            </a:r>
          </a:p>
          <a:p>
            <a:pPr eaLnBrk="1" hangingPunct="1">
              <a:lnSpc>
                <a:spcPct val="80000"/>
              </a:lnSpc>
            </a:pPr>
            <a:r>
              <a:rPr lang="tr-TR" altLang="tr-TR" sz="2600"/>
              <a:t>Açıklık</a:t>
            </a:r>
          </a:p>
          <a:p>
            <a:pPr eaLnBrk="1" hangingPunct="1">
              <a:lnSpc>
                <a:spcPct val="80000"/>
              </a:lnSpc>
            </a:pPr>
            <a:r>
              <a:rPr lang="tr-TR" altLang="tr-TR" sz="2600"/>
              <a:t>Somuttan soyuta</a:t>
            </a:r>
          </a:p>
          <a:p>
            <a:pPr eaLnBrk="1" hangingPunct="1">
              <a:lnSpc>
                <a:spcPct val="80000"/>
              </a:lnSpc>
            </a:pPr>
            <a:r>
              <a:rPr lang="tr-TR" altLang="tr-TR" sz="2600"/>
              <a:t>Bilinenden bilinmeyene</a:t>
            </a:r>
          </a:p>
          <a:p>
            <a:pPr eaLnBrk="1" hangingPunct="1">
              <a:lnSpc>
                <a:spcPct val="80000"/>
              </a:lnSpc>
            </a:pPr>
            <a:r>
              <a:rPr lang="tr-TR" altLang="tr-TR" sz="2600"/>
              <a:t>Yakından uzağa</a:t>
            </a:r>
          </a:p>
        </p:txBody>
      </p:sp>
      <p:sp>
        <p:nvSpPr>
          <p:cNvPr id="38914" name="Veri Yer Tutucusu 3"/>
          <p:cNvSpPr>
            <a:spLocks noGrp="1"/>
          </p:cNvSpPr>
          <p:nvPr>
            <p:ph type="dt" sz="half" idx="10"/>
          </p:nvPr>
        </p:nvSpPr>
        <p:spPr>
          <a:noFill/>
        </p:spPr>
        <p:txBody>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fld id="{A150FE8E-4AA0-404C-A21A-2747949CE0E2}" type="datetime1">
              <a:rPr lang="tr-TR" altLang="tr-TR"/>
              <a:pPr eaLnBrk="1" hangingPunct="1"/>
              <a:t>15.2.2018</a:t>
            </a:fld>
            <a:endParaRPr lang="tr-TR" altLang="tr-TR"/>
          </a:p>
        </p:txBody>
      </p:sp>
      <p:sp>
        <p:nvSpPr>
          <p:cNvPr id="38915" name="Altbilgi Yer Tutucusu 4"/>
          <p:cNvSpPr>
            <a:spLocks noGrp="1"/>
          </p:cNvSpPr>
          <p:nvPr>
            <p:ph type="ftr" sz="quarter" idx="11"/>
          </p:nvPr>
        </p:nvSpPr>
        <p:spPr>
          <a:noFill/>
        </p:spPr>
        <p:txBody>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r>
              <a:rPr lang="tr-TR" altLang="tr-TR"/>
              <a:t>Öğr. Gör Pınar KIZILHAN</a:t>
            </a:r>
          </a:p>
        </p:txBody>
      </p:sp>
      <p:sp>
        <p:nvSpPr>
          <p:cNvPr id="38916" name="Slayt Numarası Yer Tutucusu 5"/>
          <p:cNvSpPr>
            <a:spLocks noGrp="1"/>
          </p:cNvSpPr>
          <p:nvPr>
            <p:ph type="sldNum" sz="quarter" idx="12"/>
          </p:nvPr>
        </p:nvSpPr>
        <p:spPr>
          <a:noFill/>
        </p:spPr>
        <p:txBody>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fld id="{4F542DBF-DEEE-487C-A789-5F88ED4AFBC6}" type="slidenum">
              <a:rPr lang="tr-TR" altLang="tr-TR"/>
              <a:pPr eaLnBrk="1" hangingPunct="1"/>
              <a:t>21</a:t>
            </a:fld>
            <a:endParaRPr lang="tr-TR" altLang="tr-TR"/>
          </a:p>
        </p:txBody>
      </p:sp>
    </p:spTree>
    <p:extLst>
      <p:ext uri="{BB962C8B-B14F-4D97-AF65-F5344CB8AC3E}">
        <p14:creationId xmlns:p14="http://schemas.microsoft.com/office/powerpoint/2010/main" val="276895465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9942" name="Picture 4" descr="TangramCutting">
            <a:hlinkClick r:id="rId2"/>
          </p:cNvPr>
          <p:cNvPicPr>
            <a:picLocks noGrp="1" noChangeAspec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a:xfrm>
            <a:off x="2501591" y="179769"/>
            <a:ext cx="1524000" cy="1216025"/>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39941" name="Rectangle 3"/>
          <p:cNvSpPr>
            <a:spLocks noGrp="1" noChangeArrowheads="1"/>
          </p:cNvSpPr>
          <p:nvPr>
            <p:ph idx="1"/>
          </p:nvPr>
        </p:nvSpPr>
        <p:spPr>
          <a:xfrm>
            <a:off x="2589212" y="959005"/>
            <a:ext cx="8915400" cy="4952217"/>
          </a:xfrm>
        </p:spPr>
        <p:txBody>
          <a:bodyPr/>
          <a:lstStyle/>
          <a:p>
            <a:pPr lvl="2" algn="ctr" eaLnBrk="1" hangingPunct="1"/>
            <a:r>
              <a:rPr lang="tr-TR" altLang="tr-TR" sz="1900"/>
              <a:t>Tangram bir kareden bölünen yedi parçayla oynanır. </a:t>
            </a:r>
          </a:p>
          <a:p>
            <a:pPr lvl="2" algn="ctr" eaLnBrk="1" hangingPunct="1"/>
            <a:endParaRPr lang="tr-TR" altLang="tr-TR" sz="1900"/>
          </a:p>
          <a:p>
            <a:pPr lvl="2" algn="ctr" eaLnBrk="1" hangingPunct="1"/>
            <a:r>
              <a:rPr lang="tr-TR" altLang="tr-TR" sz="1900"/>
              <a:t>Oyuncu bu parçaları kullanarak kendisine verilen şekilleri tamamlamaya çalışır.</a:t>
            </a:r>
          </a:p>
          <a:p>
            <a:pPr algn="ctr" eaLnBrk="1" hangingPunct="1"/>
            <a:endParaRPr lang="tr-TR" altLang="tr-TR" sz="2400"/>
          </a:p>
          <a:p>
            <a:pPr algn="ctr" eaLnBrk="1" hangingPunct="1">
              <a:buFont typeface="Wingdings" panose="05000000000000000000" pitchFamily="2" charset="2"/>
              <a:buNone/>
            </a:pPr>
            <a:r>
              <a:rPr lang="tr-TR" altLang="tr-TR" sz="2400"/>
              <a:t> </a:t>
            </a:r>
          </a:p>
        </p:txBody>
      </p:sp>
      <p:sp>
        <p:nvSpPr>
          <p:cNvPr id="39938" name="Veri Yer Tutucusu 3"/>
          <p:cNvSpPr>
            <a:spLocks noGrp="1"/>
          </p:cNvSpPr>
          <p:nvPr>
            <p:ph type="dt" sz="half" idx="10"/>
          </p:nvPr>
        </p:nvSpPr>
        <p:spPr>
          <a:noFill/>
        </p:spPr>
        <p:txBody>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fld id="{CCA29230-E7A6-4D41-93C2-B76EAC839E2D}" type="datetime1">
              <a:rPr lang="tr-TR" altLang="tr-TR"/>
              <a:pPr eaLnBrk="1" hangingPunct="1"/>
              <a:t>15.2.2018</a:t>
            </a:fld>
            <a:endParaRPr lang="tr-TR" altLang="tr-TR"/>
          </a:p>
        </p:txBody>
      </p:sp>
      <p:sp>
        <p:nvSpPr>
          <p:cNvPr id="39939" name="Altbilgi Yer Tutucusu 4"/>
          <p:cNvSpPr>
            <a:spLocks noGrp="1"/>
          </p:cNvSpPr>
          <p:nvPr>
            <p:ph type="ftr" sz="quarter" idx="11"/>
          </p:nvPr>
        </p:nvSpPr>
        <p:spPr>
          <a:noFill/>
        </p:spPr>
        <p:txBody>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r>
              <a:rPr lang="tr-TR" altLang="tr-TR"/>
              <a:t>Öğr. Gör Pınar KIZILHAN</a:t>
            </a:r>
          </a:p>
        </p:txBody>
      </p:sp>
      <p:sp>
        <p:nvSpPr>
          <p:cNvPr id="39940" name="Slayt Numarası Yer Tutucusu 5"/>
          <p:cNvSpPr>
            <a:spLocks noGrp="1"/>
          </p:cNvSpPr>
          <p:nvPr>
            <p:ph type="sldNum" sz="quarter" idx="12"/>
          </p:nvPr>
        </p:nvSpPr>
        <p:spPr>
          <a:noFill/>
        </p:spPr>
        <p:txBody>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fld id="{5559C27B-459F-49D3-8208-244FEB6FE182}" type="slidenum">
              <a:rPr lang="tr-TR" altLang="tr-TR"/>
              <a:pPr eaLnBrk="1" hangingPunct="1"/>
              <a:t>22</a:t>
            </a:fld>
            <a:endParaRPr lang="tr-TR" altLang="tr-TR"/>
          </a:p>
        </p:txBody>
      </p:sp>
    </p:spTree>
    <p:extLst>
      <p:ext uri="{BB962C8B-B14F-4D97-AF65-F5344CB8AC3E}">
        <p14:creationId xmlns:p14="http://schemas.microsoft.com/office/powerpoint/2010/main" val="342665025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6" name="Rectangle 3"/>
          <p:cNvSpPr>
            <a:spLocks noGrp="1" noChangeArrowheads="1"/>
          </p:cNvSpPr>
          <p:nvPr>
            <p:ph idx="1"/>
          </p:nvPr>
        </p:nvSpPr>
        <p:spPr>
          <a:xfrm>
            <a:off x="2589212" y="1152907"/>
            <a:ext cx="8915400" cy="4758315"/>
          </a:xfrm>
        </p:spPr>
        <p:txBody>
          <a:bodyPr/>
          <a:lstStyle/>
          <a:p>
            <a:pPr algn="just" eaLnBrk="1" hangingPunct="1"/>
            <a:r>
              <a:rPr lang="tr-TR" altLang="tr-TR" sz="2000" dirty="0"/>
              <a:t>Hedeflenen form, geometrik bir şekil, hareket halindeki bir insan figürü, hayvan figürü, alfabedeki bir harf ya da benzeri bir şey olabilir. </a:t>
            </a:r>
          </a:p>
          <a:p>
            <a:pPr algn="just" eaLnBrk="1" hangingPunct="1"/>
            <a:endParaRPr lang="tr-TR" altLang="tr-TR" sz="2000" dirty="0"/>
          </a:p>
          <a:p>
            <a:pPr algn="just" eaLnBrk="1" hangingPunct="1"/>
            <a:r>
              <a:rPr lang="tr-TR" altLang="tr-TR" sz="2000" dirty="0"/>
              <a:t>Hedef olarak belirlenen formu oluşturabilmek için, yedi parçanın tamamını kullanmak gerekmektedir. Bu parçalar, farklı büyüklüklerdeki beş adet üçgen, bir adet kare ve bir adet paralel kenardır. </a:t>
            </a:r>
          </a:p>
          <a:p>
            <a:pPr eaLnBrk="1" hangingPunct="1"/>
            <a:endParaRPr lang="tr-TR" altLang="tr-TR" sz="2000" dirty="0"/>
          </a:p>
        </p:txBody>
      </p:sp>
      <p:sp>
        <p:nvSpPr>
          <p:cNvPr id="40962" name="Veri Yer Tutucusu 3"/>
          <p:cNvSpPr>
            <a:spLocks noGrp="1"/>
          </p:cNvSpPr>
          <p:nvPr>
            <p:ph type="dt" sz="half" idx="10"/>
          </p:nvPr>
        </p:nvSpPr>
        <p:spPr>
          <a:noFill/>
        </p:spPr>
        <p:txBody>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fld id="{01B187E5-3397-4FE9-AE72-32C474D3BBFD}" type="datetime1">
              <a:rPr lang="tr-TR" altLang="tr-TR"/>
              <a:pPr eaLnBrk="1" hangingPunct="1"/>
              <a:t>15.2.2018</a:t>
            </a:fld>
            <a:endParaRPr lang="tr-TR" altLang="tr-TR"/>
          </a:p>
        </p:txBody>
      </p:sp>
      <p:sp>
        <p:nvSpPr>
          <p:cNvPr id="40963" name="Altbilgi Yer Tutucusu 4"/>
          <p:cNvSpPr>
            <a:spLocks noGrp="1"/>
          </p:cNvSpPr>
          <p:nvPr>
            <p:ph type="ftr" sz="quarter" idx="11"/>
          </p:nvPr>
        </p:nvSpPr>
        <p:spPr>
          <a:noFill/>
        </p:spPr>
        <p:txBody>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r>
              <a:rPr lang="tr-TR" altLang="tr-TR"/>
              <a:t>Öğr. Gör Pınar KIZILHAN</a:t>
            </a:r>
          </a:p>
        </p:txBody>
      </p:sp>
      <p:sp>
        <p:nvSpPr>
          <p:cNvPr id="40964" name="Slayt Numarası Yer Tutucusu 5"/>
          <p:cNvSpPr>
            <a:spLocks noGrp="1"/>
          </p:cNvSpPr>
          <p:nvPr>
            <p:ph type="sldNum" sz="quarter" idx="12"/>
          </p:nvPr>
        </p:nvSpPr>
        <p:spPr>
          <a:noFill/>
        </p:spPr>
        <p:txBody>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fld id="{5322A09D-9BEA-4D06-8E57-3CF902A117C6}" type="slidenum">
              <a:rPr lang="tr-TR" altLang="tr-TR"/>
              <a:pPr eaLnBrk="1" hangingPunct="1"/>
              <a:t>23</a:t>
            </a:fld>
            <a:endParaRPr lang="tr-TR" altLang="tr-TR"/>
          </a:p>
        </p:txBody>
      </p:sp>
    </p:spTree>
    <p:extLst>
      <p:ext uri="{BB962C8B-B14F-4D97-AF65-F5344CB8AC3E}">
        <p14:creationId xmlns:p14="http://schemas.microsoft.com/office/powerpoint/2010/main" val="71927364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2800" b="1" dirty="0">
                <a:solidFill>
                  <a:schemeClr val="accent6">
                    <a:lumMod val="75000"/>
                  </a:schemeClr>
                </a:solidFill>
                <a:latin typeface="Calibri" pitchFamily="34" charset="0"/>
                <a:cs typeface="Times New Roman"/>
              </a:rPr>
              <a:t>Öğretim </a:t>
            </a:r>
            <a:r>
              <a:rPr lang="tr-TR" sz="2800" b="1" dirty="0" smtClean="0">
                <a:solidFill>
                  <a:schemeClr val="accent6">
                    <a:lumMod val="75000"/>
                  </a:schemeClr>
                </a:solidFill>
                <a:latin typeface="Calibri" pitchFamily="34" charset="0"/>
                <a:cs typeface="Times New Roman"/>
              </a:rPr>
              <a:t>Stratejisi</a:t>
            </a:r>
            <a:r>
              <a:rPr lang="tr-TR" sz="2800" b="1" dirty="0">
                <a:solidFill>
                  <a:schemeClr val="accent6">
                    <a:lumMod val="75000"/>
                  </a:schemeClr>
                </a:solidFill>
                <a:latin typeface="Calibri" pitchFamily="34" charset="0"/>
                <a:cs typeface="Times New Roman"/>
              </a:rPr>
              <a:t>,</a:t>
            </a:r>
            <a:r>
              <a:rPr lang="tr-TR" sz="2800" b="1" dirty="0" smtClean="0">
                <a:solidFill>
                  <a:schemeClr val="accent6">
                    <a:lumMod val="75000"/>
                  </a:schemeClr>
                </a:solidFill>
                <a:latin typeface="Calibri" pitchFamily="34" charset="0"/>
                <a:cs typeface="Times New Roman"/>
              </a:rPr>
              <a:t> </a:t>
            </a:r>
            <a:r>
              <a:rPr lang="tr-TR" sz="2800" b="1" dirty="0">
                <a:solidFill>
                  <a:schemeClr val="accent6">
                    <a:lumMod val="75000"/>
                  </a:schemeClr>
                </a:solidFill>
                <a:latin typeface="Calibri" pitchFamily="34" charset="0"/>
                <a:cs typeface="Times New Roman"/>
              </a:rPr>
              <a:t>Öğretim </a:t>
            </a:r>
            <a:r>
              <a:rPr lang="tr-TR" sz="2800" b="1" dirty="0" smtClean="0">
                <a:solidFill>
                  <a:schemeClr val="accent6">
                    <a:lumMod val="75000"/>
                  </a:schemeClr>
                </a:solidFill>
                <a:latin typeface="Calibri" pitchFamily="34" charset="0"/>
                <a:cs typeface="Times New Roman"/>
              </a:rPr>
              <a:t>Yöntemi,</a:t>
            </a:r>
            <a:r>
              <a:rPr lang="tr-TR" sz="2800" dirty="0" smtClean="0">
                <a:solidFill>
                  <a:schemeClr val="accent6">
                    <a:lumMod val="75000"/>
                  </a:schemeClr>
                </a:solidFill>
                <a:latin typeface="Calibri" pitchFamily="34" charset="0"/>
                <a:cs typeface="Times New Roman"/>
              </a:rPr>
              <a:t> </a:t>
            </a:r>
            <a:r>
              <a:rPr lang="tr-TR" sz="2800" b="1" dirty="0">
                <a:solidFill>
                  <a:schemeClr val="accent6">
                    <a:lumMod val="75000"/>
                  </a:schemeClr>
                </a:solidFill>
                <a:latin typeface="Calibri" pitchFamily="34" charset="0"/>
                <a:cs typeface="Times New Roman"/>
              </a:rPr>
              <a:t>Öğretim </a:t>
            </a:r>
            <a:r>
              <a:rPr lang="tr-TR" sz="2800" b="1" dirty="0" smtClean="0">
                <a:solidFill>
                  <a:schemeClr val="accent6">
                    <a:lumMod val="75000"/>
                  </a:schemeClr>
                </a:solidFill>
                <a:latin typeface="Calibri" pitchFamily="34" charset="0"/>
                <a:cs typeface="Times New Roman"/>
              </a:rPr>
              <a:t>tekniği</a:t>
            </a:r>
            <a:r>
              <a:rPr lang="tr-TR" sz="2800" dirty="0" smtClean="0">
                <a:solidFill>
                  <a:schemeClr val="accent6">
                    <a:lumMod val="75000"/>
                  </a:schemeClr>
                </a:solidFill>
                <a:latin typeface="Calibri" pitchFamily="34" charset="0"/>
                <a:cs typeface="Times New Roman"/>
              </a:rPr>
              <a:t> </a:t>
            </a:r>
            <a:r>
              <a:rPr lang="tr-TR" sz="2800" b="1" dirty="0" smtClean="0">
                <a:solidFill>
                  <a:schemeClr val="accent6">
                    <a:lumMod val="75000"/>
                  </a:schemeClr>
                </a:solidFill>
                <a:latin typeface="Calibri" pitchFamily="34" charset="0"/>
                <a:cs typeface="Times New Roman"/>
              </a:rPr>
              <a:t>nedir?</a:t>
            </a:r>
            <a:endParaRPr lang="tr-TR" sz="2800" b="1" dirty="0"/>
          </a:p>
        </p:txBody>
      </p:sp>
      <p:sp>
        <p:nvSpPr>
          <p:cNvPr id="3" name="İçerik Yer Tutucusu 2"/>
          <p:cNvSpPr>
            <a:spLocks noGrp="1"/>
          </p:cNvSpPr>
          <p:nvPr>
            <p:ph idx="1"/>
          </p:nvPr>
        </p:nvSpPr>
        <p:spPr/>
        <p:txBody>
          <a:bodyPr>
            <a:normAutofit/>
          </a:bodyPr>
          <a:lstStyle/>
          <a:p>
            <a:pPr marL="0" indent="0" algn="just">
              <a:buSzPct val="85000"/>
              <a:buNone/>
              <a:defRPr/>
            </a:pPr>
            <a:r>
              <a:rPr lang="tr-TR" sz="2600" b="1" dirty="0">
                <a:solidFill>
                  <a:schemeClr val="accent6">
                    <a:lumMod val="75000"/>
                  </a:schemeClr>
                </a:solidFill>
                <a:latin typeface="Calibri" pitchFamily="34" charset="0"/>
                <a:cs typeface="Times New Roman"/>
              </a:rPr>
              <a:t>Öğretim Stratejisi: </a:t>
            </a:r>
            <a:r>
              <a:rPr lang="tr-TR" sz="2600" dirty="0">
                <a:latin typeface="Calibri" pitchFamily="34" charset="0"/>
                <a:cs typeface="Times New Roman"/>
              </a:rPr>
              <a:t>Öğrenme hedeflerine ulaşmak üzere belirlenen en genel yoldur. </a:t>
            </a:r>
          </a:p>
          <a:p>
            <a:pPr marL="0" indent="0" algn="just">
              <a:buSzPct val="85000"/>
              <a:buNone/>
              <a:defRPr/>
            </a:pPr>
            <a:endParaRPr lang="tr-TR" sz="2600" b="1" dirty="0">
              <a:latin typeface="Calibri" pitchFamily="34" charset="0"/>
              <a:cs typeface="Times New Roman"/>
            </a:endParaRPr>
          </a:p>
          <a:p>
            <a:pPr marL="0" indent="0" algn="just">
              <a:buSzPct val="85000"/>
              <a:buNone/>
              <a:defRPr/>
            </a:pPr>
            <a:r>
              <a:rPr lang="tr-TR" sz="2600" b="1" dirty="0">
                <a:solidFill>
                  <a:schemeClr val="accent6">
                    <a:lumMod val="75000"/>
                  </a:schemeClr>
                </a:solidFill>
                <a:latin typeface="Calibri" pitchFamily="34" charset="0"/>
                <a:cs typeface="Times New Roman"/>
              </a:rPr>
              <a:t>Öğretim Yöntemi:</a:t>
            </a:r>
            <a:r>
              <a:rPr lang="tr-TR" sz="2600" dirty="0">
                <a:solidFill>
                  <a:schemeClr val="accent6">
                    <a:lumMod val="75000"/>
                  </a:schemeClr>
                </a:solidFill>
                <a:latin typeface="Calibri" pitchFamily="34" charset="0"/>
                <a:cs typeface="Times New Roman"/>
              </a:rPr>
              <a:t> </a:t>
            </a:r>
            <a:r>
              <a:rPr lang="tr-TR" sz="2600" dirty="0">
                <a:latin typeface="Calibri" pitchFamily="34" charset="0"/>
                <a:cs typeface="Times New Roman"/>
              </a:rPr>
              <a:t>Öğrenme ünitesinin hedeflerine ulaşmak için izlenen en kısa ya da en kısa düzenli yoldur.</a:t>
            </a:r>
          </a:p>
          <a:p>
            <a:pPr marL="0" indent="0" algn="just">
              <a:buSzPct val="85000"/>
              <a:buNone/>
              <a:defRPr/>
            </a:pPr>
            <a:endParaRPr lang="tr-TR" sz="2600" b="1" dirty="0">
              <a:latin typeface="Calibri" pitchFamily="34" charset="0"/>
              <a:cs typeface="Times New Roman"/>
            </a:endParaRPr>
          </a:p>
          <a:p>
            <a:pPr marL="0" indent="0" algn="just">
              <a:buSzPct val="85000"/>
              <a:buNone/>
              <a:defRPr/>
            </a:pPr>
            <a:r>
              <a:rPr lang="tr-TR" sz="2600" b="1" dirty="0">
                <a:solidFill>
                  <a:schemeClr val="accent6">
                    <a:lumMod val="75000"/>
                  </a:schemeClr>
                </a:solidFill>
                <a:latin typeface="Calibri" pitchFamily="34" charset="0"/>
                <a:cs typeface="Times New Roman"/>
              </a:rPr>
              <a:t>Öğretim tekniği:</a:t>
            </a:r>
            <a:r>
              <a:rPr lang="tr-TR" sz="2600" dirty="0">
                <a:solidFill>
                  <a:schemeClr val="accent6">
                    <a:lumMod val="75000"/>
                  </a:schemeClr>
                </a:solidFill>
                <a:latin typeface="Calibri" pitchFamily="34" charset="0"/>
                <a:cs typeface="Times New Roman"/>
              </a:rPr>
              <a:t> </a:t>
            </a:r>
            <a:r>
              <a:rPr lang="tr-TR" sz="2600" dirty="0">
                <a:latin typeface="Calibri" pitchFamily="34" charset="0"/>
                <a:cs typeface="Times New Roman"/>
              </a:rPr>
              <a:t>Seçilen yöntemi uygulamaya koyma biçimi, ya da sınıf içinde yapılan işlemlerin bütünüdür (Tan, 2010).     </a:t>
            </a:r>
          </a:p>
          <a:p>
            <a:pPr>
              <a:defRPr/>
            </a:pPr>
            <a:endParaRPr lang="tr-TR" dirty="0"/>
          </a:p>
          <a:p>
            <a:endParaRPr lang="tr-TR" dirty="0"/>
          </a:p>
        </p:txBody>
      </p:sp>
      <p:sp>
        <p:nvSpPr>
          <p:cNvPr id="4" name="Veri Yer Tutucusu 3"/>
          <p:cNvSpPr>
            <a:spLocks noGrp="1"/>
          </p:cNvSpPr>
          <p:nvPr>
            <p:ph type="dt" sz="half" idx="10"/>
          </p:nvPr>
        </p:nvSpPr>
        <p:spPr/>
        <p:txBody>
          <a:bodyPr/>
          <a:lstStyle/>
          <a:p>
            <a:fld id="{718D9B96-62EB-405C-8A62-18A73F960905}" type="datetime1">
              <a:rPr lang="tr-TR" smtClean="0"/>
              <a:t>15.2.2018</a:t>
            </a:fld>
            <a:endParaRPr lang="tr-TR"/>
          </a:p>
        </p:txBody>
      </p:sp>
      <p:sp>
        <p:nvSpPr>
          <p:cNvPr id="5" name="Altbilgi Yer Tutucusu 4"/>
          <p:cNvSpPr>
            <a:spLocks noGrp="1"/>
          </p:cNvSpPr>
          <p:nvPr>
            <p:ph type="ftr" sz="quarter" idx="11"/>
          </p:nvPr>
        </p:nvSpPr>
        <p:spPr/>
        <p:txBody>
          <a:bodyPr/>
          <a:lstStyle/>
          <a:p>
            <a:r>
              <a:rPr lang="sv-SE" smtClean="0"/>
              <a:t>Öğr. Gör. Dr. Pınar KIZILHAN</a:t>
            </a:r>
            <a:endParaRPr lang="tr-TR"/>
          </a:p>
        </p:txBody>
      </p:sp>
      <p:sp>
        <p:nvSpPr>
          <p:cNvPr id="6" name="Slayt Numarası Yer Tutucusu 5"/>
          <p:cNvSpPr>
            <a:spLocks noGrp="1"/>
          </p:cNvSpPr>
          <p:nvPr>
            <p:ph type="sldNum" sz="quarter" idx="12"/>
          </p:nvPr>
        </p:nvSpPr>
        <p:spPr/>
        <p:txBody>
          <a:bodyPr/>
          <a:lstStyle/>
          <a:p>
            <a:fld id="{D77ADA00-EE2D-4B04-B330-679E14C1E32A}" type="slidenum">
              <a:rPr lang="tr-TR" smtClean="0"/>
              <a:t>24</a:t>
            </a:fld>
            <a:endParaRPr lang="tr-TR"/>
          </a:p>
        </p:txBody>
      </p:sp>
    </p:spTree>
    <p:extLst>
      <p:ext uri="{BB962C8B-B14F-4D97-AF65-F5344CB8AC3E}">
        <p14:creationId xmlns:p14="http://schemas.microsoft.com/office/powerpoint/2010/main" val="244193183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Başlık 1"/>
          <p:cNvSpPr>
            <a:spLocks noGrp="1"/>
          </p:cNvSpPr>
          <p:nvPr>
            <p:ph type="title"/>
          </p:nvPr>
        </p:nvSpPr>
        <p:spPr/>
        <p:txBody>
          <a:bodyPr>
            <a:normAutofit fontScale="90000"/>
          </a:bodyPr>
          <a:lstStyle/>
          <a:p>
            <a:pPr>
              <a:lnSpc>
                <a:spcPct val="110000"/>
              </a:lnSpc>
              <a:defRPr/>
            </a:pPr>
            <a:r>
              <a:rPr lang="tr-TR" sz="2800" b="1" u="sng" dirty="0">
                <a:solidFill>
                  <a:srgbClr val="FF9900"/>
                </a:solidFill>
                <a:effectLst>
                  <a:outerShdw blurRad="38100" dist="38100" dir="2700000" algn="tl">
                    <a:srgbClr val="C0C0C0"/>
                  </a:outerShdw>
                </a:effectLst>
                <a:latin typeface="Century Gothic" pitchFamily="34" charset="0"/>
                <a:ea typeface="+mn-ea"/>
                <a:cs typeface="Arial" charset="0"/>
              </a:rPr>
              <a:t/>
            </a:r>
            <a:br>
              <a:rPr lang="tr-TR" sz="2800" b="1" u="sng" dirty="0">
                <a:solidFill>
                  <a:srgbClr val="FF9900"/>
                </a:solidFill>
                <a:effectLst>
                  <a:outerShdw blurRad="38100" dist="38100" dir="2700000" algn="tl">
                    <a:srgbClr val="C0C0C0"/>
                  </a:outerShdw>
                </a:effectLst>
                <a:latin typeface="Century Gothic" pitchFamily="34" charset="0"/>
                <a:ea typeface="+mn-ea"/>
                <a:cs typeface="Arial" charset="0"/>
              </a:rPr>
            </a:br>
            <a:r>
              <a:rPr lang="tr-TR" sz="2800" b="1" u="sng" dirty="0">
                <a:solidFill>
                  <a:srgbClr val="FF9900"/>
                </a:solidFill>
                <a:effectLst>
                  <a:outerShdw blurRad="38100" dist="38100" dir="2700000" algn="tl">
                    <a:srgbClr val="C0C0C0"/>
                  </a:outerShdw>
                </a:effectLst>
                <a:latin typeface="Century Gothic" pitchFamily="34" charset="0"/>
                <a:ea typeface="+mn-ea"/>
                <a:cs typeface="Arial" charset="0"/>
              </a:rPr>
              <a:t/>
            </a:r>
            <a:br>
              <a:rPr lang="tr-TR" sz="2800" b="1" u="sng" dirty="0">
                <a:solidFill>
                  <a:srgbClr val="FF9900"/>
                </a:solidFill>
                <a:effectLst>
                  <a:outerShdw blurRad="38100" dist="38100" dir="2700000" algn="tl">
                    <a:srgbClr val="C0C0C0"/>
                  </a:outerShdw>
                </a:effectLst>
                <a:latin typeface="Century Gothic" pitchFamily="34" charset="0"/>
                <a:ea typeface="+mn-ea"/>
                <a:cs typeface="Arial" charset="0"/>
              </a:rPr>
            </a:br>
            <a:r>
              <a:rPr lang="tr-TR" sz="2800" b="1" u="sng" dirty="0">
                <a:solidFill>
                  <a:srgbClr val="FF9900"/>
                </a:solidFill>
                <a:effectLst>
                  <a:outerShdw blurRad="38100" dist="38100" dir="2700000" algn="tl">
                    <a:srgbClr val="C0C0C0"/>
                  </a:outerShdw>
                </a:effectLst>
                <a:latin typeface="Century Gothic" pitchFamily="34" charset="0"/>
                <a:ea typeface="+mn-ea"/>
                <a:cs typeface="Arial" charset="0"/>
              </a:rPr>
              <a:t>VERİ TOPLAMADA 5N 1K</a:t>
            </a:r>
            <a:r>
              <a:rPr lang="tr-TR" sz="2800" b="1" dirty="0">
                <a:solidFill>
                  <a:srgbClr val="FF9900"/>
                </a:solidFill>
                <a:effectLst>
                  <a:outerShdw blurRad="38100" dist="38100" dir="2700000" algn="tl">
                    <a:srgbClr val="C0C0C0"/>
                  </a:outerShdw>
                </a:effectLst>
                <a:latin typeface="Century Gothic" pitchFamily="34" charset="0"/>
                <a:ea typeface="+mn-ea"/>
                <a:cs typeface="Arial" charset="0"/>
              </a:rPr>
              <a:t/>
            </a:r>
            <a:br>
              <a:rPr lang="tr-TR" sz="2800" b="1" dirty="0">
                <a:solidFill>
                  <a:srgbClr val="FF9900"/>
                </a:solidFill>
                <a:effectLst>
                  <a:outerShdw blurRad="38100" dist="38100" dir="2700000" algn="tl">
                    <a:srgbClr val="C0C0C0"/>
                  </a:outerShdw>
                </a:effectLst>
                <a:latin typeface="Century Gothic" pitchFamily="34" charset="0"/>
                <a:ea typeface="+mn-ea"/>
                <a:cs typeface="Arial" charset="0"/>
              </a:rPr>
            </a:br>
            <a:endParaRPr lang="tr-TR" sz="2800" dirty="0"/>
          </a:p>
        </p:txBody>
      </p:sp>
      <p:sp>
        <p:nvSpPr>
          <p:cNvPr id="45059" name="Veri Yer Tutucusu 3"/>
          <p:cNvSpPr>
            <a:spLocks noGrp="1"/>
          </p:cNvSpPr>
          <p:nvPr>
            <p:ph type="dt" sz="quarter" idx="10"/>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lstStyle>
            <a:lvl1pPr>
              <a:spcBef>
                <a:spcPct val="20000"/>
              </a:spcBef>
              <a:buClr>
                <a:schemeClr val="tx2"/>
              </a:buClr>
              <a:buSzPct val="90000"/>
              <a:buFont typeface="Symbol" panose="05050102010706020507" pitchFamily="18" charset="2"/>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fld id="{C2F709D1-6305-4EB8-88A4-65A6156B9322}" type="datetime1">
              <a:rPr lang="tr-TR" altLang="tr-TR" sz="1400"/>
              <a:pPr>
                <a:spcBef>
                  <a:spcPct val="0"/>
                </a:spcBef>
                <a:buClrTx/>
                <a:buSzTx/>
                <a:buFontTx/>
                <a:buNone/>
              </a:pPr>
              <a:t>15.2.2018</a:t>
            </a:fld>
            <a:endParaRPr lang="en-US" altLang="tr-TR" sz="1400"/>
          </a:p>
        </p:txBody>
      </p:sp>
      <p:sp>
        <p:nvSpPr>
          <p:cNvPr id="45060" name="Altbilgi Yer Tutucusu 4"/>
          <p:cNvSpPr>
            <a:spLocks noGrp="1"/>
          </p:cNvSpPr>
          <p:nvPr>
            <p:ph type="ftr" sz="quarter" idx="1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lstStyle>
            <a:lvl1pPr>
              <a:spcBef>
                <a:spcPct val="20000"/>
              </a:spcBef>
              <a:buClr>
                <a:schemeClr val="tx2"/>
              </a:buClr>
              <a:buSzPct val="90000"/>
              <a:buFont typeface="Symbol" panose="05050102010706020507" pitchFamily="18" charset="2"/>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r>
              <a:rPr lang="sv-SE" altLang="tr-TR" sz="1400"/>
              <a:t>Öğr. Gör. Dr. Pınar Kızılhan</a:t>
            </a:r>
            <a:endParaRPr lang="en-US" altLang="tr-TR" sz="1400"/>
          </a:p>
        </p:txBody>
      </p:sp>
      <p:sp>
        <p:nvSpPr>
          <p:cNvPr id="45061" name="Slayt Numarası Yer Tutucusu 5"/>
          <p:cNvSpPr>
            <a:spLocks noGrp="1"/>
          </p:cNvSpPr>
          <p:nvPr>
            <p:ph type="sldNum" sz="quarter" idx="12"/>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lstStyle>
            <a:lvl1pPr>
              <a:spcBef>
                <a:spcPct val="20000"/>
              </a:spcBef>
              <a:buClr>
                <a:schemeClr val="tx2"/>
              </a:buClr>
              <a:buSzPct val="90000"/>
              <a:buFont typeface="Symbol" panose="05050102010706020507" pitchFamily="18" charset="2"/>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fld id="{CD3EE29F-9114-4D26-B7DC-60BBE01FA245}" type="slidenum">
              <a:rPr lang="en-US" altLang="tr-TR" sz="1400"/>
              <a:pPr>
                <a:spcBef>
                  <a:spcPct val="0"/>
                </a:spcBef>
                <a:buClrTx/>
                <a:buSzTx/>
                <a:buFontTx/>
                <a:buNone/>
              </a:pPr>
              <a:t>25</a:t>
            </a:fld>
            <a:endParaRPr lang="en-US" altLang="tr-TR" sz="1400"/>
          </a:p>
        </p:txBody>
      </p:sp>
      <p:sp>
        <p:nvSpPr>
          <p:cNvPr id="8" name="Text Box 5"/>
          <p:cNvSpPr txBox="1">
            <a:spLocks noGrp="1" noChangeArrowheads="1"/>
          </p:cNvSpPr>
          <p:nvPr>
            <p:ph idx="1"/>
          </p:nvPr>
        </p:nvSpPr>
        <p:spPr>
          <a:xfrm>
            <a:off x="2743200" y="2152185"/>
            <a:ext cx="7466011" cy="2677656"/>
          </a:xfrm>
          <a:ln cap="rnd">
            <a:solidFill>
              <a:srgbClr val="800000"/>
            </a:solidFill>
            <a:prstDash val="sysDot"/>
            <a:miter lim="800000"/>
            <a:headEnd/>
            <a:tailEnd/>
          </a:ln>
        </p:spPr>
        <p:txBody>
          <a:bodyPr wrap="square">
            <a:spAutoFit/>
          </a:bodyPr>
          <a:lstStyle/>
          <a:p>
            <a:pPr marL="0" indent="0">
              <a:lnSpc>
                <a:spcPct val="120000"/>
              </a:lnSpc>
              <a:spcBef>
                <a:spcPct val="0"/>
              </a:spcBef>
              <a:buClr>
                <a:srgbClr val="800000"/>
              </a:buClr>
              <a:buSzPct val="80000"/>
              <a:buNone/>
              <a:defRPr/>
            </a:pPr>
            <a:endParaRPr lang="tr-TR" sz="2000" b="1" dirty="0">
              <a:solidFill>
                <a:srgbClr val="FF9900"/>
              </a:solidFill>
              <a:effectLst>
                <a:outerShdw blurRad="38100" dist="38100" dir="2700000" algn="tl">
                  <a:srgbClr val="C0C0C0"/>
                </a:outerShdw>
              </a:effectLst>
              <a:latin typeface="Century Gothic" pitchFamily="34" charset="0"/>
              <a:cs typeface="Arial" charset="0"/>
            </a:endParaRPr>
          </a:p>
          <a:p>
            <a:pPr marL="0" indent="0">
              <a:lnSpc>
                <a:spcPct val="120000"/>
              </a:lnSpc>
              <a:spcBef>
                <a:spcPct val="0"/>
              </a:spcBef>
              <a:buClr>
                <a:srgbClr val="800000"/>
              </a:buClr>
              <a:buSzPct val="80000"/>
              <a:buNone/>
              <a:defRPr/>
            </a:pPr>
            <a:endParaRPr lang="tr-TR" sz="2000" b="1" dirty="0">
              <a:solidFill>
                <a:srgbClr val="FF9900"/>
              </a:solidFill>
              <a:effectLst>
                <a:outerShdw blurRad="38100" dist="38100" dir="2700000" algn="tl">
                  <a:srgbClr val="C0C0C0"/>
                </a:outerShdw>
              </a:effectLst>
              <a:latin typeface="Century Gothic" pitchFamily="34" charset="0"/>
              <a:cs typeface="Arial" charset="0"/>
            </a:endParaRPr>
          </a:p>
          <a:p>
            <a:pPr marL="0" indent="0">
              <a:lnSpc>
                <a:spcPct val="120000"/>
              </a:lnSpc>
              <a:spcBef>
                <a:spcPct val="0"/>
              </a:spcBef>
              <a:buClr>
                <a:srgbClr val="800000"/>
              </a:buClr>
              <a:buSzPct val="80000"/>
              <a:buNone/>
              <a:defRPr/>
            </a:pPr>
            <a:r>
              <a:rPr lang="tr-TR" sz="2000" b="1" dirty="0">
                <a:solidFill>
                  <a:srgbClr val="FF9900"/>
                </a:solidFill>
                <a:effectLst>
                  <a:outerShdw blurRad="38100" dist="38100" dir="2700000" algn="tl">
                    <a:srgbClr val="C0C0C0"/>
                  </a:outerShdw>
                </a:effectLst>
                <a:latin typeface="Century Gothic" pitchFamily="34" charset="0"/>
                <a:cs typeface="Arial" charset="0"/>
              </a:rPr>
              <a:t>N</a:t>
            </a:r>
            <a:r>
              <a:rPr lang="tr-TR" sz="2000" dirty="0">
                <a:solidFill>
                  <a:srgbClr val="000000"/>
                </a:solidFill>
                <a:latin typeface="Century Gothic" pitchFamily="34" charset="0"/>
                <a:cs typeface="Arial" charset="0"/>
              </a:rPr>
              <a:t>e toplanacak</a:t>
            </a:r>
          </a:p>
          <a:p>
            <a:pPr marL="0" indent="0">
              <a:lnSpc>
                <a:spcPct val="120000"/>
              </a:lnSpc>
              <a:spcBef>
                <a:spcPct val="0"/>
              </a:spcBef>
              <a:buClr>
                <a:srgbClr val="800000"/>
              </a:buClr>
              <a:buSzPct val="80000"/>
              <a:buNone/>
              <a:defRPr/>
            </a:pPr>
            <a:r>
              <a:rPr lang="tr-TR" sz="2000" b="1" dirty="0">
                <a:solidFill>
                  <a:srgbClr val="FF9900"/>
                </a:solidFill>
                <a:effectLst>
                  <a:outerShdw blurRad="38100" dist="38100" dir="2700000" algn="tl">
                    <a:srgbClr val="C0C0C0"/>
                  </a:outerShdw>
                </a:effectLst>
                <a:latin typeface="Century Gothic" pitchFamily="34" charset="0"/>
                <a:cs typeface="Arial" charset="0"/>
              </a:rPr>
              <a:t>N</a:t>
            </a:r>
            <a:r>
              <a:rPr lang="tr-TR" sz="2000" dirty="0">
                <a:solidFill>
                  <a:srgbClr val="000000"/>
                </a:solidFill>
                <a:latin typeface="Century Gothic" pitchFamily="34" charset="0"/>
                <a:cs typeface="Arial" charset="0"/>
              </a:rPr>
              <a:t>eden toplanacak</a:t>
            </a:r>
          </a:p>
          <a:p>
            <a:pPr marL="0" indent="0">
              <a:lnSpc>
                <a:spcPct val="120000"/>
              </a:lnSpc>
              <a:spcBef>
                <a:spcPct val="0"/>
              </a:spcBef>
              <a:buClr>
                <a:srgbClr val="800000"/>
              </a:buClr>
              <a:buSzPct val="80000"/>
              <a:buNone/>
              <a:defRPr/>
            </a:pPr>
            <a:r>
              <a:rPr lang="tr-TR" sz="2000" b="1" dirty="0">
                <a:solidFill>
                  <a:srgbClr val="FF9900"/>
                </a:solidFill>
                <a:effectLst>
                  <a:outerShdw blurRad="38100" dist="38100" dir="2700000" algn="tl">
                    <a:srgbClr val="C0C0C0"/>
                  </a:outerShdw>
                </a:effectLst>
                <a:latin typeface="Century Gothic" pitchFamily="34" charset="0"/>
                <a:cs typeface="Arial" charset="0"/>
              </a:rPr>
              <a:t>N</a:t>
            </a:r>
            <a:r>
              <a:rPr lang="tr-TR" sz="2000" dirty="0">
                <a:solidFill>
                  <a:srgbClr val="000000"/>
                </a:solidFill>
                <a:latin typeface="Century Gothic" pitchFamily="34" charset="0"/>
                <a:cs typeface="Arial" charset="0"/>
              </a:rPr>
              <a:t>e zaman toplanacak</a:t>
            </a:r>
          </a:p>
          <a:p>
            <a:pPr marL="0" indent="0">
              <a:lnSpc>
                <a:spcPct val="120000"/>
              </a:lnSpc>
              <a:spcBef>
                <a:spcPct val="0"/>
              </a:spcBef>
              <a:buClr>
                <a:srgbClr val="800000"/>
              </a:buClr>
              <a:buSzPct val="80000"/>
              <a:buNone/>
              <a:defRPr/>
            </a:pPr>
            <a:r>
              <a:rPr lang="tr-TR" sz="2000" b="1" dirty="0">
                <a:solidFill>
                  <a:srgbClr val="FF9900"/>
                </a:solidFill>
                <a:effectLst>
                  <a:outerShdw blurRad="38100" dist="38100" dir="2700000" algn="tl">
                    <a:srgbClr val="C0C0C0"/>
                  </a:outerShdw>
                </a:effectLst>
                <a:latin typeface="Century Gothic" pitchFamily="34" charset="0"/>
                <a:cs typeface="Arial" charset="0"/>
              </a:rPr>
              <a:t>N</a:t>
            </a:r>
            <a:r>
              <a:rPr lang="tr-TR" sz="2000" dirty="0">
                <a:solidFill>
                  <a:srgbClr val="000000"/>
                </a:solidFill>
                <a:latin typeface="Century Gothic" pitchFamily="34" charset="0"/>
                <a:cs typeface="Arial" charset="0"/>
              </a:rPr>
              <a:t>ereden toplayacak</a:t>
            </a:r>
          </a:p>
          <a:p>
            <a:pPr marL="0" indent="0">
              <a:lnSpc>
                <a:spcPct val="120000"/>
              </a:lnSpc>
              <a:spcBef>
                <a:spcPct val="0"/>
              </a:spcBef>
              <a:buClr>
                <a:srgbClr val="800000"/>
              </a:buClr>
              <a:buSzPct val="80000"/>
              <a:buNone/>
              <a:defRPr/>
            </a:pPr>
            <a:r>
              <a:rPr lang="tr-TR" sz="2000" b="1" dirty="0">
                <a:solidFill>
                  <a:srgbClr val="FF9900"/>
                </a:solidFill>
                <a:effectLst>
                  <a:outerShdw blurRad="38100" dist="38100" dir="2700000" algn="tl">
                    <a:srgbClr val="C0C0C0"/>
                  </a:outerShdw>
                </a:effectLst>
                <a:latin typeface="Century Gothic" pitchFamily="34" charset="0"/>
                <a:cs typeface="Arial" charset="0"/>
              </a:rPr>
              <a:t>N</a:t>
            </a:r>
            <a:r>
              <a:rPr lang="tr-TR" sz="2000" dirty="0">
                <a:solidFill>
                  <a:srgbClr val="000000"/>
                </a:solidFill>
                <a:latin typeface="Century Gothic" pitchFamily="34" charset="0"/>
                <a:cs typeface="Arial" charset="0"/>
              </a:rPr>
              <a:t>asıl, hangi yöntemle toplanacak </a:t>
            </a:r>
            <a:r>
              <a:rPr lang="tr-TR" sz="2000" b="1" dirty="0">
                <a:solidFill>
                  <a:srgbClr val="FF9900"/>
                </a:solidFill>
                <a:effectLst>
                  <a:outerShdw blurRad="38100" dist="38100" dir="2700000" algn="tl">
                    <a:srgbClr val="C0C0C0"/>
                  </a:outerShdw>
                </a:effectLst>
                <a:latin typeface="Century Gothic" pitchFamily="34" charset="0"/>
                <a:cs typeface="Arial" charset="0"/>
              </a:rPr>
              <a:t>K</a:t>
            </a:r>
            <a:r>
              <a:rPr lang="tr-TR" sz="2000" dirty="0">
                <a:solidFill>
                  <a:srgbClr val="000000"/>
                </a:solidFill>
                <a:latin typeface="Century Gothic" pitchFamily="34" charset="0"/>
                <a:cs typeface="Arial" charset="0"/>
              </a:rPr>
              <a:t>im toplayacak</a:t>
            </a:r>
          </a:p>
        </p:txBody>
      </p:sp>
    </p:spTree>
    <p:extLst>
      <p:ext uri="{BB962C8B-B14F-4D97-AF65-F5344CB8AC3E}">
        <p14:creationId xmlns:p14="http://schemas.microsoft.com/office/powerpoint/2010/main" val="401806256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2800" b="1" dirty="0"/>
              <a:t>Yöntemler</a:t>
            </a:r>
          </a:p>
        </p:txBody>
      </p:sp>
      <p:sp>
        <p:nvSpPr>
          <p:cNvPr id="3" name="İçerik Yer Tutucusu 2"/>
          <p:cNvSpPr>
            <a:spLocks noGrp="1"/>
          </p:cNvSpPr>
          <p:nvPr>
            <p:ph idx="1"/>
          </p:nvPr>
        </p:nvSpPr>
        <p:spPr/>
        <p:txBody>
          <a:bodyPr/>
          <a:lstStyle/>
          <a:p>
            <a:r>
              <a:rPr lang="tr-TR" sz="2400" dirty="0"/>
              <a:t>Problem Çözme</a:t>
            </a:r>
          </a:p>
          <a:p>
            <a:r>
              <a:rPr lang="tr-TR" sz="2400" dirty="0"/>
              <a:t>Yaratıcı </a:t>
            </a:r>
            <a:r>
              <a:rPr lang="tr-TR" sz="2400" dirty="0" smtClean="0"/>
              <a:t>Drama</a:t>
            </a:r>
          </a:p>
          <a:p>
            <a:r>
              <a:rPr lang="tr-TR" sz="2400" dirty="0" smtClean="0"/>
              <a:t>İstasyon</a:t>
            </a:r>
            <a:endParaRPr lang="tr-TR" sz="2400" dirty="0"/>
          </a:p>
          <a:p>
            <a:r>
              <a:rPr lang="tr-TR" sz="2400" dirty="0"/>
              <a:t>Gezi Gözlem İnceleme</a:t>
            </a:r>
          </a:p>
          <a:p>
            <a:r>
              <a:rPr lang="tr-TR" sz="2400" dirty="0"/>
              <a:t>Soru Cevap</a:t>
            </a:r>
          </a:p>
          <a:p>
            <a:r>
              <a:rPr lang="tr-TR" sz="2400" dirty="0"/>
              <a:t>Tartışma</a:t>
            </a:r>
          </a:p>
          <a:p>
            <a:endParaRPr lang="tr-TR" dirty="0"/>
          </a:p>
        </p:txBody>
      </p:sp>
      <p:sp>
        <p:nvSpPr>
          <p:cNvPr id="4" name="Veri Yer Tutucusu 3"/>
          <p:cNvSpPr>
            <a:spLocks noGrp="1"/>
          </p:cNvSpPr>
          <p:nvPr>
            <p:ph type="dt" sz="half" idx="10"/>
          </p:nvPr>
        </p:nvSpPr>
        <p:spPr/>
        <p:txBody>
          <a:bodyPr/>
          <a:lstStyle/>
          <a:p>
            <a:fld id="{0E7952EF-EB30-4228-9565-917DCF2C0AA7}" type="datetime1">
              <a:rPr lang="tr-TR" smtClean="0"/>
              <a:t>15.2.2018</a:t>
            </a:fld>
            <a:endParaRPr lang="tr-TR"/>
          </a:p>
        </p:txBody>
      </p:sp>
      <p:sp>
        <p:nvSpPr>
          <p:cNvPr id="5" name="Altbilgi Yer Tutucusu 4"/>
          <p:cNvSpPr>
            <a:spLocks noGrp="1"/>
          </p:cNvSpPr>
          <p:nvPr>
            <p:ph type="ftr" sz="quarter" idx="11"/>
          </p:nvPr>
        </p:nvSpPr>
        <p:spPr/>
        <p:txBody>
          <a:bodyPr/>
          <a:lstStyle/>
          <a:p>
            <a:r>
              <a:rPr lang="sv-SE" smtClean="0"/>
              <a:t>Öğr. Gör. Dr. Pınar KIZILHAN</a:t>
            </a:r>
            <a:endParaRPr lang="tr-TR"/>
          </a:p>
        </p:txBody>
      </p:sp>
      <p:sp>
        <p:nvSpPr>
          <p:cNvPr id="6" name="Slayt Numarası Yer Tutucusu 5"/>
          <p:cNvSpPr>
            <a:spLocks noGrp="1"/>
          </p:cNvSpPr>
          <p:nvPr>
            <p:ph type="sldNum" sz="quarter" idx="12"/>
          </p:nvPr>
        </p:nvSpPr>
        <p:spPr/>
        <p:txBody>
          <a:bodyPr/>
          <a:lstStyle/>
          <a:p>
            <a:fld id="{D77ADA00-EE2D-4B04-B330-679E14C1E32A}" type="slidenum">
              <a:rPr lang="tr-TR" smtClean="0"/>
              <a:t>26</a:t>
            </a:fld>
            <a:endParaRPr lang="tr-TR"/>
          </a:p>
        </p:txBody>
      </p:sp>
    </p:spTree>
    <p:extLst>
      <p:ext uri="{BB962C8B-B14F-4D97-AF65-F5344CB8AC3E}">
        <p14:creationId xmlns:p14="http://schemas.microsoft.com/office/powerpoint/2010/main" val="136581239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2800" b="1" dirty="0">
                <a:solidFill>
                  <a:schemeClr val="accent6">
                    <a:lumMod val="75000"/>
                  </a:schemeClr>
                </a:solidFill>
              </a:rPr>
              <a:t>Öğrenme Engelleri </a:t>
            </a:r>
            <a:r>
              <a:rPr lang="tr-TR" sz="2800" b="1" dirty="0" smtClean="0">
                <a:solidFill>
                  <a:schemeClr val="accent6">
                    <a:lumMod val="75000"/>
                  </a:schemeClr>
                </a:solidFill>
              </a:rPr>
              <a:t>nedir?</a:t>
            </a:r>
            <a:endParaRPr lang="tr-TR" sz="2800" b="1" dirty="0">
              <a:solidFill>
                <a:schemeClr val="accent6">
                  <a:lumMod val="75000"/>
                </a:schemeClr>
              </a:solidFill>
            </a:endParaRPr>
          </a:p>
        </p:txBody>
      </p:sp>
      <p:sp>
        <p:nvSpPr>
          <p:cNvPr id="3" name="İçerik Yer Tutucusu 2"/>
          <p:cNvSpPr>
            <a:spLocks noGrp="1"/>
          </p:cNvSpPr>
          <p:nvPr>
            <p:ph idx="1"/>
          </p:nvPr>
        </p:nvSpPr>
        <p:spPr/>
        <p:txBody>
          <a:bodyPr>
            <a:normAutofit lnSpcReduction="10000"/>
          </a:bodyPr>
          <a:lstStyle/>
          <a:p>
            <a:r>
              <a:rPr lang="tr-TR" sz="2400" dirty="0"/>
              <a:t>Eğitim programının tasarımındaki  eksiklikler</a:t>
            </a:r>
          </a:p>
          <a:p>
            <a:endParaRPr lang="tr-TR" sz="2400" dirty="0"/>
          </a:p>
          <a:p>
            <a:r>
              <a:rPr lang="tr-TR" sz="2400" dirty="0"/>
              <a:t>Eğitimciden kaynaklanan eksiklikler</a:t>
            </a:r>
          </a:p>
          <a:p>
            <a:endParaRPr lang="tr-TR" sz="2400" dirty="0"/>
          </a:p>
          <a:p>
            <a:r>
              <a:rPr lang="tr-TR" sz="2400" dirty="0"/>
              <a:t>Çevresel koşullar</a:t>
            </a:r>
          </a:p>
          <a:p>
            <a:endParaRPr lang="tr-TR" sz="2400" dirty="0"/>
          </a:p>
          <a:p>
            <a:r>
              <a:rPr lang="tr-TR" sz="2400" dirty="0"/>
              <a:t>Öğrenenin düşünsel ve duygusal yapısından kaynaklanan problemler (Göçmen, 2003)</a:t>
            </a:r>
          </a:p>
          <a:p>
            <a:endParaRPr lang="tr-TR" sz="2400" dirty="0"/>
          </a:p>
        </p:txBody>
      </p:sp>
      <p:sp>
        <p:nvSpPr>
          <p:cNvPr id="4" name="Veri Yer Tutucusu 3"/>
          <p:cNvSpPr>
            <a:spLocks noGrp="1"/>
          </p:cNvSpPr>
          <p:nvPr>
            <p:ph type="dt" sz="half" idx="10"/>
          </p:nvPr>
        </p:nvSpPr>
        <p:spPr/>
        <p:txBody>
          <a:bodyPr/>
          <a:lstStyle/>
          <a:p>
            <a:fld id="{21E26993-C9E9-435B-B148-69C6898C864C}" type="datetime1">
              <a:rPr lang="tr-TR" smtClean="0"/>
              <a:t>15.2.2018</a:t>
            </a:fld>
            <a:endParaRPr lang="tr-TR"/>
          </a:p>
        </p:txBody>
      </p:sp>
      <p:sp>
        <p:nvSpPr>
          <p:cNvPr id="5" name="Altbilgi Yer Tutucusu 4"/>
          <p:cNvSpPr>
            <a:spLocks noGrp="1"/>
          </p:cNvSpPr>
          <p:nvPr>
            <p:ph type="ftr" sz="quarter" idx="11"/>
          </p:nvPr>
        </p:nvSpPr>
        <p:spPr/>
        <p:txBody>
          <a:bodyPr/>
          <a:lstStyle/>
          <a:p>
            <a:r>
              <a:rPr lang="sv-SE" smtClean="0"/>
              <a:t>Öğr. Gör. Dr. Pınar KIZILHAN</a:t>
            </a:r>
            <a:endParaRPr lang="tr-TR"/>
          </a:p>
        </p:txBody>
      </p:sp>
      <p:sp>
        <p:nvSpPr>
          <p:cNvPr id="6" name="Slayt Numarası Yer Tutucusu 5"/>
          <p:cNvSpPr>
            <a:spLocks noGrp="1"/>
          </p:cNvSpPr>
          <p:nvPr>
            <p:ph type="sldNum" sz="quarter" idx="12"/>
          </p:nvPr>
        </p:nvSpPr>
        <p:spPr/>
        <p:txBody>
          <a:bodyPr/>
          <a:lstStyle/>
          <a:p>
            <a:fld id="{D77ADA00-EE2D-4B04-B330-679E14C1E32A}" type="slidenum">
              <a:rPr lang="tr-TR" smtClean="0"/>
              <a:t>27</a:t>
            </a:fld>
            <a:endParaRPr lang="tr-TR"/>
          </a:p>
        </p:txBody>
      </p:sp>
    </p:spTree>
    <p:extLst>
      <p:ext uri="{BB962C8B-B14F-4D97-AF65-F5344CB8AC3E}">
        <p14:creationId xmlns:p14="http://schemas.microsoft.com/office/powerpoint/2010/main" val="39965040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7" name="Rectangle 2"/>
          <p:cNvSpPr>
            <a:spLocks noGrp="1" noChangeArrowheads="1"/>
          </p:cNvSpPr>
          <p:nvPr>
            <p:ph type="title"/>
          </p:nvPr>
        </p:nvSpPr>
        <p:spPr/>
        <p:txBody>
          <a:bodyPr>
            <a:normAutofit/>
          </a:bodyPr>
          <a:lstStyle/>
          <a:p>
            <a:pPr eaLnBrk="1" hangingPunct="1"/>
            <a:r>
              <a:rPr lang="tr-TR" altLang="tr-TR" sz="2800" b="1" dirty="0">
                <a:solidFill>
                  <a:schemeClr val="accent1">
                    <a:lumMod val="60000"/>
                    <a:lumOff val="40000"/>
                  </a:schemeClr>
                </a:solidFill>
              </a:rPr>
              <a:t>Etkin öğrenme;</a:t>
            </a:r>
          </a:p>
        </p:txBody>
      </p:sp>
      <p:sp>
        <p:nvSpPr>
          <p:cNvPr id="18438" name="Rectangle 3"/>
          <p:cNvSpPr>
            <a:spLocks noGrp="1" noChangeArrowheads="1"/>
          </p:cNvSpPr>
          <p:nvPr>
            <p:ph idx="1"/>
          </p:nvPr>
        </p:nvSpPr>
        <p:spPr/>
        <p:txBody>
          <a:bodyPr/>
          <a:lstStyle/>
          <a:p>
            <a:pPr algn="ctr" eaLnBrk="1" hangingPunct="1"/>
            <a:endParaRPr lang="tr-TR" altLang="tr-TR" sz="2000"/>
          </a:p>
          <a:p>
            <a:pPr algn="ctr" eaLnBrk="1" hangingPunct="1"/>
            <a:endParaRPr lang="tr-TR" altLang="tr-TR" sz="2000"/>
          </a:p>
          <a:p>
            <a:pPr algn="ctr" eaLnBrk="1" hangingPunct="1"/>
            <a:r>
              <a:rPr lang="tr-TR" altLang="tr-TR" sz="2000"/>
              <a:t>öğrenenin öğrenme sürecinin sorumluluğunu taşıdığı, </a:t>
            </a:r>
          </a:p>
          <a:p>
            <a:pPr algn="ctr" eaLnBrk="1" hangingPunct="1"/>
            <a:endParaRPr lang="tr-TR" altLang="tr-TR" sz="2000"/>
          </a:p>
          <a:p>
            <a:pPr algn="ctr" eaLnBrk="1" hangingPunct="1"/>
            <a:r>
              <a:rPr lang="tr-TR" altLang="tr-TR" sz="2000"/>
              <a:t>öğrenene öğrenme sürecinin çeşitli yönleri ile ilgili karar alma ve öz düzenleme yapma fırsatlarının verildiği </a:t>
            </a:r>
          </a:p>
          <a:p>
            <a:pPr algn="ctr" eaLnBrk="1" hangingPunct="1"/>
            <a:endParaRPr lang="tr-TR" altLang="tr-TR" sz="2000"/>
          </a:p>
          <a:p>
            <a:pPr algn="ctr" eaLnBrk="1" hangingPunct="1"/>
            <a:r>
              <a:rPr lang="tr-TR" altLang="tr-TR" sz="2000"/>
              <a:t>ve karmaşık öğretimsel işlerle öğrenenin öğrenme sırasında zihinsel yeteneklerini kullandığı öğrenme sürecidir. </a:t>
            </a:r>
          </a:p>
        </p:txBody>
      </p:sp>
      <p:sp>
        <p:nvSpPr>
          <p:cNvPr id="18434" name="Veri Yer Tutucusu 3"/>
          <p:cNvSpPr>
            <a:spLocks noGrp="1"/>
          </p:cNvSpPr>
          <p:nvPr>
            <p:ph type="dt" sz="half" idx="10"/>
          </p:nvPr>
        </p:nvSpPr>
        <p:spPr>
          <a:noFill/>
        </p:spPr>
        <p:txBody>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fld id="{317B9AB3-34C8-4BA1-8844-BA41B62466F4}" type="datetime1">
              <a:rPr lang="tr-TR" altLang="tr-TR"/>
              <a:pPr eaLnBrk="1" hangingPunct="1"/>
              <a:t>15.2.2018</a:t>
            </a:fld>
            <a:endParaRPr lang="tr-TR" altLang="tr-TR"/>
          </a:p>
        </p:txBody>
      </p:sp>
      <p:sp>
        <p:nvSpPr>
          <p:cNvPr id="18435" name="Altbilgi Yer Tutucusu 4"/>
          <p:cNvSpPr>
            <a:spLocks noGrp="1"/>
          </p:cNvSpPr>
          <p:nvPr>
            <p:ph type="ftr" sz="quarter" idx="11"/>
          </p:nvPr>
        </p:nvSpPr>
        <p:spPr>
          <a:noFill/>
        </p:spPr>
        <p:txBody>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r>
              <a:rPr lang="tr-TR" altLang="tr-TR"/>
              <a:t>Öğr. Gör Pınar KIZILHAN</a:t>
            </a:r>
          </a:p>
        </p:txBody>
      </p:sp>
      <p:sp>
        <p:nvSpPr>
          <p:cNvPr id="18436" name="Slayt Numarası Yer Tutucusu 5"/>
          <p:cNvSpPr>
            <a:spLocks noGrp="1"/>
          </p:cNvSpPr>
          <p:nvPr>
            <p:ph type="sldNum" sz="quarter" idx="12"/>
          </p:nvPr>
        </p:nvSpPr>
        <p:spPr>
          <a:noFill/>
        </p:spPr>
        <p:txBody>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fld id="{AD3CD8C7-8057-4D26-8B64-5656DCD2F985}" type="slidenum">
              <a:rPr lang="tr-TR" altLang="tr-TR"/>
              <a:pPr eaLnBrk="1" hangingPunct="1"/>
              <a:t>3</a:t>
            </a:fld>
            <a:endParaRPr lang="tr-TR" altLang="tr-TR"/>
          </a:p>
        </p:txBody>
      </p:sp>
    </p:spTree>
    <p:extLst>
      <p:ext uri="{BB962C8B-B14F-4D97-AF65-F5344CB8AC3E}">
        <p14:creationId xmlns:p14="http://schemas.microsoft.com/office/powerpoint/2010/main" val="21463267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8130" name="Group 2"/>
          <p:cNvGraphicFramePr>
            <a:graphicFrameLocks noGrp="1"/>
          </p:cNvGraphicFramePr>
          <p:nvPr>
            <p:ph type="tbl" idx="1"/>
            <p:extLst>
              <p:ext uri="{D42A27DB-BD31-4B8C-83A1-F6EECF244321}">
                <p14:modId xmlns:p14="http://schemas.microsoft.com/office/powerpoint/2010/main" val="4019444805"/>
              </p:ext>
            </p:extLst>
          </p:nvPr>
        </p:nvGraphicFramePr>
        <p:xfrm>
          <a:off x="2090738" y="1752600"/>
          <a:ext cx="8001000" cy="4283194"/>
        </p:xfrm>
        <a:graphic>
          <a:graphicData uri="http://schemas.openxmlformats.org/drawingml/2006/table">
            <a:tbl>
              <a:tblPr/>
              <a:tblGrid>
                <a:gridCol w="4462462">
                  <a:extLst>
                    <a:ext uri="{9D8B030D-6E8A-4147-A177-3AD203B41FA5}">
                      <a16:colId xmlns:a16="http://schemas.microsoft.com/office/drawing/2014/main" val="20000"/>
                    </a:ext>
                  </a:extLst>
                </a:gridCol>
                <a:gridCol w="3538538">
                  <a:extLst>
                    <a:ext uri="{9D8B030D-6E8A-4147-A177-3AD203B41FA5}">
                      <a16:colId xmlns:a16="http://schemas.microsoft.com/office/drawing/2014/main" val="20001"/>
                    </a:ext>
                  </a:extLst>
                </a:gridCol>
              </a:tblGrid>
              <a:tr h="1422273">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endParaRPr kumimoji="0" lang="tr-TR" sz="2600" b="0" i="0" u="none" strike="noStrike" cap="none" normalizeH="0" baseline="0" dirty="0" smtClean="0">
                        <a:ln>
                          <a:noFill/>
                        </a:ln>
                        <a:solidFill>
                          <a:schemeClr val="tx1"/>
                        </a:solidFill>
                        <a:effectLst/>
                        <a:latin typeface="Verdana" pitchFamily="34" charset="0"/>
                        <a:cs typeface="Arial" charset="0"/>
                      </a:endParaRPr>
                    </a:p>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tr-TR" sz="2600" b="0" i="0" u="none" strike="noStrike" cap="none" normalizeH="0" baseline="0" dirty="0" smtClean="0">
                          <a:ln>
                            <a:noFill/>
                          </a:ln>
                          <a:solidFill>
                            <a:schemeClr val="accent1">
                              <a:lumMod val="60000"/>
                              <a:lumOff val="40000"/>
                            </a:schemeClr>
                          </a:solidFill>
                          <a:effectLst/>
                          <a:latin typeface="Verdana" pitchFamily="34" charset="0"/>
                          <a:cs typeface="Arial" charset="0"/>
                        </a:rPr>
                        <a:t>zeka </a:t>
                      </a:r>
                    </a:p>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tr-TR" sz="2000" b="0" i="0" u="none" strike="noStrike" cap="none" normalizeH="0" baseline="0" dirty="0" smtClean="0">
                          <a:ln>
                            <a:noFill/>
                          </a:ln>
                          <a:solidFill>
                            <a:schemeClr val="accent1">
                              <a:lumMod val="60000"/>
                              <a:lumOff val="40000"/>
                            </a:schemeClr>
                          </a:solidFill>
                          <a:effectLst/>
                          <a:latin typeface="Verdana" pitchFamily="34" charset="0"/>
                          <a:cs typeface="Arial" charset="0"/>
                        </a:rPr>
                        <a:t>(ıraksak ve yakınsak düşünme)</a:t>
                      </a:r>
                    </a:p>
                  </a:txBody>
                  <a:tcPr marT="45716" marB="4571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endParaRPr kumimoji="0" lang="tr-TR" sz="2600" b="0" i="0" u="none" strike="noStrike" cap="none" normalizeH="0" baseline="0" dirty="0" smtClean="0">
                        <a:ln>
                          <a:noFill/>
                        </a:ln>
                        <a:solidFill>
                          <a:schemeClr val="tx1"/>
                        </a:solidFill>
                        <a:effectLst/>
                        <a:latin typeface="Verdana" pitchFamily="34" charset="0"/>
                        <a:cs typeface="Arial" charset="0"/>
                      </a:endParaRPr>
                    </a:p>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tr-TR" sz="2600" b="0" i="0" u="none" strike="noStrike" cap="none" normalizeH="0" baseline="0" dirty="0" smtClean="0">
                          <a:ln>
                            <a:noFill/>
                          </a:ln>
                          <a:solidFill>
                            <a:schemeClr val="accent1">
                              <a:lumMod val="60000"/>
                              <a:lumOff val="40000"/>
                            </a:schemeClr>
                          </a:solidFill>
                          <a:effectLst/>
                          <a:latin typeface="Verdana" pitchFamily="34" charset="0"/>
                          <a:cs typeface="Arial" charset="0"/>
                        </a:rPr>
                        <a:t>bellek</a:t>
                      </a:r>
                    </a:p>
                  </a:txBody>
                  <a:tcPr marT="45716" marB="4571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1438528">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endParaRPr kumimoji="0" lang="tr-TR" sz="2600" b="0" i="0" u="none" strike="noStrike" cap="none" normalizeH="0" baseline="0" dirty="0" smtClean="0">
                        <a:ln>
                          <a:noFill/>
                        </a:ln>
                        <a:solidFill>
                          <a:schemeClr val="accent1">
                            <a:lumMod val="60000"/>
                            <a:lumOff val="40000"/>
                          </a:schemeClr>
                        </a:solidFill>
                        <a:effectLst/>
                        <a:latin typeface="Verdana" pitchFamily="34" charset="0"/>
                        <a:cs typeface="Arial" charset="0"/>
                      </a:endParaRPr>
                    </a:p>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tr-TR" sz="2600" b="0" i="0" u="none" strike="noStrike" cap="none" normalizeH="0" baseline="0" dirty="0" smtClean="0">
                          <a:ln>
                            <a:noFill/>
                          </a:ln>
                          <a:solidFill>
                            <a:schemeClr val="accent1">
                              <a:lumMod val="60000"/>
                              <a:lumOff val="40000"/>
                            </a:schemeClr>
                          </a:solidFill>
                          <a:effectLst/>
                          <a:latin typeface="Verdana" pitchFamily="34" charset="0"/>
                          <a:cs typeface="Arial" charset="0"/>
                        </a:rPr>
                        <a:t>yetenek</a:t>
                      </a:r>
                    </a:p>
                  </a:txBody>
                  <a:tcPr marT="45716" marB="4571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endParaRPr kumimoji="0" lang="tr-TR" sz="2600" b="0" i="0" u="none" strike="noStrike" cap="none" normalizeH="0" baseline="0" dirty="0" smtClean="0">
                        <a:ln>
                          <a:noFill/>
                        </a:ln>
                        <a:solidFill>
                          <a:schemeClr val="accent1">
                            <a:lumMod val="60000"/>
                            <a:lumOff val="40000"/>
                          </a:schemeClr>
                        </a:solidFill>
                        <a:effectLst/>
                        <a:latin typeface="Verdana" pitchFamily="34" charset="0"/>
                        <a:cs typeface="Arial" charset="0"/>
                      </a:endParaRPr>
                    </a:p>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tr-TR" sz="2600" b="0" i="0" u="none" strike="noStrike" cap="none" normalizeH="0" baseline="0" dirty="0" smtClean="0">
                          <a:ln>
                            <a:noFill/>
                          </a:ln>
                          <a:solidFill>
                            <a:schemeClr val="accent1">
                              <a:lumMod val="60000"/>
                              <a:lumOff val="40000"/>
                            </a:schemeClr>
                          </a:solidFill>
                          <a:effectLst/>
                          <a:latin typeface="Verdana" pitchFamily="34" charset="0"/>
                          <a:cs typeface="Arial" charset="0"/>
                        </a:rPr>
                        <a:t>beceri</a:t>
                      </a:r>
                    </a:p>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endParaRPr kumimoji="0" lang="tr-TR" sz="2600" b="0" i="0" u="none" strike="noStrike" cap="none" normalizeH="0" baseline="0" dirty="0" smtClean="0">
                        <a:ln>
                          <a:noFill/>
                        </a:ln>
                        <a:solidFill>
                          <a:schemeClr val="accent1">
                            <a:lumMod val="60000"/>
                            <a:lumOff val="40000"/>
                          </a:schemeClr>
                        </a:solidFill>
                        <a:effectLst/>
                        <a:latin typeface="Verdana" pitchFamily="34" charset="0"/>
                        <a:cs typeface="Arial" charset="0"/>
                      </a:endParaRPr>
                    </a:p>
                  </a:txBody>
                  <a:tcPr marT="45716" marB="4571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1422273">
                <a:tc gridSpan="2">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endParaRPr kumimoji="0" lang="tr-TR" sz="2600" b="0" i="0" u="none" strike="noStrike" cap="none" normalizeH="0" baseline="0" dirty="0" smtClean="0">
                        <a:ln>
                          <a:noFill/>
                        </a:ln>
                        <a:solidFill>
                          <a:schemeClr val="accent1">
                            <a:lumMod val="60000"/>
                            <a:lumOff val="40000"/>
                          </a:schemeClr>
                        </a:solidFill>
                        <a:effectLst/>
                        <a:latin typeface="Verdana" pitchFamily="34" charset="0"/>
                        <a:cs typeface="Arial" charset="0"/>
                      </a:endParaRPr>
                    </a:p>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tr-TR" sz="2600" b="0" i="0" u="none" strike="noStrike" cap="none" normalizeH="0" baseline="0" dirty="0" smtClean="0">
                          <a:ln>
                            <a:noFill/>
                          </a:ln>
                          <a:solidFill>
                            <a:schemeClr val="accent1">
                              <a:lumMod val="60000"/>
                              <a:lumOff val="40000"/>
                            </a:schemeClr>
                          </a:solidFill>
                          <a:effectLst/>
                          <a:latin typeface="Verdana" pitchFamily="34" charset="0"/>
                          <a:cs typeface="Arial" charset="0"/>
                        </a:rPr>
                        <a:t>yaratıcılık</a:t>
                      </a:r>
                    </a:p>
                  </a:txBody>
                  <a:tcPr marT="45716" marB="45716"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tr-TR"/>
                    </a:p>
                  </a:txBody>
                  <a:tcPr/>
                </a:tc>
                <a:extLst>
                  <a:ext uri="{0D108BD9-81ED-4DB2-BD59-A6C34878D82A}">
                    <a16:rowId xmlns:a16="http://schemas.microsoft.com/office/drawing/2014/main" val="10002"/>
                  </a:ext>
                </a:extLst>
              </a:tr>
            </a:tbl>
          </a:graphicData>
        </a:graphic>
      </p:graphicFrame>
      <p:sp>
        <p:nvSpPr>
          <p:cNvPr id="19458" name="Veri Yer Tutucusu 3"/>
          <p:cNvSpPr>
            <a:spLocks noGrp="1"/>
          </p:cNvSpPr>
          <p:nvPr>
            <p:ph type="dt" sz="half" idx="10"/>
          </p:nvPr>
        </p:nvSpPr>
        <p:spPr>
          <a:noFill/>
        </p:spPr>
        <p:txBody>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fld id="{CE29F2C1-98CE-4843-B1D2-8E3E51D592A4}" type="datetime1">
              <a:rPr lang="tr-TR" altLang="tr-TR"/>
              <a:pPr eaLnBrk="1" hangingPunct="1"/>
              <a:t>15.2.2018</a:t>
            </a:fld>
            <a:endParaRPr lang="tr-TR" altLang="tr-TR"/>
          </a:p>
        </p:txBody>
      </p:sp>
      <p:sp>
        <p:nvSpPr>
          <p:cNvPr id="19459" name="Altbilgi Yer Tutucusu 4"/>
          <p:cNvSpPr>
            <a:spLocks noGrp="1"/>
          </p:cNvSpPr>
          <p:nvPr>
            <p:ph type="ftr" sz="quarter" idx="11"/>
          </p:nvPr>
        </p:nvSpPr>
        <p:spPr>
          <a:noFill/>
        </p:spPr>
        <p:txBody>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r>
              <a:rPr lang="tr-TR" altLang="tr-TR"/>
              <a:t>Öğr. Gör Pınar KIZILHAN</a:t>
            </a:r>
          </a:p>
        </p:txBody>
      </p:sp>
      <p:sp>
        <p:nvSpPr>
          <p:cNvPr id="19460" name="Slayt Numarası Yer Tutucusu 5"/>
          <p:cNvSpPr>
            <a:spLocks noGrp="1"/>
          </p:cNvSpPr>
          <p:nvPr>
            <p:ph type="sldNum" sz="quarter" idx="12"/>
          </p:nvPr>
        </p:nvSpPr>
        <p:spPr>
          <a:noFill/>
        </p:spPr>
        <p:txBody>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fld id="{74A76E52-8FCF-4AFE-B4E1-347E8E127A21}" type="slidenum">
              <a:rPr lang="tr-TR" altLang="tr-TR"/>
              <a:pPr eaLnBrk="1" hangingPunct="1"/>
              <a:t>4</a:t>
            </a:fld>
            <a:endParaRPr lang="tr-TR" altLang="tr-TR"/>
          </a:p>
        </p:txBody>
      </p:sp>
      <p:sp>
        <p:nvSpPr>
          <p:cNvPr id="2" name="Unvan 1"/>
          <p:cNvSpPr>
            <a:spLocks noGrp="1"/>
          </p:cNvSpPr>
          <p:nvPr>
            <p:ph type="title"/>
          </p:nvPr>
        </p:nvSpPr>
        <p:spPr/>
        <p:txBody>
          <a:bodyPr/>
          <a:lstStyle/>
          <a:p>
            <a:endParaRPr lang="tr-TR"/>
          </a:p>
        </p:txBody>
      </p:sp>
    </p:spTree>
    <p:extLst>
      <p:ext uri="{BB962C8B-B14F-4D97-AF65-F5344CB8AC3E}">
        <p14:creationId xmlns:p14="http://schemas.microsoft.com/office/powerpoint/2010/main" val="173596333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5" name="Rectangle 3"/>
          <p:cNvSpPr>
            <a:spLocks noGrp="1" noChangeArrowheads="1"/>
          </p:cNvSpPr>
          <p:nvPr>
            <p:ph idx="1"/>
          </p:nvPr>
        </p:nvSpPr>
        <p:spPr>
          <a:xfrm>
            <a:off x="2589212" y="787782"/>
            <a:ext cx="8915400" cy="5123440"/>
          </a:xfrm>
        </p:spPr>
        <p:txBody>
          <a:bodyPr/>
          <a:lstStyle/>
          <a:p>
            <a:pPr marL="0" indent="0" algn="ctr" eaLnBrk="1" hangingPunct="1">
              <a:buNone/>
            </a:pPr>
            <a:r>
              <a:rPr lang="tr-TR" altLang="tr-TR" sz="2800" b="1" dirty="0" smtClean="0">
                <a:solidFill>
                  <a:schemeClr val="accent1">
                    <a:lumMod val="60000"/>
                    <a:lumOff val="40000"/>
                  </a:schemeClr>
                </a:solidFill>
              </a:rPr>
              <a:t>Zeka </a:t>
            </a:r>
            <a:endParaRPr lang="tr-TR" altLang="tr-TR" sz="2800" b="1" dirty="0">
              <a:solidFill>
                <a:schemeClr val="accent1">
                  <a:lumMod val="60000"/>
                  <a:lumOff val="40000"/>
                </a:schemeClr>
              </a:solidFill>
            </a:endParaRPr>
          </a:p>
          <a:p>
            <a:pPr algn="ctr" eaLnBrk="1" hangingPunct="1">
              <a:buFont typeface="Wingdings" panose="05000000000000000000" pitchFamily="2" charset="2"/>
              <a:buNone/>
            </a:pPr>
            <a:endParaRPr lang="tr-TR" altLang="tr-TR" sz="2400" dirty="0" smtClean="0"/>
          </a:p>
          <a:p>
            <a:pPr algn="ctr" eaLnBrk="1" hangingPunct="1">
              <a:buFont typeface="Wingdings" panose="05000000000000000000" pitchFamily="2" charset="2"/>
              <a:buNone/>
            </a:pPr>
            <a:r>
              <a:rPr lang="tr-TR" altLang="tr-TR" sz="2400" dirty="0" smtClean="0"/>
              <a:t>öğrenilmiş</a:t>
            </a:r>
            <a:r>
              <a:rPr lang="tr-TR" altLang="tr-TR" sz="2400" dirty="0"/>
              <a:t>, kazanılmış bilgileri değişik durumlarda kullanabilme, bu bilgilerle değişik durumlara uyum sağlama yetisidir.</a:t>
            </a:r>
          </a:p>
        </p:txBody>
      </p:sp>
      <p:sp>
        <p:nvSpPr>
          <p:cNvPr id="20482" name="Veri Yer Tutucusu 3"/>
          <p:cNvSpPr>
            <a:spLocks noGrp="1"/>
          </p:cNvSpPr>
          <p:nvPr>
            <p:ph type="dt" sz="half" idx="10"/>
          </p:nvPr>
        </p:nvSpPr>
        <p:spPr>
          <a:noFill/>
        </p:spPr>
        <p:txBody>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fld id="{60ADD3EF-3A5F-4A58-97E2-55F74A1AB295}" type="datetime1">
              <a:rPr lang="tr-TR" altLang="tr-TR"/>
              <a:pPr eaLnBrk="1" hangingPunct="1"/>
              <a:t>15.2.2018</a:t>
            </a:fld>
            <a:endParaRPr lang="tr-TR" altLang="tr-TR"/>
          </a:p>
        </p:txBody>
      </p:sp>
      <p:sp>
        <p:nvSpPr>
          <p:cNvPr id="20483" name="Altbilgi Yer Tutucusu 4"/>
          <p:cNvSpPr>
            <a:spLocks noGrp="1"/>
          </p:cNvSpPr>
          <p:nvPr>
            <p:ph type="ftr" sz="quarter" idx="11"/>
          </p:nvPr>
        </p:nvSpPr>
        <p:spPr>
          <a:noFill/>
        </p:spPr>
        <p:txBody>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r>
              <a:rPr lang="tr-TR" altLang="tr-TR"/>
              <a:t>Öğr. Gör Pınar KIZILHAN</a:t>
            </a:r>
          </a:p>
        </p:txBody>
      </p:sp>
      <p:sp>
        <p:nvSpPr>
          <p:cNvPr id="20484" name="Slayt Numarası Yer Tutucusu 5"/>
          <p:cNvSpPr>
            <a:spLocks noGrp="1"/>
          </p:cNvSpPr>
          <p:nvPr>
            <p:ph type="sldNum" sz="quarter" idx="12"/>
          </p:nvPr>
        </p:nvSpPr>
        <p:spPr>
          <a:noFill/>
        </p:spPr>
        <p:txBody>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fld id="{C831A7DC-6398-488B-BD98-1119DF1108CE}" type="slidenum">
              <a:rPr lang="tr-TR" altLang="tr-TR"/>
              <a:pPr eaLnBrk="1" hangingPunct="1"/>
              <a:t>5</a:t>
            </a:fld>
            <a:endParaRPr lang="tr-TR" altLang="tr-TR"/>
          </a:p>
        </p:txBody>
      </p:sp>
    </p:spTree>
    <p:extLst>
      <p:ext uri="{BB962C8B-B14F-4D97-AF65-F5344CB8AC3E}">
        <p14:creationId xmlns:p14="http://schemas.microsoft.com/office/powerpoint/2010/main" val="419704043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9" name="Rectangle 3"/>
          <p:cNvSpPr>
            <a:spLocks noGrp="1" noChangeArrowheads="1"/>
          </p:cNvSpPr>
          <p:nvPr>
            <p:ph idx="1"/>
          </p:nvPr>
        </p:nvSpPr>
        <p:spPr/>
        <p:txBody>
          <a:bodyPr/>
          <a:lstStyle/>
          <a:p>
            <a:pPr algn="ctr" eaLnBrk="1" hangingPunct="1"/>
            <a:r>
              <a:rPr lang="tr-TR" altLang="tr-TR" sz="2400"/>
              <a:t>Öyleyse; zekanın bir boyutu </a:t>
            </a:r>
          </a:p>
          <a:p>
            <a:pPr algn="ctr" eaLnBrk="1" hangingPunct="1">
              <a:buFont typeface="Wingdings" panose="05000000000000000000" pitchFamily="2" charset="2"/>
              <a:buNone/>
            </a:pPr>
            <a:endParaRPr lang="tr-TR" altLang="tr-TR" sz="2400"/>
          </a:p>
          <a:p>
            <a:pPr algn="ctr" eaLnBrk="1" hangingPunct="1">
              <a:buFont typeface="Wingdings" panose="05000000000000000000" pitchFamily="2" charset="2"/>
              <a:buNone/>
            </a:pPr>
            <a:r>
              <a:rPr lang="tr-TR" altLang="tr-TR" sz="2400"/>
              <a:t>* kazanılmış bilgileri ve belleği kapsar; </a:t>
            </a:r>
          </a:p>
          <a:p>
            <a:pPr algn="ctr" eaLnBrk="1" hangingPunct="1">
              <a:buFont typeface="Wingdings" panose="05000000000000000000" pitchFamily="2" charset="2"/>
              <a:buNone/>
            </a:pPr>
            <a:endParaRPr lang="tr-TR" altLang="tr-TR" sz="2400"/>
          </a:p>
          <a:p>
            <a:pPr algn="ctr" eaLnBrk="1" hangingPunct="1">
              <a:buFont typeface="Wingdings" panose="05000000000000000000" pitchFamily="2" charset="2"/>
              <a:buNone/>
            </a:pPr>
            <a:r>
              <a:rPr lang="tr-TR" altLang="tr-TR" sz="2400"/>
              <a:t>* öğrenilmiş ve kazanılmış bu bilgileri işleyen iki tür düşünme ise yakınsak ve ıraksak düşünme biçimleridir. </a:t>
            </a:r>
          </a:p>
        </p:txBody>
      </p:sp>
      <p:sp>
        <p:nvSpPr>
          <p:cNvPr id="21506" name="Veri Yer Tutucusu 3"/>
          <p:cNvSpPr>
            <a:spLocks noGrp="1"/>
          </p:cNvSpPr>
          <p:nvPr>
            <p:ph type="dt" sz="half" idx="10"/>
          </p:nvPr>
        </p:nvSpPr>
        <p:spPr>
          <a:noFill/>
        </p:spPr>
        <p:txBody>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fld id="{62CFF0C5-AF52-4111-8840-12F0B832D2DA}" type="datetime1">
              <a:rPr lang="tr-TR" altLang="tr-TR"/>
              <a:pPr eaLnBrk="1" hangingPunct="1"/>
              <a:t>15.2.2018</a:t>
            </a:fld>
            <a:endParaRPr lang="tr-TR" altLang="tr-TR"/>
          </a:p>
        </p:txBody>
      </p:sp>
      <p:sp>
        <p:nvSpPr>
          <p:cNvPr id="21507" name="Altbilgi Yer Tutucusu 4"/>
          <p:cNvSpPr>
            <a:spLocks noGrp="1"/>
          </p:cNvSpPr>
          <p:nvPr>
            <p:ph type="ftr" sz="quarter" idx="11"/>
          </p:nvPr>
        </p:nvSpPr>
        <p:spPr>
          <a:noFill/>
        </p:spPr>
        <p:txBody>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r>
              <a:rPr lang="tr-TR" altLang="tr-TR"/>
              <a:t>Öğr. Gör Pınar KIZILHAN</a:t>
            </a:r>
          </a:p>
        </p:txBody>
      </p:sp>
      <p:sp>
        <p:nvSpPr>
          <p:cNvPr id="21508" name="Slayt Numarası Yer Tutucusu 5"/>
          <p:cNvSpPr>
            <a:spLocks noGrp="1"/>
          </p:cNvSpPr>
          <p:nvPr>
            <p:ph type="sldNum" sz="quarter" idx="12"/>
          </p:nvPr>
        </p:nvSpPr>
        <p:spPr>
          <a:noFill/>
        </p:spPr>
        <p:txBody>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fld id="{C637C91D-4456-4BA2-8879-9936C482C4A6}" type="slidenum">
              <a:rPr lang="tr-TR" altLang="tr-TR"/>
              <a:pPr eaLnBrk="1" hangingPunct="1"/>
              <a:t>6</a:t>
            </a:fld>
            <a:endParaRPr lang="tr-TR" altLang="tr-TR"/>
          </a:p>
        </p:txBody>
      </p:sp>
      <p:sp>
        <p:nvSpPr>
          <p:cNvPr id="2" name="Unvan 1"/>
          <p:cNvSpPr>
            <a:spLocks noGrp="1"/>
          </p:cNvSpPr>
          <p:nvPr>
            <p:ph type="title"/>
          </p:nvPr>
        </p:nvSpPr>
        <p:spPr/>
        <p:txBody>
          <a:bodyPr/>
          <a:lstStyle/>
          <a:p>
            <a:endParaRPr lang="tr-TR"/>
          </a:p>
        </p:txBody>
      </p:sp>
    </p:spTree>
    <p:extLst>
      <p:ext uri="{BB962C8B-B14F-4D97-AF65-F5344CB8AC3E}">
        <p14:creationId xmlns:p14="http://schemas.microsoft.com/office/powerpoint/2010/main" val="396161513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3" name="Rectangle 2"/>
          <p:cNvSpPr>
            <a:spLocks noGrp="1" noChangeArrowheads="1"/>
          </p:cNvSpPr>
          <p:nvPr>
            <p:ph type="title"/>
          </p:nvPr>
        </p:nvSpPr>
        <p:spPr/>
        <p:txBody>
          <a:bodyPr/>
          <a:lstStyle/>
          <a:p>
            <a:pPr eaLnBrk="1" hangingPunct="1"/>
            <a:endParaRPr lang="tr-TR" altLang="tr-TR" smtClean="0"/>
          </a:p>
        </p:txBody>
      </p:sp>
      <p:sp>
        <p:nvSpPr>
          <p:cNvPr id="22534" name="Rectangle 3"/>
          <p:cNvSpPr>
            <a:spLocks noGrp="1" noChangeArrowheads="1"/>
          </p:cNvSpPr>
          <p:nvPr>
            <p:ph idx="1"/>
          </p:nvPr>
        </p:nvSpPr>
        <p:spPr/>
        <p:txBody>
          <a:bodyPr/>
          <a:lstStyle/>
          <a:p>
            <a:pPr eaLnBrk="1" hangingPunct="1"/>
            <a:r>
              <a:rPr lang="tr-TR" altLang="tr-TR" sz="2400" i="1" dirty="0">
                <a:solidFill>
                  <a:schemeClr val="accent1">
                    <a:lumMod val="60000"/>
                    <a:lumOff val="40000"/>
                  </a:schemeClr>
                </a:solidFill>
              </a:rPr>
              <a:t>Yakınsak düşünme, </a:t>
            </a:r>
            <a:r>
              <a:rPr lang="tr-TR" altLang="tr-TR" sz="2400" dirty="0"/>
              <a:t>beklenen ve olağan yanıtlara yöneliktir. </a:t>
            </a:r>
          </a:p>
          <a:p>
            <a:pPr eaLnBrk="1" hangingPunct="1"/>
            <a:endParaRPr lang="tr-TR" altLang="tr-TR" sz="2400" dirty="0"/>
          </a:p>
          <a:p>
            <a:pPr eaLnBrk="1" hangingPunct="1"/>
            <a:r>
              <a:rPr lang="tr-TR" altLang="tr-TR" sz="2400" i="1" dirty="0">
                <a:solidFill>
                  <a:schemeClr val="accent1">
                    <a:lumMod val="60000"/>
                    <a:lumOff val="40000"/>
                  </a:schemeClr>
                </a:solidFill>
              </a:rPr>
              <a:t>Iraksak düşünme, </a:t>
            </a:r>
            <a:r>
              <a:rPr lang="tr-TR" altLang="tr-TR" sz="2400" dirty="0"/>
              <a:t>önceden hiç </a:t>
            </a:r>
            <a:r>
              <a:rPr lang="tr-TR" altLang="tr-TR" sz="2400" dirty="0" err="1"/>
              <a:t>birşeyin</a:t>
            </a:r>
            <a:r>
              <a:rPr lang="tr-TR" altLang="tr-TR" sz="2400" dirty="0"/>
              <a:t> belirlenmemiş olduğu özgürce yol alan düşünmedir. </a:t>
            </a:r>
          </a:p>
        </p:txBody>
      </p:sp>
      <p:sp>
        <p:nvSpPr>
          <p:cNvPr id="22530" name="Veri Yer Tutucusu 3"/>
          <p:cNvSpPr>
            <a:spLocks noGrp="1"/>
          </p:cNvSpPr>
          <p:nvPr>
            <p:ph type="dt" sz="half" idx="10"/>
          </p:nvPr>
        </p:nvSpPr>
        <p:spPr>
          <a:noFill/>
        </p:spPr>
        <p:txBody>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fld id="{7C959FFA-4002-4C34-9A8F-CDE0724CF2A7}" type="datetime1">
              <a:rPr lang="tr-TR" altLang="tr-TR"/>
              <a:pPr eaLnBrk="1" hangingPunct="1"/>
              <a:t>15.2.2018</a:t>
            </a:fld>
            <a:endParaRPr lang="tr-TR" altLang="tr-TR"/>
          </a:p>
        </p:txBody>
      </p:sp>
      <p:sp>
        <p:nvSpPr>
          <p:cNvPr id="22531" name="Altbilgi Yer Tutucusu 4"/>
          <p:cNvSpPr>
            <a:spLocks noGrp="1"/>
          </p:cNvSpPr>
          <p:nvPr>
            <p:ph type="ftr" sz="quarter" idx="11"/>
          </p:nvPr>
        </p:nvSpPr>
        <p:spPr>
          <a:noFill/>
        </p:spPr>
        <p:txBody>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r>
              <a:rPr lang="tr-TR" altLang="tr-TR"/>
              <a:t>Öğr. Gör Pınar KIZILHAN</a:t>
            </a:r>
          </a:p>
        </p:txBody>
      </p:sp>
      <p:sp>
        <p:nvSpPr>
          <p:cNvPr id="22532" name="Slayt Numarası Yer Tutucusu 5"/>
          <p:cNvSpPr>
            <a:spLocks noGrp="1"/>
          </p:cNvSpPr>
          <p:nvPr>
            <p:ph type="sldNum" sz="quarter" idx="12"/>
          </p:nvPr>
        </p:nvSpPr>
        <p:spPr>
          <a:noFill/>
        </p:spPr>
        <p:txBody>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fld id="{9A35A95F-677E-4D65-92DC-BE0F082594A8}" type="slidenum">
              <a:rPr lang="tr-TR" altLang="tr-TR"/>
              <a:pPr eaLnBrk="1" hangingPunct="1"/>
              <a:t>7</a:t>
            </a:fld>
            <a:endParaRPr lang="tr-TR" altLang="tr-TR"/>
          </a:p>
        </p:txBody>
      </p:sp>
    </p:spTree>
    <p:extLst>
      <p:ext uri="{BB962C8B-B14F-4D97-AF65-F5344CB8AC3E}">
        <p14:creationId xmlns:p14="http://schemas.microsoft.com/office/powerpoint/2010/main" val="206830673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7" name="Rectangle 2"/>
          <p:cNvSpPr>
            <a:spLocks noGrp="1" noChangeArrowheads="1"/>
          </p:cNvSpPr>
          <p:nvPr>
            <p:ph type="title"/>
          </p:nvPr>
        </p:nvSpPr>
        <p:spPr/>
        <p:txBody>
          <a:bodyPr/>
          <a:lstStyle/>
          <a:p>
            <a:pPr eaLnBrk="1" hangingPunct="1"/>
            <a:endParaRPr lang="tr-TR" altLang="tr-TR" smtClean="0"/>
          </a:p>
        </p:txBody>
      </p:sp>
      <p:sp>
        <p:nvSpPr>
          <p:cNvPr id="23558" name="Rectangle 3"/>
          <p:cNvSpPr>
            <a:spLocks noGrp="1" noChangeArrowheads="1"/>
          </p:cNvSpPr>
          <p:nvPr>
            <p:ph idx="1"/>
          </p:nvPr>
        </p:nvSpPr>
        <p:spPr/>
        <p:txBody>
          <a:bodyPr/>
          <a:lstStyle/>
          <a:p>
            <a:pPr algn="just" eaLnBrk="1" hangingPunct="1">
              <a:lnSpc>
                <a:spcPct val="150000"/>
              </a:lnSpc>
            </a:pPr>
            <a:r>
              <a:rPr lang="tr-TR" altLang="tr-TR" sz="2000" dirty="0"/>
              <a:t>Genel olarak öğretim yakınsak düşünmeyi geliştirmeye eğilimlidir. </a:t>
            </a:r>
            <a:r>
              <a:rPr lang="tr-TR" altLang="tr-TR" sz="2000" dirty="0">
                <a:solidFill>
                  <a:schemeClr val="accent1">
                    <a:lumMod val="60000"/>
                    <a:lumOff val="40000"/>
                  </a:schemeClr>
                </a:solidFill>
              </a:rPr>
              <a:t>Iraksak</a:t>
            </a:r>
            <a:r>
              <a:rPr lang="tr-TR" altLang="tr-TR" sz="2000" dirty="0">
                <a:solidFill>
                  <a:srgbClr val="FF9900"/>
                </a:solidFill>
              </a:rPr>
              <a:t> </a:t>
            </a:r>
            <a:r>
              <a:rPr lang="tr-TR" altLang="tr-TR" sz="2000" dirty="0"/>
              <a:t>düşünüş biçimlerine, yaratıcı düşünüş biçimlerine pek yer vermemektedir. Buna bağlı olarak sınavlar da</a:t>
            </a:r>
            <a:r>
              <a:rPr lang="tr-TR" altLang="tr-TR" sz="2000" dirty="0">
                <a:solidFill>
                  <a:schemeClr val="accent1">
                    <a:lumMod val="60000"/>
                    <a:lumOff val="40000"/>
                  </a:schemeClr>
                </a:solidFill>
              </a:rPr>
              <a:t> yakınsak </a:t>
            </a:r>
            <a:r>
              <a:rPr lang="tr-TR" altLang="tr-TR" sz="2000" dirty="0"/>
              <a:t>düşünmeyi değerlendirecek biçimde düzenlenmekte ıraksak (yaratıcı düşünceyi) ihmal etmektedir.  </a:t>
            </a:r>
          </a:p>
        </p:txBody>
      </p:sp>
      <p:sp>
        <p:nvSpPr>
          <p:cNvPr id="23554" name="Veri Yer Tutucusu 3"/>
          <p:cNvSpPr>
            <a:spLocks noGrp="1"/>
          </p:cNvSpPr>
          <p:nvPr>
            <p:ph type="dt" sz="half" idx="10"/>
          </p:nvPr>
        </p:nvSpPr>
        <p:spPr>
          <a:noFill/>
        </p:spPr>
        <p:txBody>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fld id="{88D0DE26-0398-46E3-8A42-B8BCC35EFFD8}" type="datetime1">
              <a:rPr lang="tr-TR" altLang="tr-TR"/>
              <a:pPr eaLnBrk="1" hangingPunct="1"/>
              <a:t>15.2.2018</a:t>
            </a:fld>
            <a:endParaRPr lang="tr-TR" altLang="tr-TR"/>
          </a:p>
        </p:txBody>
      </p:sp>
      <p:sp>
        <p:nvSpPr>
          <p:cNvPr id="23555" name="Altbilgi Yer Tutucusu 4"/>
          <p:cNvSpPr>
            <a:spLocks noGrp="1"/>
          </p:cNvSpPr>
          <p:nvPr>
            <p:ph type="ftr" sz="quarter" idx="11"/>
          </p:nvPr>
        </p:nvSpPr>
        <p:spPr>
          <a:noFill/>
        </p:spPr>
        <p:txBody>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r>
              <a:rPr lang="tr-TR" altLang="tr-TR"/>
              <a:t>Öğr. Gör Pınar KIZILHAN</a:t>
            </a:r>
          </a:p>
        </p:txBody>
      </p:sp>
      <p:sp>
        <p:nvSpPr>
          <p:cNvPr id="23556" name="Slayt Numarası Yer Tutucusu 5"/>
          <p:cNvSpPr>
            <a:spLocks noGrp="1"/>
          </p:cNvSpPr>
          <p:nvPr>
            <p:ph type="sldNum" sz="quarter" idx="12"/>
          </p:nvPr>
        </p:nvSpPr>
        <p:spPr>
          <a:noFill/>
        </p:spPr>
        <p:txBody>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fld id="{93C51DFE-50CF-4E6B-8B41-12AB1BD7F9E1}" type="slidenum">
              <a:rPr lang="tr-TR" altLang="tr-TR"/>
              <a:pPr eaLnBrk="1" hangingPunct="1"/>
              <a:t>8</a:t>
            </a:fld>
            <a:endParaRPr lang="tr-TR" altLang="tr-TR"/>
          </a:p>
        </p:txBody>
      </p:sp>
    </p:spTree>
    <p:extLst>
      <p:ext uri="{BB962C8B-B14F-4D97-AF65-F5344CB8AC3E}">
        <p14:creationId xmlns:p14="http://schemas.microsoft.com/office/powerpoint/2010/main" val="172892380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81" name="Rectangle 2"/>
          <p:cNvSpPr>
            <a:spLocks noGrp="1" noChangeArrowheads="1"/>
          </p:cNvSpPr>
          <p:nvPr>
            <p:ph type="title"/>
          </p:nvPr>
        </p:nvSpPr>
        <p:spPr/>
        <p:txBody>
          <a:bodyPr/>
          <a:lstStyle/>
          <a:p>
            <a:pPr eaLnBrk="1" hangingPunct="1"/>
            <a:endParaRPr lang="tr-TR" altLang="tr-TR" smtClean="0"/>
          </a:p>
        </p:txBody>
      </p:sp>
      <p:sp>
        <p:nvSpPr>
          <p:cNvPr id="24582" name="Rectangle 3"/>
          <p:cNvSpPr>
            <a:spLocks noGrp="1" noChangeArrowheads="1"/>
          </p:cNvSpPr>
          <p:nvPr>
            <p:ph idx="1"/>
          </p:nvPr>
        </p:nvSpPr>
        <p:spPr/>
        <p:txBody>
          <a:bodyPr/>
          <a:lstStyle/>
          <a:p>
            <a:pPr algn="ctr" eaLnBrk="1" hangingPunct="1"/>
            <a:endParaRPr lang="tr-TR" altLang="tr-TR" sz="2400" dirty="0"/>
          </a:p>
          <a:p>
            <a:pPr algn="ctr" eaLnBrk="1" hangingPunct="1"/>
            <a:r>
              <a:rPr lang="tr-TR" altLang="tr-TR" sz="2400" dirty="0"/>
              <a:t>Aşağıdaki sözcüklerden hangisi, diğerlerinin oluşturduğu bir kümeye girmemektedir?</a:t>
            </a:r>
          </a:p>
          <a:p>
            <a:pPr eaLnBrk="1" hangingPunct="1">
              <a:buFont typeface="Wingdings" panose="05000000000000000000" pitchFamily="2" charset="2"/>
              <a:buNone/>
            </a:pPr>
            <a:endParaRPr lang="tr-TR" altLang="tr-TR" sz="2400" dirty="0"/>
          </a:p>
          <a:p>
            <a:pPr algn="ctr" eaLnBrk="1" hangingPunct="1"/>
            <a:r>
              <a:rPr lang="tr-TR" altLang="tr-TR" sz="2400" dirty="0"/>
              <a:t>Çimen-gül-yaprak-üzüm-kurbağa</a:t>
            </a:r>
          </a:p>
          <a:p>
            <a:pPr eaLnBrk="1" hangingPunct="1"/>
            <a:endParaRPr lang="tr-TR" altLang="tr-TR" sz="2400" dirty="0"/>
          </a:p>
        </p:txBody>
      </p:sp>
      <p:sp>
        <p:nvSpPr>
          <p:cNvPr id="24578" name="Veri Yer Tutucusu 3"/>
          <p:cNvSpPr>
            <a:spLocks noGrp="1"/>
          </p:cNvSpPr>
          <p:nvPr>
            <p:ph type="dt" sz="half" idx="10"/>
          </p:nvPr>
        </p:nvSpPr>
        <p:spPr>
          <a:noFill/>
        </p:spPr>
        <p:txBody>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fld id="{9CB47AF0-9B04-4336-A728-5832A8140CC3}" type="datetime1">
              <a:rPr lang="tr-TR" altLang="tr-TR"/>
              <a:pPr eaLnBrk="1" hangingPunct="1"/>
              <a:t>15.2.2018</a:t>
            </a:fld>
            <a:endParaRPr lang="tr-TR" altLang="tr-TR"/>
          </a:p>
        </p:txBody>
      </p:sp>
      <p:sp>
        <p:nvSpPr>
          <p:cNvPr id="24579" name="Altbilgi Yer Tutucusu 4"/>
          <p:cNvSpPr>
            <a:spLocks noGrp="1"/>
          </p:cNvSpPr>
          <p:nvPr>
            <p:ph type="ftr" sz="quarter" idx="11"/>
          </p:nvPr>
        </p:nvSpPr>
        <p:spPr>
          <a:noFill/>
        </p:spPr>
        <p:txBody>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r>
              <a:rPr lang="tr-TR" altLang="tr-TR"/>
              <a:t>Öğr. Gör Pınar KIZILHAN</a:t>
            </a:r>
          </a:p>
        </p:txBody>
      </p:sp>
      <p:sp>
        <p:nvSpPr>
          <p:cNvPr id="24580" name="Slayt Numarası Yer Tutucusu 5"/>
          <p:cNvSpPr>
            <a:spLocks noGrp="1"/>
          </p:cNvSpPr>
          <p:nvPr>
            <p:ph type="sldNum" sz="quarter" idx="12"/>
          </p:nvPr>
        </p:nvSpPr>
        <p:spPr>
          <a:noFill/>
        </p:spPr>
        <p:txBody>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fld id="{2C5E6B07-7535-488A-85C2-265BFA88F853}" type="slidenum">
              <a:rPr lang="tr-TR" altLang="tr-TR"/>
              <a:pPr eaLnBrk="1" hangingPunct="1"/>
              <a:t>9</a:t>
            </a:fld>
            <a:endParaRPr lang="tr-TR" altLang="tr-TR"/>
          </a:p>
        </p:txBody>
      </p:sp>
    </p:spTree>
    <p:extLst>
      <p:ext uri="{BB962C8B-B14F-4D97-AF65-F5344CB8AC3E}">
        <p14:creationId xmlns:p14="http://schemas.microsoft.com/office/powerpoint/2010/main" val="668409685"/>
      </p:ext>
    </p:extLst>
  </p:cSld>
  <p:clrMapOvr>
    <a:masterClrMapping/>
  </p:clrMapOvr>
  <p:timing>
    <p:tnLst>
      <p:par>
        <p:cTn id="1" dur="indefinite" restart="never" nodeType="tmRoot"/>
      </p:par>
    </p:tnLst>
  </p:timing>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18</TotalTime>
  <Words>912</Words>
  <Application>Microsoft Office PowerPoint</Application>
  <PresentationFormat>Geniş ekran</PresentationFormat>
  <Paragraphs>213</Paragraphs>
  <Slides>27</Slides>
  <Notes>0</Notes>
  <HiddenSlides>0</HiddenSlides>
  <MMClips>0</MMClips>
  <ScaleCrop>false</ScaleCrop>
  <HeadingPairs>
    <vt:vector size="6" baseType="variant">
      <vt:variant>
        <vt:lpstr>Kullanılan Yazı Tipleri</vt:lpstr>
      </vt:variant>
      <vt:variant>
        <vt:i4>9</vt:i4>
      </vt:variant>
      <vt:variant>
        <vt:lpstr>Tema</vt:lpstr>
      </vt:variant>
      <vt:variant>
        <vt:i4>1</vt:i4>
      </vt:variant>
      <vt:variant>
        <vt:lpstr>Slayt Başlıkları</vt:lpstr>
      </vt:variant>
      <vt:variant>
        <vt:i4>27</vt:i4>
      </vt:variant>
    </vt:vector>
  </HeadingPairs>
  <TitlesOfParts>
    <vt:vector size="37" baseType="lpstr">
      <vt:lpstr>Arial</vt:lpstr>
      <vt:lpstr>Calibri</vt:lpstr>
      <vt:lpstr>Century Gothic</vt:lpstr>
      <vt:lpstr>Comic Sans MS</vt:lpstr>
      <vt:lpstr>Monotype Sorts</vt:lpstr>
      <vt:lpstr>Times New Roman</vt:lpstr>
      <vt:lpstr>Verdana</vt:lpstr>
      <vt:lpstr>Wingdings</vt:lpstr>
      <vt:lpstr>Wingdings 3</vt:lpstr>
      <vt:lpstr>Duman</vt:lpstr>
      <vt:lpstr>EĞİTİMDE ETKİN ÖĞRENME</vt:lpstr>
      <vt:lpstr>PowerPoint Sunusu</vt:lpstr>
      <vt:lpstr>Etkin öğrenme;</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Dikkat</vt:lpstr>
      <vt:lpstr>Hazırbulunuşluk</vt:lpstr>
      <vt:lpstr>PowerPoint Sunusu</vt:lpstr>
      <vt:lpstr>            ÖĞRETİM İLKELERİ</vt:lpstr>
      <vt:lpstr>PowerPoint Sunusu</vt:lpstr>
      <vt:lpstr>PowerPoint Sunusu</vt:lpstr>
      <vt:lpstr>Öğretim Stratejisi, Öğretim Yöntemi, Öğretim tekniği nedir?</vt:lpstr>
      <vt:lpstr>  VERİ TOPLAMADA 5N 1K </vt:lpstr>
      <vt:lpstr>Yöntemler</vt:lpstr>
      <vt:lpstr>Öğrenme Engelleri nedir?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EĞİTİMDE ETKİN ÖĞRENME</dc:title>
  <dc:creator>packardbellpc</dc:creator>
  <cp:lastModifiedBy>packardbellpc</cp:lastModifiedBy>
  <cp:revision>9</cp:revision>
  <dcterms:created xsi:type="dcterms:W3CDTF">2018-02-12T00:19:25Z</dcterms:created>
  <dcterms:modified xsi:type="dcterms:W3CDTF">2018-02-15T14:06:37Z</dcterms:modified>
</cp:coreProperties>
</file>