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94" r:id="rId3"/>
    <p:sldId id="319" r:id="rId4"/>
    <p:sldId id="295" r:id="rId5"/>
    <p:sldId id="320" r:id="rId6"/>
    <p:sldId id="296" r:id="rId7"/>
    <p:sldId id="297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5957A-3E26-4E9A-A07E-3C6C094AA3E1}" type="datetimeFigureOut">
              <a:rPr lang="tr-TR" smtClean="0"/>
              <a:t>3.12.2018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F36D2-8AAF-4CA0-8641-12BA020244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323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60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35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527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492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353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512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875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320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52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46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925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09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4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783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052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1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131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2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just"/>
            <a:r>
              <a:rPr lang="tr-TR" sz="3200" dirty="0">
                <a:latin typeface="+mn-lt"/>
              </a:rPr>
              <a:t>TEMEL YİYECEK ÜRETİMİ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81216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Bulaşık Yıkama ve Çöp Toplama Bölümü:</a:t>
            </a:r>
            <a:endParaRPr lang="tr-TR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84561"/>
          </a:xfrm>
        </p:spPr>
        <p:txBody>
          <a:bodyPr>
            <a:normAutofit/>
          </a:bodyPr>
          <a:lstStyle/>
          <a:p>
            <a:pPr algn="just"/>
            <a:r>
              <a:rPr lang="tr-TR" sz="3200" dirty="0">
                <a:latin typeface="+mn-lt"/>
              </a:rPr>
              <a:t>Bu bölüm mutfakta üretim sırasında, üretim ve servis sonrasında oluşan mutfak bulaşığının yıkandığı ve çöplerin toplanarak atıldığı bölümdür. Bu bölüm çalışanlarına </a:t>
            </a:r>
            <a:r>
              <a:rPr lang="tr-TR" sz="3200" dirty="0" err="1">
                <a:latin typeface="+mn-lt"/>
              </a:rPr>
              <a:t>steward</a:t>
            </a:r>
            <a:r>
              <a:rPr lang="tr-TR" sz="3200" dirty="0">
                <a:latin typeface="+mn-lt"/>
              </a:rPr>
              <a:t> denir. Bu bölümün başında şef </a:t>
            </a:r>
            <a:r>
              <a:rPr lang="tr-TR" sz="3200" dirty="0" err="1">
                <a:latin typeface="+mn-lt"/>
              </a:rPr>
              <a:t>steward</a:t>
            </a:r>
            <a:r>
              <a:rPr lang="tr-TR" sz="3200" dirty="0">
                <a:latin typeface="+mn-lt"/>
              </a:rPr>
              <a:t> bulunur ve genelde aşçıbaşına bağlı olarak çalışır, ancak bazı işletmelerde doğrudan yiyecek-içecek müdürüne bağlı olduğu da görülmektedir. </a:t>
            </a:r>
          </a:p>
        </p:txBody>
      </p:sp>
    </p:spTree>
    <p:extLst>
      <p:ext uri="{BB962C8B-B14F-4D97-AF65-F5344CB8AC3E}">
        <p14:creationId xmlns:p14="http://schemas.microsoft.com/office/powerpoint/2010/main" val="3167664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Bulaşık Yıkama ve Çöp Toplama Bölümü: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Clr>
                <a:srgbClr val="B15E28"/>
              </a:buClr>
            </a:pPr>
            <a:r>
              <a:rPr lang="tr-TR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Bu bölümde bulunan donanım bulaşık yıkama makinesi, üç </a:t>
            </a:r>
            <a:r>
              <a:rPr lang="tr-TR" sz="32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evyeli</a:t>
            </a:r>
            <a:r>
              <a:rPr lang="tr-TR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bulaşık yıkama tezgahı, istifleme rafları, bardak yıkama makinesi, çöp odası, çöp bidonları ve benzeridir.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6582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Yönetim:</a:t>
            </a:r>
            <a:endParaRPr lang="tr-TR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200" dirty="0">
                <a:latin typeface="+mn-lt"/>
              </a:rPr>
              <a:t>Mutfak yöneticisi sıfatındaki aşçıbaşı ve yardımcılarından oluşan bölümdür. Yönetim, mutfakla ilgili tüm konularda yiyecek-içecek müdürüne karşı sorumludur ve bu kişiye rapor verir. Aşçıbaşının bürosu tüm mutfak kısımlarını iyi görebilecek bir yerde konumlandırılmalıdır. </a:t>
            </a:r>
          </a:p>
        </p:txBody>
      </p:sp>
    </p:spTree>
    <p:extLst>
      <p:ext uri="{BB962C8B-B14F-4D97-AF65-F5344CB8AC3E}">
        <p14:creationId xmlns:p14="http://schemas.microsoft.com/office/powerpoint/2010/main" val="721763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Yönetim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Clr>
                <a:srgbClr val="B15E28"/>
              </a:buClr>
            </a:pPr>
            <a:r>
              <a:rPr lang="tr-TR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Ayrıca çalışma alanlarına bakan kısım camdan yapılmalıdır. Bu büroda menülerin hazırlanması, yemek reçetelerinin yazılması, personelin çalışma programlarının düzenlenmesi, malzeme talep fişlerinin doldurulması vb. işler yapılmaktadır.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4413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Mutfakta Hiyerarşik Basamaklar</a:t>
            </a:r>
            <a:endParaRPr lang="tr-TR" sz="36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63601" y="2404532"/>
            <a:ext cx="10032997" cy="3805768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sz="3200" dirty="0">
                <a:latin typeface="+mn-lt"/>
              </a:rPr>
              <a:t>Aşçıbaşı (Chef de </a:t>
            </a:r>
            <a:r>
              <a:rPr lang="tr-TR" sz="3200" dirty="0" err="1">
                <a:latin typeface="+mn-lt"/>
              </a:rPr>
              <a:t>cuisine</a:t>
            </a:r>
            <a:r>
              <a:rPr lang="tr-TR" sz="3200" dirty="0">
                <a:latin typeface="+mn-lt"/>
              </a:rPr>
              <a:t>) </a:t>
            </a:r>
          </a:p>
          <a:p>
            <a:pPr algn="just"/>
            <a:r>
              <a:rPr lang="tr-TR" sz="3200" dirty="0">
                <a:latin typeface="+mn-lt"/>
              </a:rPr>
              <a:t>Aşçıbaşı Yrd. (Sous Chef) </a:t>
            </a:r>
          </a:p>
          <a:p>
            <a:pPr algn="just"/>
            <a:r>
              <a:rPr lang="tr-TR" sz="3200" dirty="0">
                <a:latin typeface="+mn-lt"/>
              </a:rPr>
              <a:t>Bölüm Şefleri (Chef de </a:t>
            </a:r>
            <a:r>
              <a:rPr lang="tr-TR" sz="3200" dirty="0" err="1">
                <a:latin typeface="+mn-lt"/>
              </a:rPr>
              <a:t>partie</a:t>
            </a:r>
            <a:r>
              <a:rPr lang="tr-TR" sz="3200" dirty="0">
                <a:latin typeface="+mn-lt"/>
              </a:rPr>
              <a:t>) </a:t>
            </a:r>
          </a:p>
          <a:p>
            <a:pPr algn="just"/>
            <a:r>
              <a:rPr lang="tr-TR" sz="3200" dirty="0">
                <a:latin typeface="+mn-lt"/>
              </a:rPr>
              <a:t>Bölüm Aşçıları (Demi Chef de </a:t>
            </a:r>
            <a:r>
              <a:rPr lang="tr-TR" sz="3200" dirty="0" err="1">
                <a:latin typeface="+mn-lt"/>
              </a:rPr>
              <a:t>Partie</a:t>
            </a:r>
            <a:r>
              <a:rPr lang="tr-TR" sz="3200" dirty="0">
                <a:latin typeface="+mn-lt"/>
              </a:rPr>
              <a:t>) </a:t>
            </a:r>
          </a:p>
          <a:p>
            <a:pPr algn="just"/>
            <a:r>
              <a:rPr lang="tr-TR" sz="3200" dirty="0">
                <a:latin typeface="+mn-lt"/>
              </a:rPr>
              <a:t>Aşçı Yardımcıları (</a:t>
            </a:r>
            <a:r>
              <a:rPr lang="tr-TR" sz="3200" dirty="0" err="1">
                <a:latin typeface="+mn-lt"/>
              </a:rPr>
              <a:t>Commis</a:t>
            </a:r>
            <a:r>
              <a:rPr lang="tr-TR" sz="3200" dirty="0">
                <a:latin typeface="+mn-lt"/>
              </a:rPr>
              <a:t>) </a:t>
            </a:r>
            <a:endParaRPr lang="tr-TR" sz="3200" dirty="0"/>
          </a:p>
          <a:p>
            <a:pPr algn="just"/>
            <a:r>
              <a:rPr lang="tr-TR" sz="3200" dirty="0">
                <a:latin typeface="+mn-lt"/>
              </a:rPr>
              <a:t>Stajyerler (</a:t>
            </a:r>
            <a:r>
              <a:rPr lang="tr-TR" sz="3200" dirty="0" err="1">
                <a:latin typeface="+mn-lt"/>
              </a:rPr>
              <a:t>Stagiaire</a:t>
            </a:r>
            <a:r>
              <a:rPr lang="tr-TR" sz="3200" dirty="0">
                <a:latin typeface="+mn-lt"/>
              </a:rPr>
              <a:t>) </a:t>
            </a:r>
          </a:p>
          <a:p>
            <a:pPr algn="just"/>
            <a:endParaRPr lang="tr-TR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9479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</a:pPr>
            <a:r>
              <a:rPr lang="tr-TR" sz="36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Aşçıbaşı (Chef de </a:t>
            </a:r>
            <a:r>
              <a:rPr lang="tr-TR" sz="3600" b="1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cuisine</a:t>
            </a:r>
            <a:r>
              <a:rPr lang="tr-TR" sz="36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) </a:t>
            </a:r>
            <a:br>
              <a:rPr lang="tr-TR" sz="36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</a:br>
            <a:endParaRPr lang="tr-TR" sz="36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200" dirty="0">
                <a:latin typeface="+mn-lt"/>
              </a:rPr>
              <a:t>Bir otel işletmesi mutfağının tüm sorumluluğunu üzerine alan ve mutfağın idaresiyle görevli kişidir. </a:t>
            </a:r>
          </a:p>
          <a:p>
            <a:pPr algn="just"/>
            <a:r>
              <a:rPr lang="tr-TR" sz="3200" dirty="0">
                <a:latin typeface="+mn-lt"/>
              </a:rPr>
              <a:t>Fransızca ifadesi ile aşçıbaşına «</a:t>
            </a:r>
            <a:r>
              <a:rPr lang="tr-TR" sz="3200" dirty="0" err="1">
                <a:latin typeface="+mn-lt"/>
              </a:rPr>
              <a:t>chef</a:t>
            </a:r>
            <a:r>
              <a:rPr lang="tr-TR" sz="3200" dirty="0">
                <a:latin typeface="+mn-lt"/>
              </a:rPr>
              <a:t> de </a:t>
            </a:r>
            <a:r>
              <a:rPr lang="tr-TR" sz="3200" dirty="0" err="1">
                <a:latin typeface="+mn-lt"/>
              </a:rPr>
              <a:t>cuisine</a:t>
            </a:r>
            <a:r>
              <a:rPr lang="tr-TR" sz="3200" dirty="0">
                <a:latin typeface="+mn-lt"/>
              </a:rPr>
              <a:t>», </a:t>
            </a:r>
            <a:r>
              <a:rPr lang="tr-TR" sz="3200" dirty="0" err="1">
                <a:latin typeface="+mn-lt"/>
              </a:rPr>
              <a:t>ingilizce</a:t>
            </a:r>
            <a:r>
              <a:rPr lang="tr-TR" sz="3200" dirty="0">
                <a:latin typeface="+mn-lt"/>
              </a:rPr>
              <a:t> ifadesi ile de «</a:t>
            </a:r>
            <a:r>
              <a:rPr lang="tr-TR" sz="3200" dirty="0" err="1">
                <a:latin typeface="+mn-lt"/>
              </a:rPr>
              <a:t>executive</a:t>
            </a:r>
            <a:r>
              <a:rPr lang="tr-TR" sz="3200" dirty="0">
                <a:latin typeface="+mn-lt"/>
              </a:rPr>
              <a:t> </a:t>
            </a:r>
            <a:r>
              <a:rPr lang="tr-TR" sz="3200" dirty="0" err="1">
                <a:latin typeface="+mn-lt"/>
              </a:rPr>
              <a:t>chef</a:t>
            </a:r>
            <a:r>
              <a:rPr lang="tr-TR" sz="3200" dirty="0">
                <a:latin typeface="+mn-lt"/>
              </a:rPr>
              <a:t>» denilmektedir. </a:t>
            </a:r>
          </a:p>
          <a:p>
            <a:pPr algn="just"/>
            <a:endParaRPr lang="tr-TR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9975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245</Words>
  <Application>Microsoft Office PowerPoint</Application>
  <PresentationFormat>Geniş ekran</PresentationFormat>
  <Paragraphs>19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1" baseType="lpstr">
      <vt:lpstr>Arial</vt:lpstr>
      <vt:lpstr>Calibri</vt:lpstr>
      <vt:lpstr>Garamond</vt:lpstr>
      <vt:lpstr>Organik</vt:lpstr>
      <vt:lpstr>TEMEL YİYECEK ÜRETİMİ</vt:lpstr>
      <vt:lpstr>Bulaşık Yıkama ve Çöp Toplama Bölümü:</vt:lpstr>
      <vt:lpstr>Bulaşık Yıkama ve Çöp Toplama Bölümü:</vt:lpstr>
      <vt:lpstr>Yönetim:</vt:lpstr>
      <vt:lpstr>Yönetim</vt:lpstr>
      <vt:lpstr>Mutfakta Hiyerarşik Basamaklar</vt:lpstr>
      <vt:lpstr>Aşçıbaşı (Chef de cuisine)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TEMEL YİYECEK ÜRETİMİ</dc:title>
  <dc:creator>emir</dc:creator>
  <cp:lastModifiedBy>emir</cp:lastModifiedBy>
  <cp:revision>9</cp:revision>
  <dcterms:created xsi:type="dcterms:W3CDTF">2018-12-03T13:26:35Z</dcterms:created>
  <dcterms:modified xsi:type="dcterms:W3CDTF">2018-12-03T13:35:16Z</dcterms:modified>
</cp:coreProperties>
</file>