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2"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4" r:id="rId19"/>
    <p:sldId id="275" r:id="rId20"/>
    <p:sldId id="276" r:id="rId21"/>
    <p:sldId id="277"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88"/>
    <p:restoredTop sz="94681"/>
  </p:normalViewPr>
  <p:slideViewPr>
    <p:cSldViewPr snapToGrid="0">
      <p:cViewPr varScale="1">
        <p:scale>
          <a:sx n="95" d="100"/>
          <a:sy n="95" d="100"/>
        </p:scale>
        <p:origin x="184"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12/24/25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8375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12/24/25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882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12/24/25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3741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12/24/25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2825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12/24/25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0391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12/24/25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8775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12/24/25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9923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12/24/25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773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12/24/25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9658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12/24/25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5980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12/24/25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5923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12/24/25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186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etin kutusu 5">
            <a:extLst>
              <a:ext uri="{FF2B5EF4-FFF2-40B4-BE49-F238E27FC236}">
                <a16:creationId xmlns:a16="http://schemas.microsoft.com/office/drawing/2014/main" id="{B61DD6F5-3F50-4E9C-246E-E12264CDA578}"/>
              </a:ext>
            </a:extLst>
          </p:cNvPr>
          <p:cNvSpPr txBox="1"/>
          <p:nvPr/>
        </p:nvSpPr>
        <p:spPr>
          <a:xfrm>
            <a:off x="8101684" y="1708466"/>
            <a:ext cx="3330906" cy="3441068"/>
          </a:xfrm>
          <a:prstGeom prst="rect">
            <a:avLst/>
          </a:prstGeom>
        </p:spPr>
        <p:txBody>
          <a:bodyPr vert="horz" lIns="91440" tIns="45720" rIns="91440" bIns="45720" rtlCol="0" anchor="t">
            <a:normAutofit/>
          </a:bodyPr>
          <a:lstStyle/>
          <a:p>
            <a:pPr>
              <a:spcBef>
                <a:spcPct val="0"/>
              </a:spcBef>
              <a:spcAft>
                <a:spcPts val="600"/>
              </a:spcAft>
            </a:pPr>
            <a:r>
              <a:rPr lang="en-US" sz="4200" cap="all" spc="30">
                <a:latin typeface="+mj-lt"/>
                <a:ea typeface="+mj-ea"/>
                <a:cs typeface="+mj-cs"/>
              </a:rPr>
              <a:t>İLETİŞİMİN İKİ AŞAMALI AKIŞI VE KANAAT ÖNDERLERİ</a:t>
            </a:r>
          </a:p>
        </p:txBody>
      </p:sp>
      <p:cxnSp>
        <p:nvCxnSpPr>
          <p:cNvPr id="20" name="Straight Connector 1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Resim 4" descr="metin, diyagram, ekran görüntüsü, yazı tipi içeren bir resim&#10;&#10;Yapay zeka tarafından oluşturulmuş içerik yanlış olabilir.">
            <a:extLst>
              <a:ext uri="{FF2B5EF4-FFF2-40B4-BE49-F238E27FC236}">
                <a16:creationId xmlns:a16="http://schemas.microsoft.com/office/drawing/2014/main" id="{64FDF2B2-FA9F-821C-3A38-B329ACCE2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565" y="863602"/>
            <a:ext cx="6058710" cy="5134757"/>
          </a:xfrm>
          <a:prstGeom prst="rect">
            <a:avLst/>
          </a:prstGeom>
          <a:noFill/>
        </p:spPr>
      </p:pic>
      <p:cxnSp>
        <p:nvCxnSpPr>
          <p:cNvPr id="24" name="Straight Connector 21">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2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C898A-E649-EE7D-BC8E-740CC9B40984}"/>
            </a:ext>
          </a:extLst>
        </p:cNvPr>
        <p:cNvGrpSpPr/>
        <p:nvPr/>
      </p:nvGrpSpPr>
      <p:grpSpPr>
        <a:xfrm>
          <a:off x="0" y="0"/>
          <a:ext cx="0" cy="0"/>
          <a:chOff x="0" y="0"/>
          <a:chExt cx="0" cy="0"/>
        </a:xfrm>
      </p:grpSpPr>
      <p:pic>
        <p:nvPicPr>
          <p:cNvPr id="2" name="Resim 1" descr="metin, diyagram, ekran görüntüsü, yazı tipi içeren bir resim&#10;&#10;Yapay zeka tarafından oluşturulmuş içerik yanlış olabilir.">
            <a:extLst>
              <a:ext uri="{FF2B5EF4-FFF2-40B4-BE49-F238E27FC236}">
                <a16:creationId xmlns:a16="http://schemas.microsoft.com/office/drawing/2014/main" id="{EB13B1B2-C1A7-91AF-EE4F-B407CBD38D59}"/>
              </a:ext>
            </a:extLst>
          </p:cNvPr>
          <p:cNvPicPr>
            <a:picLocks noChangeAspect="1"/>
          </p:cNvPicPr>
          <p:nvPr/>
        </p:nvPicPr>
        <p:blipFill>
          <a:blip r:embed="rId2">
            <a:extLst>
              <a:ext uri="{28A0092B-C50C-407E-A947-70E740481C1C}">
                <a14:useLocalDpi xmlns:a14="http://schemas.microsoft.com/office/drawing/2010/main" val="0"/>
              </a:ext>
            </a:extLst>
          </a:blip>
          <a:srcRect l="8519" r="13906"/>
          <a:stretch>
            <a:fillRect/>
          </a:stretch>
        </p:blipFill>
        <p:spPr>
          <a:xfrm>
            <a:off x="1093695" y="1684302"/>
            <a:ext cx="2739751" cy="2993174"/>
          </a:xfrm>
          <a:prstGeom prst="rect">
            <a:avLst/>
          </a:prstGeom>
          <a:noFill/>
        </p:spPr>
      </p:pic>
      <p:sp>
        <p:nvSpPr>
          <p:cNvPr id="4" name="Metin kutusu 3">
            <a:extLst>
              <a:ext uri="{FF2B5EF4-FFF2-40B4-BE49-F238E27FC236}">
                <a16:creationId xmlns:a16="http://schemas.microsoft.com/office/drawing/2014/main" id="{2B6F7F7B-7841-3A6E-0752-11FA967023AF}"/>
              </a:ext>
            </a:extLst>
          </p:cNvPr>
          <p:cNvSpPr txBox="1"/>
          <p:nvPr/>
        </p:nvSpPr>
        <p:spPr>
          <a:xfrm>
            <a:off x="4349260" y="1028343"/>
            <a:ext cx="6904893" cy="4801314"/>
          </a:xfrm>
          <a:prstGeom prst="rect">
            <a:avLst/>
          </a:prstGeom>
          <a:noFill/>
        </p:spPr>
        <p:txBody>
          <a:bodyPr wrap="square">
            <a:spAutoFit/>
          </a:bodyPr>
          <a:lstStyle/>
          <a:p>
            <a:pPr algn="just"/>
            <a:r>
              <a:rPr lang="tr-TR">
                <a:latin typeface="+mj-lt"/>
              </a:rPr>
              <a:t>İkinci aşama “etkilenilenler”le temas kurup, etkileyici unsurların neler olduğunu ve başkalarını etkilemek için ne yaptıklarını anlamak üzere onlarla mülakat yapmaktı. </a:t>
            </a:r>
          </a:p>
          <a:p>
            <a:pPr algn="just"/>
            <a:endParaRPr lang="tr-TR">
              <a:latin typeface="+mj-lt"/>
            </a:endParaRPr>
          </a:p>
          <a:p>
            <a:pPr algn="just"/>
            <a:r>
              <a:rPr lang="tr-TR">
                <a:latin typeface="+mj-lt"/>
              </a:rPr>
              <a:t>Etkilenilenler ve etkilenenlere ilişkin bir tipoloji oluşturmak için analizde kullanılacak üç ana değişken geliştirilmişti: statü, yaşam döngüsündeki konum ve sosyallik düzeyi. </a:t>
            </a:r>
          </a:p>
          <a:p>
            <a:pPr algn="just"/>
            <a:endParaRPr lang="tr-TR">
              <a:latin typeface="+mj-lt"/>
            </a:endParaRPr>
          </a:p>
          <a:p>
            <a:pPr algn="just"/>
            <a:r>
              <a:rPr lang="tr-TR">
                <a:latin typeface="+mj-lt"/>
              </a:rPr>
              <a:t>Bu terimlerin tam olarak ne anlama geldiklerini gösterecek bir dizi belirteç de oluşturulmuştu. Statüyü tespit etmek için oluşturulan üç belirteç, eğitim, ailenin geçimini sağlayan kişinin mesleği, görüşülen kişinin sezgi gücü. Yaşam döngüsü konumu, yaş, medeni durum ve çocuk sayısına (ve yaşına) göre belirleniyordu.</a:t>
            </a:r>
          </a:p>
          <a:p>
            <a:pPr algn="just"/>
            <a:r>
              <a:rPr lang="tr-TR">
                <a:latin typeface="+mj-lt"/>
              </a:rPr>
              <a:t> </a:t>
            </a:r>
          </a:p>
          <a:p>
            <a:pPr algn="just"/>
            <a:r>
              <a:rPr lang="tr-TR">
                <a:latin typeface="+mj-lt"/>
              </a:rPr>
              <a:t>Değişkenlerin en ilginci olan sosyallik düzeyinin ilk başta beş ya da altı belirteçle analiz edilmesi düşünülmüştü, ancak sonradan bu sayı ikiye düşürüldü: arkadaş sayısı ve mensubu olduğu kuruluş sayısı. </a:t>
            </a:r>
          </a:p>
        </p:txBody>
      </p:sp>
    </p:spTree>
    <p:extLst>
      <p:ext uri="{BB962C8B-B14F-4D97-AF65-F5344CB8AC3E}">
        <p14:creationId xmlns:p14="http://schemas.microsoft.com/office/powerpoint/2010/main" val="425700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32B2AE-E59F-A775-2BA1-1AE65D2FEB6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insan yüzü, kişi, şahıs, giyim, portre içeren bir resim&#10;&#10;Yapay zeka tarafından oluşturulmuş içerik yanlış olabilir.">
            <a:extLst>
              <a:ext uri="{FF2B5EF4-FFF2-40B4-BE49-F238E27FC236}">
                <a16:creationId xmlns:a16="http://schemas.microsoft.com/office/drawing/2014/main" id="{BD1A3D93-498A-A3AD-B506-26F6598C81A2}"/>
              </a:ext>
            </a:extLst>
          </p:cNvPr>
          <p:cNvPicPr>
            <a:picLocks noChangeAspect="1"/>
          </p:cNvPicPr>
          <p:nvPr/>
        </p:nvPicPr>
        <p:blipFill>
          <a:blip r:embed="rId2"/>
          <a:srcRect b="6711"/>
          <a:stretch>
            <a:fillRect/>
          </a:stretch>
        </p:blipFill>
        <p:spPr>
          <a:xfrm>
            <a:off x="20" y="10"/>
            <a:ext cx="2718013" cy="3428989"/>
          </a:xfrm>
          <a:prstGeom prst="rect">
            <a:avLst/>
          </a:prstGeom>
        </p:spPr>
      </p:pic>
      <p:cxnSp>
        <p:nvCxnSpPr>
          <p:cNvPr id="18" name="Straight Connector 17">
            <a:extLst>
              <a:ext uri="{FF2B5EF4-FFF2-40B4-BE49-F238E27FC236}">
                <a16:creationId xmlns:a16="http://schemas.microsoft.com/office/drawing/2014/main" id="{799A8EBD-049C-48E6-97ED-C9102D78FC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17521"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Resim 4" descr="insan yüzü, portre, kişi, şahıs, giyim içeren bir resim&#10;&#10;Yapay zeka tarafından oluşturulmuş içerik yanlış olabilir.">
            <a:extLst>
              <a:ext uri="{FF2B5EF4-FFF2-40B4-BE49-F238E27FC236}">
                <a16:creationId xmlns:a16="http://schemas.microsoft.com/office/drawing/2014/main" id="{CD77FD7E-6A5D-F9DE-993D-7F60DCE99BDE}"/>
              </a:ext>
            </a:extLst>
          </p:cNvPr>
          <p:cNvPicPr>
            <a:picLocks noChangeAspect="1"/>
          </p:cNvPicPr>
          <p:nvPr/>
        </p:nvPicPr>
        <p:blipFill>
          <a:blip r:embed="rId3"/>
          <a:srcRect t="4584" r="-5" b="20275"/>
          <a:stretch>
            <a:fillRect/>
          </a:stretch>
        </p:blipFill>
        <p:spPr>
          <a:xfrm>
            <a:off x="20" y="3428999"/>
            <a:ext cx="2718013" cy="3428999"/>
          </a:xfrm>
          <a:prstGeom prst="rect">
            <a:avLst/>
          </a:prstGeom>
        </p:spPr>
      </p:pic>
      <p:pic>
        <p:nvPicPr>
          <p:cNvPr id="3" name="Resim 2" descr="kişi, şahıs, insan yüzü, giyim, dış mekan içeren bir resim&#10;&#10;Yapay zeka tarafından oluşturulmuş içerik yanlış olabilir.">
            <a:extLst>
              <a:ext uri="{FF2B5EF4-FFF2-40B4-BE49-F238E27FC236}">
                <a16:creationId xmlns:a16="http://schemas.microsoft.com/office/drawing/2014/main" id="{1EACEFD7-2D45-A507-EDE9-DE7E378130AA}"/>
              </a:ext>
            </a:extLst>
          </p:cNvPr>
          <p:cNvPicPr>
            <a:picLocks noChangeAspect="1"/>
          </p:cNvPicPr>
          <p:nvPr/>
        </p:nvPicPr>
        <p:blipFill>
          <a:blip r:embed="rId4"/>
          <a:srcRect l="8125" r="8127"/>
          <a:stretch>
            <a:fillRect/>
          </a:stretch>
        </p:blipFill>
        <p:spPr>
          <a:xfrm>
            <a:off x="2718033" y="1118834"/>
            <a:ext cx="2592521" cy="4620324"/>
          </a:xfrm>
          <a:prstGeom prst="rect">
            <a:avLst/>
          </a:prstGeom>
        </p:spPr>
      </p:pic>
      <p:sp>
        <p:nvSpPr>
          <p:cNvPr id="11" name="Metin kutusu 10">
            <a:extLst>
              <a:ext uri="{FF2B5EF4-FFF2-40B4-BE49-F238E27FC236}">
                <a16:creationId xmlns:a16="http://schemas.microsoft.com/office/drawing/2014/main" id="{4F7373C7-EF86-C160-34D1-E8200A17F6B3}"/>
              </a:ext>
            </a:extLst>
          </p:cNvPr>
          <p:cNvSpPr txBox="1"/>
          <p:nvPr/>
        </p:nvSpPr>
        <p:spPr>
          <a:xfrm>
            <a:off x="6096000" y="1447801"/>
            <a:ext cx="5593274" cy="4886523"/>
          </a:xfrm>
          <a:prstGeom prst="rect">
            <a:avLst/>
          </a:prstGeom>
        </p:spPr>
        <p:txBody>
          <a:bodyPr vert="horz" lIns="91440" tIns="45720" rIns="91440" bIns="45720" rtlCol="0">
            <a:normAutofit/>
          </a:bodyPr>
          <a:lstStyle/>
          <a:p>
            <a:r>
              <a:rPr lang="tr-TR"/>
              <a:t>Projenin ayrıntılı planlamalarına 1944 kışında, saha çalışmasına ise 1945 baharında başlandı. Uygulama aşamasında işin başındaki kişi C. Wright Mills’ti, saha çalışmasını o yönetiyordu. Ancak analiz ve verileri yazıya dökme sürecinin bir aşamasında C. Wright Mills ile Lazarsfeld büyük bir görüş ayrılığına düşerek yollarını ayırdılar, proje de bir süreliğine rafa kalktı. </a:t>
            </a:r>
          </a:p>
          <a:p>
            <a:r>
              <a:rPr lang="tr-TR"/>
              <a:t> </a:t>
            </a:r>
          </a:p>
          <a:p>
            <a:r>
              <a:rPr lang="tr-TR"/>
              <a:t>Lazarsfeld birkaç yıl sonra, doktora sonrası öğrencisi Elihu Katz’dan “elde işe yarar bir şey var mı?” diye Decatur malzemesine bir göz atıp kendisine söylemesini istedi. Sonuç, Decatur’da elde edilen ilk verilerden 10 yıl sonra, 1955’te yayınlanan </a:t>
            </a:r>
            <a:r>
              <a:rPr lang="tr-TR" i="1"/>
              <a:t>Kişisel Etki </a:t>
            </a:r>
            <a:r>
              <a:rPr lang="tr-TR"/>
              <a:t>başlıklı kitap oldu.</a:t>
            </a:r>
          </a:p>
        </p:txBody>
      </p:sp>
    </p:spTree>
    <p:extLst>
      <p:ext uri="{BB962C8B-B14F-4D97-AF65-F5344CB8AC3E}">
        <p14:creationId xmlns:p14="http://schemas.microsoft.com/office/powerpoint/2010/main" val="71707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226FA1-FE31-EF4A-7364-180ACE60AD0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9240"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EAC30A70-B4BA-F94C-3716-2B4BCD398F6D}"/>
              </a:ext>
            </a:extLst>
          </p:cNvPr>
          <p:cNvSpPr txBox="1"/>
          <p:nvPr/>
        </p:nvSpPr>
        <p:spPr>
          <a:xfrm>
            <a:off x="4971071" y="1083565"/>
            <a:ext cx="6165016" cy="5413247"/>
          </a:xfrm>
          <a:prstGeom prst="rect">
            <a:avLst/>
          </a:prstGeom>
        </p:spPr>
        <p:txBody>
          <a:bodyPr vert="horz" lIns="91440" tIns="45720" rIns="91440" bIns="45720" rtlCol="0">
            <a:normAutofit lnSpcReduction="10000"/>
          </a:bodyPr>
          <a:lstStyle/>
          <a:p>
            <a:pPr marL="220980">
              <a:lnSpc>
                <a:spcPct val="110000"/>
              </a:lnSpc>
              <a:spcAft>
                <a:spcPts val="1000"/>
              </a:spcAft>
            </a:pPr>
            <a:r>
              <a:rPr lang="en-US" sz="2000" i="1">
                <a:effectLst/>
                <a:latin typeface="+mj-lt"/>
              </a:rPr>
              <a:t>İletişim araçlarıyla ilgili araştırmaların tümü etkiye odaklıdır. Konuyla ilgili en eski kuramlaştırma denemelerinden günümüzün çağdaş ampirik araştırmalarına kadar –her zaman aynı açıklıkla ifade edilmemiş olsa da- esasen tek bir temel sorun vardır: medya insanlara “ne” yapar?</a:t>
            </a:r>
          </a:p>
          <a:p>
            <a:pPr marL="220980">
              <a:lnSpc>
                <a:spcPct val="110000"/>
              </a:lnSpc>
              <a:spcAft>
                <a:spcPts val="1000"/>
              </a:spcAft>
            </a:pPr>
            <a:r>
              <a:rPr lang="en-US" sz="2000">
                <a:effectLst/>
                <a:latin typeface="+mj-lt"/>
              </a:rPr>
              <a:t>Medyanın şüphesiz toplum üzerinde çeşitli türde etkileri varken, medya araştırmalarının yapılmasına parasal destek sağlayan kuruluşlar bu etkilerden bilhassa biriyle ilgilenmişlerdi. Bütün dikkatlerin yöneldiği bu etki, oyların yönünü değiştirmek, sabun satmak ya da [ırka dayalı] ayrımcılığı azaltmak gibi hedeflerle yürütülen kampanyaların etkisiydi. Bu araştırmalar “kitle iletişim ‘kampanyaları’nın (birtakım kısa süreli girişimler) tutum ve kanaatleri etkilemekte hangi koşullar altında nasıl başarılı olabileceğine” odaklanmıştı.</a:t>
            </a:r>
          </a:p>
          <a:p>
            <a:pPr marL="220980">
              <a:lnSpc>
                <a:spcPct val="110000"/>
              </a:lnSpc>
              <a:spcAft>
                <a:spcPts val="1000"/>
              </a:spcAft>
            </a:pPr>
            <a:endParaRPr lang="en-US" sz="2000" i="1">
              <a:effectLst/>
              <a:latin typeface="+mj-lt"/>
            </a:endParaRPr>
          </a:p>
        </p:txBody>
      </p:sp>
      <p:pic>
        <p:nvPicPr>
          <p:cNvPr id="7" name="Resim 6" descr="insan yüzü, metin, giyim, adam, insan içeren bir resim&#10;&#10;Yapay zeka tarafından oluşturulmuş içerik yanlış olabilir.">
            <a:extLst>
              <a:ext uri="{FF2B5EF4-FFF2-40B4-BE49-F238E27FC236}">
                <a16:creationId xmlns:a16="http://schemas.microsoft.com/office/drawing/2014/main" id="{F028D155-EA9E-3F7F-16FA-8D7565D61DB9}"/>
              </a:ext>
            </a:extLst>
          </p:cNvPr>
          <p:cNvPicPr>
            <a:picLocks noChangeAspect="1"/>
          </p:cNvPicPr>
          <p:nvPr/>
        </p:nvPicPr>
        <p:blipFill>
          <a:blip r:embed="rId2"/>
          <a:stretch>
            <a:fillRect/>
          </a:stretch>
        </p:blipFill>
        <p:spPr>
          <a:xfrm>
            <a:off x="611312" y="722376"/>
            <a:ext cx="3748448" cy="5626810"/>
          </a:xfrm>
          <a:prstGeom prst="rect">
            <a:avLst/>
          </a:prstGeom>
        </p:spPr>
      </p:pic>
    </p:spTree>
    <p:extLst>
      <p:ext uri="{BB962C8B-B14F-4D97-AF65-F5344CB8AC3E}">
        <p14:creationId xmlns:p14="http://schemas.microsoft.com/office/powerpoint/2010/main" val="18844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038A-1B95-78D2-6980-754DD5D876D0}"/>
            </a:ext>
          </a:extLst>
        </p:cNvPr>
        <p:cNvGrpSpPr/>
        <p:nvPr/>
      </p:nvGrpSpPr>
      <p:grpSpPr>
        <a:xfrm>
          <a:off x="0" y="0"/>
          <a:ext cx="0" cy="0"/>
          <a:chOff x="0" y="0"/>
          <a:chExt cx="0" cy="0"/>
        </a:xfrm>
      </p:grpSpPr>
      <p:pic>
        <p:nvPicPr>
          <p:cNvPr id="2" name="Resim 1" descr="insan yüzü, metin, giyim, adam, insan içeren bir resim&#10;&#10;Yapay zeka tarafından oluşturulmuş içerik yanlış olabilir.">
            <a:extLst>
              <a:ext uri="{FF2B5EF4-FFF2-40B4-BE49-F238E27FC236}">
                <a16:creationId xmlns:a16="http://schemas.microsoft.com/office/drawing/2014/main" id="{7C291EA4-9E09-5EA4-2F7F-E8FB58FF8DBF}"/>
              </a:ext>
            </a:extLst>
          </p:cNvPr>
          <p:cNvPicPr>
            <a:picLocks noChangeAspect="1"/>
          </p:cNvPicPr>
          <p:nvPr/>
        </p:nvPicPr>
        <p:blipFill>
          <a:blip r:embed="rId2"/>
          <a:stretch>
            <a:fillRect/>
          </a:stretch>
        </p:blipFill>
        <p:spPr>
          <a:xfrm>
            <a:off x="823584" y="909749"/>
            <a:ext cx="3356531" cy="5038502"/>
          </a:xfrm>
          <a:prstGeom prst="rect">
            <a:avLst/>
          </a:prstGeom>
        </p:spPr>
      </p:pic>
      <p:sp>
        <p:nvSpPr>
          <p:cNvPr id="4" name="Metin kutusu 3">
            <a:extLst>
              <a:ext uri="{FF2B5EF4-FFF2-40B4-BE49-F238E27FC236}">
                <a16:creationId xmlns:a16="http://schemas.microsoft.com/office/drawing/2014/main" id="{207ED1B1-6C4C-FF9A-C11E-9723FC3D3272}"/>
              </a:ext>
            </a:extLst>
          </p:cNvPr>
          <p:cNvSpPr txBox="1"/>
          <p:nvPr/>
        </p:nvSpPr>
        <p:spPr>
          <a:xfrm>
            <a:off x="4884286" y="1258158"/>
            <a:ext cx="6222544" cy="4472315"/>
          </a:xfrm>
          <a:prstGeom prst="rect">
            <a:avLst/>
          </a:prstGeom>
          <a:noFill/>
        </p:spPr>
        <p:txBody>
          <a:bodyPr wrap="square">
            <a:spAutoFit/>
          </a:bodyPr>
          <a:lstStyle/>
          <a:p>
            <a:pPr algn="just">
              <a:lnSpc>
                <a:spcPct val="115000"/>
              </a:lnSpc>
              <a:spcAft>
                <a:spcPts val="1000"/>
              </a:spcAft>
              <a:buNone/>
            </a:pPr>
            <a:r>
              <a:rPr lang="tr-TR" sz="2000">
                <a:solidFill>
                  <a:srgbClr val="1A1A1A"/>
                </a:solidFill>
                <a:effectLst/>
                <a:latin typeface="+mj-lt"/>
                <a:ea typeface="Calibri" panose="020F0502020204030204" pitchFamily="34" charset="0"/>
                <a:cs typeface="TT55E7O00"/>
              </a:rPr>
              <a:t>Etki araştırmalarının temelinde, medyanın sürekli olarak tüm gücüyle mesajlar yaydığı, atomize olmuş durumdaki kitlelerin de her an bunları almak için hazır beklediği şeklinde bir varsayım yatıyordu, iletişim böylesine tek yönlü ve tek aşamalı bir süreç gibi görülmüştü. Ancak bu model yeniden ele alınıp incelendiğinde iletişim sürecine müdahil olan başka değişkenler de olduğu anlaşıldı: </a:t>
            </a:r>
          </a:p>
          <a:p>
            <a:pPr algn="just">
              <a:lnSpc>
                <a:spcPct val="115000"/>
              </a:lnSpc>
              <a:spcAft>
                <a:spcPts val="1000"/>
              </a:spcAft>
              <a:buNone/>
            </a:pPr>
            <a:r>
              <a:rPr lang="tr-TR" sz="2000">
                <a:solidFill>
                  <a:srgbClr val="1A1A1A"/>
                </a:solidFill>
                <a:effectLst/>
                <a:latin typeface="+mj-lt"/>
                <a:ea typeface="Calibri" panose="020F0502020204030204" pitchFamily="34" charset="0"/>
                <a:cs typeface="TT55E7O00"/>
              </a:rPr>
              <a:t>(1) medyaya maruz kalma derecesi </a:t>
            </a:r>
          </a:p>
          <a:p>
            <a:pPr algn="just">
              <a:lnSpc>
                <a:spcPct val="115000"/>
              </a:lnSpc>
              <a:spcAft>
                <a:spcPts val="1000"/>
              </a:spcAft>
              <a:buNone/>
            </a:pPr>
            <a:r>
              <a:rPr lang="tr-TR" sz="2000">
                <a:solidFill>
                  <a:srgbClr val="1A1A1A"/>
                </a:solidFill>
                <a:effectLst/>
                <a:latin typeface="+mj-lt"/>
                <a:ea typeface="Calibri" panose="020F0502020204030204" pitchFamily="34" charset="0"/>
                <a:cs typeface="TT55E7O00"/>
              </a:rPr>
              <a:t>(2) iletişim aracına (basın, radyo vb.) özgü nitelikler </a:t>
            </a:r>
          </a:p>
          <a:p>
            <a:pPr algn="just">
              <a:lnSpc>
                <a:spcPct val="115000"/>
              </a:lnSpc>
              <a:spcAft>
                <a:spcPts val="1000"/>
              </a:spcAft>
              <a:buNone/>
            </a:pPr>
            <a:r>
              <a:rPr lang="tr-TR" sz="2000">
                <a:solidFill>
                  <a:srgbClr val="1A1A1A"/>
                </a:solidFill>
                <a:effectLst/>
                <a:latin typeface="+mj-lt"/>
                <a:ea typeface="Calibri" panose="020F0502020204030204" pitchFamily="34" charset="0"/>
                <a:cs typeface="TT55E7O00"/>
              </a:rPr>
              <a:t>(3) medya ürünlerinin form ve içeriği</a:t>
            </a:r>
          </a:p>
          <a:p>
            <a:pPr algn="just">
              <a:lnSpc>
                <a:spcPct val="115000"/>
              </a:lnSpc>
              <a:spcAft>
                <a:spcPts val="1000"/>
              </a:spcAft>
              <a:buNone/>
            </a:pPr>
            <a:r>
              <a:rPr lang="tr-TR" sz="2000">
                <a:solidFill>
                  <a:srgbClr val="1A1A1A"/>
                </a:solidFill>
                <a:effectLst/>
                <a:latin typeface="+mj-lt"/>
                <a:ea typeface="Calibri" panose="020F0502020204030204" pitchFamily="34" charset="0"/>
                <a:cs typeface="TT55E7O00"/>
              </a:rPr>
              <a:t>(4) izlerkitlenin tutum ve eğilimleri</a:t>
            </a:r>
            <a:endParaRPr lang="tr-TR" sz="20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043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A1E9F-DC9D-8AFC-6127-ED15064A693D}"/>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BA4D1A27-9A12-C090-4CC0-0713982E59BB}"/>
              </a:ext>
            </a:extLst>
          </p:cNvPr>
          <p:cNvSpPr txBox="1"/>
          <p:nvPr/>
        </p:nvSpPr>
        <p:spPr>
          <a:xfrm>
            <a:off x="6368142" y="1524000"/>
            <a:ext cx="5080000" cy="3891193"/>
          </a:xfrm>
          <a:prstGeom prst="rect">
            <a:avLst/>
          </a:prstGeom>
          <a:noFill/>
        </p:spPr>
        <p:txBody>
          <a:bodyPr wrap="square">
            <a:spAutoFit/>
          </a:bodyPr>
          <a:lstStyle/>
          <a:p>
            <a:pPr algn="just">
              <a:lnSpc>
                <a:spcPct val="115000"/>
              </a:lnSpc>
              <a:spcAft>
                <a:spcPts val="1000"/>
              </a:spcAft>
              <a:buNone/>
            </a:pPr>
            <a:r>
              <a:rPr lang="tr-TR" sz="1800">
                <a:solidFill>
                  <a:srgbClr val="1A1A1A"/>
                </a:solidFill>
                <a:effectLst/>
                <a:latin typeface="+mj-lt"/>
                <a:ea typeface="Calibri" panose="020F0502020204030204" pitchFamily="34" charset="0"/>
                <a:cs typeface="TT55E7O00"/>
              </a:rPr>
              <a:t>En son keşfedilen ve </a:t>
            </a:r>
            <a:r>
              <a:rPr lang="tr-TR" sz="1800" i="1">
                <a:solidFill>
                  <a:srgbClr val="1A1A1A"/>
                </a:solidFill>
                <a:effectLst/>
                <a:latin typeface="+mj-lt"/>
                <a:ea typeface="Calibri" panose="020F0502020204030204" pitchFamily="34" charset="0"/>
                <a:cs typeface="TT55E7O00"/>
              </a:rPr>
              <a:t>Kişisel Etki</a:t>
            </a:r>
            <a:r>
              <a:rPr lang="tr-TR" sz="1800">
                <a:solidFill>
                  <a:srgbClr val="1A1A1A"/>
                </a:solidFill>
                <a:effectLst/>
                <a:latin typeface="+mj-lt"/>
                <a:ea typeface="Calibri" panose="020F0502020204030204" pitchFamily="34" charset="0"/>
                <a:cs typeface="TT55E7O00"/>
              </a:rPr>
              <a:t> çalışmanın konusunu da oluşturan değişken ise “kişilerarası ilişkiler”dir. Görünen o ki, önceki araştırmalarda  “bireyin çevresindeki diğer insanlarla ne ölçüde sosyal bağlar kurduğu, onlarla ne tür ortak düşünce ve faaliyetler içinde bulunduğu büyük ölçüde gözardı edilmiştir”. Oysa bunlar kişinin kitle iletişim araçlarına nasıl bir karşılık vereceğini etkilemektedir. Bireylerin sürekli içinde bulundukları sosyal çevreleri ve kişilerarası iletişim ağlarının, onların medya mesajlarına yönelik tutumlarını etkileyen kritik etmenlerden biri olduğu ortaya çıkmıştır.</a:t>
            </a:r>
            <a:endParaRPr lang="tr-TR" sz="1800">
              <a:effectLst/>
              <a:latin typeface="+mj-lt"/>
              <a:ea typeface="Calibri" panose="020F0502020204030204" pitchFamily="34" charset="0"/>
              <a:cs typeface="Times New Roman" panose="02020603050405020304" pitchFamily="18" charset="0"/>
            </a:endParaRPr>
          </a:p>
        </p:txBody>
      </p:sp>
      <p:pic>
        <p:nvPicPr>
          <p:cNvPr id="6" name="Resim 5" descr="giyim, kişi, şahıs, perakende, adam, insan içeren bir resim&#10;&#10;Yapay zeka tarafından oluşturulmuş içerik yanlış olabilir.">
            <a:extLst>
              <a:ext uri="{FF2B5EF4-FFF2-40B4-BE49-F238E27FC236}">
                <a16:creationId xmlns:a16="http://schemas.microsoft.com/office/drawing/2014/main" id="{B18F3560-AFE3-D996-1BBF-93B0B9FB1615}"/>
              </a:ext>
            </a:extLst>
          </p:cNvPr>
          <p:cNvPicPr>
            <a:picLocks noChangeAspect="1"/>
          </p:cNvPicPr>
          <p:nvPr/>
        </p:nvPicPr>
        <p:blipFill>
          <a:blip r:embed="rId2"/>
          <a:stretch>
            <a:fillRect/>
          </a:stretch>
        </p:blipFill>
        <p:spPr>
          <a:xfrm>
            <a:off x="869043" y="1524000"/>
            <a:ext cx="5080000" cy="3810000"/>
          </a:xfrm>
          <a:prstGeom prst="rect">
            <a:avLst/>
          </a:prstGeom>
        </p:spPr>
      </p:pic>
    </p:spTree>
    <p:extLst>
      <p:ext uri="{BB962C8B-B14F-4D97-AF65-F5344CB8AC3E}">
        <p14:creationId xmlns:p14="http://schemas.microsoft.com/office/powerpoint/2010/main" val="335647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D8B20-33A8-64AE-31D9-941B852AFD0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çizim, kırpıntı çizim, çizgi film, sanat içeren bir resim&#10;&#10;Yapay zeka tarafından oluşturulmuş içerik yanlış olabilir.">
            <a:extLst>
              <a:ext uri="{FF2B5EF4-FFF2-40B4-BE49-F238E27FC236}">
                <a16:creationId xmlns:a16="http://schemas.microsoft.com/office/drawing/2014/main" id="{65B25AAB-BE47-96FE-054F-3A5605859872}"/>
              </a:ext>
            </a:extLst>
          </p:cNvPr>
          <p:cNvPicPr>
            <a:picLocks noChangeAspect="1"/>
          </p:cNvPicPr>
          <p:nvPr/>
        </p:nvPicPr>
        <p:blipFill>
          <a:blip r:embed="rId2"/>
          <a:srcRect t="1714"/>
          <a:stretch>
            <a:fillRect/>
          </a:stretch>
        </p:blipFill>
        <p:spPr>
          <a:xfrm>
            <a:off x="20" y="10"/>
            <a:ext cx="5686740" cy="6857990"/>
          </a:xfrm>
          <a:prstGeom prst="rect">
            <a:avLst/>
          </a:prstGeom>
        </p:spPr>
      </p:pic>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EA554C63-8498-6FF8-6710-AB3A3158AFD3}"/>
              </a:ext>
            </a:extLst>
          </p:cNvPr>
          <p:cNvSpPr txBox="1"/>
          <p:nvPr/>
        </p:nvSpPr>
        <p:spPr>
          <a:xfrm>
            <a:off x="6373752" y="1179577"/>
            <a:ext cx="5450410" cy="4956047"/>
          </a:xfrm>
          <a:prstGeom prst="rect">
            <a:avLst/>
          </a:prstGeom>
        </p:spPr>
        <p:txBody>
          <a:bodyPr vert="horz" lIns="91440" tIns="45720" rIns="91440" bIns="45720" rtlCol="0">
            <a:normAutofit lnSpcReduction="10000"/>
          </a:bodyPr>
          <a:lstStyle/>
          <a:p>
            <a:pPr>
              <a:spcAft>
                <a:spcPts val="1000"/>
              </a:spcAft>
            </a:pPr>
            <a:r>
              <a:rPr lang="en-US" sz="2000">
                <a:effectLst/>
                <a:latin typeface="+mj-lt"/>
              </a:rPr>
              <a:t>Kişilerarası iletişim savaş sonrası dönemde Amerikan sosyolojisinin yeni gelişmekte olan, sosyal yapı ve kurumlarda bireylerin parçası olduğu ilişki ağlarını inceleyen bir alandı. Geliştirilen sosyometri tekniğinde, örneğin çocuklara sınıfta kiminle yan yana oturmak isteyeceği soruluyor, verilen cevaplardan arkadaşlık ilişkilerinin nasıl şekillenmiş olduğu çıkarılıyordu; gruptan “dışlananlar” (kimsenin yanında oturmayı istemediği) ve grubun “yıldızları” (herkesin birlikte oturmak istediği) gibi kategoriler sosyal dinamiklerin küçük bir grup içindeki rolünü gösteriyordu. Buna karşılık kitle iletişim araştırmaları bu tür kişilerarası ilişkilerin yokluğu üzerinden temellendirilmiş, en iyi ihtimalle bunların kitle iletişimi sorunuyla ilgisi bulunmadığı düşünülmüştü.</a:t>
            </a:r>
          </a:p>
        </p:txBody>
      </p:sp>
    </p:spTree>
    <p:extLst>
      <p:ext uri="{BB962C8B-B14F-4D97-AF65-F5344CB8AC3E}">
        <p14:creationId xmlns:p14="http://schemas.microsoft.com/office/powerpoint/2010/main" val="1893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45DB1427-4691-8062-C198-5B528C77CC49}"/>
              </a:ext>
            </a:extLst>
          </p:cNvPr>
          <p:cNvSpPr txBox="1"/>
          <p:nvPr/>
        </p:nvSpPr>
        <p:spPr>
          <a:xfrm>
            <a:off x="804672" y="1494210"/>
            <a:ext cx="4978255" cy="4979270"/>
          </a:xfrm>
          <a:prstGeom prst="rect">
            <a:avLst/>
          </a:prstGeom>
        </p:spPr>
        <p:txBody>
          <a:bodyPr vert="horz" lIns="91440" tIns="45720" rIns="91440" bIns="45720" rtlCol="0">
            <a:normAutofit/>
          </a:bodyPr>
          <a:lstStyle/>
          <a:p>
            <a:pPr>
              <a:spcAft>
                <a:spcPts val="600"/>
              </a:spcAft>
            </a:pPr>
            <a:r>
              <a:rPr lang="en-US" sz="2000">
                <a:effectLst/>
                <a:latin typeface="+mj-lt"/>
              </a:rPr>
              <a:t>Kitap, farklı sosyo-ekonomik statüden, genç-yaşlı, evli-bekar çok sayıda kadının birbirleriyle olan ilişkileri hakkındaki zengin miktarda veriyle işlenmişti. Konu sinemaya gitmek olduğunda, toplumsal statülerine bakılmaksızın genç kızlar en çok etkilenilenlerin başında geliyordu. Kahvaltılık gevrekler seçiminde kanaat önderleri genç annelerdi. Üst sınıftan kadınlar güncel gelişmeler hakkında daha çok bilgi sahibi görünüyordu; maddi durumu zayıf kadınlara göre ağır ev işleriyle daha az uğraşmak zorunda kaldıkları için bu konularla ilgilenmeye vakitleri kalıyordu. </a:t>
            </a:r>
            <a:endParaRPr lang="en-US" sz="2000">
              <a:latin typeface="+mj-lt"/>
            </a:endParaRPr>
          </a:p>
        </p:txBody>
      </p:sp>
      <p:pic>
        <p:nvPicPr>
          <p:cNvPr id="11" name="Resim 10" descr="metin, giyim, gazete, poster içeren bir resim&#10;&#10;Yapay zeka tarafından oluşturulmuş içerik yanlış olabilir.">
            <a:extLst>
              <a:ext uri="{FF2B5EF4-FFF2-40B4-BE49-F238E27FC236}">
                <a16:creationId xmlns:a16="http://schemas.microsoft.com/office/drawing/2014/main" id="{B413EA1C-DA68-FB0C-DE8C-238AE900CA16}"/>
              </a:ext>
            </a:extLst>
          </p:cNvPr>
          <p:cNvPicPr>
            <a:picLocks noChangeAspect="1"/>
          </p:cNvPicPr>
          <p:nvPr/>
        </p:nvPicPr>
        <p:blipFill>
          <a:blip r:embed="rId2"/>
          <a:stretch>
            <a:fillRect/>
          </a:stretch>
        </p:blipFill>
        <p:spPr>
          <a:xfrm>
            <a:off x="6964335" y="537197"/>
            <a:ext cx="4046256" cy="5936283"/>
          </a:xfrm>
          <a:prstGeom prst="rect">
            <a:avLst/>
          </a:prstGeom>
        </p:spPr>
      </p:pic>
    </p:spTree>
    <p:extLst>
      <p:ext uri="{BB962C8B-B14F-4D97-AF65-F5344CB8AC3E}">
        <p14:creationId xmlns:p14="http://schemas.microsoft.com/office/powerpoint/2010/main" val="2207704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470613-01F7-D7CB-4377-92848DB620F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A080533B-2210-1766-0F2A-5C1398A235F4}"/>
              </a:ext>
            </a:extLst>
          </p:cNvPr>
          <p:cNvSpPr txBox="1"/>
          <p:nvPr/>
        </p:nvSpPr>
        <p:spPr>
          <a:xfrm>
            <a:off x="715383" y="1192641"/>
            <a:ext cx="4122046" cy="4942983"/>
          </a:xfrm>
          <a:prstGeom prst="rect">
            <a:avLst/>
          </a:prstGeom>
        </p:spPr>
        <p:txBody>
          <a:bodyPr vert="horz" lIns="91440" tIns="45720" rIns="91440" bIns="45720" rtlCol="0">
            <a:normAutofit lnSpcReduction="10000"/>
          </a:bodyPr>
          <a:lstStyle/>
          <a:p>
            <a:pPr>
              <a:spcAft>
                <a:spcPts val="600"/>
              </a:spcAft>
            </a:pPr>
            <a:r>
              <a:rPr lang="en-US" sz="2000">
                <a:latin typeface="+mj-lt"/>
              </a:rPr>
              <a:t>Moda konusunda tıpkı sinemaya gitmede olduğu gibi yaşam döngüsündeki konum etkiliydi: genç kızlar moda konusunda da en çok etkilenilen kişilerdi ve bekleneceği üzere moda konusundaki kanaat önderleri son derece sosyal kişiliklerdi. Yine bekleneceği üzere, alt sınıftan kadınlar arasından moda konusunda daha az kanaat önderi çıkmıştı. Orta sınıf kadınlarla üst sınıftan kadınlar karşılaştırıldığında ise, daha zengin kadınlar modayla daha ilgili olmalarına karşın orta sınıf kadınlar arasında bu konudaki kanaat önderi sayısı oransal olarak daha yüksekti. </a:t>
            </a:r>
          </a:p>
        </p:txBody>
      </p:sp>
      <p:pic>
        <p:nvPicPr>
          <p:cNvPr id="3" name="Resim 2" descr="giyim, Desen (Moda Tasarımı), kadın, moda tasarımı içeren bir resim&#10;&#10;Yapay zeka tarafından oluşturulmuş içerik yanlış olabilir.">
            <a:extLst>
              <a:ext uri="{FF2B5EF4-FFF2-40B4-BE49-F238E27FC236}">
                <a16:creationId xmlns:a16="http://schemas.microsoft.com/office/drawing/2014/main" id="{6B809664-EC04-5B8D-5061-1D7E5B96C028}"/>
              </a:ext>
            </a:extLst>
          </p:cNvPr>
          <p:cNvPicPr>
            <a:picLocks noChangeAspect="1"/>
          </p:cNvPicPr>
          <p:nvPr/>
        </p:nvPicPr>
        <p:blipFill>
          <a:blip r:embed="rId2"/>
          <a:srcRect t="11344" r="-2" b="31705"/>
          <a:stretch>
            <a:fillRect/>
          </a:stretch>
        </p:blipFill>
        <p:spPr>
          <a:xfrm>
            <a:off x="5552812" y="957507"/>
            <a:ext cx="5923805" cy="4942986"/>
          </a:xfrm>
          <a:prstGeom prst="rect">
            <a:avLst/>
          </a:prstGeom>
        </p:spPr>
      </p:pic>
    </p:spTree>
    <p:extLst>
      <p:ext uri="{BB962C8B-B14F-4D97-AF65-F5344CB8AC3E}">
        <p14:creationId xmlns:p14="http://schemas.microsoft.com/office/powerpoint/2010/main" val="286361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insan yüzü, metin, giyim, adam, insan içeren bir resim&#10;&#10;Yapay zeka tarafından oluşturulmuş içerik yanlış olabilir.">
            <a:extLst>
              <a:ext uri="{FF2B5EF4-FFF2-40B4-BE49-F238E27FC236}">
                <a16:creationId xmlns:a16="http://schemas.microsoft.com/office/drawing/2014/main" id="{EFDA4511-177F-BE1C-25A3-FC88F3C20B79}"/>
              </a:ext>
            </a:extLst>
          </p:cNvPr>
          <p:cNvPicPr>
            <a:picLocks noChangeAspect="1"/>
          </p:cNvPicPr>
          <p:nvPr/>
        </p:nvPicPr>
        <p:blipFill>
          <a:blip r:embed="rId2"/>
          <a:stretch>
            <a:fillRect/>
          </a:stretch>
        </p:blipFill>
        <p:spPr>
          <a:xfrm>
            <a:off x="823584" y="909749"/>
            <a:ext cx="3356531" cy="5038502"/>
          </a:xfrm>
          <a:prstGeom prst="rect">
            <a:avLst/>
          </a:prstGeom>
        </p:spPr>
      </p:pic>
      <p:sp>
        <p:nvSpPr>
          <p:cNvPr id="6" name="Metin kutusu 5">
            <a:extLst>
              <a:ext uri="{FF2B5EF4-FFF2-40B4-BE49-F238E27FC236}">
                <a16:creationId xmlns:a16="http://schemas.microsoft.com/office/drawing/2014/main" id="{1F27014A-800F-5153-DA45-DBA8508A7153}"/>
              </a:ext>
            </a:extLst>
          </p:cNvPr>
          <p:cNvSpPr txBox="1"/>
          <p:nvPr/>
        </p:nvSpPr>
        <p:spPr>
          <a:xfrm>
            <a:off x="4763861" y="1670743"/>
            <a:ext cx="6604555" cy="3170099"/>
          </a:xfrm>
          <a:prstGeom prst="rect">
            <a:avLst/>
          </a:prstGeom>
          <a:noFill/>
        </p:spPr>
        <p:txBody>
          <a:bodyPr wrap="square">
            <a:spAutoFit/>
          </a:bodyPr>
          <a:lstStyle/>
          <a:p>
            <a:r>
              <a:rPr lang="tr-TR" sz="2000">
                <a:latin typeface="+mj-lt"/>
              </a:rPr>
              <a:t>İnsanların beğenileri, tutumları, satın alma alışkanlıkları ve medya tüketimlerinde kişisel etkinin oynadığı rol bu şekilde ortaya konmuştu: Kişisel etki “önderliğin, gündelik hayattaki yakın ve gayri resmi temaslar yoluyla işleyen, kolayca fark edilemeyen, neredeyse görünmez bir biçimiydi”ydi. Bu önderlik aile üyeleri, komşular ve arkadaşlardan oluşan küçük gruplar içinde farkında olmadan, gelişigüzel bir şekilde işliyordu. </a:t>
            </a:r>
          </a:p>
          <a:p>
            <a:r>
              <a:rPr lang="tr-TR" sz="2000">
                <a:latin typeface="+mj-lt"/>
              </a:rPr>
              <a:t> </a:t>
            </a:r>
          </a:p>
          <a:p>
            <a:r>
              <a:rPr lang="tr-TR" sz="2000">
                <a:latin typeface="+mj-lt"/>
              </a:rPr>
              <a:t>Peki asıl soruya, yani kitle iletişim araçlarının bireyler üzerindeki etkisine ne olmuştu? </a:t>
            </a:r>
          </a:p>
        </p:txBody>
      </p:sp>
    </p:spTree>
    <p:extLst>
      <p:ext uri="{BB962C8B-B14F-4D97-AF65-F5344CB8AC3E}">
        <p14:creationId xmlns:p14="http://schemas.microsoft.com/office/powerpoint/2010/main" val="155402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D3722-4168-54B4-53FE-A4B12EFE6F85}"/>
            </a:ext>
          </a:extLst>
        </p:cNvPr>
        <p:cNvGrpSpPr/>
        <p:nvPr/>
      </p:nvGrpSpPr>
      <p:grpSpPr>
        <a:xfrm>
          <a:off x="0" y="0"/>
          <a:ext cx="0" cy="0"/>
          <a:chOff x="0" y="0"/>
          <a:chExt cx="0" cy="0"/>
        </a:xfrm>
      </p:grpSpPr>
      <p:pic>
        <p:nvPicPr>
          <p:cNvPr id="2" name="Resim 1" descr="insan yüzü, metin, giyim, adam, insan içeren bir resim&#10;&#10;Yapay zeka tarafından oluşturulmuş içerik yanlış olabilir.">
            <a:extLst>
              <a:ext uri="{FF2B5EF4-FFF2-40B4-BE49-F238E27FC236}">
                <a16:creationId xmlns:a16="http://schemas.microsoft.com/office/drawing/2014/main" id="{6583C611-F49F-EA7F-E2BB-404F4E15B49D}"/>
              </a:ext>
            </a:extLst>
          </p:cNvPr>
          <p:cNvPicPr>
            <a:picLocks noChangeAspect="1"/>
          </p:cNvPicPr>
          <p:nvPr/>
        </p:nvPicPr>
        <p:blipFill>
          <a:blip r:embed="rId2"/>
          <a:stretch>
            <a:fillRect/>
          </a:stretch>
        </p:blipFill>
        <p:spPr>
          <a:xfrm>
            <a:off x="905230" y="1320289"/>
            <a:ext cx="2853058" cy="4282737"/>
          </a:xfrm>
          <a:prstGeom prst="rect">
            <a:avLst/>
          </a:prstGeom>
        </p:spPr>
      </p:pic>
      <p:sp>
        <p:nvSpPr>
          <p:cNvPr id="4" name="Metin kutusu 3">
            <a:extLst>
              <a:ext uri="{FF2B5EF4-FFF2-40B4-BE49-F238E27FC236}">
                <a16:creationId xmlns:a16="http://schemas.microsoft.com/office/drawing/2014/main" id="{A4E7EE01-A304-8A19-3F30-D93109BB1927}"/>
              </a:ext>
            </a:extLst>
          </p:cNvPr>
          <p:cNvSpPr txBox="1"/>
          <p:nvPr/>
        </p:nvSpPr>
        <p:spPr>
          <a:xfrm>
            <a:off x="4306662" y="1287631"/>
            <a:ext cx="6764110" cy="4401205"/>
          </a:xfrm>
          <a:prstGeom prst="rect">
            <a:avLst/>
          </a:prstGeom>
          <a:noFill/>
        </p:spPr>
        <p:txBody>
          <a:bodyPr wrap="square">
            <a:spAutoFit/>
          </a:bodyPr>
          <a:lstStyle/>
          <a:p>
            <a:r>
              <a:rPr lang="tr-TR" sz="2000">
                <a:solidFill>
                  <a:srgbClr val="1A1A1A"/>
                </a:solidFill>
                <a:effectLst/>
                <a:latin typeface="+mj-lt"/>
                <a:ea typeface="Calibri" panose="020F0502020204030204" pitchFamily="34" charset="0"/>
                <a:cs typeface="TT55E7O00"/>
              </a:rPr>
              <a:t>Medya etkisine yalnızca kitabın sondan bir önceki bölümünde öylece değinilip geçiliyordu. Bu kısımda, Decatur araştırmasının odaklandığı dört alanın her birinde kanaat önderlerinin medyaya çok daha fazla maruz kaldığından söz edilmişti. </a:t>
            </a:r>
          </a:p>
          <a:p>
            <a:endParaRPr lang="tr-TR" sz="2000">
              <a:solidFill>
                <a:srgbClr val="1A1A1A"/>
              </a:solidFill>
              <a:latin typeface="+mj-lt"/>
              <a:ea typeface="Calibri" panose="020F0502020204030204" pitchFamily="34" charset="0"/>
              <a:cs typeface="TT55E7O00"/>
            </a:endParaRPr>
          </a:p>
          <a:p>
            <a:r>
              <a:rPr lang="tr-TR" sz="2000">
                <a:solidFill>
                  <a:srgbClr val="1A1A1A"/>
                </a:solidFill>
                <a:latin typeface="+mj-lt"/>
                <a:ea typeface="Calibri" panose="020F0502020204030204" pitchFamily="34" charset="0"/>
                <a:cs typeface="TT55E7O00"/>
              </a:rPr>
              <a:t>Fakat m</a:t>
            </a:r>
            <a:r>
              <a:rPr lang="tr-TR" sz="2000">
                <a:solidFill>
                  <a:srgbClr val="1A1A1A"/>
                </a:solidFill>
                <a:effectLst/>
                <a:latin typeface="+mj-lt"/>
                <a:ea typeface="Calibri" panose="020F0502020204030204" pitchFamily="34" charset="0"/>
                <a:cs typeface="TT55E7O00"/>
              </a:rPr>
              <a:t>edyayı daha fazla takip etmenin daha güçlü bir etki yaratmak anlamına gelmediği söyleniyordu.</a:t>
            </a:r>
          </a:p>
          <a:p>
            <a:endParaRPr lang="tr-TR" sz="2000">
              <a:solidFill>
                <a:srgbClr val="1A1A1A"/>
              </a:solidFill>
              <a:latin typeface="+mj-lt"/>
              <a:ea typeface="Calibri" panose="020F0502020204030204" pitchFamily="34" charset="0"/>
              <a:cs typeface="TT55E7O00"/>
            </a:endParaRPr>
          </a:p>
          <a:p>
            <a:r>
              <a:rPr lang="tr-TR" sz="2000">
                <a:solidFill>
                  <a:srgbClr val="1A1A1A"/>
                </a:solidFill>
                <a:effectLst/>
                <a:latin typeface="+mj-lt"/>
                <a:ea typeface="Calibri" panose="020F0502020204030204" pitchFamily="34" charset="0"/>
                <a:cs typeface="TT55E7O00"/>
              </a:rPr>
              <a:t>Medya yalnızca moda konusunda diğer doğrudan etmenlerden daha etkiliydi. </a:t>
            </a:r>
          </a:p>
          <a:p>
            <a:endParaRPr lang="tr-TR" sz="2000">
              <a:solidFill>
                <a:srgbClr val="1A1A1A"/>
              </a:solidFill>
              <a:latin typeface="+mj-lt"/>
              <a:ea typeface="Calibri" panose="020F0502020204030204" pitchFamily="34" charset="0"/>
              <a:cs typeface="TT55E7O00"/>
            </a:endParaRPr>
          </a:p>
          <a:p>
            <a:r>
              <a:rPr lang="tr-TR" sz="2000">
                <a:solidFill>
                  <a:srgbClr val="1A1A1A"/>
                </a:solidFill>
                <a:effectLst/>
                <a:latin typeface="+mj-lt"/>
                <a:ea typeface="Calibri" panose="020F0502020204030204" pitchFamily="34" charset="0"/>
                <a:cs typeface="TT55E7O00"/>
              </a:rPr>
              <a:t>Kanaat önderlerinin beğenileri, tutumları ve satın alma alışkanlıkları da, en az etkiledikleri kişiler kadar kişisel temaslara dayanıyordu, medyanın sadece tamamlayıcı bir etkisi vardı.</a:t>
            </a:r>
            <a:r>
              <a:rPr lang="tr-TR" sz="2000">
                <a:effectLst/>
                <a:latin typeface="+mj-lt"/>
              </a:rPr>
              <a:t> </a:t>
            </a:r>
            <a:endParaRPr lang="tr-TR" sz="2000">
              <a:latin typeface="+mj-lt"/>
            </a:endParaRPr>
          </a:p>
        </p:txBody>
      </p:sp>
    </p:spTree>
    <p:extLst>
      <p:ext uri="{BB962C8B-B14F-4D97-AF65-F5344CB8AC3E}">
        <p14:creationId xmlns:p14="http://schemas.microsoft.com/office/powerpoint/2010/main" val="15760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çizim, taslak, çizgi film, metin içeren bir resim&#10;&#10;Yapay zeka tarafından oluşturulmuş içerik yanlış olabilir.">
            <a:extLst>
              <a:ext uri="{FF2B5EF4-FFF2-40B4-BE49-F238E27FC236}">
                <a16:creationId xmlns:a16="http://schemas.microsoft.com/office/drawing/2014/main" id="{E7BBB6B0-EAEC-F430-F88C-8669F98F28BF}"/>
              </a:ext>
            </a:extLst>
          </p:cNvPr>
          <p:cNvPicPr>
            <a:picLocks noChangeAspect="1"/>
          </p:cNvPicPr>
          <p:nvPr/>
        </p:nvPicPr>
        <p:blipFill>
          <a:blip r:embed="rId2">
            <a:duotone>
              <a:prstClr val="black"/>
              <a:schemeClr val="accent5">
                <a:tint val="45000"/>
                <a:satMod val="400000"/>
              </a:schemeClr>
            </a:duotone>
          </a:blip>
          <a:srcRect l="17869" r="18894" b="-2"/>
          <a:stretch>
            <a:fillRect/>
          </a:stretch>
        </p:blipFill>
        <p:spPr>
          <a:xfrm>
            <a:off x="1006743" y="723900"/>
            <a:ext cx="4800599" cy="5524012"/>
          </a:xfrm>
          <a:prstGeom prst="rect">
            <a:avLst/>
          </a:prstGeom>
        </p:spPr>
      </p:pic>
      <p:cxnSp>
        <p:nvCxnSpPr>
          <p:cNvPr id="14" name="Straight Connector 13">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B89AF78-4B91-1369-D833-47C25F8671E1}"/>
              </a:ext>
            </a:extLst>
          </p:cNvPr>
          <p:cNvSpPr txBox="1"/>
          <p:nvPr/>
        </p:nvSpPr>
        <p:spPr>
          <a:xfrm>
            <a:off x="6696186" y="1229195"/>
            <a:ext cx="4800600" cy="4732693"/>
          </a:xfrm>
          <a:prstGeom prst="rect">
            <a:avLst/>
          </a:prstGeom>
        </p:spPr>
        <p:txBody>
          <a:bodyPr vert="horz" lIns="91440" tIns="45720" rIns="91440" bIns="45720" rtlCol="0">
            <a:normAutofit/>
          </a:bodyPr>
          <a:lstStyle/>
          <a:p>
            <a:pPr>
              <a:spcAft>
                <a:spcPts val="600"/>
              </a:spcAft>
            </a:pPr>
            <a:r>
              <a:rPr lang="en-US" sz="2000">
                <a:effectLst/>
                <a:latin typeface="+mj-lt"/>
              </a:rPr>
              <a:t>ABD’de gelişmekte olan iletişim sosyolojisi yeni kitle iletişim araçlarının “atomize” bireyler üzerindeki etkilerini konu edinmişti. Bu ilişkide medya sosyolojik nesne, birey ise bu sosyolojik nesnenin etkisi altındaki psikolojk özne olarak ele alınmıştı. Bu aynı zamanda asimetrik bir ilişkiydi: Büyük toplumsal güçler savunmasız ve yalıtılmış durumdaki bireyleri etki altına almaya çalışıyordu; medya etkin, alıcılar ise edilgen konumdaydı. Dahası medyanın, halkın davranışlarını, tutum ve inançları değiştirmek için uğraşan bir propaganda ya da ikna aygıtı olduğu, kamuoyunu belli bir kalıba oturtmaya çalıştığı düşünülüyordu. </a:t>
            </a:r>
            <a:endParaRPr lang="en-US" sz="2000">
              <a:latin typeface="+mj-lt"/>
            </a:endParaRPr>
          </a:p>
        </p:txBody>
      </p:sp>
      <p:cxnSp>
        <p:nvCxnSpPr>
          <p:cNvPr id="16" name="Straight Connector 15">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321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35674A-779F-AC6F-1D3A-CFB2E85991A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9240"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Resim 4" descr="siyah beyaz, monokrom fotoğraf, siyah, monokrom, tek renkli içeren bir resim&#10;&#10;Yapay zeka tarafından oluşturulmuş içerik yanlış olabilir.">
            <a:extLst>
              <a:ext uri="{FF2B5EF4-FFF2-40B4-BE49-F238E27FC236}">
                <a16:creationId xmlns:a16="http://schemas.microsoft.com/office/drawing/2014/main" id="{2B1BE93E-24A0-5228-9ABA-C8056C5879F5}"/>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Lst>
          </a:blip>
          <a:srcRect l="30235" r="28718"/>
          <a:stretch>
            <a:fillRect/>
          </a:stretch>
        </p:blipFill>
        <p:spPr>
          <a:xfrm>
            <a:off x="712312" y="749808"/>
            <a:ext cx="3950208" cy="5413248"/>
          </a:xfrm>
          <a:prstGeom prst="rect">
            <a:avLst/>
          </a:prstGeom>
        </p:spPr>
      </p:pic>
      <p:sp>
        <p:nvSpPr>
          <p:cNvPr id="3" name="Metin kutusu 2">
            <a:extLst>
              <a:ext uri="{FF2B5EF4-FFF2-40B4-BE49-F238E27FC236}">
                <a16:creationId xmlns:a16="http://schemas.microsoft.com/office/drawing/2014/main" id="{419CC4D9-3DC0-F0A9-F603-E39BE6C51803}"/>
              </a:ext>
            </a:extLst>
          </p:cNvPr>
          <p:cNvSpPr txBox="1"/>
          <p:nvPr/>
        </p:nvSpPr>
        <p:spPr>
          <a:xfrm>
            <a:off x="5299166" y="1444753"/>
            <a:ext cx="6180522" cy="4690869"/>
          </a:xfrm>
          <a:prstGeom prst="rect">
            <a:avLst/>
          </a:prstGeom>
        </p:spPr>
        <p:txBody>
          <a:bodyPr vert="horz" lIns="91440" tIns="45720" rIns="91440" bIns="45720" rtlCol="0">
            <a:normAutofit/>
          </a:bodyPr>
          <a:lstStyle/>
          <a:p>
            <a:pPr>
              <a:spcAft>
                <a:spcPts val="1000"/>
              </a:spcAft>
            </a:pPr>
            <a:r>
              <a:rPr lang="en-US" sz="2000" i="1">
                <a:effectLst/>
                <a:latin typeface="+mj-lt"/>
              </a:rPr>
              <a:t>Kişisel Etki</a:t>
            </a:r>
            <a:r>
              <a:rPr lang="en-US" sz="2000">
                <a:effectLst/>
                <a:latin typeface="+mj-lt"/>
              </a:rPr>
              <a:t>, kendinden önceki kitle iletişim çalışmalarının yarattığı gerilimi pek çok açıdan çözmüş görünüyordu. Nitekim yayınladığı dönemde ve sonraki yıllarda, medyanın bireylerin tutum ve tercihlerini yönlendirmek konusundaki gücünden kaynaklanan endişelerin büyük ölçüde temelden yoksun olduğunu gösteren bir metin olarak okundu. Üstelik bireyler sosyologların sandığı kadar yalnız değillerdi, kalabalıklar içinde yalıtılmış atomlar gibi durmuyorlardı. 1950’lerin başında “kitleler” gözden kaybolurken onun bıraktığı boşlukta “insanlar”ın tüm sosyal ilişkileri ve bağlarıyla yerli yerinde durduğu farkedildi. O halde endişeye mahal yoktu. Eleştirel kuramcıların medyanın gücüne dair düşünceleri, ampirik nitelikteki yönetsel araştırmalarca yanlışlanmış görünüyordu. </a:t>
            </a:r>
          </a:p>
        </p:txBody>
      </p:sp>
    </p:spTree>
    <p:extLst>
      <p:ext uri="{BB962C8B-B14F-4D97-AF65-F5344CB8AC3E}">
        <p14:creationId xmlns:p14="http://schemas.microsoft.com/office/powerpoint/2010/main" val="15667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C04C10-EDB1-BE53-ED9C-032AF5ACC19C}"/>
            </a:ext>
          </a:extLst>
        </p:cNvPr>
        <p:cNvGrpSpPr/>
        <p:nvPr/>
      </p:nvGrpSpPr>
      <p:grpSpPr>
        <a:xfrm>
          <a:off x="0" y="0"/>
          <a:ext cx="0" cy="0"/>
          <a:chOff x="0" y="0"/>
          <a:chExt cx="0" cy="0"/>
        </a:xfrm>
      </p:grpSpPr>
      <p:cxnSp>
        <p:nvCxnSpPr>
          <p:cNvPr id="51" name="Straight Connector 4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4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3" name="Rectangle 44">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46">
            <a:extLst>
              <a:ext uri="{FF2B5EF4-FFF2-40B4-BE49-F238E27FC236}">
                <a16:creationId xmlns:a16="http://schemas.microsoft.com/office/drawing/2014/main" id="{F78075BE-4130-4D6A-B0EB-6397ED5E5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Resim 14" descr="mobilya, perde, tiyatro perdesi, mahsur kalma içeren bir resim&#10;&#10;Yapay zeka tarafından oluşturulmuş içerik yanlış olabilir.">
            <a:extLst>
              <a:ext uri="{FF2B5EF4-FFF2-40B4-BE49-F238E27FC236}">
                <a16:creationId xmlns:a16="http://schemas.microsoft.com/office/drawing/2014/main" id="{CD9655C4-1227-09BA-9480-DF8C2A89FEC0}"/>
              </a:ext>
            </a:extLst>
          </p:cNvPr>
          <p:cNvPicPr>
            <a:picLocks noChangeAspect="1"/>
          </p:cNvPicPr>
          <p:nvPr/>
        </p:nvPicPr>
        <p:blipFill>
          <a:blip r:embed="rId2"/>
          <a:srcRect t="12786" r="2" b="10419"/>
          <a:stretch>
            <a:fillRect/>
          </a:stretch>
        </p:blipFill>
        <p:spPr>
          <a:xfrm>
            <a:off x="800100" y="723899"/>
            <a:ext cx="10591800" cy="5429503"/>
          </a:xfrm>
          <a:prstGeom prst="rect">
            <a:avLst/>
          </a:prstGeom>
        </p:spPr>
      </p:pic>
    </p:spTree>
    <p:extLst>
      <p:ext uri="{BB962C8B-B14F-4D97-AF65-F5344CB8AC3E}">
        <p14:creationId xmlns:p14="http://schemas.microsoft.com/office/powerpoint/2010/main" val="38689727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986D0DB0-CC82-4868-9E40-44D1164BD6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B893925C-3A0F-DC34-2D81-2DA44C361327}"/>
              </a:ext>
            </a:extLst>
          </p:cNvPr>
          <p:cNvSpPr txBox="1"/>
          <p:nvPr/>
        </p:nvSpPr>
        <p:spPr>
          <a:xfrm>
            <a:off x="1285009" y="1624165"/>
            <a:ext cx="5115791" cy="4167037"/>
          </a:xfrm>
          <a:prstGeom prst="rect">
            <a:avLst/>
          </a:prstGeom>
        </p:spPr>
        <p:txBody>
          <a:bodyPr vert="horz" lIns="91440" tIns="45720" rIns="91440" bIns="45720" rtlCol="0">
            <a:normAutofit/>
          </a:bodyPr>
          <a:lstStyle/>
          <a:p>
            <a:pPr>
              <a:lnSpc>
                <a:spcPct val="110000"/>
              </a:lnSpc>
              <a:spcAft>
                <a:spcPts val="1000"/>
              </a:spcAft>
            </a:pPr>
            <a:r>
              <a:rPr lang="en-US" sz="2000">
                <a:effectLst/>
                <a:latin typeface="+mj-lt"/>
              </a:rPr>
              <a:t>Radyonun etkileri üzerine yapılan ilk örnek olay çalışmaları bu varsayımlara dayanıyordu. Kitlesel panik ve kitlesel ikna çalışmaları yani bugün “medya olayı” olarak bildiğimiz örneklere dair yapılan ilk çalışmalar, bu radyo programlarının dinleyiciler üzerinde açık şekilde gözlemlenebilir, doğrudan ve ani etkileri olduğunu söylüyordu. Halkın paniğe kapılıp sokaklara dökülmesi ya da telefonlara sarılıp bono satın alması yayınların sonucuydu. </a:t>
            </a:r>
          </a:p>
        </p:txBody>
      </p:sp>
      <p:pic>
        <p:nvPicPr>
          <p:cNvPr id="7" name="Resim 6" descr="kişi, şahıs, insan yüzü, giyim, siyah beyaz içeren bir resim&#10;&#10;Yapay zeka tarafından oluşturulmuş içerik yanlış olabilir.">
            <a:extLst>
              <a:ext uri="{FF2B5EF4-FFF2-40B4-BE49-F238E27FC236}">
                <a16:creationId xmlns:a16="http://schemas.microsoft.com/office/drawing/2014/main" id="{D26A44E5-5433-67A4-3A26-7664465062DD}"/>
              </a:ext>
            </a:extLst>
          </p:cNvPr>
          <p:cNvPicPr>
            <a:picLocks noChangeAspect="1"/>
          </p:cNvPicPr>
          <p:nvPr/>
        </p:nvPicPr>
        <p:blipFill>
          <a:blip r:embed="rId2"/>
          <a:srcRect r="2" b="701"/>
          <a:stretch>
            <a:fillRect/>
          </a:stretch>
        </p:blipFill>
        <p:spPr>
          <a:xfrm>
            <a:off x="7315200" y="1066798"/>
            <a:ext cx="4076700" cy="2277118"/>
          </a:xfrm>
          <a:prstGeom prst="rect">
            <a:avLst/>
          </a:prstGeom>
        </p:spPr>
      </p:pic>
      <p:pic>
        <p:nvPicPr>
          <p:cNvPr id="5" name="Resim 4" descr="insan yüzü, giyim, metin, gülümsemek, gülüş içeren bir resim&#10;&#10;Yapay zeka tarafından oluşturulmuş içerik yanlış olabilir.">
            <a:extLst>
              <a:ext uri="{FF2B5EF4-FFF2-40B4-BE49-F238E27FC236}">
                <a16:creationId xmlns:a16="http://schemas.microsoft.com/office/drawing/2014/main" id="{FB3F6D83-81A7-BD8D-D751-B37A9CFC2060}"/>
              </a:ext>
            </a:extLst>
          </p:cNvPr>
          <p:cNvPicPr>
            <a:picLocks noChangeAspect="1"/>
          </p:cNvPicPr>
          <p:nvPr/>
        </p:nvPicPr>
        <p:blipFill>
          <a:blip r:embed="rId3"/>
          <a:srcRect t="3275" r="2" b="27964"/>
          <a:stretch>
            <a:fillRect/>
          </a:stretch>
        </p:blipFill>
        <p:spPr>
          <a:xfrm>
            <a:off x="7315200" y="3548609"/>
            <a:ext cx="4076700" cy="2242593"/>
          </a:xfrm>
          <a:prstGeom prst="rect">
            <a:avLst/>
          </a:prstGeom>
        </p:spPr>
      </p:pic>
      <p:cxnSp>
        <p:nvCxnSpPr>
          <p:cNvPr id="20" name="Straight Connector 19">
            <a:extLst>
              <a:ext uri="{FF2B5EF4-FFF2-40B4-BE49-F238E27FC236}">
                <a16:creationId xmlns:a16="http://schemas.microsoft.com/office/drawing/2014/main" id="{E9879F10-54E5-4F60-A54F-91F348A6C7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C758B-D942-E86A-D319-F33079D6C20B}"/>
            </a:ext>
          </a:extLst>
        </p:cNvPr>
        <p:cNvGrpSpPr/>
        <p:nvPr/>
      </p:nvGrpSpPr>
      <p:grpSpPr>
        <a:xfrm>
          <a:off x="0" y="0"/>
          <a:ext cx="0" cy="0"/>
          <a:chOff x="0" y="0"/>
          <a:chExt cx="0" cy="0"/>
        </a:xfrm>
      </p:grpSpPr>
      <p:pic>
        <p:nvPicPr>
          <p:cNvPr id="3" name="Picture 2" descr="http://ecx.images-amazon.com/images/I/41Kd5oYhuxL._SY344_BO1,204,203,200_.jpg">
            <a:extLst>
              <a:ext uri="{FF2B5EF4-FFF2-40B4-BE49-F238E27FC236}">
                <a16:creationId xmlns:a16="http://schemas.microsoft.com/office/drawing/2014/main" id="{39063B9C-1A6A-1107-EF86-9CDF40EB23B3}"/>
              </a:ext>
            </a:extLst>
          </p:cNvPr>
          <p:cNvPicPr>
            <a:picLocks noChangeAspect="1" noChangeArrowheads="1"/>
          </p:cNvPicPr>
          <p:nvPr/>
        </p:nvPicPr>
        <p:blipFill>
          <a:blip r:embed="rId2" cstate="print"/>
          <a:srcRect/>
          <a:stretch>
            <a:fillRect/>
          </a:stretch>
        </p:blipFill>
        <p:spPr bwMode="auto">
          <a:xfrm>
            <a:off x="903447" y="1482429"/>
            <a:ext cx="2549427" cy="4009555"/>
          </a:xfrm>
          <a:prstGeom prst="rect">
            <a:avLst/>
          </a:prstGeom>
          <a:ln>
            <a:noFill/>
          </a:ln>
          <a:effectLst>
            <a:outerShdw blurRad="292100" dist="139700" dir="2700000" algn="tl" rotWithShape="0">
              <a:srgbClr val="333333">
                <a:alpha val="65000"/>
              </a:srgbClr>
            </a:outerShdw>
          </a:effectLst>
        </p:spPr>
      </p:pic>
      <p:sp>
        <p:nvSpPr>
          <p:cNvPr id="5" name="Metin kutusu 4">
            <a:extLst>
              <a:ext uri="{FF2B5EF4-FFF2-40B4-BE49-F238E27FC236}">
                <a16:creationId xmlns:a16="http://schemas.microsoft.com/office/drawing/2014/main" id="{63343647-673A-0ECB-AFC8-50926F80746D}"/>
              </a:ext>
            </a:extLst>
          </p:cNvPr>
          <p:cNvSpPr txBox="1"/>
          <p:nvPr/>
        </p:nvSpPr>
        <p:spPr>
          <a:xfrm>
            <a:off x="4336472" y="2068416"/>
            <a:ext cx="6220691" cy="3170099"/>
          </a:xfrm>
          <a:prstGeom prst="rect">
            <a:avLst/>
          </a:prstGeom>
          <a:noFill/>
        </p:spPr>
        <p:txBody>
          <a:bodyPr wrap="square">
            <a:spAutoFit/>
          </a:bodyPr>
          <a:lstStyle/>
          <a:p>
            <a:r>
              <a:rPr lang="tr-TR" sz="2000">
                <a:latin typeface="+mj-lt"/>
              </a:rPr>
              <a:t>Enformasyonun yayılmasına ilişkin ünlü “iki aşamalı akış" modeli 1940 başkanlık seçimlerinin arifesinde, Ohio, Eyrie County’deki oy verme davranışlarına ilişkin çalışmayla ortaya kondu. Halkın Seçimi araştırmasının konusunu, Lazarsfeld ile birlikte araştırma asistanı iki genç meslektaşının, Bernard Berelson ve Helen Gaudet’in adını taşıyan 1944 tarihli kitabın altbaşlığı özetliyordu: </a:t>
            </a:r>
          </a:p>
          <a:p>
            <a:endParaRPr lang="tr-TR" sz="2000">
              <a:latin typeface="+mj-lt"/>
            </a:endParaRPr>
          </a:p>
          <a:p>
            <a:r>
              <a:rPr lang="tr-TR" sz="2000">
                <a:latin typeface="+mj-lt"/>
              </a:rPr>
              <a:t>“Seçmenler başkanlık oylamasında kime oy vereceklerine nasıl karar verirler?” </a:t>
            </a:r>
          </a:p>
        </p:txBody>
      </p:sp>
    </p:spTree>
    <p:extLst>
      <p:ext uri="{BB962C8B-B14F-4D97-AF65-F5344CB8AC3E}">
        <p14:creationId xmlns:p14="http://schemas.microsoft.com/office/powerpoint/2010/main" val="411570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2EBDBE-0D77-9413-434C-2C49A8410A2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simge, sembol, amblem, karmin, logo içeren bir resim&#10;&#10;Yapay zeka tarafından oluşturulmuş içerik yanlış olabilir.">
            <a:extLst>
              <a:ext uri="{FF2B5EF4-FFF2-40B4-BE49-F238E27FC236}">
                <a16:creationId xmlns:a16="http://schemas.microsoft.com/office/drawing/2014/main" id="{15BAC922-D390-7040-6DA6-D65D69AC018F}"/>
              </a:ext>
            </a:extLst>
          </p:cNvPr>
          <p:cNvPicPr>
            <a:picLocks noChangeAspect="1"/>
          </p:cNvPicPr>
          <p:nvPr/>
        </p:nvPicPr>
        <p:blipFill>
          <a:blip r:embed="rId2"/>
          <a:srcRect l="19212" r="32535"/>
          <a:stretch>
            <a:fillRect/>
          </a:stretch>
        </p:blipFill>
        <p:spPr>
          <a:xfrm>
            <a:off x="20" y="10"/>
            <a:ext cx="6044164" cy="6857990"/>
          </a:xfrm>
          <a:prstGeom prst="rect">
            <a:avLst/>
          </a:prstGeom>
        </p:spPr>
      </p:pic>
      <p:cxnSp>
        <p:nvCxnSpPr>
          <p:cNvPr id="12" name="Straight Connector 11">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941617E7-F0AF-EB8F-4A1E-EAB43990051E}"/>
              </a:ext>
            </a:extLst>
          </p:cNvPr>
          <p:cNvSpPr txBox="1"/>
          <p:nvPr/>
        </p:nvSpPr>
        <p:spPr>
          <a:xfrm>
            <a:off x="6781300" y="1258182"/>
            <a:ext cx="4800600" cy="4350318"/>
          </a:xfrm>
          <a:prstGeom prst="rect">
            <a:avLst/>
          </a:prstGeom>
        </p:spPr>
        <p:txBody>
          <a:bodyPr vert="horz" lIns="91440" tIns="45720" rIns="91440" bIns="45720" rtlCol="0">
            <a:normAutofit/>
          </a:bodyPr>
          <a:lstStyle/>
          <a:p>
            <a:pPr>
              <a:spcAft>
                <a:spcPts val="600"/>
              </a:spcAft>
            </a:pPr>
            <a:r>
              <a:rPr lang="en-US">
                <a:latin typeface="+mj-lt"/>
              </a:rPr>
              <a:t>İnceleme nesnesi seçimin nasıl sonuçlanacağı değil, seçmenlerin kime oy vereceklerini nasıl belirledikleriydi. “Kanaatin nasıl oluştuğuna” ilişkin bu incelemede seçmenlerin oylarının yönüne ilişkin karara varmaya çalıştıkları bir sürece odaklanılıyordu. Seçim Günü’ne doğru adım adım ilerlerken kişilerin nihai karara nasıl ulaştıklarını gözlemleyebilmek için Lazarsfeld panel tekniğini geliştirdi. Panel, temsili niteliklerine göre seçilmiş altı yüz seçmenden oluşuyordu. Araştırma süresince bu kişilerle oy verme niyetleri hakkında birkaç sefer görüşülmüştü. Örneklemdekilerin ezici çoğunluğu ne yönde oy kullanacaklarına karar vermiş durumdaydı ve baştaki kararlarında bir sapma olmadı. </a:t>
            </a:r>
          </a:p>
        </p:txBody>
      </p:sp>
      <p:cxnSp>
        <p:nvCxnSpPr>
          <p:cNvPr id="14" name="Straight Connector 13">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77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FC996-F2BF-BE70-9529-45FF685CA1D6}"/>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BEDABFF9-2B61-5630-2FA8-8E3389C0A1E6}"/>
              </a:ext>
            </a:extLst>
          </p:cNvPr>
          <p:cNvSpPr txBox="1"/>
          <p:nvPr/>
        </p:nvSpPr>
        <p:spPr>
          <a:xfrm>
            <a:off x="4475019" y="1859339"/>
            <a:ext cx="6813534" cy="3477875"/>
          </a:xfrm>
          <a:prstGeom prst="rect">
            <a:avLst/>
          </a:prstGeom>
          <a:noFill/>
        </p:spPr>
        <p:txBody>
          <a:bodyPr wrap="square">
            <a:spAutoFit/>
          </a:bodyPr>
          <a:lstStyle/>
          <a:p>
            <a:r>
              <a:rPr lang="en-GB" sz="2000">
                <a:effectLst/>
                <a:latin typeface="+mj-lt"/>
                <a:ea typeface="Calibri" panose="020F0502020204030204" pitchFamily="34" charset="0"/>
                <a:cs typeface="GarthGraphic"/>
              </a:rPr>
              <a:t>Çalışma asıl dikkatini, ufak bir yüzdeye denk düşen şu üç gruba yöneltmişti: (1) normalde destekledikleri parti aleyhine oy kullanmayı düşünenler, (2) ne yönde oy kullanacağı konusunda kararsız olanlar, (3) oy kullanmayı düşünmeyenler. Her üç kategori için de insanların fikir değiştirmesine ya da kararlarını kesinleştirmelerine etki eden unsurlar tanımlamak mümkündür. Bu kategorilerin –yüzer gezer, kararsız ve çekimser seçmen-  her seçimde anahtar rol oynadığı, marjinal konumdaki adayların ya da partilerin durmaksızın bu kesimlerden oy kapmaya çalıştığı artık sıradan bir bilgi gibi görülmekle birlikte, Lazarsfeld bu grupların önemini saptayan ilk isimdir.</a:t>
            </a:r>
            <a:r>
              <a:rPr lang="tr-TR" sz="2000">
                <a:effectLst/>
                <a:latin typeface="+mj-lt"/>
              </a:rPr>
              <a:t> </a:t>
            </a:r>
            <a:endParaRPr lang="tr-TR" sz="2000">
              <a:latin typeface="+mj-lt"/>
            </a:endParaRPr>
          </a:p>
        </p:txBody>
      </p:sp>
      <p:pic>
        <p:nvPicPr>
          <p:cNvPr id="5" name="Picture 2" descr="http://ecx.images-amazon.com/images/I/41Kd5oYhuxL._SY344_BO1,204,203,200_.jpg">
            <a:extLst>
              <a:ext uri="{FF2B5EF4-FFF2-40B4-BE49-F238E27FC236}">
                <a16:creationId xmlns:a16="http://schemas.microsoft.com/office/drawing/2014/main" id="{5703C739-F8F9-F0E6-D9AE-10749F4F46AE}"/>
              </a:ext>
            </a:extLst>
          </p:cNvPr>
          <p:cNvPicPr>
            <a:picLocks noChangeAspect="1" noChangeArrowheads="1"/>
          </p:cNvPicPr>
          <p:nvPr/>
        </p:nvPicPr>
        <p:blipFill>
          <a:blip r:embed="rId2" cstate="print"/>
          <a:srcRect/>
          <a:stretch>
            <a:fillRect/>
          </a:stretch>
        </p:blipFill>
        <p:spPr bwMode="auto">
          <a:xfrm>
            <a:off x="903447" y="1482429"/>
            <a:ext cx="2549427" cy="4009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114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7F483C-8602-18C2-F2EC-C1952CC67C4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metin, diyagram, ekran görüntüsü, yazı tipi içeren bir resim&#10;&#10;Yapay zeka tarafından oluşturulmuş içerik yanlış olabilir.">
            <a:extLst>
              <a:ext uri="{FF2B5EF4-FFF2-40B4-BE49-F238E27FC236}">
                <a16:creationId xmlns:a16="http://schemas.microsoft.com/office/drawing/2014/main" id="{526BCFC6-8C3C-8891-F7D0-213EC7152559}"/>
              </a:ext>
            </a:extLst>
          </p:cNvPr>
          <p:cNvPicPr>
            <a:picLocks noChangeAspect="1"/>
          </p:cNvPicPr>
          <p:nvPr/>
        </p:nvPicPr>
        <p:blipFill>
          <a:blip r:embed="rId2">
            <a:extLst>
              <a:ext uri="{28A0092B-C50C-407E-A947-70E740481C1C}">
                <a14:useLocalDpi xmlns:a14="http://schemas.microsoft.com/office/drawing/2010/main" val="0"/>
              </a:ext>
            </a:extLst>
          </a:blip>
          <a:srcRect l="8519" r="13906"/>
          <a:stretch>
            <a:fillRect/>
          </a:stretch>
        </p:blipFill>
        <p:spPr>
          <a:xfrm>
            <a:off x="1093695" y="1547477"/>
            <a:ext cx="3444439" cy="3763045"/>
          </a:xfrm>
          <a:prstGeom prst="rect">
            <a:avLst/>
          </a:prstGeom>
          <a:noFill/>
        </p:spPr>
      </p:pic>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2B017590-9D1E-18E6-24B0-63A29928CF84}"/>
              </a:ext>
            </a:extLst>
          </p:cNvPr>
          <p:cNvSpPr txBox="1"/>
          <p:nvPr/>
        </p:nvSpPr>
        <p:spPr>
          <a:xfrm>
            <a:off x="5418667" y="1326219"/>
            <a:ext cx="6180665" cy="4683245"/>
          </a:xfrm>
          <a:prstGeom prst="rect">
            <a:avLst/>
          </a:prstGeom>
        </p:spPr>
        <p:txBody>
          <a:bodyPr vert="horz" lIns="91440" tIns="45720" rIns="91440" bIns="45720" rtlCol="0">
            <a:normAutofit fontScale="92500"/>
          </a:bodyPr>
          <a:lstStyle/>
          <a:p>
            <a:pPr>
              <a:spcAft>
                <a:spcPts val="1000"/>
              </a:spcAft>
            </a:pPr>
            <a:r>
              <a:rPr lang="en-US" sz="2000">
                <a:effectLst/>
                <a:latin typeface="+mj-lt"/>
              </a:rPr>
              <a:t>Böylece toplumdaki bazı insanların </a:t>
            </a:r>
            <a:r>
              <a:rPr lang="en-US" sz="2000" i="1">
                <a:effectLst/>
                <a:latin typeface="+mj-lt"/>
              </a:rPr>
              <a:t>kanaat önderi </a:t>
            </a:r>
            <a:r>
              <a:rPr lang="en-US" sz="2000">
                <a:effectLst/>
                <a:latin typeface="+mj-lt"/>
              </a:rPr>
              <a:t>oldukları anlaşıldı. Bunlar seçimlerle daha ilgiliydi; radyoyu ve gazeteleri takip etmişler, görüşlerini belirlemiş ve açıkça belirtmişlerdi. Lazarsfeld ve ekibinin burada dikey toplumsal hiyerarşiye uygun bir işleyişi ortaya koyduklarını söylemek pek doğru olmaz. Çünkü araştırmanın bulgularına göre, kanaat liderleri salt varlıklı ve eğitimlilerle sınırlı değildir. Farklı sosyal tabaka ve gruplarda “yatay kanaat önderleri” vardır. </a:t>
            </a:r>
          </a:p>
          <a:p>
            <a:pPr>
              <a:spcAft>
                <a:spcPts val="1000"/>
              </a:spcAft>
            </a:pPr>
            <a:r>
              <a:rPr lang="en-US" sz="2000">
                <a:effectLst/>
                <a:latin typeface="+mj-lt"/>
              </a:rPr>
              <a:t>Bu kişiler, medya (politik enformasyon ve propaganda kaynakları) ve bireyler arasında konumlarak dolayımlayıcı bir rol oynarlar. Böylece medyadan kanaat önderlerine, onlardan da aile, arkadaş ve eş-dosta doğru </a:t>
            </a:r>
            <a:r>
              <a:rPr lang="en-US" sz="2000" i="1">
                <a:effectLst/>
                <a:latin typeface="+mj-lt"/>
              </a:rPr>
              <a:t>iki aşamalı</a:t>
            </a:r>
            <a:r>
              <a:rPr lang="en-US" sz="2000">
                <a:effectLst/>
                <a:latin typeface="+mj-lt"/>
              </a:rPr>
              <a:t> bir iletişim oluşur. Sanki “fikirler radyo ve basından kanaat önderlerine aktarılıp ve onlar üzerinden nüfusun etkinliği daha sınırlı kesimlerine geçiyor”muş gibi bir görünüm ortaya çıkar. </a:t>
            </a:r>
          </a:p>
        </p:txBody>
      </p:sp>
    </p:spTree>
    <p:extLst>
      <p:ext uri="{BB962C8B-B14F-4D97-AF65-F5344CB8AC3E}">
        <p14:creationId xmlns:p14="http://schemas.microsoft.com/office/powerpoint/2010/main" val="153257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D59FEE-58AD-74AC-086F-5260149F6291}"/>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dış mekan, ağaç, bulut, su içeren bir resim&#10;&#10;Yapay zeka tarafından oluşturulmuş içerik yanlış olabilir.">
            <a:extLst>
              <a:ext uri="{FF2B5EF4-FFF2-40B4-BE49-F238E27FC236}">
                <a16:creationId xmlns:a16="http://schemas.microsoft.com/office/drawing/2014/main" id="{FAC00B41-F49D-AA64-44C4-504EE3FAF294}"/>
              </a:ext>
            </a:extLst>
          </p:cNvPr>
          <p:cNvPicPr>
            <a:picLocks noChangeAspect="1"/>
          </p:cNvPicPr>
          <p:nvPr/>
        </p:nvPicPr>
        <p:blipFill>
          <a:blip r:embed="rId2"/>
          <a:srcRect l="18790" r="33178" b="1"/>
          <a:stretch>
            <a:fillRect/>
          </a:stretch>
        </p:blipFill>
        <p:spPr>
          <a:xfrm>
            <a:off x="1195754" y="1227594"/>
            <a:ext cx="3880338" cy="4402812"/>
          </a:xfrm>
          <a:prstGeom prst="rect">
            <a:avLst/>
          </a:prstGeom>
        </p:spPr>
      </p:pic>
      <p:cxnSp>
        <p:nvCxnSpPr>
          <p:cNvPr id="15" name="Straight Connector 14">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27078026-8880-2116-9A95-DF4D998C7726}"/>
              </a:ext>
            </a:extLst>
          </p:cNvPr>
          <p:cNvSpPr txBox="1"/>
          <p:nvPr/>
        </p:nvSpPr>
        <p:spPr>
          <a:xfrm>
            <a:off x="6615942" y="1888068"/>
            <a:ext cx="5004300" cy="4123263"/>
          </a:xfrm>
          <a:prstGeom prst="rect">
            <a:avLst/>
          </a:prstGeom>
        </p:spPr>
        <p:txBody>
          <a:bodyPr vert="horz" lIns="91440" tIns="45720" rIns="91440" bIns="45720" rtlCol="0">
            <a:normAutofit/>
          </a:bodyPr>
          <a:lstStyle/>
          <a:p>
            <a:pPr>
              <a:lnSpc>
                <a:spcPct val="110000"/>
              </a:lnSpc>
              <a:spcAft>
                <a:spcPts val="600"/>
              </a:spcAft>
            </a:pPr>
            <a:r>
              <a:rPr lang="en-US" sz="2000">
                <a:effectLst/>
                <a:latin typeface="+mj-lt"/>
              </a:rPr>
              <a:t>Araştırma sahası Orta Batı’da bir yer olmalıydı; çünkü buranın “bölgeye has özellikleri”  diğer yerlere göre daha sınırlıydı . Sonunda, aranan koşullara en yakın yerin Illinois eyaletindeki Decatur kenti olduğu görüldü; Orta Batı’daki bu kent, iddialı ve geniş kapsamlı kanaat oluşturma süreci araştırmasının temsili sahası haline geldi. </a:t>
            </a:r>
            <a:endParaRPr lang="en-US" sz="2000">
              <a:latin typeface="+mj-lt"/>
            </a:endParaRPr>
          </a:p>
        </p:txBody>
      </p:sp>
      <p:cxnSp>
        <p:nvCxnSpPr>
          <p:cNvPr id="17" name="Straight Connector 16">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9AE379D1-ADEC-4F89-88AC-48C4FB2FFFBE}"/>
              </a:ext>
            </a:extLst>
          </p:cNvPr>
          <p:cNvSpPr txBox="1"/>
          <p:nvPr/>
        </p:nvSpPr>
        <p:spPr>
          <a:xfrm>
            <a:off x="1632721" y="200680"/>
            <a:ext cx="2440092" cy="523220"/>
          </a:xfrm>
          <a:prstGeom prst="rect">
            <a:avLst/>
          </a:prstGeom>
          <a:noFill/>
        </p:spPr>
        <p:txBody>
          <a:bodyPr wrap="none" rtlCol="0">
            <a:spAutoFit/>
          </a:bodyPr>
          <a:lstStyle/>
          <a:p>
            <a:pPr>
              <a:spcAft>
                <a:spcPts val="600"/>
              </a:spcAft>
            </a:pPr>
            <a:r>
              <a:rPr lang="tr-TR" sz="2800" b="1">
                <a:solidFill>
                  <a:schemeClr val="bg1"/>
                </a:solidFill>
                <a:latin typeface="+mj-lt"/>
              </a:rPr>
              <a:t>Decatur, Illinois</a:t>
            </a:r>
          </a:p>
        </p:txBody>
      </p:sp>
    </p:spTree>
    <p:extLst>
      <p:ext uri="{BB962C8B-B14F-4D97-AF65-F5344CB8AC3E}">
        <p14:creationId xmlns:p14="http://schemas.microsoft.com/office/powerpoint/2010/main" val="226663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674EF-7B96-C712-81B6-52631440FE6F}"/>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7D0ACE93-4ADF-1DE1-5DD2-816CAB96B803}"/>
              </a:ext>
            </a:extLst>
          </p:cNvPr>
          <p:cNvSpPr txBox="1"/>
          <p:nvPr/>
        </p:nvSpPr>
        <p:spPr>
          <a:xfrm>
            <a:off x="5703086" y="1547477"/>
            <a:ext cx="5164207" cy="3970318"/>
          </a:xfrm>
          <a:prstGeom prst="rect">
            <a:avLst/>
          </a:prstGeom>
          <a:noFill/>
        </p:spPr>
        <p:txBody>
          <a:bodyPr wrap="square">
            <a:spAutoFit/>
          </a:bodyPr>
          <a:lstStyle/>
          <a:p>
            <a:r>
              <a:rPr lang="tr-TR" sz="1800">
                <a:effectLst/>
                <a:latin typeface="+mj-lt"/>
                <a:ea typeface="Calibri" panose="020F0502020204030204" pitchFamily="34" charset="0"/>
                <a:cs typeface="GarthGraphic"/>
              </a:rPr>
              <a:t>Araştırma kadınlara odaklanacaktı, örnekleme dahil olan kadınların gündelik yaşamın dört farklı alanındaki tutum, kanaat ve kararlarının diğer kadınlardan nasıl etkilendiğine bakılacaktı. Bu alanlar, ev alışverişi, moda, güncel gelişmeler ve sinemaya gitmekti. Her biri ayrı ayrı incelenerek </a:t>
            </a:r>
            <a:r>
              <a:rPr lang="tr-TR" sz="1800" i="1">
                <a:effectLst/>
                <a:latin typeface="+mj-lt"/>
                <a:ea typeface="Calibri" panose="020F0502020204030204" pitchFamily="34" charset="0"/>
                <a:cs typeface="GarthGraphic"/>
              </a:rPr>
              <a:t>Decatur</a:t>
            </a:r>
            <a:r>
              <a:rPr lang="tr-TR" sz="1800">
                <a:effectLst/>
                <a:latin typeface="+mj-lt"/>
                <a:ea typeface="Calibri" panose="020F0502020204030204" pitchFamily="34" charset="0"/>
                <a:cs typeface="GarthGraphic"/>
              </a:rPr>
              <a:t> çalışmasının sonunda yayınlanacak kitabın ayrı birer bölümünü oluşturacaktı. Araştırmanın birincil amacı, alışverişle ilgili bireysel unsurları ortaya koymak değil, görüşülen kişilerin bu gibi konularda birilerinden etkilendiklerini gösteren örnekler elde etmekti. İkinci aşama “etkilenilenler”le temas kurup, etkileyici unsurların neler olduğunu ve başkalarını etkilemek için ne yaptıklarını anlamak üzere onlarla mülakat yapmaktı. </a:t>
            </a:r>
            <a:endParaRPr lang="tr-TR">
              <a:latin typeface="+mj-lt"/>
            </a:endParaRPr>
          </a:p>
        </p:txBody>
      </p:sp>
      <p:pic>
        <p:nvPicPr>
          <p:cNvPr id="4" name="Resim 3" descr="metin, diyagram, ekran görüntüsü, yazı tipi içeren bir resim&#10;&#10;Yapay zeka tarafından oluşturulmuş içerik yanlış olabilir.">
            <a:extLst>
              <a:ext uri="{FF2B5EF4-FFF2-40B4-BE49-F238E27FC236}">
                <a16:creationId xmlns:a16="http://schemas.microsoft.com/office/drawing/2014/main" id="{0107EFA6-F559-0897-3279-36A696048E67}"/>
              </a:ext>
            </a:extLst>
          </p:cNvPr>
          <p:cNvPicPr>
            <a:picLocks noChangeAspect="1"/>
          </p:cNvPicPr>
          <p:nvPr/>
        </p:nvPicPr>
        <p:blipFill>
          <a:blip r:embed="rId2">
            <a:extLst>
              <a:ext uri="{28A0092B-C50C-407E-A947-70E740481C1C}">
                <a14:useLocalDpi xmlns:a14="http://schemas.microsoft.com/office/drawing/2010/main" val="0"/>
              </a:ext>
            </a:extLst>
          </a:blip>
          <a:srcRect l="8519" r="13906"/>
          <a:stretch>
            <a:fillRect/>
          </a:stretch>
        </p:blipFill>
        <p:spPr>
          <a:xfrm>
            <a:off x="1093695" y="1547477"/>
            <a:ext cx="3444439" cy="3763045"/>
          </a:xfrm>
          <a:prstGeom prst="rect">
            <a:avLst/>
          </a:prstGeom>
          <a:noFill/>
        </p:spPr>
      </p:pic>
    </p:spTree>
    <p:extLst>
      <p:ext uri="{BB962C8B-B14F-4D97-AF65-F5344CB8AC3E}">
        <p14:creationId xmlns:p14="http://schemas.microsoft.com/office/powerpoint/2010/main" val="2674459608"/>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2577</TotalTime>
  <Words>1781</Words>
  <Application>Microsoft Macintosh PowerPoint</Application>
  <PresentationFormat>Geniş ekran</PresentationFormat>
  <Paragraphs>45</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Calisto MT</vt:lpstr>
      <vt:lpstr>Univers Condensed</vt:lpstr>
      <vt:lpstr>ChronicleVTI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Oguzhan.Tas</dc:creator>
  <cp:lastModifiedBy>Oguzhan.Tas</cp:lastModifiedBy>
  <cp:revision>33</cp:revision>
  <dcterms:created xsi:type="dcterms:W3CDTF">2025-12-21T09:44:38Z</dcterms:created>
  <dcterms:modified xsi:type="dcterms:W3CDTF">2025-12-24T18:28:40Z</dcterms:modified>
</cp:coreProperties>
</file>