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4" r:id="rId1"/>
  </p:sldMasterIdLst>
  <p:notesMasterIdLst>
    <p:notesMasterId r:id="rId48"/>
  </p:notesMasterIdLst>
  <p:sldIdLst>
    <p:sldId id="258" r:id="rId2"/>
    <p:sldId id="427" r:id="rId3"/>
    <p:sldId id="304" r:id="rId4"/>
    <p:sldId id="259" r:id="rId5"/>
    <p:sldId id="387" r:id="rId6"/>
    <p:sldId id="415" r:id="rId7"/>
    <p:sldId id="380" r:id="rId8"/>
    <p:sldId id="460" r:id="rId9"/>
    <p:sldId id="461" r:id="rId10"/>
    <p:sldId id="462" r:id="rId11"/>
    <p:sldId id="411" r:id="rId12"/>
    <p:sldId id="407" r:id="rId13"/>
    <p:sldId id="397" r:id="rId14"/>
    <p:sldId id="463" r:id="rId15"/>
    <p:sldId id="464" r:id="rId16"/>
    <p:sldId id="401" r:id="rId17"/>
    <p:sldId id="465" r:id="rId18"/>
    <p:sldId id="466" r:id="rId19"/>
    <p:sldId id="467" r:id="rId20"/>
    <p:sldId id="468" r:id="rId21"/>
    <p:sldId id="469" r:id="rId22"/>
    <p:sldId id="470" r:id="rId23"/>
    <p:sldId id="471" r:id="rId24"/>
    <p:sldId id="472" r:id="rId25"/>
    <p:sldId id="473" r:id="rId26"/>
    <p:sldId id="474" r:id="rId27"/>
    <p:sldId id="458" r:id="rId28"/>
    <p:sldId id="399" r:id="rId29"/>
    <p:sldId id="416" r:id="rId30"/>
    <p:sldId id="400" r:id="rId31"/>
    <p:sldId id="402" r:id="rId32"/>
    <p:sldId id="404" r:id="rId33"/>
    <p:sldId id="403" r:id="rId34"/>
    <p:sldId id="406" r:id="rId35"/>
    <p:sldId id="426" r:id="rId36"/>
    <p:sldId id="475" r:id="rId37"/>
    <p:sldId id="476" r:id="rId38"/>
    <p:sldId id="408" r:id="rId39"/>
    <p:sldId id="409" r:id="rId40"/>
    <p:sldId id="410" r:id="rId41"/>
    <p:sldId id="480" r:id="rId42"/>
    <p:sldId id="477" r:id="rId43"/>
    <p:sldId id="478" r:id="rId44"/>
    <p:sldId id="479" r:id="rId45"/>
    <p:sldId id="417" r:id="rId46"/>
    <p:sldId id="455" r:id="rId4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Orta Stil 3 - Vurgu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84" autoAdjust="0"/>
  </p:normalViewPr>
  <p:slideViewPr>
    <p:cSldViewPr>
      <p:cViewPr varScale="1">
        <p:scale>
          <a:sx n="71" d="100"/>
          <a:sy n="71" d="100"/>
        </p:scale>
        <p:origin x="-153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C94D6E-A8B4-4FA3-876E-4C00DD86AADC}" type="datetimeFigureOut">
              <a:rPr lang="tr-TR" smtClean="0"/>
              <a:pPr/>
              <a:t>27.04.2018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6508-24C5-4D2D-99B3-64CDC4BC2D7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18.02.2016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18.02.2016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18.02.2016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Başlık, 2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18.02.2016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FF024-12C7-418F-970B-F4636725F51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18.02.2016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424D03-4DB9-4FA2-AAED-829C57DE78F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A2F9148-1C67-408D-A3FE-5CF05B441B9E}" type="datetime1">
              <a:rPr lang="en-US" smtClean="0"/>
              <a:pPr/>
              <a:t>4/27/2018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Dr. A. İDİL 2012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6B87E67-D154-4DD7-A91F-7B997AB48079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05238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18.02.2016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18.02.2016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18.02.2016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18.02.2016</a:t>
            </a:r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18.02.2016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18.02.2016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18.02.2016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Dikdörtgen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r>
              <a:rPr lang="tr-TR" smtClean="0"/>
              <a:t>18.02.2016</a:t>
            </a:r>
            <a:endParaRPr lang="tr-TR"/>
          </a:p>
        </p:txBody>
      </p:sp>
      <p:sp>
        <p:nvSpPr>
          <p:cNvPr id="11" name="10 Dikdörtgen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DC2C7BD-0CC9-4DED-933F-E1B8CA056E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Dikdörtgen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r>
              <a:rPr lang="tr-TR" smtClean="0"/>
              <a:t>18.02.2016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DC2C7BD-0CC9-4DED-933F-E1B8CA056E3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  <p:sldLayoutId id="2147483857" r:id="rId13"/>
    <p:sldLayoutId id="2147483858" r:id="rId14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95536" y="692696"/>
            <a:ext cx="8352928" cy="2160239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Az Görme ve Rehabilitasyonu</a:t>
            </a:r>
            <a:br>
              <a:rPr lang="tr-TR" sz="3200" b="1" dirty="0" smtClean="0"/>
            </a:br>
            <a:r>
              <a:rPr lang="tr-TR" sz="3200" b="1" dirty="0" smtClean="0"/>
              <a:t> </a:t>
            </a:r>
            <a:endParaRPr lang="tr-TR" sz="32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4941168"/>
            <a:ext cx="6984776" cy="1536576"/>
          </a:xfr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Az Görmeye Yardımda </a:t>
            </a:r>
          </a:p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Teleskopik ve Elektronik sistemler</a:t>
            </a:r>
            <a:endParaRPr lang="tr-TR" sz="2600" b="1" dirty="0" smtClean="0">
              <a:solidFill>
                <a:schemeClr val="bg1"/>
              </a:solidFill>
            </a:endParaRPr>
          </a:p>
          <a:p>
            <a:endParaRPr lang="tr-TR" sz="26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714488"/>
            <a:ext cx="3803876" cy="2071702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4" descr="IMG_0714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16361" y="1714488"/>
            <a:ext cx="3671209" cy="2071702"/>
          </a:xfrm>
          <a:prstGeom prst="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63500" dist="17961" dir="2700000" algn="ctr" rotWithShape="0">
              <a:schemeClr val="tx1">
                <a:alpha val="74998"/>
              </a:schemeClr>
            </a:outerShdw>
          </a:effectLst>
        </p:spPr>
      </p:pic>
      <p:sp>
        <p:nvSpPr>
          <p:cNvPr id="7" name="6 Dikdörtgen"/>
          <p:cNvSpPr/>
          <p:nvPr/>
        </p:nvSpPr>
        <p:spPr>
          <a:xfrm>
            <a:off x="2571736" y="4143380"/>
            <a:ext cx="3929090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FFFF00"/>
                </a:solidFill>
              </a:rPr>
              <a:t>Prof. Dr.  </a:t>
            </a:r>
            <a:r>
              <a:rPr lang="tr-TR" dirty="0" err="1" smtClean="0">
                <a:solidFill>
                  <a:srgbClr val="FFFF00"/>
                </a:solidFill>
              </a:rPr>
              <a:t>Aysun</a:t>
            </a:r>
            <a:r>
              <a:rPr lang="tr-TR" dirty="0" smtClean="0">
                <a:solidFill>
                  <a:srgbClr val="FFFF00"/>
                </a:solidFill>
              </a:rPr>
              <a:t> İDİL</a:t>
            </a:r>
          </a:p>
          <a:p>
            <a:pPr algn="ctr"/>
            <a:endParaRPr lang="tr-TR" dirty="0" smtClean="0">
              <a:solidFill>
                <a:srgbClr val="FFFF00"/>
              </a:solidFill>
            </a:endParaRPr>
          </a:p>
          <a:p>
            <a:pPr algn="ctr"/>
            <a:endParaRPr lang="tr-TR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Comic Sans MS" pitchFamily="66" charset="0"/>
              </a:rPr>
              <a:t>Teleskoplar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>
                <a:latin typeface="Comic Sans MS" pitchFamily="66" charset="0"/>
              </a:rPr>
              <a:t>Teleskopik sistemlerde 2 lens mevcuttur</a:t>
            </a:r>
          </a:p>
          <a:p>
            <a:pPr marL="0" indent="0">
              <a:buNone/>
            </a:pPr>
            <a:r>
              <a:rPr lang="tr-TR" sz="3600" b="1" dirty="0" err="1" smtClean="0">
                <a:latin typeface="Comic Sans MS" pitchFamily="66" charset="0"/>
              </a:rPr>
              <a:t>Galile</a:t>
            </a:r>
            <a:endParaRPr lang="tr-TR" sz="3600" b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800" b="1" dirty="0"/>
              <a:t>Objektif; + 		</a:t>
            </a:r>
            <a:r>
              <a:rPr lang="tr-TR" sz="2800" b="1" dirty="0" smtClean="0"/>
              <a:t>Okuler  </a:t>
            </a:r>
            <a:r>
              <a:rPr lang="tr-TR" sz="2800" b="1" dirty="0"/>
              <a:t>;  </a:t>
            </a:r>
            <a:r>
              <a:rPr lang="tr-TR" sz="2800" b="1" dirty="0" smtClean="0"/>
              <a:t>-</a:t>
            </a:r>
            <a:endParaRPr lang="tr-TR" sz="2800" b="1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sz="3600" b="1" dirty="0" smtClean="0">
                <a:latin typeface="Comic Sans MS" pitchFamily="66" charset="0"/>
              </a:rPr>
              <a:t>Kepler</a:t>
            </a:r>
          </a:p>
          <a:p>
            <a:pPr>
              <a:buFont typeface="Wingdings" pitchFamily="2" charset="2"/>
              <a:buChar char="ü"/>
            </a:pPr>
            <a:r>
              <a:rPr lang="tr-TR" sz="2800" b="1" dirty="0"/>
              <a:t>Objektif; + </a:t>
            </a:r>
            <a:r>
              <a:rPr lang="tr-TR" sz="2800" b="1" dirty="0" smtClean="0"/>
              <a:t> 	Okuler  </a:t>
            </a:r>
            <a:r>
              <a:rPr lang="tr-TR" sz="2800" b="1" dirty="0"/>
              <a:t>; </a:t>
            </a:r>
            <a:r>
              <a:rPr lang="tr-TR" sz="2800" b="1" dirty="0" smtClean="0"/>
              <a:t>+</a:t>
            </a:r>
          </a:p>
          <a:p>
            <a:pPr>
              <a:buFont typeface="Wingdings" pitchFamily="2" charset="2"/>
              <a:buChar char="ü"/>
            </a:pPr>
            <a:r>
              <a:rPr lang="tr-TR" sz="2800" b="1" dirty="0" smtClean="0"/>
              <a:t>Prizma</a:t>
            </a:r>
          </a:p>
          <a:p>
            <a:pPr>
              <a:buFont typeface="Wingdings" pitchFamily="2" charset="2"/>
              <a:buChar char="ü"/>
            </a:pPr>
            <a:r>
              <a:rPr lang="tr-TR" sz="2800" b="1" dirty="0" smtClean="0"/>
              <a:t>Daha yüksek büyütme</a:t>
            </a:r>
          </a:p>
          <a:p>
            <a:pPr>
              <a:buFont typeface="Wingdings" pitchFamily="2" charset="2"/>
              <a:buChar char="ü"/>
            </a:pPr>
            <a:r>
              <a:rPr lang="tr-TR" sz="2800" b="1" dirty="0" smtClean="0"/>
              <a:t>Daha geniş görme alanı</a:t>
            </a:r>
            <a:endParaRPr lang="tr-TR" sz="2800" b="1" dirty="0"/>
          </a:p>
          <a:p>
            <a:pPr>
              <a:buFont typeface="Wingdings" pitchFamily="2" charset="2"/>
              <a:buChar char="ü"/>
            </a:pPr>
            <a:endParaRPr lang="tr-TR" sz="3600" dirty="0"/>
          </a:p>
          <a:p>
            <a:pPr>
              <a:buFont typeface="Wingdings" pitchFamily="2" charset="2"/>
              <a:buChar char="ü"/>
            </a:pPr>
            <a:endParaRPr lang="tr-TR" sz="3600" b="1" dirty="0" smtClean="0">
              <a:latin typeface="Comic Sans MS" pitchFamily="66" charset="0"/>
            </a:endParaRPr>
          </a:p>
          <a:p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 İDİL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3987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Az görme rehabilitasyonu yöntemleri: Büyütme gereksinimi </a:t>
            </a:r>
            <a:endParaRPr lang="tr-TR" sz="2400" dirty="0"/>
          </a:p>
        </p:txBody>
      </p:sp>
      <p:sp>
        <p:nvSpPr>
          <p:cNvPr id="9" name="8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Hiperoküler</a:t>
            </a:r>
            <a:r>
              <a:rPr lang="tr-TR" sz="2400" dirty="0" smtClean="0"/>
              <a:t> (konveks camlar)</a:t>
            </a:r>
          </a:p>
          <a:p>
            <a:r>
              <a:rPr lang="tr-TR" sz="2400" dirty="0" smtClean="0"/>
              <a:t>Büyüteçler</a:t>
            </a:r>
          </a:p>
          <a:p>
            <a:r>
              <a:rPr lang="tr-TR" sz="2400" b="1" dirty="0" err="1" smtClean="0"/>
              <a:t>Telemikroskoplar</a:t>
            </a:r>
            <a:endParaRPr lang="tr-TR" sz="2400" b="1" dirty="0" smtClean="0"/>
          </a:p>
          <a:p>
            <a:endParaRPr lang="tr-TR" sz="2400" dirty="0" smtClean="0"/>
          </a:p>
          <a:p>
            <a:r>
              <a:rPr lang="tr-TR" sz="2400" b="1" dirty="0" smtClean="0"/>
              <a:t>Teleskoplar</a:t>
            </a:r>
          </a:p>
          <a:p>
            <a:r>
              <a:rPr lang="tr-TR" sz="2400" b="1" dirty="0" err="1" smtClean="0"/>
              <a:t>Elektrooptik</a:t>
            </a:r>
            <a:r>
              <a:rPr lang="tr-TR" sz="2400" b="1" dirty="0" smtClean="0"/>
              <a:t> sistemler</a:t>
            </a:r>
            <a:endParaRPr lang="tr-TR" sz="2400" b="1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1FF024-12C7-418F-970B-F4636725F51C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Teleskopik sistemler</a:t>
            </a:r>
            <a:endParaRPr lang="tr-TR" sz="2800" b="1" dirty="0"/>
          </a:p>
        </p:txBody>
      </p:sp>
      <p:pic>
        <p:nvPicPr>
          <p:cNvPr id="9" name="Picture 4" descr="IMG_071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988840"/>
            <a:ext cx="2872141" cy="161702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Picture 5" descr="IMG_071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 l="5232" r="25230" b="25146"/>
          <a:stretch>
            <a:fillRect/>
          </a:stretch>
        </p:blipFill>
        <p:spPr>
          <a:xfrm>
            <a:off x="611560" y="4509120"/>
            <a:ext cx="2097692" cy="127120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861FF024-12C7-418F-970B-F4636725F51C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  <p:pic>
        <p:nvPicPr>
          <p:cNvPr id="51202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4365104"/>
            <a:ext cx="2081212" cy="196215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1877" y="4293096"/>
            <a:ext cx="3205278" cy="204197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5292080" y="1700808"/>
            <a:ext cx="2924041" cy="218598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9" name="Rectang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800" dirty="0">
                <a:latin typeface="Calibri" pitchFamily="34" charset="0"/>
              </a:rPr>
              <a:t>Teleskoplar</a:t>
            </a:r>
          </a:p>
        </p:txBody>
      </p:sp>
      <p:pic>
        <p:nvPicPr>
          <p:cNvPr id="277508" name="Picture 4" descr="IMG_071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628" y="2857496"/>
            <a:ext cx="3586942" cy="2024149"/>
          </a:xfrm>
          <a:ln w="38100">
            <a:solidFill>
              <a:srgbClr val="CC0066"/>
            </a:solidFill>
          </a:ln>
          <a:effectLst>
            <a:outerShdw blurRad="63500" dist="17961" dir="2700000" algn="ctr" rotWithShape="0">
              <a:schemeClr val="tx1">
                <a:alpha val="74998"/>
              </a:schemeClr>
            </a:outerShdw>
          </a:effectLst>
        </p:spPr>
      </p:pic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424D03-4DB9-4FA2-AAED-829C57DE78FB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  <p:sp>
        <p:nvSpPr>
          <p:cNvPr id="94211" name="Rectangle 6"/>
          <p:cNvSpPr>
            <a:spLocks noGrp="1"/>
          </p:cNvSpPr>
          <p:nvPr>
            <p:ph sz="half" idx="4294967295"/>
          </p:nvPr>
        </p:nvSpPr>
        <p:spPr>
          <a:xfrm>
            <a:off x="357158" y="1643050"/>
            <a:ext cx="4572032" cy="4624387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120000"/>
              </a:lnSpc>
            </a:pPr>
            <a:r>
              <a:rPr lang="tr-TR" dirty="0" smtClean="0">
                <a:latin typeface="Calibri" pitchFamily="34" charset="0"/>
              </a:rPr>
              <a:t>Uzaktaki cisimleri yakına getirerek büyütür.</a:t>
            </a:r>
          </a:p>
          <a:p>
            <a:pPr eaLnBrk="1" hangingPunct="1">
              <a:lnSpc>
                <a:spcPct val="120000"/>
              </a:lnSpc>
            </a:pPr>
            <a:endParaRPr lang="tr-TR" dirty="0" smtClean="0">
              <a:latin typeface="Calibri" pitchFamily="34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dirty="0" smtClean="0">
                <a:latin typeface="Calibri" pitchFamily="34" charset="0"/>
              </a:rPr>
              <a:t>Oryantasyon, lokalizasyon, </a:t>
            </a:r>
            <a:r>
              <a:rPr lang="tr-TR" dirty="0" err="1" smtClean="0">
                <a:latin typeface="Calibri" pitchFamily="34" charset="0"/>
              </a:rPr>
              <a:t>mobilite</a:t>
            </a:r>
            <a:r>
              <a:rPr lang="tr-TR" dirty="0" smtClean="0">
                <a:latin typeface="Calibri" pitchFamily="34" charset="0"/>
              </a:rPr>
              <a:t> </a:t>
            </a:r>
          </a:p>
          <a:p>
            <a:pPr eaLnBrk="1" hangingPunct="1">
              <a:lnSpc>
                <a:spcPct val="120000"/>
              </a:lnSpc>
              <a:buNone/>
            </a:pPr>
            <a:r>
              <a:rPr lang="tr-TR" dirty="0" smtClean="0">
                <a:latin typeface="Calibri" pitchFamily="34" charset="0"/>
              </a:rPr>
              <a:t> </a:t>
            </a:r>
          </a:p>
          <a:p>
            <a:endParaRPr lang="tr-TR" dirty="0" smtClean="0">
              <a:latin typeface="Calibri" pitchFamily="34" charset="0"/>
            </a:endParaRPr>
          </a:p>
          <a:p>
            <a:r>
              <a:rPr lang="tr-TR" dirty="0" smtClean="0">
                <a:latin typeface="Calibri" pitchFamily="34" charset="0"/>
              </a:rPr>
              <a:t>Yüksek </a:t>
            </a:r>
            <a:r>
              <a:rPr lang="tr-TR" dirty="0" err="1" smtClean="0">
                <a:latin typeface="Calibri" pitchFamily="34" charset="0"/>
              </a:rPr>
              <a:t>sferik</a:t>
            </a:r>
            <a:r>
              <a:rPr lang="tr-TR" dirty="0" smtClean="0">
                <a:latin typeface="Calibri" pitchFamily="34" charset="0"/>
              </a:rPr>
              <a:t> camlara göre daha </a:t>
            </a:r>
            <a:r>
              <a:rPr lang="tr-TR" b="1" dirty="0" smtClean="0">
                <a:solidFill>
                  <a:srgbClr val="00B050"/>
                </a:solidFill>
                <a:latin typeface="Calibri" pitchFamily="34" charset="0"/>
              </a:rPr>
              <a:t>uzak çalışma mesafesi </a:t>
            </a:r>
            <a:r>
              <a:rPr lang="tr-TR" dirty="0" smtClean="0">
                <a:latin typeface="Calibri" pitchFamily="34" charset="0"/>
              </a:rPr>
              <a:t>ve daha fazla güçte</a:t>
            </a:r>
            <a:r>
              <a:rPr lang="tr-TR" dirty="0" smtClean="0">
                <a:solidFill>
                  <a:srgbClr val="CC0066"/>
                </a:solidFill>
                <a:latin typeface="Calibri" pitchFamily="34" charset="0"/>
              </a:rPr>
              <a:t> </a:t>
            </a:r>
            <a:r>
              <a:rPr lang="tr-TR" b="1" dirty="0" smtClean="0">
                <a:solidFill>
                  <a:srgbClr val="00B050"/>
                </a:solidFill>
                <a:latin typeface="Calibri" pitchFamily="34" charset="0"/>
              </a:rPr>
              <a:t>büyütme</a:t>
            </a:r>
          </a:p>
          <a:p>
            <a:endParaRPr lang="tr-TR" dirty="0" smtClean="0">
              <a:solidFill>
                <a:srgbClr val="CC0066"/>
              </a:solidFill>
              <a:latin typeface="Calibri" pitchFamily="34" charset="0"/>
            </a:endParaRPr>
          </a:p>
          <a:p>
            <a:r>
              <a:rPr lang="tr-TR" dirty="0" smtClean="0">
                <a:latin typeface="Calibri" pitchFamily="34" charset="0"/>
              </a:rPr>
              <a:t>Güç arttıkça </a:t>
            </a:r>
            <a:r>
              <a:rPr lang="tr-TR" b="1" dirty="0" smtClean="0">
                <a:solidFill>
                  <a:srgbClr val="FF0000"/>
                </a:solidFill>
                <a:latin typeface="Calibri" pitchFamily="34" charset="0"/>
              </a:rPr>
              <a:t>görme alanı daralır</a:t>
            </a:r>
          </a:p>
          <a:p>
            <a:r>
              <a:rPr lang="tr-TR" dirty="0" smtClean="0">
                <a:latin typeface="Calibri" pitchFamily="34" charset="0"/>
              </a:rPr>
              <a:t>Teleskopa giren </a:t>
            </a:r>
            <a:r>
              <a:rPr lang="tr-TR" b="1" dirty="0" smtClean="0">
                <a:solidFill>
                  <a:srgbClr val="FF0000"/>
                </a:solidFill>
                <a:latin typeface="Calibri" pitchFamily="34" charset="0"/>
              </a:rPr>
              <a:t>ışık miktarı azalır</a:t>
            </a:r>
            <a:r>
              <a:rPr lang="tr-TR" sz="2400" dirty="0" smtClean="0"/>
              <a:t/>
            </a:r>
            <a:br>
              <a:rPr lang="tr-TR" sz="2400" dirty="0" smtClean="0"/>
            </a:br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Comic Sans MS" pitchFamily="66" charset="0"/>
              </a:rPr>
              <a:t>Teleskoplar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ü"/>
            </a:pPr>
            <a:r>
              <a:rPr lang="tr-TR" sz="4800" b="1" dirty="0" smtClean="0">
                <a:latin typeface="Comic Sans MS" pitchFamily="66" charset="0"/>
              </a:rPr>
              <a:t>Klasik tasarım</a:t>
            </a:r>
          </a:p>
          <a:p>
            <a:pPr marL="0" indent="0">
              <a:buNone/>
            </a:pPr>
            <a:r>
              <a:rPr lang="tr-TR" sz="4800" b="1" dirty="0" smtClean="0">
                <a:latin typeface="Comic Sans MS" pitchFamily="66" charset="0"/>
              </a:rPr>
              <a:t>	foküslenebilir  </a:t>
            </a:r>
            <a:r>
              <a:rPr lang="tr-TR" sz="4800" b="1" dirty="0">
                <a:latin typeface="Comic Sans MS" pitchFamily="66" charset="0"/>
              </a:rPr>
              <a:t>(</a:t>
            </a:r>
            <a:r>
              <a:rPr lang="tr-TR" sz="4800" b="1" dirty="0" smtClean="0">
                <a:latin typeface="Comic Sans MS" pitchFamily="66" charset="0"/>
              </a:rPr>
              <a:t>focusable)</a:t>
            </a:r>
          </a:p>
          <a:p>
            <a:pPr marL="0" indent="0">
              <a:buNone/>
            </a:pPr>
            <a:r>
              <a:rPr lang="tr-TR" sz="4800" b="1" dirty="0">
                <a:latin typeface="Comic Sans MS" pitchFamily="66" charset="0"/>
              </a:rPr>
              <a:t>	</a:t>
            </a:r>
            <a:r>
              <a:rPr lang="tr-TR" sz="4800" b="1" dirty="0" smtClean="0">
                <a:latin typeface="Comic Sans MS" pitchFamily="66" charset="0"/>
              </a:rPr>
              <a:t>sabit </a:t>
            </a:r>
            <a:r>
              <a:rPr lang="tr-TR" sz="4800" b="1" dirty="0">
                <a:latin typeface="Comic Sans MS" pitchFamily="66" charset="0"/>
              </a:rPr>
              <a:t>(fix-focus)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tr-TR" sz="4800" b="1" dirty="0">
                <a:latin typeface="Comic Sans MS" pitchFamily="66" charset="0"/>
              </a:rPr>
              <a:t>kontakt lens teleskoplar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tr-TR" sz="4800" b="1" dirty="0">
                <a:latin typeface="Comic Sans MS" pitchFamily="66" charset="0"/>
              </a:rPr>
              <a:t>ıntraocular lens (ıol) teleskoplar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tr-TR" sz="4800" b="1" dirty="0">
                <a:latin typeface="Comic Sans MS" pitchFamily="66" charset="0"/>
              </a:rPr>
              <a:t>simulvizyon</a:t>
            </a:r>
          </a:p>
          <a:p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 İDİL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0735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	Teleskoplar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tr-TR" sz="3600" b="1" dirty="0" smtClean="0">
                <a:latin typeface="Comic Sans MS" pitchFamily="66" charset="0"/>
              </a:rPr>
              <a:t>el teleskopları (hand-held)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tr-TR" sz="3600" b="1" dirty="0" smtClean="0">
                <a:latin typeface="Comic Sans MS" pitchFamily="66" charset="0"/>
              </a:rPr>
              <a:t>klipsli teleskoplar (clip-on)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tr-TR" sz="3600" b="1" dirty="0" smtClean="0">
                <a:latin typeface="Comic Sans MS" pitchFamily="66" charset="0"/>
              </a:rPr>
              <a:t>gözlüğe monte edilenler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3600" b="1" dirty="0">
                <a:latin typeface="Comic Sans MS" pitchFamily="66" charset="0"/>
              </a:rPr>
              <a:t>geniş çaplı (full-diameter)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3600" b="1" dirty="0" smtClean="0">
                <a:latin typeface="Comic Sans MS" pitchFamily="66" charset="0"/>
              </a:rPr>
              <a:t>bioptik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3600" b="1" dirty="0" smtClean="0">
                <a:latin typeface="Comic Sans MS" pitchFamily="66" charset="0"/>
              </a:rPr>
              <a:t>küçültülmüş (miniaturized)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tr-TR" sz="3600" b="1" dirty="0" smtClean="0">
                <a:latin typeface="Comic Sans MS" pitchFamily="66" charset="0"/>
              </a:rPr>
              <a:t>binokuler</a:t>
            </a:r>
          </a:p>
          <a:p>
            <a:endParaRPr lang="tr-TR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 İDİL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33893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82" name="Rectang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800" dirty="0">
                <a:ea typeface="+mj-ea"/>
                <a:cs typeface="+mj-cs"/>
              </a:rPr>
              <a:t>Tam Alan Teleskop</a:t>
            </a:r>
          </a:p>
        </p:txBody>
      </p:sp>
      <p:pic>
        <p:nvPicPr>
          <p:cNvPr id="78851" name="Picture 4" descr="IMG_071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23428" b="16481"/>
          <a:stretch>
            <a:fillRect/>
          </a:stretch>
        </p:blipFill>
        <p:spPr>
          <a:xfrm>
            <a:off x="971550" y="4508500"/>
            <a:ext cx="3365500" cy="2008188"/>
          </a:xfrm>
          <a:ln w="38100">
            <a:solidFill>
              <a:srgbClr val="CC0066"/>
            </a:solidFill>
          </a:ln>
          <a:effectLst>
            <a:outerShdw dist="20138" dir="2700000" algn="ctr" rotWithShape="0">
              <a:schemeClr val="tx1"/>
            </a:outerShdw>
          </a:effectLst>
        </p:spPr>
      </p:pic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97283" name="Rectangle 7"/>
          <p:cNvSpPr>
            <a:spLocks noGrp="1"/>
          </p:cNvSpPr>
          <p:nvPr>
            <p:ph type="body" idx="4294967295"/>
          </p:nvPr>
        </p:nvSpPr>
        <p:spPr>
          <a:xfrm>
            <a:off x="0" y="1473200"/>
            <a:ext cx="8250238" cy="2963863"/>
          </a:xfrm>
        </p:spPr>
        <p:txBody>
          <a:bodyPr/>
          <a:lstStyle/>
          <a:p>
            <a:pPr eaLnBrk="1" hangingPunct="1">
              <a:lnSpc>
                <a:spcPct val="105000"/>
              </a:lnSpc>
              <a:spcAft>
                <a:spcPct val="10000"/>
              </a:spcAft>
            </a:pPr>
            <a:r>
              <a:rPr lang="tr-TR" sz="2400" dirty="0" err="1" smtClean="0"/>
              <a:t>Pupilin</a:t>
            </a:r>
            <a:r>
              <a:rPr lang="tr-TR" sz="2400" dirty="0" smtClean="0"/>
              <a:t> önünde gözlüğe sabitlenmesi </a:t>
            </a:r>
          </a:p>
          <a:p>
            <a:pPr eaLnBrk="1" hangingPunct="1">
              <a:lnSpc>
                <a:spcPct val="105000"/>
              </a:lnSpc>
              <a:spcAft>
                <a:spcPct val="10000"/>
              </a:spcAft>
            </a:pPr>
            <a:r>
              <a:rPr lang="tr-TR" sz="2400" dirty="0" smtClean="0"/>
              <a:t>Her iki elini serbestçe kullanması</a:t>
            </a:r>
          </a:p>
          <a:p>
            <a:pPr eaLnBrk="1" hangingPunct="1">
              <a:lnSpc>
                <a:spcPct val="105000"/>
              </a:lnSpc>
              <a:spcAft>
                <a:spcPct val="10000"/>
              </a:spcAft>
            </a:pPr>
            <a:r>
              <a:rPr lang="tr-TR" sz="2400" dirty="0" smtClean="0"/>
              <a:t>Bazı hastalarda taban camı ile kullanmak uygun</a:t>
            </a:r>
          </a:p>
          <a:p>
            <a:pPr eaLnBrk="1" hangingPunct="1">
              <a:lnSpc>
                <a:spcPct val="105000"/>
              </a:lnSpc>
              <a:spcAft>
                <a:spcPct val="10000"/>
              </a:spcAft>
            </a:pPr>
            <a:r>
              <a:rPr lang="tr-TR" sz="2400" dirty="0" smtClean="0"/>
              <a:t>Çok fazla baş hareketi gerekli</a:t>
            </a:r>
          </a:p>
          <a:p>
            <a:pPr eaLnBrk="1" hangingPunct="1">
              <a:lnSpc>
                <a:spcPct val="105000"/>
              </a:lnSpc>
              <a:spcAft>
                <a:spcPct val="10000"/>
              </a:spcAft>
            </a:pPr>
            <a:r>
              <a:rPr lang="tr-TR" sz="2400" dirty="0" err="1" smtClean="0"/>
              <a:t>Periferik</a:t>
            </a:r>
            <a:r>
              <a:rPr lang="tr-TR" sz="2400" dirty="0" smtClean="0"/>
              <a:t> </a:t>
            </a:r>
            <a:r>
              <a:rPr lang="tr-TR" sz="2400" dirty="0" err="1" smtClean="0"/>
              <a:t>distorsiyon</a:t>
            </a:r>
            <a:r>
              <a:rPr lang="tr-TR" sz="2400" dirty="0" smtClean="0"/>
              <a:t> nedeniyle hareket sırasında dikkatli olunmalı</a:t>
            </a:r>
          </a:p>
        </p:txBody>
      </p:sp>
      <p:pic>
        <p:nvPicPr>
          <p:cNvPr id="78853" name="Picture 5" descr="IMG_071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 l="5232" r="25230" b="25146"/>
          <a:stretch>
            <a:fillRect/>
          </a:stretch>
        </p:blipFill>
        <p:spPr>
          <a:xfrm>
            <a:off x="5148064" y="4509120"/>
            <a:ext cx="3309937" cy="2005013"/>
          </a:xfrm>
          <a:ln w="38100">
            <a:solidFill>
              <a:srgbClr val="CC0066"/>
            </a:solidFill>
          </a:ln>
          <a:effectLst>
            <a:outerShdw dist="20138" dir="2700000" algn="ctr" rotWithShape="0">
              <a:schemeClr val="tx1"/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 İDİL 2012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123" name="Picture 3" descr="C:\Users\Şefay Aysun İDİL\Desktop\Resim 7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328780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 İDİL 2012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4098" name="Picture 2" descr="C:\Users\Şefay Aysun İDİL\Desktop\Resim 7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29551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 İDİL 2012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6146" name="Picture 2" descr="C:\Users\Şefay Aysun İDİL\Desktop\Resim 7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39353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Finansal İlinti Beyanı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>
            <a:normAutofit/>
          </a:bodyPr>
          <a:lstStyle/>
          <a:p>
            <a:pPr algn="ctr"/>
            <a:r>
              <a:rPr lang="tr-TR" sz="4400" dirty="0" smtClean="0"/>
              <a:t>Sunumda adı geçen ürünler ile herhangi bir finansal ilintimiz yoktur. </a:t>
            </a:r>
            <a:endParaRPr lang="tr-TR" sz="4400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657D-003F-44EA-A15F-89E0A7935FB4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 İDİL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7170" name="Picture 2" descr="C:\Users\Şefay Aysun İDİL\Desktop\Resim 7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90600"/>
            <a:ext cx="4038600" cy="3352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Şefay Aysun İDİL\Desktop\Resim 75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483798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Teleskopların üstünlükleri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1148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tr-TR" sz="3500" b="1" dirty="0" smtClean="0">
                <a:latin typeface="Comic Sans MS" pitchFamily="66" charset="0"/>
              </a:rPr>
              <a:t>çalışma mesafesi: </a:t>
            </a:r>
            <a:r>
              <a:rPr lang="tr-TR" sz="3500" b="1" dirty="0" smtClean="0">
                <a:solidFill>
                  <a:srgbClr val="FF0000"/>
                </a:solidFill>
                <a:latin typeface="Comic Sans MS" pitchFamily="66" charset="0"/>
              </a:rPr>
              <a:t>en  uzun</a:t>
            </a:r>
          </a:p>
          <a:p>
            <a:pPr>
              <a:buFont typeface="Wingdings" pitchFamily="2" charset="2"/>
              <a:buChar char="ü"/>
            </a:pPr>
            <a:r>
              <a:rPr lang="tr-TR" sz="3500" b="1" dirty="0" smtClean="0">
                <a:latin typeface="Comic Sans MS" pitchFamily="66" charset="0"/>
              </a:rPr>
              <a:t>bioptik kullanım: 6x ya kadar</a:t>
            </a:r>
          </a:p>
          <a:p>
            <a:pPr>
              <a:buFont typeface="Wingdings" pitchFamily="2" charset="2"/>
              <a:buChar char="ü"/>
            </a:pPr>
            <a:r>
              <a:rPr lang="tr-TR" sz="3500" b="1" dirty="0" smtClean="0">
                <a:latin typeface="Comic Sans MS" pitchFamily="66" charset="0"/>
              </a:rPr>
              <a:t>elleri meşgul etme: gözlüğe veya başa monte edilebilir</a:t>
            </a:r>
          </a:p>
          <a:p>
            <a:pPr>
              <a:buFont typeface="Wingdings" pitchFamily="2" charset="2"/>
              <a:buChar char="ü"/>
            </a:pPr>
            <a:r>
              <a:rPr lang="tr-TR" sz="3500" b="1" dirty="0" smtClean="0">
                <a:latin typeface="Comic Sans MS" pitchFamily="66" charset="0"/>
              </a:rPr>
              <a:t>binoküler kullanım: yüksek büyütme güçlerinde bile binoküler kullanılabilir.</a:t>
            </a:r>
          </a:p>
          <a:p>
            <a:pPr>
              <a:buFont typeface="Wingdings" pitchFamily="2" charset="2"/>
              <a:buChar char="ü"/>
            </a:pPr>
            <a:r>
              <a:rPr lang="tr-TR" sz="3500" b="1" dirty="0" smtClean="0">
                <a:latin typeface="Comic Sans MS" pitchFamily="66" charset="0"/>
              </a:rPr>
              <a:t>spot okuma mümkün</a:t>
            </a:r>
          </a:p>
          <a:p>
            <a:pPr marL="0" indent="0">
              <a:buNone/>
            </a:pPr>
            <a:endParaRPr lang="tr-TR" b="1" dirty="0"/>
          </a:p>
          <a:p>
            <a:endParaRPr lang="tr-TR" b="1" dirty="0" smtClean="0"/>
          </a:p>
          <a:p>
            <a:pPr marL="0" indent="0">
              <a:buNone/>
            </a:pPr>
            <a:r>
              <a:rPr lang="tr-TR" b="1" dirty="0"/>
              <a:t>		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 İDİL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1730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omic Sans MS" pitchFamily="66" charset="0"/>
              </a:rPr>
              <a:t>Teleskopların olumsuz yönleri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2800" b="1" dirty="0">
                <a:latin typeface="Comic Sans MS" pitchFamily="66" charset="0"/>
              </a:rPr>
              <a:t>görme alanı: </a:t>
            </a:r>
            <a:r>
              <a:rPr lang="tr-TR" sz="2800" b="1" dirty="0" smtClean="0">
                <a:solidFill>
                  <a:srgbClr val="FF0000"/>
                </a:solidFill>
                <a:latin typeface="Comic Sans MS" pitchFamily="66" charset="0"/>
              </a:rPr>
              <a:t>en dar  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800" b="1" dirty="0" smtClean="0">
                <a:latin typeface="Comic Sans MS" pitchFamily="66" charset="0"/>
              </a:rPr>
              <a:t>büyütme gücü yükseldikçe ön arka uzunluk artar ve görme alanı daralır</a:t>
            </a:r>
          </a:p>
          <a:p>
            <a:pPr>
              <a:buFont typeface="Wingdings" pitchFamily="2" charset="2"/>
              <a:buChar char="ü"/>
            </a:pPr>
            <a:r>
              <a:rPr lang="tr-TR" sz="2800" b="1" dirty="0" smtClean="0">
                <a:latin typeface="Comic Sans MS" pitchFamily="66" charset="0"/>
              </a:rPr>
              <a:t>Çap küçüldükçe görme alanı daralır	</a:t>
            </a:r>
            <a:endParaRPr lang="tr-TR" sz="2800" b="1" dirty="0">
              <a:latin typeface="Comic Sans MS" pitchFamily="66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800" b="1" dirty="0" smtClean="0">
                <a:latin typeface="Comic Sans MS" pitchFamily="66" charset="0"/>
              </a:rPr>
              <a:t>mobilite: kısıtlı</a:t>
            </a:r>
          </a:p>
          <a:p>
            <a:pPr>
              <a:buFont typeface="Wingdings" pitchFamily="2" charset="2"/>
              <a:buChar char="ü"/>
            </a:pPr>
            <a:r>
              <a:rPr lang="tr-TR" sz="2800" b="1" dirty="0" smtClean="0">
                <a:latin typeface="Comic Sans MS" pitchFamily="66" charset="0"/>
              </a:rPr>
              <a:t>Görünüm: sorunlu</a:t>
            </a:r>
          </a:p>
          <a:p>
            <a:pPr>
              <a:buFont typeface="Wingdings" pitchFamily="2" charset="2"/>
              <a:buChar char="ü"/>
            </a:pPr>
            <a:r>
              <a:rPr lang="tr-TR" sz="2800" b="1" dirty="0" smtClean="0">
                <a:latin typeface="Comic Sans MS" pitchFamily="66" charset="0"/>
              </a:rPr>
              <a:t>relatif olarak pahalı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 İDİL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87456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 İDİL 2012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8194" name="Picture 2" descr="C:\Users\Şefay Aysun İDİL\Desktop\Resim 7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171950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 İDİL 2012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9218" name="Picture 2" descr="C:\Users\Şefay Aysun İDİL\Desktop\Resim 7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743787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9" name="Picture 9" descr="IMG_0693"/>
          <p:cNvPicPr preferRelativeResize="0">
            <a:picLocks noGrp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0088" y="141288"/>
            <a:ext cx="3667125" cy="2063750"/>
          </a:xfrm>
          <a:ln w="38100">
            <a:solidFill>
              <a:srgbClr val="A5002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0" name="Picture 10" descr="IMG_0695"/>
          <p:cNvPicPr preferRelativeResize="0">
            <a:picLocks noGrp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0088" y="4652963"/>
            <a:ext cx="3667125" cy="2063750"/>
          </a:xfrm>
          <a:ln w="38100">
            <a:solidFill>
              <a:srgbClr val="A5002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1" name="Picture 11" descr="IMG_0696"/>
          <p:cNvPicPr preferRelativeResize="0">
            <a:picLocks noGrp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0088" y="2397125"/>
            <a:ext cx="3667125" cy="2063750"/>
          </a:xfrm>
          <a:ln w="38100">
            <a:solidFill>
              <a:srgbClr val="A5002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2" name="Picture 12" descr="IMG_0697"/>
          <p:cNvPicPr preferRelativeResize="0">
            <a:picLocks noGrp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54550" y="144463"/>
            <a:ext cx="3805238" cy="6565900"/>
          </a:xfrm>
          <a:ln w="38100">
            <a:solidFill>
              <a:srgbClr val="A5002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 İDİL 2012</a:t>
            </a:r>
            <a:endParaRPr lang="tr-T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E67-D154-4DD7-A91F-7B997AB48079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5330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1571612"/>
            <a:ext cx="8229600" cy="2005026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sz="2400" dirty="0" smtClean="0"/>
              <a:t>2.5x </a:t>
            </a:r>
            <a:r>
              <a:rPr lang="tr-TR" sz="2400" dirty="0"/>
              <a:t>fiks fokus teleskop, </a:t>
            </a:r>
            <a:endParaRPr lang="tr-TR" sz="2400" dirty="0" smtClean="0"/>
          </a:p>
          <a:p>
            <a:pPr>
              <a:buFont typeface="Wingdings" pitchFamily="2" charset="2"/>
              <a:buChar char="ü"/>
            </a:pPr>
            <a:r>
              <a:rPr lang="tr-TR" sz="2400" dirty="0" smtClean="0"/>
              <a:t>Taban camı </a:t>
            </a:r>
          </a:p>
          <a:p>
            <a:pPr marL="0" indent="0">
              <a:buNone/>
            </a:pPr>
            <a:r>
              <a:rPr lang="tr-TR" sz="2400" dirty="0" smtClean="0"/>
              <a:t>(teleskobun okuler tarafına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10244" name="Picture 4" descr="IMG_06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219200"/>
            <a:ext cx="4321175" cy="3070226"/>
          </a:xfrm>
          <a:prstGeom prst="rect">
            <a:avLst/>
          </a:prstGeom>
          <a:noFill/>
          <a:ln w="38100">
            <a:solidFill>
              <a:srgbClr val="A5002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IMG_06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3716338"/>
            <a:ext cx="4679950" cy="2633662"/>
          </a:xfrm>
          <a:prstGeom prst="rect">
            <a:avLst/>
          </a:prstGeom>
          <a:noFill/>
          <a:ln w="38100">
            <a:solidFill>
              <a:srgbClr val="A5002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 İDİL 2012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9300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Calibri" pitchFamily="34" charset="0"/>
              </a:rPr>
              <a:t>Telemikroskop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alibri" pitchFamily="34" charset="0"/>
              </a:rPr>
              <a:t>Konveks (kep-kapak) bir ilave ile </a:t>
            </a:r>
          </a:p>
          <a:p>
            <a:r>
              <a:rPr lang="tr-TR" dirty="0" smtClean="0">
                <a:latin typeface="Calibri" pitchFamily="34" charset="0"/>
              </a:rPr>
              <a:t>Yakın ve ara mesafe (</a:t>
            </a:r>
            <a:r>
              <a:rPr lang="tr-TR" dirty="0" err="1" smtClean="0">
                <a:latin typeface="Calibri" pitchFamily="34" charset="0"/>
              </a:rPr>
              <a:t>telemikroskop</a:t>
            </a:r>
            <a:r>
              <a:rPr lang="tr-TR" dirty="0" smtClean="0">
                <a:latin typeface="Calibri" pitchFamily="34" charset="0"/>
              </a:rPr>
              <a:t>)</a:t>
            </a:r>
          </a:p>
          <a:p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27</a:t>
            </a:fld>
            <a:endParaRPr lang="tr-TR"/>
          </a:p>
        </p:txBody>
      </p:sp>
      <p:pic>
        <p:nvPicPr>
          <p:cNvPr id="6" name="Picture 2" descr="C:\Users\Zuhal\Desktop\beyhan_foto\SANY05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071802" y="3214686"/>
            <a:ext cx="2749826" cy="20623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3" name="Rectang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2800" dirty="0" smtClean="0"/>
              <a:t>El tipi </a:t>
            </a:r>
            <a:r>
              <a:rPr lang="tr-TR" sz="2800" dirty="0" err="1" smtClean="0"/>
              <a:t>Monoküler</a:t>
            </a:r>
            <a:r>
              <a:rPr lang="tr-TR" sz="2800" dirty="0" smtClean="0"/>
              <a:t> Teleskop</a:t>
            </a:r>
          </a:p>
        </p:txBody>
      </p:sp>
      <p:sp>
        <p:nvSpPr>
          <p:cNvPr id="278534" name="Rectangle 6"/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tr-TR" sz="2400" dirty="0" smtClean="0">
                <a:latin typeface="Calibri" pitchFamily="34" charset="0"/>
              </a:rPr>
              <a:t>Kısa süreli işlerde</a:t>
            </a:r>
          </a:p>
          <a:p>
            <a:pPr eaLnBrk="1" hangingPunct="1"/>
            <a:r>
              <a:rPr lang="tr-TR" sz="2400" dirty="0" smtClean="0">
                <a:latin typeface="Calibri" pitchFamily="34" charset="0"/>
              </a:rPr>
              <a:t>Sokak işaretleri, alışveriş, okulda tahtayı görmek</a:t>
            </a:r>
          </a:p>
          <a:p>
            <a:pPr eaLnBrk="1" hangingPunct="1"/>
            <a:r>
              <a:rPr lang="tr-TR" sz="2400" dirty="0" smtClean="0">
                <a:latin typeface="Calibri" pitchFamily="34" charset="0"/>
              </a:rPr>
              <a:t>2.5X, 2.8X, 3X, 4X, 8x, 10X</a:t>
            </a:r>
          </a:p>
          <a:p>
            <a:pPr eaLnBrk="1" hangingPunct="1"/>
            <a:endParaRPr lang="tr-TR" sz="2400" dirty="0" smtClean="0">
              <a:latin typeface="Calibri" pitchFamily="34" charset="0"/>
            </a:endParaRPr>
          </a:p>
          <a:p>
            <a:pPr eaLnBrk="1" hangingPunct="1">
              <a:buFont typeface="Wingdings 2" charset="2"/>
              <a:buNone/>
            </a:pPr>
            <a:r>
              <a:rPr lang="tr-TR" sz="2400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Avantaj</a:t>
            </a:r>
          </a:p>
          <a:p>
            <a:pPr eaLnBrk="1" hangingPunct="1"/>
            <a:r>
              <a:rPr lang="tr-TR" sz="2400" dirty="0" smtClean="0">
                <a:latin typeface="Calibri" pitchFamily="34" charset="0"/>
              </a:rPr>
              <a:t>Hafif, taşınabilir, ucuz</a:t>
            </a:r>
          </a:p>
          <a:p>
            <a:pPr eaLnBrk="1" hangingPunct="1"/>
            <a:r>
              <a:rPr lang="tr-TR" sz="2400" dirty="0" smtClean="0">
                <a:latin typeface="Calibri" pitchFamily="34" charset="0"/>
              </a:rPr>
              <a:t>İstediği göz ve eli seçebilmesi</a:t>
            </a:r>
          </a:p>
          <a:p>
            <a:pPr eaLnBrk="1" hangingPunct="1">
              <a:buFont typeface="Wingdings 2" charset="2"/>
              <a:buNone/>
            </a:pPr>
            <a:r>
              <a:rPr lang="tr-TR" sz="2400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Dezavantaj</a:t>
            </a:r>
          </a:p>
          <a:p>
            <a:pPr eaLnBrk="1" hangingPunct="1"/>
            <a:r>
              <a:rPr lang="tr-TR" sz="2400" dirty="0" err="1" smtClean="0">
                <a:latin typeface="Calibri" pitchFamily="34" charset="0"/>
              </a:rPr>
              <a:t>Monoküler</a:t>
            </a:r>
            <a:endParaRPr lang="tr-TR" sz="2400" dirty="0" smtClean="0">
              <a:latin typeface="Calibri" pitchFamily="34" charset="0"/>
            </a:endParaRPr>
          </a:p>
          <a:p>
            <a:pPr eaLnBrk="1" hangingPunct="1"/>
            <a:r>
              <a:rPr lang="tr-TR" sz="2400" dirty="0" smtClean="0">
                <a:latin typeface="Calibri" pitchFamily="34" charset="0"/>
              </a:rPr>
              <a:t>El-göz koordinasyonu</a:t>
            </a:r>
          </a:p>
        </p:txBody>
      </p:sp>
      <p:pic>
        <p:nvPicPr>
          <p:cNvPr id="172036" name="Picture 4" descr="IMG_071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959234" y="1683197"/>
            <a:ext cx="3416531" cy="2019993"/>
          </a:xfrm>
          <a:ln w="38100">
            <a:solidFill>
              <a:srgbClr val="CC0066"/>
            </a:solidFill>
          </a:ln>
          <a:effectLst>
            <a:outerShdw dist="30472" dir="3728392" algn="ctr" rotWithShape="0">
              <a:schemeClr val="tx1"/>
            </a:outerShdw>
          </a:effectLst>
        </p:spPr>
      </p:pic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Farklı gereksinimler</a:t>
            </a:r>
            <a:endParaRPr lang="tr-TR" sz="2800" dirty="0"/>
          </a:p>
        </p:txBody>
      </p:sp>
      <p:pic>
        <p:nvPicPr>
          <p:cNvPr id="4813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21617" y="1600200"/>
            <a:ext cx="3291766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29</a:t>
            </a:fld>
            <a:endParaRPr lang="tr-T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077072"/>
            <a:ext cx="2786611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5616" y="1700808"/>
            <a:ext cx="2924041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İçerik Yer Tutucusu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/>
          <a:lstStyle/>
          <a:p>
            <a:pPr eaLnBrk="1" hangingPunct="1"/>
            <a:r>
              <a:rPr lang="tr-TR" sz="2800" b="1" dirty="0" smtClean="0"/>
              <a:t>Görsel Rehabilitasyon </a:t>
            </a:r>
            <a:r>
              <a:rPr lang="tr-TR" sz="2800" b="1" dirty="0" err="1" smtClean="0"/>
              <a:t>Endikasyonu</a:t>
            </a:r>
            <a:r>
              <a:rPr lang="tr-TR" sz="2800" b="1" dirty="0" smtClean="0"/>
              <a:t> Açısından </a:t>
            </a:r>
            <a:br>
              <a:rPr lang="tr-TR" sz="2800" b="1" dirty="0" smtClean="0"/>
            </a:br>
            <a:r>
              <a:rPr lang="tr-TR" sz="2800" b="1" dirty="0" smtClean="0"/>
              <a:t>Az Gören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484313"/>
            <a:ext cx="8229600" cy="4176712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endParaRPr lang="tr-TR" sz="2800" dirty="0" smtClean="0"/>
          </a:p>
          <a:p>
            <a:pPr marL="457200" indent="-457200" eaLnBrk="1" hangingPunct="1">
              <a:buNone/>
              <a:defRPr/>
            </a:pPr>
            <a:r>
              <a:rPr lang="tr-TR" sz="2400" b="1" dirty="0" smtClean="0"/>
              <a:t>1. Uygun yöntem ve cihazlara yanıt verebilecek bir kalıntı (</a:t>
            </a:r>
            <a:r>
              <a:rPr lang="tr-TR" sz="2400" b="1" dirty="0" err="1" smtClean="0"/>
              <a:t>rezidüel</a:t>
            </a:r>
            <a:r>
              <a:rPr lang="tr-TR" sz="2400" b="1" dirty="0" smtClean="0"/>
              <a:t>) görmesi olan</a:t>
            </a:r>
          </a:p>
          <a:p>
            <a:pPr marL="457200" indent="-457200" eaLnBrk="1" hangingPunct="1">
              <a:buFontTx/>
              <a:buNone/>
              <a:defRPr/>
            </a:pPr>
            <a:endParaRPr lang="tr-TR" sz="2400" b="1" dirty="0" smtClean="0"/>
          </a:p>
          <a:p>
            <a:pPr marL="457200" indent="-457200" eaLnBrk="1" hangingPunct="1">
              <a:buNone/>
              <a:defRPr/>
            </a:pPr>
            <a:r>
              <a:rPr lang="tr-TR" sz="2400" b="1" dirty="0" smtClean="0"/>
              <a:t>2. Gerekli ve uygun medikal ve/veya cerrahi tedaviye </a:t>
            </a:r>
          </a:p>
          <a:p>
            <a:pPr marL="457200" indent="-457200" eaLnBrk="1" hangingPunct="1">
              <a:buNone/>
              <a:defRPr/>
            </a:pPr>
            <a:r>
              <a:rPr lang="tr-TR" sz="2400" b="1" dirty="0" smtClean="0"/>
              <a:t>(özellikle ayrıntılı bir </a:t>
            </a:r>
            <a:r>
              <a:rPr lang="tr-TR" sz="2400" b="1" dirty="0" err="1" smtClean="0"/>
              <a:t>refraksiyon</a:t>
            </a:r>
            <a:r>
              <a:rPr lang="tr-TR" sz="2400" b="1" dirty="0" smtClean="0"/>
              <a:t> muayenesinden sonra uygun düzeltme) karşın</a:t>
            </a:r>
          </a:p>
          <a:p>
            <a:pPr marL="457200" indent="-457200" eaLnBrk="1" hangingPunct="1">
              <a:buFontTx/>
              <a:buNone/>
              <a:defRPr/>
            </a:pPr>
            <a:endParaRPr lang="tr-TR" sz="2400" b="1" dirty="0" smtClean="0"/>
          </a:p>
          <a:p>
            <a:pPr eaLnBrk="1" hangingPunct="1">
              <a:buFontTx/>
              <a:buNone/>
              <a:defRPr/>
            </a:pPr>
            <a:r>
              <a:rPr lang="tr-TR" sz="2400" b="1" dirty="0" smtClean="0"/>
              <a:t>3.	Yaşamdaki hedeflerine uygun yararlı bir görme sağlanamayan kişidir.</a:t>
            </a:r>
          </a:p>
        </p:txBody>
      </p:sp>
      <p:sp>
        <p:nvSpPr>
          <p:cNvPr id="30725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 smtClean="0"/>
              <a:t>18. ESAT  IŞIK KURSU</a:t>
            </a:r>
          </a:p>
        </p:txBody>
      </p:sp>
      <p:sp>
        <p:nvSpPr>
          <p:cNvPr id="3072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068DE94-22F1-4643-A505-0FA219519612}" type="slidenum">
              <a:rPr lang="tr-TR" smtClean="0"/>
              <a:pPr/>
              <a:t>3</a:t>
            </a:fld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7" name="Rectang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2800" dirty="0" err="1" smtClean="0"/>
              <a:t>Clip</a:t>
            </a:r>
            <a:r>
              <a:rPr lang="tr-TR" sz="2800" dirty="0" smtClean="0"/>
              <a:t>-on </a:t>
            </a:r>
            <a:r>
              <a:rPr lang="tr-TR" sz="2800" dirty="0" err="1" smtClean="0"/>
              <a:t>Monoküler</a:t>
            </a:r>
            <a:r>
              <a:rPr lang="tr-TR" sz="2800" dirty="0" smtClean="0"/>
              <a:t> Teleskop</a:t>
            </a:r>
          </a:p>
        </p:txBody>
      </p:sp>
      <p:sp>
        <p:nvSpPr>
          <p:cNvPr id="279558" name="Rectangle 6"/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2400" dirty="0" smtClean="0">
                <a:latin typeface="Calibri" pitchFamily="34" charset="0"/>
              </a:rPr>
              <a:t>Gözlüğe takılıyor</a:t>
            </a:r>
          </a:p>
          <a:p>
            <a:pPr eaLnBrk="1" hangingPunct="1"/>
            <a:r>
              <a:rPr lang="tr-TR" sz="2400" dirty="0" smtClean="0">
                <a:latin typeface="Calibri" pitchFamily="34" charset="0"/>
              </a:rPr>
              <a:t> x3 büyütme</a:t>
            </a:r>
          </a:p>
          <a:p>
            <a:pPr eaLnBrk="1" hangingPunct="1">
              <a:buFont typeface="Wingdings 2" charset="2"/>
              <a:buNone/>
            </a:pPr>
            <a:r>
              <a:rPr lang="tr-TR" sz="2400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Avantaj </a:t>
            </a:r>
          </a:p>
          <a:p>
            <a:pPr eaLnBrk="1" hangingPunct="1"/>
            <a:r>
              <a:rPr lang="tr-TR" sz="2400" dirty="0" smtClean="0">
                <a:latin typeface="Calibri" pitchFamily="34" charset="0"/>
              </a:rPr>
              <a:t>Kişinin hareketi sırasında görme alanından uzaklaştırılabilir</a:t>
            </a:r>
          </a:p>
          <a:p>
            <a:pPr eaLnBrk="1" hangingPunct="1"/>
            <a:r>
              <a:rPr lang="tr-TR" sz="2400" dirty="0" smtClean="0">
                <a:latin typeface="Calibri" pitchFamily="34" charset="0"/>
              </a:rPr>
              <a:t>Nispeten ucuz</a:t>
            </a:r>
          </a:p>
          <a:p>
            <a:pPr eaLnBrk="1" hangingPunct="1"/>
            <a:r>
              <a:rPr lang="tr-TR" sz="2400" dirty="0" smtClean="0">
                <a:latin typeface="Calibri" pitchFamily="34" charset="0"/>
              </a:rPr>
              <a:t>İki el serbest kalıyor</a:t>
            </a:r>
          </a:p>
          <a:p>
            <a:pPr eaLnBrk="1" hangingPunct="1">
              <a:buFont typeface="Wingdings 2" charset="2"/>
              <a:buNone/>
            </a:pPr>
            <a:r>
              <a:rPr lang="tr-TR" sz="2400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Dezavantaj</a:t>
            </a:r>
          </a:p>
          <a:p>
            <a:pPr eaLnBrk="1" hangingPunct="1"/>
            <a:r>
              <a:rPr lang="tr-TR" sz="2400" dirty="0" smtClean="0">
                <a:latin typeface="Calibri" pitchFamily="34" charset="0"/>
              </a:rPr>
              <a:t>Dar görme alanı</a:t>
            </a:r>
          </a:p>
          <a:p>
            <a:pPr eaLnBrk="1" hangingPunct="1"/>
            <a:r>
              <a:rPr lang="tr-TR" sz="2400" dirty="0" smtClean="0">
                <a:latin typeface="Calibri" pitchFamily="34" charset="0"/>
              </a:rPr>
              <a:t>Ağırlık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30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5" name="Rectang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800" dirty="0" err="1">
                <a:ea typeface="+mj-ea"/>
                <a:cs typeface="+mj-cs"/>
              </a:rPr>
              <a:t>Bioptik</a:t>
            </a:r>
            <a:r>
              <a:rPr lang="tr-TR" sz="2800" dirty="0">
                <a:ea typeface="+mj-ea"/>
                <a:cs typeface="+mj-cs"/>
              </a:rPr>
              <a:t> Teleskop</a:t>
            </a:r>
          </a:p>
        </p:txBody>
      </p:sp>
      <p:sp>
        <p:nvSpPr>
          <p:cNvPr id="98307" name="Rectangle 6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686304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400" b="1" dirty="0" smtClean="0"/>
              <a:t>Kişinin kendi gözlüğünün üzerine direkt olarak yerleştirilmesi</a:t>
            </a:r>
          </a:p>
          <a:p>
            <a:pPr eaLnBrk="1" hangingPunct="1"/>
            <a:r>
              <a:rPr lang="tr-TR" sz="2400" b="1" dirty="0" smtClean="0"/>
              <a:t>Teleskopun nereye bakmak isteniyorsa</a:t>
            </a:r>
          </a:p>
          <a:p>
            <a:pPr eaLnBrk="1" hangingPunct="1">
              <a:buNone/>
            </a:pPr>
            <a:r>
              <a:rPr lang="tr-TR" sz="2400" b="1" dirty="0" smtClean="0"/>
              <a:t>     yukarı veya içe yerleştirilmesi</a:t>
            </a:r>
          </a:p>
          <a:p>
            <a:pPr eaLnBrk="1" hangingPunct="1"/>
            <a:r>
              <a:rPr lang="tr-TR" sz="2400" b="1" dirty="0" smtClean="0"/>
              <a:t>Dar görme alanı </a:t>
            </a:r>
          </a:p>
          <a:p>
            <a:pPr eaLnBrk="1" hangingPunct="1"/>
            <a:r>
              <a:rPr lang="tr-TR" sz="2400" b="1" dirty="0" smtClean="0"/>
              <a:t>Ring </a:t>
            </a:r>
            <a:r>
              <a:rPr lang="tr-TR" sz="2400" b="1" dirty="0" err="1" smtClean="0"/>
              <a:t>skotom</a:t>
            </a:r>
            <a:endParaRPr lang="tr-TR" sz="2400" b="1" dirty="0" smtClean="0"/>
          </a:p>
          <a:p>
            <a:pPr eaLnBrk="1" hangingPunct="1"/>
            <a:r>
              <a:rPr lang="tr-TR" sz="2400" b="1" dirty="0" smtClean="0"/>
              <a:t>Ağır</a:t>
            </a:r>
          </a:p>
          <a:p>
            <a:pPr eaLnBrk="1" hangingPunct="1"/>
            <a:r>
              <a:rPr lang="tr-TR" sz="2400" b="1" dirty="0" smtClean="0"/>
              <a:t>Alışma dönemi gerekli</a:t>
            </a:r>
          </a:p>
        </p:txBody>
      </p:sp>
      <p:pic>
        <p:nvPicPr>
          <p:cNvPr id="177156" name="Picture 4" descr="DSC0389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436096" y="2420888"/>
            <a:ext cx="2983993" cy="2185988"/>
          </a:xfrm>
          <a:ln w="38100">
            <a:solidFill>
              <a:srgbClr val="CC0066"/>
            </a:solidFill>
          </a:ln>
          <a:effectLst>
            <a:outerShdw dist="35921" dir="2700000" algn="ctr" rotWithShape="0">
              <a:srgbClr val="000000"/>
            </a:outerShdw>
          </a:effectLst>
        </p:spPr>
      </p:pic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2946" name="Picture 8" descr="P104080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20397" y="1600200"/>
            <a:ext cx="2912205" cy="2185988"/>
          </a:xfrm>
          <a:ln w="38100">
            <a:solidFill>
              <a:srgbClr val="CC0066"/>
            </a:solidFill>
          </a:ln>
          <a:effectLst>
            <a:outerShdw dist="17961" dir="2700000" algn="ctr" rotWithShape="0">
              <a:srgbClr val="000000"/>
            </a:outerShdw>
          </a:effectLst>
        </p:spPr>
      </p:pic>
      <p:pic>
        <p:nvPicPr>
          <p:cNvPr id="82947" name="Picture 9" descr="P104081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1019340" y="3938588"/>
            <a:ext cx="2914320" cy="2187575"/>
          </a:xfrm>
          <a:ln w="38100" cap="flat">
            <a:solidFill>
              <a:srgbClr val="CC0066"/>
            </a:solidFill>
          </a:ln>
          <a:effectLst>
            <a:outerShdw dist="17961" dir="2700000" algn="ctr" rotWithShape="0">
              <a:srgbClr val="000000"/>
            </a:outerShdw>
          </a:effectLst>
        </p:spPr>
      </p:pic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32</a:t>
            </a:fld>
            <a:endParaRPr lang="tr-TR"/>
          </a:p>
        </p:txBody>
      </p:sp>
      <p:pic>
        <p:nvPicPr>
          <p:cNvPr id="82948" name="Picture 1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076056" y="4005064"/>
            <a:ext cx="2917957" cy="2188468"/>
          </a:xfrm>
          <a:ln w="38100" cap="flat">
            <a:solidFill>
              <a:srgbClr val="CC0066"/>
            </a:solidFill>
          </a:ln>
          <a:effectLst>
            <a:outerShdw dist="17961" dir="2700000" algn="ctr" rotWithShape="0">
              <a:srgbClr val="000000"/>
            </a:outerShdw>
          </a:effectLst>
        </p:spPr>
      </p:pic>
      <p:pic>
        <p:nvPicPr>
          <p:cNvPr id="82949" name="Picture 19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041684" y="1556792"/>
            <a:ext cx="2976331" cy="2232248"/>
          </a:xfrm>
          <a:ln w="38100" cap="flat">
            <a:solidFill>
              <a:srgbClr val="CC0066"/>
            </a:solidFill>
          </a:ln>
          <a:effectLst>
            <a:outerShdw dist="17961" dir="2700000" algn="ctr" rotWithShape="0">
              <a:srgbClr val="000000"/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9" name="Rectang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2800" dirty="0" smtClean="0">
                <a:latin typeface="Calibri" pitchFamily="34" charset="0"/>
              </a:rPr>
              <a:t>Lens Arkası Mini Teleskop</a:t>
            </a:r>
          </a:p>
        </p:txBody>
      </p:sp>
      <p:sp>
        <p:nvSpPr>
          <p:cNvPr id="99331" name="Rectangle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  <a:spcAft>
                <a:spcPct val="30000"/>
              </a:spcAft>
            </a:pPr>
            <a:r>
              <a:rPr lang="tr-TR" sz="2400" b="1" dirty="0" smtClean="0"/>
              <a:t>Lensin arkasına, korneanın önüne yerleştirilir.</a:t>
            </a:r>
          </a:p>
          <a:p>
            <a:pPr eaLnBrk="1" hangingPunct="1">
              <a:lnSpc>
                <a:spcPct val="120000"/>
              </a:lnSpc>
              <a:spcAft>
                <a:spcPct val="30000"/>
              </a:spcAft>
            </a:pPr>
            <a:r>
              <a:rPr lang="tr-TR" sz="2400" b="1" dirty="0" err="1" smtClean="0"/>
              <a:t>Keplerian</a:t>
            </a:r>
            <a:r>
              <a:rPr lang="tr-TR" sz="2400" b="1" dirty="0" smtClean="0"/>
              <a:t> sistem</a:t>
            </a:r>
          </a:p>
          <a:p>
            <a:pPr eaLnBrk="1" hangingPunct="1">
              <a:lnSpc>
                <a:spcPct val="120000"/>
              </a:lnSpc>
              <a:spcAft>
                <a:spcPct val="30000"/>
              </a:spcAft>
            </a:pPr>
            <a:r>
              <a:rPr lang="tr-TR" sz="2400" b="1" dirty="0" err="1" smtClean="0"/>
              <a:t>Bifokal</a:t>
            </a:r>
            <a:r>
              <a:rPr lang="tr-TR" sz="2400" b="1" dirty="0" smtClean="0"/>
              <a:t> gibi kullanılabilir.</a:t>
            </a:r>
          </a:p>
          <a:p>
            <a:pPr eaLnBrk="1" hangingPunct="1">
              <a:lnSpc>
                <a:spcPct val="120000"/>
              </a:lnSpc>
              <a:spcAft>
                <a:spcPct val="30000"/>
              </a:spcAft>
            </a:pPr>
            <a:r>
              <a:rPr lang="tr-TR" sz="2400" b="1" dirty="0" smtClean="0"/>
              <a:t>3x ve 4x mümkün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33</a:t>
            </a:fld>
            <a:endParaRPr lang="tr-TR"/>
          </a:p>
        </p:txBody>
      </p:sp>
      <p:pic>
        <p:nvPicPr>
          <p:cNvPr id="81924" name="Picture 4" descr="Mini teleskopik gözlük"/>
          <p:cNvPicPr>
            <a:picLocks noChangeAspect="1" noChangeArrowheads="1"/>
          </p:cNvPicPr>
          <p:nvPr/>
        </p:nvPicPr>
        <p:blipFill>
          <a:blip r:embed="rId2" cstate="print"/>
          <a:srcRect r="5624" b="2577"/>
          <a:stretch>
            <a:fillRect/>
          </a:stretch>
        </p:blipFill>
        <p:spPr bwMode="auto">
          <a:xfrm>
            <a:off x="5651500" y="3789363"/>
            <a:ext cx="3167063" cy="2257425"/>
          </a:xfrm>
          <a:prstGeom prst="rect">
            <a:avLst/>
          </a:prstGeom>
          <a:noFill/>
          <a:ln w="38100">
            <a:solidFill>
              <a:srgbClr val="CC0066"/>
            </a:solidFill>
            <a:miter lim="800000"/>
            <a:headEnd/>
            <a:tailEnd/>
          </a:ln>
          <a:effectLst>
            <a:outerShdw blurRad="63500" dist="17961" dir="2700000" algn="ctr" rotWithShape="0">
              <a:schemeClr val="tx1">
                <a:alpha val="74998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latin typeface="Calibri" pitchFamily="34" charset="0"/>
              </a:rPr>
              <a:t>İntraoküler</a:t>
            </a:r>
            <a:r>
              <a:rPr lang="en-US" sz="2800" dirty="0" smtClean="0">
                <a:latin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</a:rPr>
              <a:t>Teleskoplar</a:t>
            </a:r>
            <a:endParaRPr lang="en-US" sz="2800" dirty="0" smtClean="0">
              <a:latin typeface="Calibri" pitchFamily="34" charset="0"/>
            </a:endParaRPr>
          </a:p>
        </p:txBody>
      </p:sp>
      <p:sp>
        <p:nvSpPr>
          <p:cNvPr id="148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IMT (</a:t>
            </a:r>
            <a:r>
              <a:rPr lang="tr-TR" sz="2400" dirty="0" err="1" smtClean="0"/>
              <a:t>Visioncare</a:t>
            </a:r>
            <a:r>
              <a:rPr lang="tr-TR" sz="2400" dirty="0" smtClean="0"/>
              <a:t> </a:t>
            </a:r>
            <a:r>
              <a:rPr lang="tr-TR" sz="2400" dirty="0" err="1" smtClean="0"/>
              <a:t>Opht</a:t>
            </a:r>
            <a:r>
              <a:rPr lang="tr-TR" sz="2400" dirty="0" smtClean="0"/>
              <a:t>. </a:t>
            </a:r>
            <a:r>
              <a:rPr lang="tr-TR" sz="2400" dirty="0" err="1" smtClean="0"/>
              <a:t>Tec</a:t>
            </a:r>
            <a:r>
              <a:rPr lang="tr-TR" sz="2400" dirty="0" smtClean="0"/>
              <a:t>., CA)</a:t>
            </a:r>
          </a:p>
          <a:p>
            <a:r>
              <a:rPr lang="tr-TR" sz="2400" dirty="0" smtClean="0"/>
              <a:t>IOL-VIP (</a:t>
            </a:r>
            <a:r>
              <a:rPr lang="tr-TR" sz="2400" dirty="0" err="1" smtClean="0"/>
              <a:t>Soleko</a:t>
            </a:r>
            <a:r>
              <a:rPr lang="tr-TR" sz="2400" dirty="0" smtClean="0"/>
              <a:t>,</a:t>
            </a:r>
            <a:r>
              <a:rPr lang="tr-TR" sz="2400" dirty="0" err="1" smtClean="0"/>
              <a:t>Italy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LMI (</a:t>
            </a:r>
            <a:r>
              <a:rPr lang="tr-TR" sz="2400" dirty="0" err="1" smtClean="0"/>
              <a:t>Optolight</a:t>
            </a:r>
            <a:r>
              <a:rPr lang="tr-TR" sz="2400" dirty="0" smtClean="0"/>
              <a:t> </a:t>
            </a:r>
            <a:r>
              <a:rPr lang="tr-TR" sz="2400" dirty="0" err="1" smtClean="0"/>
              <a:t>Vision</a:t>
            </a:r>
            <a:r>
              <a:rPr lang="tr-TR" sz="2400" dirty="0" smtClean="0"/>
              <a:t> </a:t>
            </a:r>
            <a:r>
              <a:rPr lang="tr-TR" sz="2400" dirty="0" err="1" smtClean="0"/>
              <a:t>Tech</a:t>
            </a:r>
            <a:r>
              <a:rPr lang="tr-TR" sz="2400" dirty="0" smtClean="0"/>
              <a:t>., </a:t>
            </a:r>
            <a:r>
              <a:rPr lang="tr-TR" sz="2400" dirty="0" err="1" smtClean="0"/>
              <a:t>Israil</a:t>
            </a:r>
            <a:r>
              <a:rPr lang="tr-TR" sz="2400" dirty="0" smtClean="0"/>
              <a:t>)</a:t>
            </a:r>
          </a:p>
          <a:p>
            <a:r>
              <a:rPr lang="tr-TR" sz="2400" dirty="0" err="1" smtClean="0"/>
              <a:t>OriLens</a:t>
            </a:r>
            <a:r>
              <a:rPr lang="tr-TR" sz="2400" dirty="0" smtClean="0"/>
              <a:t> </a:t>
            </a:r>
          </a:p>
          <a:p>
            <a:pPr>
              <a:buFont typeface="Wingdings 2" charset="2"/>
              <a:buNone/>
            </a:pPr>
            <a:endParaRPr lang="en-US" sz="2400" dirty="0" smtClean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34</a:t>
            </a:fld>
            <a:endParaRPr lang="tr-TR"/>
          </a:p>
        </p:txBody>
      </p:sp>
      <p:pic>
        <p:nvPicPr>
          <p:cNvPr id="148484" name="Content Placeholder 11" descr="opth-6-033f2.gif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 l="1555" r="2982"/>
          <a:stretch>
            <a:fillRect/>
          </a:stretch>
        </p:blipFill>
        <p:spPr>
          <a:xfrm>
            <a:off x="6156176" y="3717032"/>
            <a:ext cx="2232025" cy="1752600"/>
          </a:xfrm>
          <a:ln w="57150">
            <a:solidFill>
              <a:srgbClr val="000000"/>
            </a:solidFill>
          </a:ln>
        </p:spPr>
      </p:pic>
      <p:pic>
        <p:nvPicPr>
          <p:cNvPr id="148485" name="Picture 12" descr="opth-6-033f1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005064"/>
            <a:ext cx="1876425" cy="13525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8486" name="Picture 13" descr="opth-6-033f3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933056"/>
            <a:ext cx="2092325" cy="15843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8" name="Rectang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800" dirty="0">
                <a:latin typeface="Calibri" pitchFamily="34" charset="0"/>
              </a:rPr>
              <a:t>Elektronik Sistemler</a:t>
            </a:r>
          </a:p>
        </p:txBody>
      </p:sp>
      <p:sp>
        <p:nvSpPr>
          <p:cNvPr id="110595" name="Rectangle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130000"/>
              </a:lnSpc>
            </a:pPr>
            <a:r>
              <a:rPr lang="tr-TR" sz="2400" dirty="0" smtClean="0">
                <a:latin typeface="Calibri" pitchFamily="34" charset="0"/>
              </a:rPr>
              <a:t>Kapalı devre TV</a:t>
            </a:r>
          </a:p>
          <a:p>
            <a:pPr eaLnBrk="1" hangingPunct="1">
              <a:lnSpc>
                <a:spcPct val="130000"/>
              </a:lnSpc>
            </a:pPr>
            <a:r>
              <a:rPr lang="tr-TR" sz="2400" dirty="0" smtClean="0">
                <a:latin typeface="Calibri" pitchFamily="34" charset="0"/>
              </a:rPr>
              <a:t>Büyütme 64x</a:t>
            </a:r>
          </a:p>
          <a:p>
            <a:pPr eaLnBrk="1" hangingPunct="1">
              <a:lnSpc>
                <a:spcPct val="130000"/>
              </a:lnSpc>
            </a:pPr>
            <a:r>
              <a:rPr lang="tr-TR" sz="2400" dirty="0" smtClean="0">
                <a:latin typeface="Calibri" pitchFamily="34" charset="0"/>
              </a:rPr>
              <a:t>Parlaklık ve kontrast ayarlanabilir</a:t>
            </a:r>
          </a:p>
          <a:p>
            <a:pPr eaLnBrk="1" hangingPunct="1">
              <a:lnSpc>
                <a:spcPct val="130000"/>
              </a:lnSpc>
            </a:pPr>
            <a:r>
              <a:rPr lang="tr-TR" sz="2400" dirty="0" smtClean="0">
                <a:latin typeface="Calibri" pitchFamily="34" charset="0"/>
              </a:rPr>
              <a:t>Okuma ve yazma mümkün</a:t>
            </a:r>
          </a:p>
          <a:p>
            <a:pPr eaLnBrk="1" hangingPunct="1">
              <a:lnSpc>
                <a:spcPct val="130000"/>
              </a:lnSpc>
            </a:pPr>
            <a:r>
              <a:rPr lang="tr-TR" sz="2400" dirty="0" smtClean="0">
                <a:latin typeface="Calibri" pitchFamily="34" charset="0"/>
              </a:rPr>
              <a:t>Uygun çalışma mesafesi</a:t>
            </a:r>
          </a:p>
          <a:p>
            <a:pPr eaLnBrk="1" hangingPunct="1">
              <a:lnSpc>
                <a:spcPct val="130000"/>
              </a:lnSpc>
            </a:pPr>
            <a:r>
              <a:rPr lang="tr-TR" sz="2400" dirty="0" smtClean="0">
                <a:latin typeface="Calibri" pitchFamily="34" charset="0"/>
              </a:rPr>
              <a:t>Pahalı, eğitim gerekiyor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35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tr-TR" sz="6600" b="1" dirty="0" smtClean="0">
                <a:solidFill>
                  <a:srgbClr val="FFC000"/>
                </a:solidFill>
                <a:latin typeface="Comic Sans MS" pitchFamily="66" charset="0"/>
              </a:rPr>
              <a:t>telemikroskoplar</a:t>
            </a:r>
            <a:endParaRPr lang="tr-TR" sz="6600" b="1" dirty="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229600" cy="438912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2800" b="1" dirty="0" smtClean="0">
                <a:latin typeface="Comic Sans MS" pitchFamily="66" charset="0"/>
              </a:rPr>
              <a:t>Tasarım</a:t>
            </a:r>
          </a:p>
          <a:p>
            <a:pPr lvl="1">
              <a:buClr>
                <a:schemeClr val="bg2">
                  <a:lumMod val="50000"/>
                </a:schemeClr>
              </a:buClr>
              <a:buFont typeface="Wingdings" pitchFamily="2" charset="2"/>
              <a:buChar char="§"/>
            </a:pPr>
            <a:r>
              <a:rPr lang="tr-TR" b="1" dirty="0" smtClean="0">
                <a:latin typeface="Comic Sans MS" pitchFamily="66" charset="0"/>
              </a:rPr>
              <a:t>Telemikroskop</a:t>
            </a:r>
          </a:p>
          <a:p>
            <a:pPr lvl="1">
              <a:buClr>
                <a:schemeClr val="bg2">
                  <a:lumMod val="50000"/>
                </a:schemeClr>
              </a:buClr>
              <a:buFont typeface="Wingdings" pitchFamily="2" charset="2"/>
              <a:buChar char="§"/>
            </a:pPr>
            <a:r>
              <a:rPr lang="tr-TR" b="1" dirty="0" smtClean="0">
                <a:latin typeface="Comic Sans MS" pitchFamily="66" charset="0"/>
              </a:rPr>
              <a:t>Focusable teleskop</a:t>
            </a:r>
          </a:p>
          <a:p>
            <a:pPr lvl="1">
              <a:buClr>
                <a:schemeClr val="bg2">
                  <a:lumMod val="50000"/>
                </a:schemeClr>
              </a:buClr>
              <a:buFont typeface="Wingdings" pitchFamily="2" charset="2"/>
              <a:buChar char="§"/>
            </a:pPr>
            <a:r>
              <a:rPr lang="tr-TR" b="1" dirty="0" smtClean="0">
                <a:latin typeface="Comic Sans MS" pitchFamily="66" charset="0"/>
              </a:rPr>
              <a:t>Fiks foküslü teleskop (</a:t>
            </a:r>
            <a:r>
              <a:rPr lang="tr-TR" b="1" dirty="0">
                <a:latin typeface="Comic Sans MS" pitchFamily="66" charset="0"/>
              </a:rPr>
              <a:t>o</a:t>
            </a:r>
            <a:r>
              <a:rPr lang="tr-TR" b="1" dirty="0" smtClean="0">
                <a:latin typeface="Comic Sans MS" pitchFamily="66" charset="0"/>
              </a:rPr>
              <a:t>bjective lens+ okuma kepi</a:t>
            </a:r>
          </a:p>
          <a:p>
            <a:pPr marL="457200" lvl="1" indent="-457200">
              <a:buClr>
                <a:schemeClr val="accent3"/>
              </a:buClr>
              <a:buSzPct val="95000"/>
              <a:buFont typeface="Wingdings" pitchFamily="2" charset="2"/>
              <a:buChar char="ü"/>
            </a:pPr>
            <a:r>
              <a:rPr lang="tr-TR" sz="2800" b="1" dirty="0" smtClean="0">
                <a:latin typeface="Comic Sans MS" pitchFamily="66" charset="0"/>
              </a:rPr>
              <a:t>Büyütme </a:t>
            </a:r>
            <a:r>
              <a:rPr lang="tr-TR" sz="2800" b="1" dirty="0">
                <a:latin typeface="Comic Sans MS" pitchFamily="66" charset="0"/>
              </a:rPr>
              <a:t>(teleskopik güç x kepin büyütme gücü)</a:t>
            </a:r>
          </a:p>
          <a:p>
            <a:pPr>
              <a:buFont typeface="Wingdings" pitchFamily="2" charset="2"/>
              <a:buChar char="ü"/>
            </a:pPr>
            <a:r>
              <a:rPr lang="tr-TR" sz="2800" b="1" dirty="0">
                <a:latin typeface="Comic Sans MS" pitchFamily="66" charset="0"/>
              </a:rPr>
              <a:t>Görme alanı: en küçük</a:t>
            </a:r>
          </a:p>
          <a:p>
            <a:pPr>
              <a:buFont typeface="Wingdings" pitchFamily="2" charset="2"/>
              <a:buChar char="ü"/>
            </a:pPr>
            <a:r>
              <a:rPr lang="tr-TR" sz="2800" b="1" dirty="0">
                <a:latin typeface="Comic Sans MS" pitchFamily="66" charset="0"/>
              </a:rPr>
              <a:t>Çalışma mesafesi: en uzun</a:t>
            </a:r>
          </a:p>
          <a:p>
            <a:pPr>
              <a:buFont typeface="Wingdings" pitchFamily="2" charset="2"/>
              <a:buChar char="ü"/>
            </a:pPr>
            <a:endParaRPr lang="tr-TR" b="1" dirty="0"/>
          </a:p>
          <a:p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 İDİL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974491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5425" y="1031875"/>
            <a:ext cx="4668838" cy="4989513"/>
          </a:xfrm>
        </p:spPr>
        <p:txBody>
          <a:bodyPr/>
          <a:lstStyle/>
          <a:p>
            <a:pPr>
              <a:spcAft>
                <a:spcPct val="20000"/>
              </a:spcAft>
            </a:pPr>
            <a:endParaRPr lang="tr-TR" sz="2400" dirty="0" smtClean="0">
              <a:latin typeface="Comic Sans MS" pitchFamily="66" charset="0"/>
            </a:endParaRPr>
          </a:p>
          <a:p>
            <a:pPr>
              <a:spcAft>
                <a:spcPct val="20000"/>
              </a:spcAft>
            </a:pPr>
            <a:endParaRPr lang="tr-TR" sz="2400" dirty="0">
              <a:latin typeface="Comic Sans MS" pitchFamily="66" charset="0"/>
            </a:endParaRPr>
          </a:p>
          <a:p>
            <a:pPr>
              <a:spcAft>
                <a:spcPct val="20000"/>
              </a:spcAft>
            </a:pPr>
            <a:endParaRPr lang="tr-TR" sz="2400" dirty="0" smtClean="0">
              <a:latin typeface="Comic Sans MS" pitchFamily="66" charset="0"/>
            </a:endParaRPr>
          </a:p>
          <a:p>
            <a:pPr>
              <a:spcAft>
                <a:spcPct val="20000"/>
              </a:spcAft>
            </a:pPr>
            <a:r>
              <a:rPr lang="tr-TR" sz="2400" smtClean="0">
                <a:latin typeface="Comic Sans MS" pitchFamily="66" charset="0"/>
              </a:rPr>
              <a:t>OKUMA </a:t>
            </a:r>
            <a:r>
              <a:rPr lang="tr-TR" sz="2400" dirty="0" smtClean="0">
                <a:latin typeface="Comic Sans MS" pitchFamily="66" charset="0"/>
              </a:rPr>
              <a:t>MESAFESİ</a:t>
            </a:r>
            <a:endParaRPr lang="tr-TR" sz="2400" dirty="0">
              <a:latin typeface="Comic Sans MS" pitchFamily="66" charset="0"/>
            </a:endParaRPr>
          </a:p>
        </p:txBody>
      </p:sp>
      <p:pic>
        <p:nvPicPr>
          <p:cNvPr id="20485" name="Picture 5" descr="IMG_072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1069975"/>
            <a:ext cx="3957637" cy="2227263"/>
          </a:xfrm>
          <a:ln w="38100">
            <a:solidFill>
              <a:srgbClr val="A5002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</p:pic>
      <p:pic>
        <p:nvPicPr>
          <p:cNvPr id="20488" name="Picture 8" descr="IMG_072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3508375"/>
            <a:ext cx="3960812" cy="2228850"/>
          </a:xfrm>
          <a:ln w="38100">
            <a:solidFill>
              <a:srgbClr val="A5002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A. İDİL 2012</a:t>
            </a:r>
            <a:endParaRPr lang="tr-T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3D84F-FD78-4253-A256-D636BAC2DDB6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8235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Elektro-optik sistemler</a:t>
            </a:r>
            <a:endParaRPr lang="tr-TR" sz="2800" b="1" dirty="0"/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700808"/>
            <a:ext cx="3622310" cy="19728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4035" name="Picture 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700808"/>
            <a:ext cx="2529568" cy="2187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38</a:t>
            </a:fld>
            <a:endParaRPr lang="tr-TR"/>
          </a:p>
        </p:txBody>
      </p:sp>
      <p:pic>
        <p:nvPicPr>
          <p:cNvPr id="44037" name="Picture 5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437112"/>
            <a:ext cx="2528888" cy="17843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4077072"/>
            <a:ext cx="2958983" cy="2187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Taşınabilir </a:t>
            </a:r>
            <a:r>
              <a:rPr lang="tr-TR" sz="2800" b="1" dirty="0" err="1" smtClean="0"/>
              <a:t>elektrooptik</a:t>
            </a:r>
            <a:r>
              <a:rPr lang="tr-TR" sz="2800" b="1" dirty="0" smtClean="0"/>
              <a:t> sistemler </a:t>
            </a:r>
            <a:endParaRPr lang="tr-TR" sz="2800" b="1" dirty="0"/>
          </a:p>
        </p:txBody>
      </p:sp>
      <p:pic>
        <p:nvPicPr>
          <p:cNvPr id="47107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4286256"/>
            <a:ext cx="2379538" cy="191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286256"/>
            <a:ext cx="2306737" cy="1890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424D03-4DB9-4FA2-AAED-829C57DE78FB}" type="slidenum">
              <a:rPr lang="tr-TR" smtClean="0"/>
              <a:pPr>
                <a:defRPr/>
              </a:pPr>
              <a:t>39</a:t>
            </a:fld>
            <a:endParaRPr lang="tr-TR"/>
          </a:p>
        </p:txBody>
      </p:sp>
      <p:pic>
        <p:nvPicPr>
          <p:cNvPr id="47108" name="Picture 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4286256"/>
            <a:ext cx="252412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1556792"/>
            <a:ext cx="3043039" cy="197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Az görme rehabilitasyonu basamakları nelerdir?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7544" y="1556792"/>
            <a:ext cx="4464496" cy="4464495"/>
          </a:xfrm>
        </p:spPr>
        <p:txBody>
          <a:bodyPr>
            <a:normAutofit fontScale="25000" lnSpcReduction="20000"/>
          </a:bodyPr>
          <a:lstStyle/>
          <a:p>
            <a:pPr marL="514350" indent="-514350">
              <a:buNone/>
            </a:pPr>
            <a:endParaRPr lang="tr-TR" sz="3600" dirty="0" smtClean="0"/>
          </a:p>
          <a:p>
            <a:pPr marL="514350" indent="-514350">
              <a:buNone/>
            </a:pPr>
            <a:r>
              <a:rPr lang="tr-TR" sz="7200" b="1" dirty="0" smtClean="0"/>
              <a:t>1. İlk tanışma, öykü alma, pozitif yönlendirme</a:t>
            </a:r>
          </a:p>
          <a:p>
            <a:pPr marL="514350" indent="-514350">
              <a:buNone/>
            </a:pPr>
            <a:endParaRPr lang="tr-TR" sz="7200" b="1" dirty="0" smtClean="0"/>
          </a:p>
          <a:p>
            <a:pPr>
              <a:buNone/>
            </a:pPr>
            <a:r>
              <a:rPr lang="en-US" sz="7200" b="1" dirty="0" smtClean="0"/>
              <a:t>2. </a:t>
            </a:r>
            <a:r>
              <a:rPr lang="tr-TR" sz="7200" b="1" dirty="0" smtClean="0"/>
              <a:t>Kalan (</a:t>
            </a:r>
            <a:r>
              <a:rPr lang="tr-TR" sz="7200" b="1" dirty="0" err="1" smtClean="0"/>
              <a:t>rezidüel</a:t>
            </a:r>
            <a:r>
              <a:rPr lang="tr-TR" sz="7200" b="1" dirty="0" smtClean="0"/>
              <a:t>) görmenin değerlendirilmesi</a:t>
            </a:r>
          </a:p>
          <a:p>
            <a:pPr>
              <a:buNone/>
            </a:pPr>
            <a:endParaRPr lang="tr-TR" sz="7200" b="1" dirty="0" smtClean="0"/>
          </a:p>
          <a:p>
            <a:pPr>
              <a:buNone/>
            </a:pPr>
            <a:r>
              <a:rPr lang="en-US" sz="7200" b="1" dirty="0" smtClean="0"/>
              <a:t>3. </a:t>
            </a:r>
            <a:r>
              <a:rPr lang="tr-TR" sz="7200" b="1" dirty="0" smtClean="0"/>
              <a:t>Fonksiyonel görmenin değerlendirilmesi</a:t>
            </a:r>
          </a:p>
          <a:p>
            <a:pPr>
              <a:buNone/>
            </a:pPr>
            <a:endParaRPr lang="tr-TR" sz="7200" b="1" dirty="0" smtClean="0"/>
          </a:p>
          <a:p>
            <a:pPr>
              <a:buNone/>
            </a:pPr>
            <a:r>
              <a:rPr lang="en-US" sz="7200" b="1" dirty="0" smtClean="0"/>
              <a:t>4. </a:t>
            </a:r>
            <a:r>
              <a:rPr lang="tr-TR" sz="7200" b="1" dirty="0" smtClean="0"/>
              <a:t>Az görme rehabilitasyonu için gerekli yardımcı cihazların </a:t>
            </a:r>
            <a:r>
              <a:rPr lang="tr-TR" sz="7200" b="1" dirty="0" err="1" smtClean="0"/>
              <a:t>reçetelendirilmesi</a:t>
            </a:r>
            <a:endParaRPr lang="tr-TR" sz="7200" b="1" dirty="0" smtClean="0"/>
          </a:p>
          <a:p>
            <a:pPr>
              <a:buNone/>
            </a:pPr>
            <a:endParaRPr lang="tr-TR" sz="7200" b="1" dirty="0" smtClean="0"/>
          </a:p>
          <a:p>
            <a:pPr>
              <a:buNone/>
            </a:pPr>
            <a:r>
              <a:rPr lang="en-US" sz="7200" b="1" dirty="0" smtClean="0"/>
              <a:t>5. </a:t>
            </a:r>
            <a:r>
              <a:rPr lang="tr-TR" sz="7200" b="1" dirty="0" smtClean="0"/>
              <a:t>Az görme rehabilitasyonu için gerekli yardımcı cihazların uygulanması ve eğitimi </a:t>
            </a:r>
          </a:p>
          <a:p>
            <a:pPr>
              <a:buNone/>
            </a:pPr>
            <a:endParaRPr lang="tr-TR" sz="7200" b="1" dirty="0" smtClean="0"/>
          </a:p>
          <a:p>
            <a:pPr>
              <a:buNone/>
            </a:pPr>
            <a:r>
              <a:rPr lang="en-US" sz="7200" b="1" dirty="0" smtClean="0"/>
              <a:t>6. </a:t>
            </a:r>
            <a:r>
              <a:rPr lang="tr-TR" sz="7200" b="1" dirty="0" smtClean="0"/>
              <a:t>Görsel </a:t>
            </a:r>
            <a:r>
              <a:rPr lang="en-US" sz="7200" b="1" dirty="0" err="1" smtClean="0"/>
              <a:t>becerilerin</a:t>
            </a:r>
            <a:r>
              <a:rPr lang="en-US" sz="7200" b="1" dirty="0" smtClean="0"/>
              <a:t> </a:t>
            </a:r>
            <a:r>
              <a:rPr lang="en-US" sz="7200" b="1" dirty="0" err="1" smtClean="0"/>
              <a:t>geliştirilmesi</a:t>
            </a:r>
            <a:r>
              <a:rPr lang="en-US" sz="7200" b="1" dirty="0" smtClean="0"/>
              <a:t> </a:t>
            </a:r>
            <a:r>
              <a:rPr lang="en-US" sz="7200" b="1" dirty="0" err="1" smtClean="0"/>
              <a:t>için</a:t>
            </a:r>
            <a:r>
              <a:rPr lang="en-US" sz="7200" b="1" dirty="0" smtClean="0"/>
              <a:t> </a:t>
            </a:r>
            <a:r>
              <a:rPr lang="tr-TR" sz="7200" b="1" dirty="0" smtClean="0"/>
              <a:t>görme </a:t>
            </a:r>
            <a:r>
              <a:rPr lang="en-US" sz="7200" b="1" dirty="0" err="1" smtClean="0"/>
              <a:t>rehabilitasyon</a:t>
            </a:r>
            <a:r>
              <a:rPr lang="en-US" sz="7200" b="1" dirty="0" smtClean="0"/>
              <a:t> </a:t>
            </a:r>
            <a:r>
              <a:rPr lang="en-US" sz="7200" b="1" dirty="0" err="1" smtClean="0"/>
              <a:t>tedavisi</a:t>
            </a:r>
            <a:r>
              <a:rPr lang="tr-TR" sz="7200" b="1" dirty="0" err="1" smtClean="0"/>
              <a:t>nin</a:t>
            </a:r>
            <a:r>
              <a:rPr lang="tr-TR" sz="7200" b="1" dirty="0" smtClean="0"/>
              <a:t> devamlılığının sağlanması ve gerekli güncellemeler</a:t>
            </a:r>
            <a:endParaRPr lang="tr-TR" sz="7200" b="1" dirty="0"/>
          </a:p>
        </p:txBody>
      </p:sp>
      <p:pic>
        <p:nvPicPr>
          <p:cNvPr id="7169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348880"/>
            <a:ext cx="3624482" cy="244293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2DC2C7BD-0CC9-4DED-933F-E1B8CA056E39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Tablet bilgisayar</a:t>
            </a:r>
            <a:endParaRPr lang="tr-TR" sz="2800" b="1" dirty="0"/>
          </a:p>
        </p:txBody>
      </p:sp>
      <p:sp>
        <p:nvSpPr>
          <p:cNvPr id="7" name="6 Metin Yer Tutucusu"/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Dokunmatik</a:t>
            </a:r>
          </a:p>
          <a:p>
            <a:r>
              <a:rPr lang="tr-TR" sz="2000" dirty="0" smtClean="0"/>
              <a:t>Sesle komut </a:t>
            </a:r>
          </a:p>
          <a:p>
            <a:r>
              <a:rPr lang="tr-TR" sz="2000" dirty="0" smtClean="0"/>
              <a:t>Büyütme (5X= 20D) </a:t>
            </a:r>
          </a:p>
          <a:p>
            <a:r>
              <a:rPr lang="tr-TR" sz="2000" dirty="0" smtClean="0"/>
              <a:t>K</a:t>
            </a:r>
            <a:r>
              <a:rPr lang="en-US" sz="2000" dirty="0" err="1" smtClean="0"/>
              <a:t>ontrast</a:t>
            </a:r>
            <a:r>
              <a:rPr lang="en-US" sz="2000" dirty="0" smtClean="0"/>
              <a:t> </a:t>
            </a:r>
            <a:r>
              <a:rPr lang="tr-TR" sz="2000" dirty="0" smtClean="0"/>
              <a:t>ayarlanabilir</a:t>
            </a:r>
          </a:p>
          <a:p>
            <a:r>
              <a:rPr lang="tr-TR" sz="2000" dirty="0" smtClean="0"/>
              <a:t>Parlaklık ayarlanabilir</a:t>
            </a:r>
            <a:endParaRPr lang="tr-TR" sz="2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48200" y="1639975"/>
            <a:ext cx="4038600" cy="21064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4005064"/>
            <a:ext cx="2518144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40</a:t>
            </a:fld>
            <a:endParaRPr lang="tr-TR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005064"/>
            <a:ext cx="2714625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Dr. A. İDİL 2012</a:t>
            </a:r>
            <a:endParaRPr lang="tr-TR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3686C-9AF9-4347-AB0C-A181841FBA18}" type="slidenum">
              <a:rPr lang="tr-TR"/>
              <a:pPr>
                <a:defRPr/>
              </a:pPr>
              <a:t>41</a:t>
            </a:fld>
            <a:endParaRPr lang="tr-TR"/>
          </a:p>
        </p:txBody>
      </p:sp>
      <p:sp>
        <p:nvSpPr>
          <p:cNvPr id="28674" name="Rectangle 2"/>
          <p:cNvSpPr>
            <a:spLocks noGrp="1"/>
          </p:cNvSpPr>
          <p:nvPr>
            <p:ph type="title" idx="4294967295"/>
          </p:nvPr>
        </p:nvSpPr>
        <p:spPr>
          <a:xfrm>
            <a:off x="0" y="762000"/>
            <a:ext cx="7772400" cy="1392238"/>
          </a:xfrm>
        </p:spPr>
        <p:txBody>
          <a:bodyPr anchor="t"/>
          <a:lstStyle/>
          <a:p>
            <a:pPr algn="ctr" eaLnBrk="1" hangingPunct="1"/>
            <a:r>
              <a:rPr lang="tr-TR" sz="5400" b="1" dirty="0" smtClean="0">
                <a:solidFill>
                  <a:schemeClr val="tx1"/>
                </a:solidFill>
                <a:latin typeface="Comic Sans MS" pitchFamily="66" charset="0"/>
              </a:rPr>
              <a:t>Eğitim</a:t>
            </a:r>
          </a:p>
        </p:txBody>
      </p:sp>
      <p:sp>
        <p:nvSpPr>
          <p:cNvPr id="28675" name="Rectangle 3"/>
          <p:cNvSpPr>
            <a:spLocks noGrp="1"/>
          </p:cNvSpPr>
          <p:nvPr>
            <p:ph idx="4294967295"/>
          </p:nvPr>
        </p:nvSpPr>
        <p:spPr>
          <a:xfrm>
            <a:off x="0" y="1828800"/>
            <a:ext cx="7772400" cy="4297363"/>
          </a:xfrm>
        </p:spPr>
        <p:txBody>
          <a:bodyPr>
            <a:normAutofit/>
          </a:bodyPr>
          <a:lstStyle/>
          <a:p>
            <a:pPr marL="411163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dirty="0" smtClean="0">
              <a:solidFill>
                <a:schemeClr val="hlink"/>
              </a:solidFill>
              <a:latin typeface="Comic Sans MS" pitchFamily="66" charset="0"/>
            </a:endParaRPr>
          </a:p>
          <a:p>
            <a:pPr marL="708343" indent="-571500" eaLnBrk="1" fontAlgn="auto" hangingPunct="1">
              <a:spcAft>
                <a:spcPts val="0"/>
              </a:spcAft>
              <a:buClr>
                <a:schemeClr val="bg2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tr-TR" sz="4000" b="1" dirty="0" smtClean="0">
                <a:latin typeface="Comic Sans MS" pitchFamily="66" charset="0"/>
              </a:rPr>
              <a:t>Önerilen yardımcı cihazların kullanılmasına yönelik eğitim</a:t>
            </a:r>
          </a:p>
          <a:p>
            <a:pPr marL="708343" indent="-571500" eaLnBrk="1" fontAlgn="auto" hangingPunct="1">
              <a:spcAft>
                <a:spcPts val="0"/>
              </a:spcAft>
              <a:buClr>
                <a:schemeClr val="bg2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tr-TR" sz="4000" b="1" dirty="0" smtClean="0">
                <a:latin typeface="Comic Sans MS" pitchFamily="66" charset="0"/>
              </a:rPr>
              <a:t>VRT</a:t>
            </a:r>
          </a:p>
        </p:txBody>
      </p:sp>
    </p:spTree>
    <p:extLst>
      <p:ext uri="{BB962C8B-B14F-4D97-AF65-F5344CB8AC3E}">
        <p14:creationId xmlns="" xmlns:p14="http://schemas.microsoft.com/office/powerpoint/2010/main" val="21686366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11163" algn="ctr" eaLnBrk="1" hangingPunct="1">
              <a:buFontTx/>
              <a:buNone/>
            </a:pPr>
            <a:endParaRPr lang="tr-TR" sz="4400" b="1" smtClean="0">
              <a:latin typeface="Comic Sans MS" pitchFamily="66" charset="0"/>
            </a:endParaRPr>
          </a:p>
          <a:p>
            <a:pPr marL="411163" algn="ctr" eaLnBrk="1" hangingPunct="1">
              <a:buFontTx/>
              <a:buNone/>
            </a:pPr>
            <a:r>
              <a:rPr lang="tr-TR" sz="4000" b="1" smtClean="0">
                <a:latin typeface="Comic Sans MS" pitchFamily="66" charset="0"/>
              </a:rPr>
              <a:t>Residual Becerilerin Geliştirilmesi İçin Görme Rehabilitasyonu Tedavisi</a:t>
            </a:r>
          </a:p>
          <a:p>
            <a:pPr marL="411163" eaLnBrk="1" hangingPunct="1">
              <a:buFontTx/>
              <a:buNone/>
            </a:pPr>
            <a:r>
              <a:rPr lang="tr-TR" sz="4400" b="1" smtClean="0">
                <a:latin typeface="Comic Sans MS" pitchFamily="66" charset="0"/>
              </a:rPr>
              <a:t> </a:t>
            </a:r>
            <a:r>
              <a:rPr lang="tr-TR" sz="3200" b="1" smtClean="0">
                <a:latin typeface="Comic Sans MS" pitchFamily="66" charset="0"/>
              </a:rPr>
              <a:t>(VRT-Vision Rehabilitation Therapy)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Dr. A. İDİL 2012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A99721-09B7-49E3-B400-76FF740C03D4}" type="slidenum">
              <a:rPr lang="tr-TR"/>
              <a:pPr>
                <a:defRPr/>
              </a:pPr>
              <a:t>42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589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Dr. A. İDİL 2012</a:t>
            </a:r>
            <a:endParaRPr lang="tr-TR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B73FFD-ED7A-4D34-BFED-9704BEAAB58D}" type="slidenum">
              <a:rPr lang="tr-TR"/>
              <a:pPr>
                <a:defRPr/>
              </a:pPr>
              <a:t>43</a:t>
            </a:fld>
            <a:endParaRPr lang="tr-TR"/>
          </a:p>
        </p:txBody>
      </p:sp>
      <p:sp>
        <p:nvSpPr>
          <p:cNvPr id="30722" name="1 Başlık"/>
          <p:cNvSpPr>
            <a:spLocks noGrp="1"/>
          </p:cNvSpPr>
          <p:nvPr>
            <p:ph type="title" idx="4294967295"/>
          </p:nvPr>
        </p:nvSpPr>
        <p:spPr>
          <a:xfrm>
            <a:off x="0" y="685800"/>
            <a:ext cx="8229600" cy="1143000"/>
          </a:xfrm>
        </p:spPr>
        <p:txBody>
          <a:bodyPr anchor="t"/>
          <a:lstStyle/>
          <a:p>
            <a:pPr algn="ctr" eaLnBrk="1" hangingPunct="1"/>
            <a:r>
              <a:rPr lang="tr-TR" b="1" smtClean="0">
                <a:solidFill>
                  <a:schemeClr val="tx1"/>
                </a:solidFill>
                <a:latin typeface="Comic Sans MS" pitchFamily="66" charset="0"/>
              </a:rPr>
              <a:t>VRT</a:t>
            </a:r>
          </a:p>
        </p:txBody>
      </p:sp>
      <p:sp>
        <p:nvSpPr>
          <p:cNvPr id="30723" name="2 İçerik Yer Tutucusu"/>
          <p:cNvSpPr>
            <a:spLocks noGrp="1"/>
          </p:cNvSpPr>
          <p:nvPr>
            <p:ph idx="4294967295"/>
          </p:nvPr>
        </p:nvSpPr>
        <p:spPr>
          <a:xfrm>
            <a:off x="671513" y="1447800"/>
            <a:ext cx="8472487" cy="5168900"/>
          </a:xfrm>
        </p:spPr>
        <p:txBody>
          <a:bodyPr>
            <a:normAutofit/>
          </a:bodyPr>
          <a:lstStyle/>
          <a:p>
            <a:pPr marL="447675" indent="-382588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FF0000"/>
              </a:buClr>
              <a:buSzPct val="90000"/>
              <a:buFont typeface="Wingdings" pitchFamily="2" charset="2"/>
              <a:buChar char="q"/>
              <a:defRPr/>
            </a:pPr>
            <a:endParaRPr lang="tr-TR" b="1" dirty="0" smtClean="0">
              <a:solidFill>
                <a:schemeClr val="bg1"/>
              </a:solidFill>
            </a:endParaRPr>
          </a:p>
          <a:p>
            <a:pPr marL="522287" indent="-45720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90000"/>
              <a:buFont typeface="Wingdings" pitchFamily="2" charset="2"/>
              <a:buChar char="ü"/>
              <a:defRPr/>
            </a:pPr>
            <a:r>
              <a:rPr lang="tr-TR" sz="3200" b="1" dirty="0" smtClean="0">
                <a:latin typeface="Comic Sans MS" pitchFamily="66" charset="0"/>
              </a:rPr>
              <a:t>VRT de ilgili fonksiyonları geliştirmek ve performansı yükseltmek için çeşitli eğitim ve kurs programları uygulanır</a:t>
            </a:r>
          </a:p>
          <a:p>
            <a:pPr marL="522287" indent="-45720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90000"/>
              <a:buFont typeface="Wingdings" pitchFamily="2" charset="2"/>
              <a:buChar char="ü"/>
              <a:defRPr/>
            </a:pPr>
            <a:r>
              <a:rPr lang="tr-TR" sz="3200" b="1" dirty="0" smtClean="0">
                <a:latin typeface="Comic Sans MS" pitchFamily="66" charset="0"/>
              </a:rPr>
              <a:t>Okuma yazma becerileri </a:t>
            </a:r>
          </a:p>
          <a:p>
            <a:pPr marL="522287" indent="-45720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90000"/>
              <a:buFont typeface="Wingdings" pitchFamily="2" charset="2"/>
              <a:buChar char="ü"/>
              <a:defRPr/>
            </a:pPr>
            <a:r>
              <a:rPr lang="tr-TR" sz="3200" b="1" dirty="0" smtClean="0">
                <a:latin typeface="Comic Sans MS" pitchFamily="66" charset="0"/>
              </a:rPr>
              <a:t>Oryantasyon mobilite </a:t>
            </a:r>
          </a:p>
          <a:p>
            <a:pPr marL="522287" indent="-45720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90000"/>
              <a:buFont typeface="Wingdings" pitchFamily="2" charset="2"/>
              <a:buChar char="ü"/>
              <a:defRPr/>
            </a:pPr>
            <a:r>
              <a:rPr lang="tr-TR" sz="3200" b="1" dirty="0" smtClean="0">
                <a:latin typeface="Comic Sans MS" pitchFamily="66" charset="0"/>
              </a:rPr>
              <a:t>Araba kullanma eğitimi (yasal olan ülkelerde) gibi.</a:t>
            </a:r>
          </a:p>
          <a:p>
            <a:pPr marL="447675" indent="-382588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="" xmlns:p14="http://schemas.microsoft.com/office/powerpoint/2010/main" val="560567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b="1" dirty="0" smtClean="0">
                <a:solidFill>
                  <a:schemeClr val="tx1"/>
                </a:solidFill>
                <a:latin typeface="Comic Sans MS" pitchFamily="66" charset="0"/>
              </a:rPr>
              <a:t>VRT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11163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90000"/>
              <a:buFont typeface="Wingdings" pitchFamily="2" charset="2"/>
              <a:buChar char="ü"/>
              <a:defRPr/>
            </a:pPr>
            <a:r>
              <a:rPr lang="tr-TR" b="1" dirty="0" smtClean="0">
                <a:latin typeface="Comic Sans MS" pitchFamily="66" charset="0"/>
              </a:rPr>
              <a:t>Uğraşı terapistleri  oryantasyon ve mobiliteyi geliştirmek, adaptasyonu arttırmak üzere hastanın evinde, iş yerinde veya okulunda çevresel değerlendirmeler yapar. </a:t>
            </a:r>
          </a:p>
          <a:p>
            <a:pPr marL="411163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90000"/>
              <a:buFont typeface="Wingdings" pitchFamily="2" charset="2"/>
              <a:buChar char="ü"/>
              <a:defRPr/>
            </a:pPr>
            <a:r>
              <a:rPr lang="tr-TR" b="1" dirty="0" smtClean="0">
                <a:latin typeface="Comic Sans MS" pitchFamily="66" charset="0"/>
              </a:rPr>
              <a:t>Hedeflenen etkinlikler, eğer varsa yardımcı cihazlarını da kullanarak bu ortamlarda yapılır</a:t>
            </a:r>
          </a:p>
          <a:p>
            <a:pPr marL="411163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90000"/>
              <a:buFont typeface="Wingdings" pitchFamily="2" charset="2"/>
              <a:buChar char="ü"/>
              <a:defRPr/>
            </a:pPr>
            <a:r>
              <a:rPr lang="tr-TR" b="1" dirty="0" smtClean="0">
                <a:latin typeface="Comic Sans MS" pitchFamily="66" charset="0"/>
              </a:rPr>
              <a:t>Gerekli çevre düzenlemeleri önerilir.</a:t>
            </a:r>
          </a:p>
          <a:p>
            <a:pPr marL="411163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90000"/>
              <a:buFont typeface="Wingdings" pitchFamily="2" charset="2"/>
              <a:buChar char="ü"/>
              <a:defRPr/>
            </a:pPr>
            <a:r>
              <a:rPr lang="tr-TR" b="1" dirty="0" smtClean="0">
                <a:latin typeface="Comic Sans MS" pitchFamily="66" charset="0"/>
              </a:rPr>
              <a:t>Bu düzenlemelerde özellikle aydınlatma, kontrast sağlama ve güvenlik önlemleri önemlidir.</a:t>
            </a:r>
          </a:p>
          <a:p>
            <a:pPr marL="136843" indent="0" algn="ctr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FFC000"/>
              </a:buClr>
              <a:buSzPct val="90000"/>
              <a:buFont typeface="Wingdings 2"/>
              <a:buNone/>
              <a:defRPr/>
            </a:pPr>
            <a:r>
              <a:rPr lang="tr-TR" sz="3200" b="1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AZ GÖRME EVİ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Dr. A. İDİL 2012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8F6087-0C16-4985-BB66-A74E778892E8}" type="slidenum">
              <a:rPr lang="tr-TR"/>
              <a:pPr>
                <a:defRPr/>
              </a:pPr>
              <a:t>44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0522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Optik Sistemler</a:t>
            </a:r>
            <a:endParaRPr lang="tr-TR" sz="2800" dirty="0"/>
          </a:p>
        </p:txBody>
      </p:sp>
      <p:graphicFrame>
        <p:nvGraphicFramePr>
          <p:cNvPr id="9" name="8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556795"/>
          <a:ext cx="8229600" cy="4961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78892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Büyütme Gücü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Görüş alanı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Çalışma mesafesi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Mobilite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</a:tr>
              <a:tr h="651237">
                <a:tc>
                  <a:txBody>
                    <a:bodyPr/>
                    <a:lstStyle/>
                    <a:p>
                      <a:r>
                        <a:rPr lang="tr-TR" b="1" dirty="0" smtClean="0"/>
                        <a:t>Mikroskoplar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2-20 cm</a:t>
                      </a:r>
                    </a:p>
                    <a:p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+8.00-48</a:t>
                      </a:r>
                      <a:r>
                        <a:rPr lang="tr-TR" baseline="0" dirty="0" smtClean="0"/>
                        <a:t>.00 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En geniş alan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En kısa çalışma mesafesi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Engeller</a:t>
                      </a:r>
                      <a:endParaRPr lang="tr-TR" dirty="0"/>
                    </a:p>
                  </a:txBody>
                  <a:tcPr/>
                </a:tc>
              </a:tr>
              <a:tr h="562469">
                <a:tc>
                  <a:txBody>
                    <a:bodyPr/>
                    <a:lstStyle/>
                    <a:p>
                      <a:r>
                        <a:rPr lang="tr-TR" b="1" dirty="0" smtClean="0"/>
                        <a:t>Büyüteçler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El</a:t>
                      </a:r>
                      <a:r>
                        <a:rPr lang="tr-TR" baseline="0" dirty="0" smtClean="0"/>
                        <a:t> tipi 2.5 X</a:t>
                      </a:r>
                    </a:p>
                    <a:p>
                      <a:r>
                        <a:rPr lang="tr-TR" baseline="0" dirty="0" err="1" smtClean="0"/>
                        <a:t>Stand</a:t>
                      </a:r>
                      <a:r>
                        <a:rPr lang="tr-TR" baseline="0" dirty="0" smtClean="0"/>
                        <a:t> 5X, 8X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Orta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Normal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İzin</a:t>
                      </a:r>
                      <a:r>
                        <a:rPr lang="tr-TR" baseline="0" dirty="0" smtClean="0"/>
                        <a:t> verir</a:t>
                      </a:r>
                      <a:endParaRPr lang="tr-TR" dirty="0" smtClean="0"/>
                    </a:p>
                  </a:txBody>
                  <a:tcPr/>
                </a:tc>
              </a:tr>
              <a:tr h="788920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Telemikroskop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8X (32</a:t>
                      </a:r>
                      <a:r>
                        <a:rPr lang="tr-TR" baseline="0" dirty="0" smtClean="0"/>
                        <a:t> D) </a:t>
                      </a:r>
                    </a:p>
                    <a:p>
                      <a:r>
                        <a:rPr lang="tr-TR" baseline="0" dirty="0" smtClean="0"/>
                        <a:t>Kep ile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En dar</a:t>
                      </a:r>
                    </a:p>
                    <a:p>
                      <a:r>
                        <a:rPr lang="tr-TR" dirty="0" smtClean="0"/>
                        <a:t>&gt;6X uygun değil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En uzun 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İzin vermez</a:t>
                      </a:r>
                      <a:endParaRPr lang="tr-TR" dirty="0"/>
                    </a:p>
                  </a:txBody>
                  <a:tcPr/>
                </a:tc>
              </a:tr>
              <a:tr h="78892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Teleskop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El tipi 10X</a:t>
                      </a:r>
                    </a:p>
                    <a:p>
                      <a:r>
                        <a:rPr lang="tr-TR" dirty="0" err="1" smtClean="0"/>
                        <a:t>Bioptik</a:t>
                      </a:r>
                      <a:r>
                        <a:rPr lang="tr-TR" baseline="0" dirty="0" smtClean="0"/>
                        <a:t> 6X</a:t>
                      </a:r>
                    </a:p>
                    <a:p>
                      <a:r>
                        <a:rPr lang="tr-TR" baseline="0" dirty="0" smtClean="0"/>
                        <a:t>&gt;10D </a:t>
                      </a:r>
                      <a:r>
                        <a:rPr lang="tr-TR" baseline="0" dirty="0" err="1" smtClean="0"/>
                        <a:t>Binoküler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Dar (</a:t>
                      </a:r>
                      <a:r>
                        <a:rPr lang="tr-TR" dirty="0" err="1" smtClean="0"/>
                        <a:t>keppler</a:t>
                      </a:r>
                      <a:r>
                        <a:rPr lang="tr-TR" dirty="0" smtClean="0"/>
                        <a:t> daha</a:t>
                      </a:r>
                      <a:r>
                        <a:rPr lang="tr-TR" baseline="0" dirty="0" smtClean="0"/>
                        <a:t> geniş)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&gt;3 m Uzak </a:t>
                      </a:r>
                      <a:r>
                        <a:rPr lang="tr-TR" dirty="0" smtClean="0"/>
                        <a:t>için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dirty="0" smtClean="0"/>
                        <a:t>kullanılır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Bioptik</a:t>
                      </a:r>
                      <a:r>
                        <a:rPr lang="tr-TR" dirty="0" smtClean="0"/>
                        <a:t> olanlar</a:t>
                      </a:r>
                      <a:r>
                        <a:rPr lang="tr-TR" baseline="0" dirty="0" smtClean="0"/>
                        <a:t> izin verir</a:t>
                      </a:r>
                      <a:endParaRPr lang="tr-TR" dirty="0"/>
                    </a:p>
                  </a:txBody>
                  <a:tcPr/>
                </a:tc>
              </a:tr>
              <a:tr h="788920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Elekrooptikler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8-60 X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Geniş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Normal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Yeni</a:t>
                      </a:r>
                      <a:r>
                        <a:rPr lang="tr-TR" baseline="0" dirty="0" smtClean="0"/>
                        <a:t> modeller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2C7BD-0CC9-4DED-933F-E1B8CA056E39}" type="slidenum">
              <a:rPr lang="tr-TR" smtClean="0"/>
              <a:pPr/>
              <a:t>45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722313" y="4869160"/>
            <a:ext cx="7772400" cy="899815"/>
          </a:xfrm>
        </p:spPr>
        <p:txBody>
          <a:bodyPr/>
          <a:lstStyle/>
          <a:p>
            <a:r>
              <a:rPr lang="tr-TR" dirty="0" smtClean="0"/>
              <a:t>TEŞEKKÜR EDERİM</a:t>
            </a:r>
            <a:endParaRPr lang="tr-TR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052736"/>
            <a:ext cx="492442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9657D-003F-44EA-A15F-89E0A7935FB4}" type="slidenum">
              <a:rPr lang="tr-TR" smtClean="0"/>
              <a:pPr/>
              <a:t>46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Uzak için büyütme gücünü nasıl hesaplarız?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67544" y="1628800"/>
            <a:ext cx="4038600" cy="21859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tr-TR" sz="1800" dirty="0" err="1" smtClean="0"/>
              <a:t>Snellen</a:t>
            </a:r>
            <a:r>
              <a:rPr lang="tr-TR" sz="1800" dirty="0" smtClean="0"/>
              <a:t>: </a:t>
            </a:r>
          </a:p>
          <a:p>
            <a:pPr>
              <a:buNone/>
            </a:pPr>
            <a:r>
              <a:rPr lang="tr-TR" sz="1800" u="sng" dirty="0" smtClean="0"/>
              <a:t>Gereksinim duyulan Görme keskinliği</a:t>
            </a:r>
          </a:p>
          <a:p>
            <a:pPr>
              <a:buNone/>
            </a:pPr>
            <a:r>
              <a:rPr lang="tr-TR" sz="1800" dirty="0" smtClean="0"/>
              <a:t>Mevcut Görme keskinliği</a:t>
            </a:r>
          </a:p>
          <a:p>
            <a:pPr>
              <a:buNone/>
            </a:pPr>
            <a:endParaRPr lang="tr-TR" sz="1800" dirty="0" smtClean="0"/>
          </a:p>
          <a:p>
            <a:pPr>
              <a:buNone/>
            </a:pPr>
            <a:r>
              <a:rPr lang="tr-TR" sz="1800" dirty="0" smtClean="0"/>
              <a:t>Örnek: </a:t>
            </a:r>
          </a:p>
          <a:p>
            <a:pPr>
              <a:buNone/>
            </a:pPr>
            <a:r>
              <a:rPr lang="tr-TR" sz="1800" u="sng" dirty="0" smtClean="0"/>
              <a:t>   Gereksinim duyulan: 6/6    ₌    60 </a:t>
            </a:r>
            <a:r>
              <a:rPr lang="tr-TR" sz="1800" dirty="0" smtClean="0"/>
              <a:t>₌ 10X</a:t>
            </a:r>
          </a:p>
          <a:p>
            <a:pPr>
              <a:buNone/>
            </a:pPr>
            <a:r>
              <a:rPr lang="tr-TR" sz="1800" dirty="0" smtClean="0"/>
              <a:t>Mevcut görme düzeyi: 6/60         6</a:t>
            </a:r>
          </a:p>
          <a:p>
            <a:pPr>
              <a:buNone/>
            </a:pPr>
            <a:endParaRPr lang="tr-TR" sz="1800" dirty="0" smtClean="0"/>
          </a:p>
          <a:p>
            <a:pPr>
              <a:buNone/>
            </a:pPr>
            <a:endParaRPr lang="tr-TR" sz="1800" dirty="0"/>
          </a:p>
        </p:txBody>
      </p:sp>
      <p:graphicFrame>
        <p:nvGraphicFramePr>
          <p:cNvPr id="8" name="7 İçerik Yer Tutucusu"/>
          <p:cNvGraphicFramePr>
            <a:graphicFrameLocks noGrp="1"/>
          </p:cNvGraphicFramePr>
          <p:nvPr>
            <p:ph sz="quarter" idx="2"/>
          </p:nvPr>
        </p:nvGraphicFramePr>
        <p:xfrm>
          <a:off x="2123728" y="4077072"/>
          <a:ext cx="4824536" cy="24314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2268"/>
                <a:gridCol w="2412268"/>
              </a:tblGrid>
              <a:tr h="297964">
                <a:tc>
                  <a:txBody>
                    <a:bodyPr/>
                    <a:lstStyle/>
                    <a:p>
                      <a:r>
                        <a:rPr lang="tr-TR" dirty="0" smtClean="0"/>
                        <a:t>Görme düzeyi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Büyütme gücü</a:t>
                      </a:r>
                      <a:endParaRPr lang="tr-TR" dirty="0"/>
                    </a:p>
                  </a:txBody>
                  <a:tcPr/>
                </a:tc>
              </a:tr>
              <a:tr h="29796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20/100 ve üzeri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2.5X</a:t>
                      </a:r>
                      <a:endParaRPr lang="tr-TR" b="1" dirty="0"/>
                    </a:p>
                  </a:txBody>
                  <a:tcPr/>
                </a:tc>
              </a:tr>
              <a:tr h="29796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20/120-20/300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4-6X</a:t>
                      </a:r>
                      <a:endParaRPr lang="tr-TR" b="1" dirty="0"/>
                    </a:p>
                  </a:txBody>
                  <a:tcPr/>
                </a:tc>
              </a:tr>
              <a:tr h="29796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20/300-20/600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8-10X</a:t>
                      </a:r>
                      <a:endParaRPr lang="tr-TR" b="1" dirty="0"/>
                    </a:p>
                  </a:txBody>
                  <a:tcPr/>
                </a:tc>
              </a:tr>
              <a:tr h="968383">
                <a:tc>
                  <a:txBody>
                    <a:bodyPr/>
                    <a:lstStyle/>
                    <a:p>
                      <a:r>
                        <a:rPr lang="tr-TR" b="1" dirty="0" smtClean="0"/>
                        <a:t>20/600 altında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Elektrooptik</a:t>
                      </a:r>
                      <a:r>
                        <a:rPr lang="tr-TR" b="1" baseline="0" dirty="0" smtClean="0"/>
                        <a:t> sistemler/diğer yardımcı yöntemler</a:t>
                      </a:r>
                      <a:endParaRPr lang="tr-TR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1" name="2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861FF024-12C7-418F-970B-F4636725F51C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  <p:sp>
        <p:nvSpPr>
          <p:cNvPr id="18" name="2 İçerik Yer Tutucusu"/>
          <p:cNvSpPr txBox="1">
            <a:spLocks/>
          </p:cNvSpPr>
          <p:nvPr/>
        </p:nvSpPr>
        <p:spPr>
          <a:xfrm>
            <a:off x="4644008" y="1628800"/>
            <a:ext cx="4110608" cy="21602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r-TR" noProof="0" dirty="0" err="1" smtClean="0"/>
              <a:t>Logmar</a:t>
            </a:r>
            <a:r>
              <a:rPr lang="tr-TR" noProof="0" dirty="0" smtClean="0"/>
              <a:t>:</a:t>
            </a:r>
            <a:endParaRPr lang="tr-TR" dirty="0" smtClean="0"/>
          </a:p>
          <a:p>
            <a:r>
              <a:rPr lang="tr-TR" dirty="0" smtClean="0"/>
              <a:t>Büyütme gücü = (1.25)</a:t>
            </a:r>
            <a:r>
              <a:rPr lang="tr-TR" baseline="30000" dirty="0" smtClean="0"/>
              <a:t>n</a:t>
            </a:r>
          </a:p>
          <a:p>
            <a:endParaRPr lang="tr-TR" baseline="30000" dirty="0" smtClean="0"/>
          </a:p>
          <a:p>
            <a:pPr marL="342900" indent="-342900">
              <a:spcBef>
                <a:spcPct val="20000"/>
              </a:spcBef>
            </a:pPr>
            <a:r>
              <a:rPr lang="tr-TR" dirty="0" smtClean="0"/>
              <a:t>Örnek: </a:t>
            </a:r>
          </a:p>
          <a:p>
            <a:pPr marL="342900" indent="-342900">
              <a:spcBef>
                <a:spcPct val="20000"/>
              </a:spcBef>
            </a:pPr>
            <a:r>
              <a:rPr lang="tr-TR" dirty="0" smtClean="0"/>
              <a:t>Görme düzeyi: 0.5 </a:t>
            </a:r>
            <a:r>
              <a:rPr lang="tr-TR" dirty="0" err="1" smtClean="0"/>
              <a:t>logMAR</a:t>
            </a:r>
            <a:endParaRPr lang="tr-TR" dirty="0" smtClean="0"/>
          </a:p>
          <a:p>
            <a:pPr marL="342900" indent="-342900">
              <a:spcBef>
                <a:spcPct val="20000"/>
              </a:spcBef>
            </a:pPr>
            <a:r>
              <a:rPr lang="tr-TR" dirty="0" smtClean="0"/>
              <a:t>İstenen görme düzeyi: 0.1 </a:t>
            </a:r>
            <a:r>
              <a:rPr lang="tr-TR" dirty="0" err="1" smtClean="0"/>
              <a:t>logMAR</a:t>
            </a:r>
            <a:endParaRPr lang="tr-TR" dirty="0" smtClean="0"/>
          </a:p>
          <a:p>
            <a:pPr marL="342900" indent="-342900">
              <a:spcBef>
                <a:spcPct val="20000"/>
              </a:spcBef>
            </a:pPr>
            <a:r>
              <a:rPr lang="tr-TR" dirty="0" smtClean="0"/>
              <a:t>Büyütme= (1.25)</a:t>
            </a:r>
            <a:r>
              <a:rPr lang="tr-TR" baseline="30000" dirty="0" smtClean="0"/>
              <a:t>4</a:t>
            </a:r>
            <a:r>
              <a:rPr lang="tr-TR" dirty="0" smtClean="0"/>
              <a:t> = 2.44 X ≈ 2.5X </a:t>
            </a:r>
          </a:p>
          <a:p>
            <a:pPr marL="342900" indent="-342900">
              <a:spcBef>
                <a:spcPct val="20000"/>
              </a:spcBef>
            </a:pPr>
            <a:r>
              <a:rPr lang="tr-TR" dirty="0" smtClean="0"/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Yakın için büyütme gücünü nasıl hesaplarız?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000" dirty="0" err="1" smtClean="0"/>
              <a:t>Kestanbaum</a:t>
            </a:r>
            <a:r>
              <a:rPr lang="tr-TR" sz="2000" dirty="0" smtClean="0"/>
              <a:t> formülü</a:t>
            </a:r>
          </a:p>
          <a:p>
            <a:pPr algn="just"/>
            <a:r>
              <a:rPr lang="tr-TR" sz="2000" dirty="0" smtClean="0"/>
              <a:t>D=1/d (uzaklık)</a:t>
            </a:r>
          </a:p>
        </p:txBody>
      </p:sp>
      <p:pic>
        <p:nvPicPr>
          <p:cNvPr id="6" name="Picture 4" descr="DSC_023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7544" y="4005064"/>
            <a:ext cx="3279371" cy="2186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Yer Tutucusu"/>
          <p:cNvSpPr>
            <a:spLocks noGrp="1"/>
          </p:cNvSpPr>
          <p:nvPr>
            <p:ph type="body" sz="half" idx="3"/>
          </p:nvPr>
        </p:nvSpPr>
        <p:spPr>
          <a:xfrm>
            <a:off x="3995936" y="1556792"/>
            <a:ext cx="4896544" cy="3052936"/>
          </a:xfrm>
        </p:spPr>
        <p:txBody>
          <a:bodyPr>
            <a:normAutofit/>
          </a:bodyPr>
          <a:lstStyle/>
          <a:p>
            <a:r>
              <a:rPr lang="tr-TR" sz="2000" dirty="0" smtClean="0"/>
              <a:t>Yakın görme keskinliği: 5M (40 cm)</a:t>
            </a:r>
          </a:p>
          <a:p>
            <a:r>
              <a:rPr lang="tr-TR" sz="2000" dirty="0" smtClean="0"/>
              <a:t>Ulaşmak istenen Görme keskinliği 1 M</a:t>
            </a:r>
          </a:p>
          <a:p>
            <a:r>
              <a:rPr lang="tr-TR" sz="2000" dirty="0" smtClean="0"/>
              <a:t>5X büyütme veya</a:t>
            </a:r>
          </a:p>
          <a:p>
            <a:r>
              <a:rPr lang="tr-TR" sz="2000" dirty="0" smtClean="0"/>
              <a:t>1/5 yaklaşma (8 cm)</a:t>
            </a:r>
          </a:p>
          <a:p>
            <a:r>
              <a:rPr lang="tr-TR" sz="2000" dirty="0" smtClean="0"/>
              <a:t>1X=2.5 D</a:t>
            </a:r>
          </a:p>
          <a:p>
            <a:r>
              <a:rPr lang="tr-TR" sz="2000" dirty="0" smtClean="0"/>
              <a:t>EVD (</a:t>
            </a:r>
            <a:r>
              <a:rPr lang="tr-TR" sz="2000" dirty="0" err="1" smtClean="0"/>
              <a:t>Equivalent</a:t>
            </a:r>
            <a:r>
              <a:rPr lang="tr-TR" sz="2000" dirty="0" smtClean="0"/>
              <a:t>  </a:t>
            </a:r>
            <a:r>
              <a:rPr lang="tr-TR" sz="2000" dirty="0" err="1" smtClean="0"/>
              <a:t>Viewing</a:t>
            </a:r>
            <a:r>
              <a:rPr lang="tr-TR" sz="2000" dirty="0" smtClean="0"/>
              <a:t> </a:t>
            </a:r>
            <a:r>
              <a:rPr lang="tr-TR" sz="2000" dirty="0" err="1" smtClean="0"/>
              <a:t>Distance</a:t>
            </a:r>
            <a:r>
              <a:rPr lang="tr-TR" sz="2000" dirty="0" smtClean="0"/>
              <a:t>)</a:t>
            </a:r>
          </a:p>
          <a:p>
            <a:endParaRPr lang="tr-TR" sz="2400" dirty="0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1FF024-12C7-418F-970B-F4636725F51C}" type="slidenum">
              <a:rPr lang="tr-TR" smtClean="0"/>
              <a:pPr>
                <a:defRPr/>
              </a:pPr>
              <a:t>6</a:t>
            </a:fld>
            <a:endParaRPr lang="tr-TR" dirty="0"/>
          </a:p>
        </p:txBody>
      </p:sp>
      <p:graphicFrame>
        <p:nvGraphicFramePr>
          <p:cNvPr id="11" name="8 İçerik Yer Tutucusu"/>
          <p:cNvGraphicFramePr>
            <a:graphicFrameLocks/>
          </p:cNvGraphicFramePr>
          <p:nvPr/>
        </p:nvGraphicFramePr>
        <p:xfrm>
          <a:off x="4427984" y="4653136"/>
          <a:ext cx="403860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09650"/>
                <a:gridCol w="1009650"/>
                <a:gridCol w="1009650"/>
                <a:gridCol w="1009650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40 cm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33 cm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25 cm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 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2.5 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3.0 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4.0 D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2 M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5.0 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6.0 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8.0 D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3 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7.5 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9.0 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12.0 D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2800" b="1" dirty="0" smtClean="0"/>
              <a:t>Temel Az Görme Yardımı </a:t>
            </a:r>
            <a:br>
              <a:rPr lang="tr-TR" sz="2800" b="1" dirty="0" smtClean="0"/>
            </a:br>
            <a:r>
              <a:rPr lang="tr-TR" sz="2800" b="1" dirty="0" smtClean="0"/>
              <a:t>Görüntünün Büyütülmesi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tr-TR" sz="2400" b="1" dirty="0" smtClean="0"/>
              <a:t>Yakınlaştırarak büyütme</a:t>
            </a:r>
          </a:p>
          <a:p>
            <a:pPr eaLnBrk="1" hangingPunct="1"/>
            <a:r>
              <a:rPr lang="tr-TR" sz="2400" b="1" dirty="0" smtClean="0"/>
              <a:t>Büyütülmüş eğitim materyalleri</a:t>
            </a:r>
          </a:p>
          <a:p>
            <a:pPr eaLnBrk="1" hangingPunct="1"/>
            <a:r>
              <a:rPr lang="tr-TR" sz="2400" b="1" dirty="0" smtClean="0"/>
              <a:t>Optik büyütme </a:t>
            </a:r>
          </a:p>
          <a:p>
            <a:pPr eaLnBrk="1" hangingPunct="1"/>
            <a:r>
              <a:rPr lang="tr-TR" sz="2400" b="1" dirty="0" smtClean="0">
                <a:solidFill>
                  <a:srgbClr val="FF0000"/>
                </a:solidFill>
              </a:rPr>
              <a:t>Teleskopik sistemler</a:t>
            </a:r>
          </a:p>
          <a:p>
            <a:pPr eaLnBrk="1" hangingPunct="1"/>
            <a:r>
              <a:rPr lang="tr-TR" sz="2400" b="1" dirty="0" smtClean="0">
                <a:solidFill>
                  <a:srgbClr val="FF0000"/>
                </a:solidFill>
              </a:rPr>
              <a:t>Elektronik cihazlar ile büyütme</a:t>
            </a: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772816"/>
            <a:ext cx="1448938" cy="22322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4" descr="C:\Users\Zuhal\Desktop\beyhan_foto\SANY0527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9" y="2132856"/>
            <a:ext cx="2328440" cy="174797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4037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tr-TR" smtClean="0"/>
          </a:p>
        </p:txBody>
      </p:sp>
      <p:sp>
        <p:nvSpPr>
          <p:cNvPr id="4403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2E0BE2-B033-4664-ADBB-CFBB0FE182A6}" type="slidenum">
              <a:rPr lang="tr-TR" smtClean="0"/>
              <a:pPr/>
              <a:t>7</a:t>
            </a:fld>
            <a:endParaRPr lang="tr-TR" smtClean="0"/>
          </a:p>
        </p:txBody>
      </p:sp>
      <p:pic>
        <p:nvPicPr>
          <p:cNvPr id="10" name="Picture 2" descr="C:\Users\Zuhal\Desktop\beyhan_foto\SANY05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4293096"/>
            <a:ext cx="2740670" cy="205550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4929198"/>
            <a:ext cx="2686206" cy="146298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1" name="Rectangle 3"/>
          <p:cNvSpPr>
            <a:spLocks noGrp="1"/>
          </p:cNvSpPr>
          <p:nvPr>
            <p:ph type="body" idx="4294967295"/>
          </p:nvPr>
        </p:nvSpPr>
        <p:spPr>
          <a:xfrm>
            <a:off x="228600" y="2214553"/>
            <a:ext cx="8915400" cy="4262447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endParaRPr lang="tr-TR" sz="2800" b="1" dirty="0" smtClean="0">
              <a:solidFill>
                <a:schemeClr val="bg2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buFont typeface="Wingdings 2" pitchFamily="18" charset="2"/>
              <a:buNone/>
            </a:pPr>
            <a:endParaRPr lang="tr-TR" sz="3200" b="1" dirty="0" smtClean="0">
              <a:solidFill>
                <a:schemeClr val="accent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	</a:t>
            </a:r>
            <a:r>
              <a:rPr lang="tr-TR" sz="3200" b="1" dirty="0" smtClean="0">
                <a:latin typeface="Comic Sans MS" pitchFamily="66" charset="0"/>
              </a:rPr>
              <a:t>Büyütme Gücü</a:t>
            </a:r>
          </a:p>
          <a:p>
            <a:pPr>
              <a:buFont typeface="Wingdings" pitchFamily="2" charset="2"/>
              <a:buChar char="ü"/>
            </a:pPr>
            <a:r>
              <a:rPr lang="tr-TR" sz="3200" b="1" dirty="0" smtClean="0">
                <a:latin typeface="Comic Sans MS" pitchFamily="66" charset="0"/>
              </a:rPr>
              <a:t>	Görme alanı üzerindeki etkileri</a:t>
            </a:r>
          </a:p>
          <a:p>
            <a:pPr>
              <a:buFont typeface="Wingdings" pitchFamily="2" charset="2"/>
              <a:buChar char="ü"/>
            </a:pPr>
            <a:r>
              <a:rPr lang="tr-TR" sz="3200" b="1" dirty="0" smtClean="0">
                <a:latin typeface="Comic Sans MS" pitchFamily="66" charset="0"/>
              </a:rPr>
              <a:t>	Çalışma mesafesi</a:t>
            </a:r>
          </a:p>
          <a:p>
            <a:pPr marL="0" indent="0">
              <a:buNone/>
            </a:pPr>
            <a:r>
              <a:rPr lang="tr-TR" sz="3200" b="1" dirty="0" smtClean="0">
                <a:latin typeface="Comic Sans MS" pitchFamily="66" charset="0"/>
              </a:rPr>
              <a:t>	</a:t>
            </a:r>
          </a:p>
          <a:p>
            <a:endParaRPr lang="tr-TR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 İDİL 2012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4 Dikdörtgen"/>
          <p:cNvSpPr/>
          <p:nvPr/>
        </p:nvSpPr>
        <p:spPr>
          <a:xfrm>
            <a:off x="571472" y="142852"/>
            <a:ext cx="8286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 2" pitchFamily="18" charset="2"/>
              <a:buNone/>
            </a:pPr>
            <a:r>
              <a:rPr lang="tr-TR" sz="2800" b="1" dirty="0" smtClean="0">
                <a:solidFill>
                  <a:srgbClr val="FFC000"/>
                </a:solidFill>
                <a:latin typeface="Comic Sans MS" pitchFamily="66" charset="0"/>
              </a:rPr>
              <a:t>Bir optik sistemin seçilmesinde dikkat</a:t>
            </a:r>
          </a:p>
          <a:p>
            <a:pPr algn="ctr">
              <a:buFont typeface="Wingdings 2" pitchFamily="18" charset="2"/>
              <a:buNone/>
            </a:pPr>
            <a:r>
              <a:rPr lang="tr-TR" sz="2800" b="1" dirty="0" smtClean="0">
                <a:solidFill>
                  <a:srgbClr val="FFC000"/>
                </a:solidFill>
                <a:latin typeface="Comic Sans MS" pitchFamily="66" charset="0"/>
              </a:rPr>
              <a:t>edilecek özellikler </a:t>
            </a:r>
          </a:p>
          <a:p>
            <a:pPr algn="ctr">
              <a:buFont typeface="Wingdings 2" pitchFamily="18" charset="2"/>
              <a:buNone/>
            </a:pPr>
            <a:r>
              <a:rPr lang="tr-TR" sz="2800" b="1" dirty="0" smtClean="0">
                <a:solidFill>
                  <a:srgbClr val="FFC000"/>
                </a:solidFill>
                <a:latin typeface="Comic Sans MS" pitchFamily="66" charset="0"/>
              </a:rPr>
              <a:t>(avantaj ve dezavantajları)</a:t>
            </a:r>
          </a:p>
        </p:txBody>
      </p:sp>
    </p:spTree>
    <p:extLst>
      <p:ext uri="{BB962C8B-B14F-4D97-AF65-F5344CB8AC3E}">
        <p14:creationId xmlns="" xmlns:p14="http://schemas.microsoft.com/office/powerpoint/2010/main" val="54397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7" name="Rectangle 3"/>
          <p:cNvSpPr>
            <a:spLocks noGrp="1"/>
          </p:cNvSpPr>
          <p:nvPr>
            <p:ph type="body" idx="4294967295"/>
          </p:nvPr>
        </p:nvSpPr>
        <p:spPr>
          <a:xfrm>
            <a:off x="285720" y="214290"/>
            <a:ext cx="8229600" cy="5795963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tr-TR" sz="4000" b="1" dirty="0" smtClean="0">
                <a:solidFill>
                  <a:srgbClr val="FFC000"/>
                </a:solidFill>
                <a:latin typeface="Comic Sans MS" pitchFamily="66" charset="0"/>
              </a:rPr>
              <a:t>Ayrıca</a:t>
            </a:r>
          </a:p>
          <a:p>
            <a:pPr>
              <a:buFont typeface="Wingdings" pitchFamily="2" charset="2"/>
              <a:buChar char="Ø"/>
            </a:pPr>
            <a:endParaRPr lang="tr-TR" b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2800" b="1" dirty="0">
                <a:latin typeface="Comic Sans MS" pitchFamily="66" charset="0"/>
              </a:rPr>
              <a:t>Mobiliteyi kısıtlama durumu </a:t>
            </a:r>
            <a:endParaRPr lang="tr-TR" sz="2800" b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latin typeface="Comic Sans MS" pitchFamily="66" charset="0"/>
              </a:rPr>
              <a:t>Kırma kusuru ilavesinin gerekliliği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latin typeface="Comic Sans MS" pitchFamily="66" charset="0"/>
              </a:rPr>
              <a:t>Taşınabilir olma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latin typeface="Comic Sans MS" pitchFamily="66" charset="0"/>
              </a:rPr>
              <a:t>Elleri meşgul etme durumu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latin typeface="Comic Sans MS" pitchFamily="66" charset="0"/>
              </a:rPr>
              <a:t>Kozmetik görüntü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latin typeface="Comic Sans MS" pitchFamily="66" charset="0"/>
              </a:rPr>
              <a:t>Maliyet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latin typeface="Comic Sans MS" pitchFamily="66" charset="0"/>
              </a:rPr>
              <a:t>Elde edilebilirlik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latin typeface="Comic Sans MS" pitchFamily="66" charset="0"/>
              </a:rPr>
              <a:t>Hastalığın durgun veya ilerleyici olma durumu</a:t>
            </a:r>
          </a:p>
          <a:p>
            <a:endParaRPr lang="tr-TR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A. İDİL 2012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7015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ül">
  <a:themeElements>
    <a:clrScheme name="Modü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ü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ü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6054</TotalTime>
  <Words>1146</Words>
  <Application>Microsoft Office PowerPoint</Application>
  <PresentationFormat>Ekran Gösterisi (4:3)</PresentationFormat>
  <Paragraphs>364</Paragraphs>
  <Slides>46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46</vt:i4>
      </vt:variant>
    </vt:vector>
  </HeadingPairs>
  <TitlesOfParts>
    <vt:vector size="47" baseType="lpstr">
      <vt:lpstr>Modül</vt:lpstr>
      <vt:lpstr>Az Görme ve Rehabilitasyonu  </vt:lpstr>
      <vt:lpstr>Finansal İlinti Beyanı</vt:lpstr>
      <vt:lpstr>Görsel Rehabilitasyon Endikasyonu Açısından  Az Gören</vt:lpstr>
      <vt:lpstr>Az görme rehabilitasyonu basamakları nelerdir?</vt:lpstr>
      <vt:lpstr>Uzak için büyütme gücünü nasıl hesaplarız?</vt:lpstr>
      <vt:lpstr>Yakın için büyütme gücünü nasıl hesaplarız?</vt:lpstr>
      <vt:lpstr>Temel Az Görme Yardımı  Görüntünün Büyütülmesi</vt:lpstr>
      <vt:lpstr>Slayt 8</vt:lpstr>
      <vt:lpstr>Slayt 9</vt:lpstr>
      <vt:lpstr>Teleskoplar</vt:lpstr>
      <vt:lpstr>Az görme rehabilitasyonu yöntemleri: Büyütme gereksinimi </vt:lpstr>
      <vt:lpstr>Teleskopik sistemler</vt:lpstr>
      <vt:lpstr>Teleskoplar</vt:lpstr>
      <vt:lpstr>Teleskoplar</vt:lpstr>
      <vt:lpstr> Teleskoplar</vt:lpstr>
      <vt:lpstr>Tam Alan Teleskop</vt:lpstr>
      <vt:lpstr>Slayt 17</vt:lpstr>
      <vt:lpstr>Slayt 18</vt:lpstr>
      <vt:lpstr>Slayt 19</vt:lpstr>
      <vt:lpstr>Slayt 20</vt:lpstr>
      <vt:lpstr>Teleskopların üstünlükleri</vt:lpstr>
      <vt:lpstr>Teleskopların olumsuz yönleri</vt:lpstr>
      <vt:lpstr>Slayt 23</vt:lpstr>
      <vt:lpstr>Slayt 24</vt:lpstr>
      <vt:lpstr>Slayt 25</vt:lpstr>
      <vt:lpstr>Slayt 26</vt:lpstr>
      <vt:lpstr>Telemikroskop</vt:lpstr>
      <vt:lpstr>El tipi Monoküler Teleskop</vt:lpstr>
      <vt:lpstr>Farklı gereksinimler</vt:lpstr>
      <vt:lpstr>Clip-on Monoküler Teleskop</vt:lpstr>
      <vt:lpstr>Bioptik Teleskop</vt:lpstr>
      <vt:lpstr>Slayt 32</vt:lpstr>
      <vt:lpstr>Lens Arkası Mini Teleskop</vt:lpstr>
      <vt:lpstr>İntraoküler Teleskoplar</vt:lpstr>
      <vt:lpstr>Elektronik Sistemler</vt:lpstr>
      <vt:lpstr>telemikroskoplar</vt:lpstr>
      <vt:lpstr>Slayt 37</vt:lpstr>
      <vt:lpstr>Elektro-optik sistemler</vt:lpstr>
      <vt:lpstr>Taşınabilir elektrooptik sistemler </vt:lpstr>
      <vt:lpstr>Tablet bilgisayar</vt:lpstr>
      <vt:lpstr>Eğitim</vt:lpstr>
      <vt:lpstr>Slayt 42</vt:lpstr>
      <vt:lpstr>VRT</vt:lpstr>
      <vt:lpstr>VRT</vt:lpstr>
      <vt:lpstr>Optik Sistemler</vt:lpstr>
      <vt:lpstr>TEŞEKKÜR EDERİM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Sorularla Az Görme ve Rehabilitasyonu</dc:title>
  <dc:creator>Zuhal</dc:creator>
  <cp:lastModifiedBy>user</cp:lastModifiedBy>
  <cp:revision>421</cp:revision>
  <dcterms:created xsi:type="dcterms:W3CDTF">2016-02-09T21:43:45Z</dcterms:created>
  <dcterms:modified xsi:type="dcterms:W3CDTF">2018-04-28T12:58:26Z</dcterms:modified>
</cp:coreProperties>
</file>