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4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GAZLARIN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KALDIRMA KUVVETİ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8979" y="1851670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Arşimet prensibi akışkan içindeki bir cisme, cismin ağırlığına eşit miktarda yer </a:t>
            </a:r>
            <a:r>
              <a:rPr lang="tr-TR" sz="1400" dirty="0" smtClean="0"/>
              <a:t>değiştiren sıvının </a:t>
            </a:r>
            <a:r>
              <a:rPr lang="tr-TR" sz="1400" dirty="0"/>
              <a:t>ağırlığına eşit kaldırma kuvveti uygulandığını söyler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Biz</a:t>
            </a:r>
            <a:r>
              <a:rPr lang="tr-TR" sz="1400" dirty="0"/>
              <a:t>, sıvılardaki </a:t>
            </a:r>
            <a:r>
              <a:rPr lang="tr-TR" sz="1400" dirty="0" smtClean="0"/>
              <a:t>kaldırma kuvvetinin </a:t>
            </a:r>
            <a:r>
              <a:rPr lang="tr-TR" sz="1400" dirty="0"/>
              <a:t>etkisinin gazlardakinden daha fazla olduğunu fark ederiz çünkü sıvıların</a:t>
            </a:r>
          </a:p>
          <a:p>
            <a:r>
              <a:rPr lang="tr-TR" sz="1400" dirty="0"/>
              <a:t>yoğunluğu çok daha fazladır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Cisim </a:t>
            </a:r>
            <a:r>
              <a:rPr lang="tr-TR" sz="1400" dirty="0"/>
              <a:t>ile yer değiştiren sıvının ağırlığı, yer </a:t>
            </a:r>
            <a:r>
              <a:rPr lang="tr-TR" sz="1400" dirty="0" smtClean="0"/>
              <a:t>değiştiren gazın </a:t>
            </a:r>
            <a:r>
              <a:rPr lang="tr-TR" sz="1400" dirty="0"/>
              <a:t>ağırlığından daha fazladır.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Havanın </a:t>
            </a:r>
            <a:r>
              <a:rPr lang="tr-TR" sz="1400" dirty="0"/>
              <a:t>deniz seviyesinde yaklaşık yoğunluğu 1.2 </a:t>
            </a:r>
            <a:r>
              <a:rPr lang="tr-TR" sz="1400" dirty="0" smtClean="0"/>
              <a:t>kg/m3 </a:t>
            </a:r>
            <a:r>
              <a:rPr lang="tr-TR" sz="1400" dirty="0"/>
              <a:t>tür ve 57 kg’lık bir kişinin hacmi 0.057 m3 tür.</a:t>
            </a:r>
          </a:p>
        </p:txBody>
      </p:sp>
    </p:spTree>
    <p:extLst>
      <p:ext uri="{BB962C8B-B14F-4D97-AF65-F5344CB8AC3E}">
        <p14:creationId xmlns:p14="http://schemas.microsoft.com/office/powerpoint/2010/main" val="12041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7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98814" y="2583195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SIVILAR VE GAZLAR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146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SIVI MOLEKÜLLERİ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7559" y="1563638"/>
            <a:ext cx="84349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sıvı, katılardan farklı olarak bulunduğu kabın şeklini alır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katıda </a:t>
            </a:r>
            <a:r>
              <a:rPr lang="tr-TR" sz="1400" dirty="0" smtClean="0"/>
              <a:t>moleküller sabit </a:t>
            </a:r>
            <a:r>
              <a:rPr lang="tr-TR" sz="1400" dirty="0"/>
              <a:t>bir pozisyonda ve belirli bir düzende </a:t>
            </a:r>
            <a:r>
              <a:rPr lang="tr-TR" sz="1400" dirty="0" smtClean="0"/>
              <a:t>bulunurlar.</a:t>
            </a:r>
          </a:p>
          <a:p>
            <a:endParaRPr lang="tr-TR" sz="1400" dirty="0"/>
          </a:p>
          <a:p>
            <a:r>
              <a:rPr lang="tr-TR" sz="1400" dirty="0" smtClean="0"/>
              <a:t>Sıvılarda </a:t>
            </a:r>
            <a:r>
              <a:rPr lang="tr-TR" sz="1400" dirty="0"/>
              <a:t>moleküller daha serbest hareket ederler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Sıvı moleküllerinin </a:t>
            </a:r>
            <a:r>
              <a:rPr lang="tr-TR" sz="1400" dirty="0"/>
              <a:t>sıvı yüzeyinden kolayca ayrılamadığı gerçeğinden de </a:t>
            </a:r>
            <a:r>
              <a:rPr lang="tr-TR" sz="1400" dirty="0" smtClean="0"/>
              <a:t>anlaşılabileceği üzere</a:t>
            </a:r>
            <a:r>
              <a:rPr lang="tr-TR" sz="1400" dirty="0"/>
              <a:t>, komşu sıvı molekülleri arasında uygulanan bir kuvvet vardır.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sıvı </a:t>
            </a:r>
            <a:r>
              <a:rPr lang="tr-TR" sz="1400" dirty="0" smtClean="0"/>
              <a:t>kolaylıkla sıkıştırılamaz </a:t>
            </a:r>
            <a:r>
              <a:rPr lang="tr-TR" sz="1400" dirty="0"/>
              <a:t>da.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sıvıya sıkışmasına yetecek kadar basınç uygulanırsa, </a:t>
            </a:r>
            <a:r>
              <a:rPr lang="tr-TR" sz="1400" dirty="0" smtClean="0"/>
              <a:t>uygulanan kuvvet </a:t>
            </a:r>
            <a:r>
              <a:rPr lang="tr-TR" sz="1400" dirty="0"/>
              <a:t>kaldırıldığında sıvı orijinal hacmini geri kazanır.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333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KALDIRMA KUVVETİ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2319" y="1563638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Su dolu bir havuzun içerisinde 1 cm3 lük suyu düşünün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suyun ağırlığı 0.0098 N olsun.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Havuzdaki </a:t>
            </a:r>
            <a:r>
              <a:rPr lang="tr-TR" sz="1400" dirty="0"/>
              <a:t>su </a:t>
            </a:r>
            <a:r>
              <a:rPr lang="tr-TR" sz="1400" i="1" dirty="0" smtClean="0"/>
              <a:t>yukarı doğru </a:t>
            </a:r>
            <a:r>
              <a:rPr lang="tr-TR" sz="1400" dirty="0"/>
              <a:t>0.0098 </a:t>
            </a:r>
            <a:r>
              <a:rPr lang="tr-TR" sz="1400" dirty="0" err="1"/>
              <a:t>N’luk</a:t>
            </a:r>
            <a:r>
              <a:rPr lang="tr-TR" sz="1400" dirty="0"/>
              <a:t> bir kuvvet uygular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1 cm3 lük suyu kaldırıp yerine eşit </a:t>
            </a:r>
            <a:r>
              <a:rPr lang="tr-TR" sz="1400" dirty="0" smtClean="0"/>
              <a:t>hacimde başka </a:t>
            </a:r>
            <a:r>
              <a:rPr lang="tr-TR" sz="1400" dirty="0"/>
              <a:t>bir şey konulsaydı, bu başka şeye de 0.0098 </a:t>
            </a:r>
            <a:r>
              <a:rPr lang="tr-TR" sz="1400" dirty="0" err="1"/>
              <a:t>N’luk</a:t>
            </a:r>
            <a:r>
              <a:rPr lang="tr-TR" sz="1400" dirty="0"/>
              <a:t> kuvvet uygulanacaktır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Yukarı yönlü </a:t>
            </a:r>
            <a:r>
              <a:rPr lang="tr-TR" sz="1400" dirty="0"/>
              <a:t>bu kuvvete </a:t>
            </a:r>
            <a:r>
              <a:rPr lang="tr-TR" sz="1400" i="1" dirty="0"/>
              <a:t>kaldırma kuvveti </a:t>
            </a:r>
            <a:r>
              <a:rPr lang="tr-TR" sz="1400" dirty="0"/>
              <a:t>denir ve yukarıdaki durum için şöyle bir genel </a:t>
            </a:r>
            <a:r>
              <a:rPr lang="tr-TR" sz="1400" dirty="0" smtClean="0"/>
              <a:t>ifade kullanılabilir:</a:t>
            </a:r>
          </a:p>
          <a:p>
            <a:endParaRPr lang="tr-TR" sz="1400" dirty="0"/>
          </a:p>
          <a:p>
            <a:r>
              <a:rPr lang="tr-TR" sz="1400" dirty="0"/>
              <a:t>Sıvı içindeki bir cisme, yer değiştiren sıvının ağırlığına eşit </a:t>
            </a:r>
            <a:r>
              <a:rPr lang="tr-TR" sz="1400" dirty="0" smtClean="0"/>
              <a:t>büyüklükte bir </a:t>
            </a:r>
            <a:r>
              <a:rPr lang="tr-TR" sz="1400" dirty="0"/>
              <a:t>kaldırma kuvveti uygulanır.</a:t>
            </a:r>
          </a:p>
        </p:txBody>
      </p:sp>
    </p:spTree>
    <p:extLst>
      <p:ext uri="{BB962C8B-B14F-4D97-AF65-F5344CB8AC3E}">
        <p14:creationId xmlns:p14="http://schemas.microsoft.com/office/powerpoint/2010/main" val="34235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1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 PRENSİBİ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1563638"/>
            <a:ext cx="843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sıvıya uygulanan basınç sıvının her noktasına eşit olarak aktarılır ve bu </a:t>
            </a:r>
            <a:r>
              <a:rPr lang="tr-TR" sz="1400" b="1" dirty="0" smtClean="0"/>
              <a:t>Pascal prensibi </a:t>
            </a:r>
            <a:r>
              <a:rPr lang="tr-TR" sz="1400" dirty="0"/>
              <a:t>olarak adlandırılır. </a:t>
            </a:r>
            <a:endParaRPr lang="tr-TR" sz="1400" dirty="0" smtClean="0"/>
          </a:p>
        </p:txBody>
      </p:sp>
      <p:pic>
        <p:nvPicPr>
          <p:cNvPr id="1026" name="Picture 2" descr="C:\Users\Taliha\Desktop\Serdar\SUNUM\PNG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52" y="1923678"/>
            <a:ext cx="384968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4415" y="3723878"/>
            <a:ext cx="843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Şimdi sol pistonunun üzerine 8 </a:t>
            </a:r>
            <a:r>
              <a:rPr lang="tr-TR" sz="1400" dirty="0" err="1"/>
              <a:t>newton</a:t>
            </a:r>
            <a:r>
              <a:rPr lang="tr-TR" sz="1400" dirty="0"/>
              <a:t> ağırlık koyduğumuzu düşünün. </a:t>
            </a:r>
            <a:r>
              <a:rPr lang="tr-TR" sz="1400" dirty="0" smtClean="0"/>
              <a:t>Bu ağırlığı </a:t>
            </a:r>
            <a:r>
              <a:rPr lang="tr-TR" sz="1400" dirty="0"/>
              <a:t>dengelemesi için diğer pistonun üzerine ne kadar ağırlık koymamız </a:t>
            </a:r>
            <a:r>
              <a:rPr lang="tr-TR" sz="1400" dirty="0" smtClean="0"/>
              <a:t>gerekir? Bunu </a:t>
            </a:r>
            <a:r>
              <a:rPr lang="tr-TR" sz="1400" dirty="0"/>
              <a:t>çözmek için, sol taraftaki ağırlıktan dolayı sıvının üzerindeki basınç </a:t>
            </a:r>
            <a:r>
              <a:rPr lang="tr-TR" sz="1400" dirty="0" smtClean="0"/>
              <a:t>fazlalığını hesaplamamız </a:t>
            </a:r>
            <a:r>
              <a:rPr lang="tr-TR" sz="1400" dirty="0"/>
              <a:t>gerekir. Bu (8 N/10 cm2) veya 0.8 N/cm2’dir. Şimdi Pascal </a:t>
            </a:r>
            <a:r>
              <a:rPr lang="tr-TR" sz="1400" dirty="0" smtClean="0"/>
              <a:t>prensibine göre</a:t>
            </a:r>
            <a:r>
              <a:rPr lang="tr-TR" sz="1400" dirty="0"/>
              <a:t>, bu basınç sağdaki piston da dahil olmak üzere sıvının her tarafına </a:t>
            </a:r>
            <a:r>
              <a:rPr lang="tr-TR" sz="1400" dirty="0" smtClean="0"/>
              <a:t>uygulanır.</a:t>
            </a:r>
          </a:p>
        </p:txBody>
      </p:sp>
    </p:spTree>
    <p:extLst>
      <p:ext uri="{BB962C8B-B14F-4D97-AF65-F5344CB8AC3E}">
        <p14:creationId xmlns:p14="http://schemas.microsoft.com/office/powerpoint/2010/main" val="3916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175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MOLEKÜLLERİ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2319" y="1707654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çoğumuz su kaynadığı zaman olduğu gibi bir sıvının gaza dönüştüğünü biliriz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Gaz, sıvıya göre çok daha fazla yer kaplar. Bunun nedeni gaz </a:t>
            </a:r>
            <a:r>
              <a:rPr lang="tr-TR" sz="1400" dirty="0" smtClean="0"/>
              <a:t>moleküllerinin, sıvı </a:t>
            </a:r>
            <a:r>
              <a:rPr lang="tr-TR" sz="1400" dirty="0"/>
              <a:t>moleküllerinden daha fazla ayrık olmasıdır.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Aslında </a:t>
            </a:r>
            <a:r>
              <a:rPr lang="tr-TR" sz="1400" dirty="0"/>
              <a:t>gaz molekülleri </a:t>
            </a:r>
            <a:r>
              <a:rPr lang="tr-TR" sz="1400" dirty="0" smtClean="0"/>
              <a:t>hiçbir kuvvet </a:t>
            </a:r>
            <a:r>
              <a:rPr lang="tr-TR" sz="1400" dirty="0"/>
              <a:t>tarafından bir arada tutulmazlar ve boşlukta serbestçe yayılabilirler.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Sadece çarpıştıklarında </a:t>
            </a:r>
            <a:r>
              <a:rPr lang="tr-TR" sz="1400" dirty="0"/>
              <a:t>birbirlerine kuvvet uygularlar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İki </a:t>
            </a:r>
            <a:r>
              <a:rPr lang="tr-TR" sz="1400" dirty="0"/>
              <a:t>molekül çarpıştığında, </a:t>
            </a:r>
            <a:r>
              <a:rPr lang="tr-TR" sz="1400" dirty="0" smtClean="0"/>
              <a:t>birbirlerinden uzaklaşırlar </a:t>
            </a:r>
            <a:r>
              <a:rPr lang="tr-TR" sz="1400" dirty="0"/>
              <a:t>ve bir sonraki çarpışmaya kadar hareketlerine serbest devam ederler.</a:t>
            </a:r>
          </a:p>
        </p:txBody>
      </p:sp>
    </p:spTree>
    <p:extLst>
      <p:ext uri="{BB962C8B-B14F-4D97-AF65-F5344CB8AC3E}">
        <p14:creationId xmlns:p14="http://schemas.microsoft.com/office/powerpoint/2010/main" val="14512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716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SIVILAR VE GAZLARDA DİFÜZYON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79662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Difüzyon, moleküllerin rastgele hareketlerinden dolayı birbirlerine karışmasıdır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Bir sıvının molekülleri, diğer sıvıya doğru oldukça yavaş yayılırlar.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 smtClean="0"/>
              <a:t>Bir bardak karıştırılmadan </a:t>
            </a:r>
            <a:r>
              <a:rPr lang="tr-TR" sz="1400" dirty="0"/>
              <a:t>yeterince uzun bekletilen suya dikkatli bir şekilde bir damla gıda </a:t>
            </a:r>
            <a:r>
              <a:rPr lang="tr-TR" sz="1400" dirty="0" smtClean="0"/>
              <a:t>boyası koyduğunuzu düşünün.</a:t>
            </a:r>
          </a:p>
          <a:p>
            <a:endParaRPr lang="tr-TR" sz="1400" dirty="0"/>
          </a:p>
          <a:p>
            <a:r>
              <a:rPr lang="tr-TR" sz="1400" dirty="0" smtClean="0"/>
              <a:t>Bunu yaparsanız, boyanın </a:t>
            </a:r>
            <a:r>
              <a:rPr lang="tr-TR" sz="1400" dirty="0"/>
              <a:t>yavaş yavaş suyun her tarafına dağıldığını göreceksiniz.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Boyanın </a:t>
            </a:r>
            <a:r>
              <a:rPr lang="tr-TR" sz="1400" dirty="0"/>
              <a:t>suyun </a:t>
            </a:r>
            <a:r>
              <a:rPr lang="tr-TR" sz="1400" dirty="0" smtClean="0"/>
              <a:t>her </a:t>
            </a:r>
            <a:r>
              <a:rPr lang="nn-NO" sz="1400" dirty="0" smtClean="0"/>
              <a:t>tarafına </a:t>
            </a:r>
            <a:r>
              <a:rPr lang="nn-NO" sz="1400" dirty="0"/>
              <a:t>yayılması saatler alabilir hatta günler.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0760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1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GAZLARDA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BASINÇ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491630"/>
            <a:ext cx="8434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Gazlar sıvılara göre daha kolaylıkla sıkıştırılabilir.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Ancak </a:t>
            </a:r>
            <a:r>
              <a:rPr lang="tr-TR" sz="1400" dirty="0"/>
              <a:t>molekülleri arasında </a:t>
            </a:r>
            <a:r>
              <a:rPr lang="tr-TR" sz="1400" dirty="0" smtClean="0"/>
              <a:t>çok fazla </a:t>
            </a:r>
            <a:r>
              <a:rPr lang="tr-TR" sz="1400" dirty="0"/>
              <a:t>boşluk varsa molekülleri sıkıştırmak için daha fazla kuvvet gereklidir.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Kapalı bir yük </a:t>
            </a:r>
            <a:r>
              <a:rPr lang="tr-TR" sz="1400" dirty="0"/>
              <a:t>vagonun içerisinde etrafta uçuşan yaban arıları düşünün, sürekli olarak arabanın </a:t>
            </a:r>
            <a:r>
              <a:rPr lang="tr-TR" sz="1400" dirty="0" smtClean="0"/>
              <a:t>iç duvarlarına </a:t>
            </a:r>
            <a:r>
              <a:rPr lang="tr-TR" sz="1400" dirty="0"/>
              <a:t>çarparlar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Duvar </a:t>
            </a:r>
            <a:r>
              <a:rPr lang="tr-TR" sz="1400" dirty="0"/>
              <a:t>ile her çarpışma duvara uygulanan çok küçük bir itme </a:t>
            </a:r>
            <a:r>
              <a:rPr lang="tr-TR" sz="1400" dirty="0" smtClean="0"/>
              <a:t>ile sonuçlanır</a:t>
            </a:r>
            <a:r>
              <a:rPr lang="tr-TR" sz="1400" dirty="0"/>
              <a:t>, ancak yeterince arı varsa, duvara uygulanan toplam kuvvetin önemli </a:t>
            </a:r>
            <a:r>
              <a:rPr lang="tr-TR" sz="1400" dirty="0" smtClean="0"/>
              <a:t>boyutlara </a:t>
            </a:r>
            <a:r>
              <a:rPr lang="tr-TR" sz="1400" dirty="0" err="1" smtClean="0"/>
              <a:t>ulaşacabileceğini</a:t>
            </a:r>
            <a:r>
              <a:rPr lang="tr-TR" sz="1400" dirty="0" smtClean="0"/>
              <a:t> söyleyebiliriz.</a:t>
            </a:r>
          </a:p>
          <a:p>
            <a:endParaRPr lang="tr-TR" sz="1400" dirty="0"/>
          </a:p>
          <a:p>
            <a:r>
              <a:rPr lang="tr-TR" sz="1400" dirty="0" smtClean="0"/>
              <a:t>Aynı </a:t>
            </a:r>
            <a:r>
              <a:rPr lang="tr-TR" sz="1400" dirty="0"/>
              <a:t>zamanda çarpışmalar çok sık gerçekleşeceği </a:t>
            </a:r>
            <a:r>
              <a:rPr lang="tr-TR" sz="1400" dirty="0" smtClean="0"/>
              <a:t>için her </a:t>
            </a:r>
            <a:r>
              <a:rPr lang="tr-TR" sz="1400" dirty="0"/>
              <a:t>bir çarpışmanın birbirinden ayırt edilemeyeceğini de düşünebiliriz.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 </a:t>
            </a:r>
            <a:r>
              <a:rPr lang="tr-TR" sz="1400" dirty="0" smtClean="0"/>
              <a:t>sabit bir </a:t>
            </a:r>
            <a:r>
              <a:rPr lang="tr-TR" sz="1400" dirty="0"/>
              <a:t>kuvvetin etkisi gibidir.</a:t>
            </a:r>
          </a:p>
        </p:txBody>
      </p:sp>
    </p:spTree>
    <p:extLst>
      <p:ext uri="{BB962C8B-B14F-4D97-AF65-F5344CB8AC3E}">
        <p14:creationId xmlns:p14="http://schemas.microsoft.com/office/powerpoint/2010/main" val="12925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54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BAROMETRE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04787" y="1707654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Barometre atmosfer basıncını ölçmek için kullanılan cihazdır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Barometrenin en temel tipi şekilde gösterilmiştir.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Uzun bir tüp </a:t>
            </a:r>
            <a:r>
              <a:rPr lang="tr-TR" sz="1400" dirty="0"/>
              <a:t>cıva ile doldurulmuştur ve cıva dolu bir havuza </a:t>
            </a:r>
            <a:r>
              <a:rPr lang="tr-TR" sz="1400" dirty="0" smtClean="0"/>
              <a:t>ters çevrilmiştir.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durumda cıva tüpün tepesinde durmaz, </a:t>
            </a:r>
            <a:r>
              <a:rPr lang="tr-TR" sz="1400" dirty="0" smtClean="0"/>
              <a:t>akar, tepesinden </a:t>
            </a:r>
            <a:r>
              <a:rPr lang="tr-TR" sz="1400" dirty="0"/>
              <a:t>ayrılır.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Cıva </a:t>
            </a:r>
            <a:r>
              <a:rPr lang="tr-TR" sz="1400" dirty="0"/>
              <a:t>seviyesi, cıva havuzundan </a:t>
            </a:r>
            <a:r>
              <a:rPr lang="tr-TR" sz="1400" dirty="0" smtClean="0"/>
              <a:t>yaklaşık 76 </a:t>
            </a:r>
            <a:r>
              <a:rPr lang="tr-TR" sz="1400" dirty="0"/>
              <a:t>cm yüksekliğine kadar düşer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Aletler </a:t>
            </a:r>
            <a:r>
              <a:rPr lang="tr-TR" sz="1400" dirty="0"/>
              <a:t>deniz </a:t>
            </a:r>
            <a:r>
              <a:rPr lang="tr-TR" sz="1400" dirty="0" smtClean="0"/>
              <a:t>seviyesinde olduğu </a:t>
            </a:r>
            <a:r>
              <a:rPr lang="tr-TR" sz="1400" dirty="0"/>
              <a:t>sürece, tüpün 76 cm’den ne kadar uzun </a:t>
            </a:r>
            <a:r>
              <a:rPr lang="tr-TR" sz="1400" dirty="0" smtClean="0"/>
              <a:t>yapıldığı önemli </a:t>
            </a:r>
            <a:r>
              <a:rPr lang="tr-TR" sz="1400" dirty="0"/>
              <a:t>değildir.</a:t>
            </a:r>
          </a:p>
        </p:txBody>
      </p:sp>
    </p:spTree>
    <p:extLst>
      <p:ext uri="{BB962C8B-B14F-4D97-AF65-F5344CB8AC3E}">
        <p14:creationId xmlns:p14="http://schemas.microsoft.com/office/powerpoint/2010/main" val="7959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6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BÖLÜM6</Template>
  <TotalTime>18</TotalTime>
  <Words>625</Words>
  <Application>Microsoft Office PowerPoint</Application>
  <PresentationFormat>Ekran Gösterisi (16:9)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BÖLÜM6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2017-01-30T08:36:40Z</dcterms:created>
  <dcterms:modified xsi:type="dcterms:W3CDTF">2017-01-31T08:01:58Z</dcterms:modified>
</cp:coreProperties>
</file>