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65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25" d="100"/>
          <a:sy n="125" d="100"/>
        </p:scale>
        <p:origin x="-1128" y="-3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58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6C0935-6D1A-4CC5-883B-40D583A3C5B2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490A4F-F5F3-4A22-B353-0CB90A566BA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29806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51019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26695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35267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90695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79997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8334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37497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8037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30927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401691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3522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242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79152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529507" y="627534"/>
            <a:ext cx="347832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GAZLARIN </a:t>
            </a:r>
            <a:r>
              <a:rPr lang="tr-TR" sz="20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KALDIRMA KUVVETİ</a:t>
            </a:r>
          </a:p>
        </p:txBody>
      </p:sp>
      <p:sp>
        <p:nvSpPr>
          <p:cNvPr id="3" name="Metin kutusu 2"/>
          <p:cNvSpPr txBox="1"/>
          <p:nvPr/>
        </p:nvSpPr>
        <p:spPr>
          <a:xfrm>
            <a:off x="548979" y="1851670"/>
            <a:ext cx="843498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/>
              <a:t>Arşimet prensibi akışkan içindeki bir cisme, cismin ağırlığına eşit miktarda yer </a:t>
            </a:r>
            <a:r>
              <a:rPr lang="tr-TR" sz="1400" dirty="0" smtClean="0"/>
              <a:t>değiştiren sıvının </a:t>
            </a:r>
            <a:r>
              <a:rPr lang="tr-TR" sz="1400" dirty="0"/>
              <a:t>ağırlığına eşit kaldırma kuvveti uygulandığını söyler</a:t>
            </a:r>
            <a:r>
              <a:rPr lang="tr-TR" sz="1400" dirty="0" smtClean="0"/>
              <a:t>.</a:t>
            </a:r>
          </a:p>
          <a:p>
            <a:endParaRPr lang="tr-TR" sz="1400" dirty="0"/>
          </a:p>
          <a:p>
            <a:r>
              <a:rPr lang="tr-TR" sz="1400" dirty="0" smtClean="0"/>
              <a:t>Biz</a:t>
            </a:r>
            <a:r>
              <a:rPr lang="tr-TR" sz="1400" dirty="0"/>
              <a:t>, sıvılardaki </a:t>
            </a:r>
            <a:r>
              <a:rPr lang="tr-TR" sz="1400" dirty="0" smtClean="0"/>
              <a:t>kaldırma kuvvetinin </a:t>
            </a:r>
            <a:r>
              <a:rPr lang="tr-TR" sz="1400" dirty="0"/>
              <a:t>etkisinin gazlardakinden daha fazla olduğunu fark ederiz çünkü sıvıların</a:t>
            </a:r>
          </a:p>
          <a:p>
            <a:r>
              <a:rPr lang="tr-TR" sz="1400" dirty="0"/>
              <a:t>yoğunluğu çok daha fazladır</a:t>
            </a:r>
            <a:r>
              <a:rPr lang="tr-TR" sz="1400" dirty="0" smtClean="0"/>
              <a:t>.</a:t>
            </a:r>
          </a:p>
          <a:p>
            <a:endParaRPr lang="tr-TR" sz="1400" dirty="0"/>
          </a:p>
          <a:p>
            <a:r>
              <a:rPr lang="tr-TR" sz="1400" dirty="0" smtClean="0"/>
              <a:t>Cisim </a:t>
            </a:r>
            <a:r>
              <a:rPr lang="tr-TR" sz="1400" dirty="0"/>
              <a:t>ile yer değiştiren sıvının ağırlığı, yer </a:t>
            </a:r>
            <a:r>
              <a:rPr lang="tr-TR" sz="1400" dirty="0" smtClean="0"/>
              <a:t>değiştiren gazın </a:t>
            </a:r>
            <a:r>
              <a:rPr lang="tr-TR" sz="1400" dirty="0"/>
              <a:t>ağırlığından daha fazladır. </a:t>
            </a:r>
            <a:endParaRPr lang="tr-TR" sz="1400" dirty="0" smtClean="0"/>
          </a:p>
          <a:p>
            <a:endParaRPr lang="tr-TR" sz="1400" dirty="0"/>
          </a:p>
          <a:p>
            <a:r>
              <a:rPr lang="tr-TR" sz="1400" dirty="0" smtClean="0"/>
              <a:t>Havanın </a:t>
            </a:r>
            <a:r>
              <a:rPr lang="tr-TR" sz="1400" dirty="0"/>
              <a:t>deniz seviyesinde yaklaşık yoğunluğu 1.2 </a:t>
            </a:r>
            <a:r>
              <a:rPr lang="tr-TR" sz="1400" dirty="0" smtClean="0"/>
              <a:t>kg/m3 </a:t>
            </a:r>
            <a:r>
              <a:rPr lang="tr-TR" sz="1400" dirty="0"/>
              <a:t>tür ve 57 kg’lık bir kişinin hacmi 0.057 m3 tür.</a:t>
            </a:r>
          </a:p>
        </p:txBody>
      </p:sp>
    </p:spTree>
    <p:extLst>
      <p:ext uri="{BB962C8B-B14F-4D97-AF65-F5344CB8AC3E}">
        <p14:creationId xmlns:p14="http://schemas.microsoft.com/office/powerpoint/2010/main" val="1204176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3635895" y="1875309"/>
            <a:ext cx="21807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b="1" u="sng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BÖLÜM 7</a:t>
            </a:r>
            <a:endParaRPr lang="tr-TR" sz="4000" b="1" u="sng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3398814" y="2583195"/>
            <a:ext cx="26548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24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SIVILAR VE GAZLAR</a:t>
            </a:r>
            <a:endParaRPr lang="tr-TR" sz="2400" b="1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9445089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529507" y="627534"/>
            <a:ext cx="214667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SIVI MOLEKÜLLERİ</a:t>
            </a:r>
          </a:p>
        </p:txBody>
      </p:sp>
      <p:sp>
        <p:nvSpPr>
          <p:cNvPr id="3" name="Metin kutusu 2"/>
          <p:cNvSpPr txBox="1"/>
          <p:nvPr/>
        </p:nvSpPr>
        <p:spPr>
          <a:xfrm>
            <a:off x="537559" y="1563638"/>
            <a:ext cx="8434981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/>
              <a:t>Bir sıvı, katılardan farklı olarak bulunduğu kabın şeklini alır</a:t>
            </a:r>
            <a:r>
              <a:rPr lang="tr-TR" sz="1400" dirty="0" smtClean="0"/>
              <a:t>.</a:t>
            </a:r>
          </a:p>
          <a:p>
            <a:endParaRPr lang="tr-TR" sz="1400" dirty="0"/>
          </a:p>
          <a:p>
            <a:r>
              <a:rPr lang="tr-TR" sz="1400" dirty="0" smtClean="0"/>
              <a:t>Bir </a:t>
            </a:r>
            <a:r>
              <a:rPr lang="tr-TR" sz="1400" dirty="0"/>
              <a:t>katıda </a:t>
            </a:r>
            <a:r>
              <a:rPr lang="tr-TR" sz="1400" dirty="0" smtClean="0"/>
              <a:t>moleküller sabit </a:t>
            </a:r>
            <a:r>
              <a:rPr lang="tr-TR" sz="1400" dirty="0"/>
              <a:t>bir pozisyonda ve belirli bir düzende </a:t>
            </a:r>
            <a:r>
              <a:rPr lang="tr-TR" sz="1400" dirty="0" smtClean="0"/>
              <a:t>bulunurlar.</a:t>
            </a:r>
          </a:p>
          <a:p>
            <a:endParaRPr lang="tr-TR" sz="1400" dirty="0"/>
          </a:p>
          <a:p>
            <a:r>
              <a:rPr lang="tr-TR" sz="1400" dirty="0" smtClean="0"/>
              <a:t>Sıvılarda </a:t>
            </a:r>
            <a:r>
              <a:rPr lang="tr-TR" sz="1400" dirty="0"/>
              <a:t>moleküller daha serbest hareket ederler</a:t>
            </a:r>
            <a:r>
              <a:rPr lang="tr-TR" sz="1400" dirty="0" smtClean="0"/>
              <a:t>.</a:t>
            </a:r>
          </a:p>
          <a:p>
            <a:endParaRPr lang="tr-TR" sz="1400" dirty="0"/>
          </a:p>
          <a:p>
            <a:r>
              <a:rPr lang="tr-TR" sz="1400" dirty="0" smtClean="0"/>
              <a:t>Sıvı moleküllerinin </a:t>
            </a:r>
            <a:r>
              <a:rPr lang="tr-TR" sz="1400" dirty="0"/>
              <a:t>sıvı yüzeyinden kolayca ayrılamadığı gerçeğinden de </a:t>
            </a:r>
            <a:r>
              <a:rPr lang="tr-TR" sz="1400" dirty="0" smtClean="0"/>
              <a:t>anlaşılabileceği üzere</a:t>
            </a:r>
            <a:r>
              <a:rPr lang="tr-TR" sz="1400" dirty="0"/>
              <a:t>, komşu sıvı molekülleri arasında uygulanan bir kuvvet vardır. </a:t>
            </a:r>
            <a:endParaRPr lang="tr-TR" sz="1400" dirty="0" smtClean="0"/>
          </a:p>
          <a:p>
            <a:endParaRPr lang="tr-TR" sz="1400" dirty="0"/>
          </a:p>
          <a:p>
            <a:r>
              <a:rPr lang="tr-TR" sz="1400" dirty="0" smtClean="0"/>
              <a:t>Bir </a:t>
            </a:r>
            <a:r>
              <a:rPr lang="tr-TR" sz="1400" dirty="0"/>
              <a:t>sıvı </a:t>
            </a:r>
            <a:r>
              <a:rPr lang="tr-TR" sz="1400" dirty="0" smtClean="0"/>
              <a:t>kolaylıkla sıkıştırılamaz </a:t>
            </a:r>
            <a:r>
              <a:rPr lang="tr-TR" sz="1400" dirty="0"/>
              <a:t>da. </a:t>
            </a:r>
            <a:endParaRPr lang="tr-TR" sz="1400" dirty="0" smtClean="0"/>
          </a:p>
          <a:p>
            <a:endParaRPr lang="tr-TR" sz="1400" dirty="0"/>
          </a:p>
          <a:p>
            <a:r>
              <a:rPr lang="tr-TR" sz="1400" dirty="0" smtClean="0"/>
              <a:t>Bir </a:t>
            </a:r>
            <a:r>
              <a:rPr lang="tr-TR" sz="1400" dirty="0"/>
              <a:t>sıvıya sıkışmasına yetecek kadar basınç uygulanırsa, </a:t>
            </a:r>
            <a:r>
              <a:rPr lang="tr-TR" sz="1400" dirty="0" smtClean="0"/>
              <a:t>uygulanan kuvvet </a:t>
            </a:r>
            <a:r>
              <a:rPr lang="tr-TR" sz="1400" dirty="0"/>
              <a:t>kaldırıldığında sıvı orijinal hacmini geri kazanır.</a:t>
            </a:r>
          </a:p>
        </p:txBody>
      </p:sp>
    </p:spTree>
    <p:extLst>
      <p:ext uri="{BB962C8B-B14F-4D97-AF65-F5344CB8AC3E}">
        <p14:creationId xmlns:p14="http://schemas.microsoft.com/office/powerpoint/2010/main" val="2705180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529507" y="627534"/>
            <a:ext cx="233378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KALDIRMA KUVVETİ</a:t>
            </a:r>
          </a:p>
        </p:txBody>
      </p:sp>
      <p:sp>
        <p:nvSpPr>
          <p:cNvPr id="3" name="Metin kutusu 2"/>
          <p:cNvSpPr txBox="1"/>
          <p:nvPr/>
        </p:nvSpPr>
        <p:spPr>
          <a:xfrm>
            <a:off x="522319" y="1563638"/>
            <a:ext cx="843498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/>
              <a:t>Su dolu bir havuzun içerisinde 1 cm3 lük suyu düşünün</a:t>
            </a:r>
            <a:r>
              <a:rPr lang="tr-TR" sz="1400" dirty="0" smtClean="0"/>
              <a:t>.</a:t>
            </a:r>
          </a:p>
          <a:p>
            <a:endParaRPr lang="tr-TR" sz="1400" dirty="0"/>
          </a:p>
          <a:p>
            <a:r>
              <a:rPr lang="tr-TR" sz="1400" dirty="0" smtClean="0"/>
              <a:t>Bu </a:t>
            </a:r>
            <a:r>
              <a:rPr lang="tr-TR" sz="1400" dirty="0"/>
              <a:t>suyun ağırlığı 0.0098 N olsun. </a:t>
            </a:r>
            <a:endParaRPr lang="tr-TR" sz="1400" dirty="0" smtClean="0"/>
          </a:p>
          <a:p>
            <a:endParaRPr lang="tr-TR" sz="1400" dirty="0"/>
          </a:p>
          <a:p>
            <a:r>
              <a:rPr lang="tr-TR" sz="1400" dirty="0" smtClean="0"/>
              <a:t>Havuzdaki </a:t>
            </a:r>
            <a:r>
              <a:rPr lang="tr-TR" sz="1400" dirty="0"/>
              <a:t>su </a:t>
            </a:r>
            <a:r>
              <a:rPr lang="tr-TR" sz="1400" i="1" dirty="0" smtClean="0"/>
              <a:t>yukarı doğru </a:t>
            </a:r>
            <a:r>
              <a:rPr lang="tr-TR" sz="1400" dirty="0"/>
              <a:t>0.0098 </a:t>
            </a:r>
            <a:r>
              <a:rPr lang="tr-TR" sz="1400" dirty="0" err="1"/>
              <a:t>N’luk</a:t>
            </a:r>
            <a:r>
              <a:rPr lang="tr-TR" sz="1400" dirty="0"/>
              <a:t> bir kuvvet uygular</a:t>
            </a:r>
            <a:r>
              <a:rPr lang="tr-TR" sz="1400" dirty="0" smtClean="0"/>
              <a:t>.</a:t>
            </a:r>
          </a:p>
          <a:p>
            <a:endParaRPr lang="tr-TR" sz="1400" dirty="0"/>
          </a:p>
          <a:p>
            <a:r>
              <a:rPr lang="tr-TR" sz="1400" dirty="0" smtClean="0"/>
              <a:t>Bu </a:t>
            </a:r>
            <a:r>
              <a:rPr lang="tr-TR" sz="1400" dirty="0"/>
              <a:t>1 cm3 lük suyu kaldırıp yerine eşit </a:t>
            </a:r>
            <a:r>
              <a:rPr lang="tr-TR" sz="1400" dirty="0" smtClean="0"/>
              <a:t>hacimde başka </a:t>
            </a:r>
            <a:r>
              <a:rPr lang="tr-TR" sz="1400" dirty="0"/>
              <a:t>bir şey konulsaydı, bu başka şeye de 0.0098 </a:t>
            </a:r>
            <a:r>
              <a:rPr lang="tr-TR" sz="1400" dirty="0" err="1"/>
              <a:t>N’luk</a:t>
            </a:r>
            <a:r>
              <a:rPr lang="tr-TR" sz="1400" dirty="0"/>
              <a:t> kuvvet uygulanacaktır</a:t>
            </a:r>
            <a:r>
              <a:rPr lang="tr-TR" sz="1400" dirty="0" smtClean="0"/>
              <a:t>.</a:t>
            </a:r>
          </a:p>
          <a:p>
            <a:endParaRPr lang="tr-TR" sz="1400" dirty="0"/>
          </a:p>
          <a:p>
            <a:r>
              <a:rPr lang="tr-TR" sz="1400" dirty="0" smtClean="0"/>
              <a:t>Yukarı yönlü </a:t>
            </a:r>
            <a:r>
              <a:rPr lang="tr-TR" sz="1400" dirty="0"/>
              <a:t>bu kuvvete </a:t>
            </a:r>
            <a:r>
              <a:rPr lang="tr-TR" sz="1400" i="1" dirty="0"/>
              <a:t>kaldırma kuvveti </a:t>
            </a:r>
            <a:r>
              <a:rPr lang="tr-TR" sz="1400" dirty="0"/>
              <a:t>denir ve yukarıdaki durum için şöyle bir genel </a:t>
            </a:r>
            <a:r>
              <a:rPr lang="tr-TR" sz="1400" dirty="0" smtClean="0"/>
              <a:t>ifade kullanılabilir:</a:t>
            </a:r>
          </a:p>
          <a:p>
            <a:endParaRPr lang="tr-TR" sz="1400" dirty="0"/>
          </a:p>
          <a:p>
            <a:r>
              <a:rPr lang="tr-TR" sz="1400" dirty="0"/>
              <a:t>Sıvı içindeki bir cisme, yer değiştiren sıvının ağırlığına eşit </a:t>
            </a:r>
            <a:r>
              <a:rPr lang="tr-TR" sz="1400" dirty="0" smtClean="0"/>
              <a:t>büyüklükte bir </a:t>
            </a:r>
            <a:r>
              <a:rPr lang="tr-TR" sz="1400" dirty="0"/>
              <a:t>kaldırma kuvveti uygulanır.</a:t>
            </a:r>
          </a:p>
        </p:txBody>
      </p:sp>
    </p:spTree>
    <p:extLst>
      <p:ext uri="{BB962C8B-B14F-4D97-AF65-F5344CB8AC3E}">
        <p14:creationId xmlns:p14="http://schemas.microsoft.com/office/powerpoint/2010/main" val="3423566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529507" y="627534"/>
            <a:ext cx="201715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PASCAL PRENSİBİ</a:t>
            </a:r>
          </a:p>
        </p:txBody>
      </p:sp>
      <p:sp>
        <p:nvSpPr>
          <p:cNvPr id="3" name="Metin kutusu 2"/>
          <p:cNvSpPr txBox="1"/>
          <p:nvPr/>
        </p:nvSpPr>
        <p:spPr>
          <a:xfrm>
            <a:off x="529506" y="1563638"/>
            <a:ext cx="84349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/>
              <a:t>Bir sıvıya uygulanan basınç sıvının her noktasına eşit olarak aktarılır ve bu </a:t>
            </a:r>
            <a:r>
              <a:rPr lang="tr-TR" sz="1400" b="1" dirty="0" smtClean="0"/>
              <a:t>Pascal prensibi </a:t>
            </a:r>
            <a:r>
              <a:rPr lang="tr-TR" sz="1400" dirty="0"/>
              <a:t>olarak adlandırılır. </a:t>
            </a:r>
            <a:endParaRPr lang="tr-TR" sz="1400" dirty="0" smtClean="0"/>
          </a:p>
        </p:txBody>
      </p:sp>
      <p:pic>
        <p:nvPicPr>
          <p:cNvPr id="1026" name="Picture 2" descr="C:\Users\Taliha\Desktop\Serdar\SUNUM\PNG\9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2152" y="1923678"/>
            <a:ext cx="3849688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Metin kutusu 4"/>
          <p:cNvSpPr txBox="1"/>
          <p:nvPr/>
        </p:nvSpPr>
        <p:spPr>
          <a:xfrm>
            <a:off x="544415" y="3723878"/>
            <a:ext cx="843498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/>
              <a:t>Şimdi sol pistonunun üzerine 8 </a:t>
            </a:r>
            <a:r>
              <a:rPr lang="tr-TR" sz="1400" dirty="0" err="1"/>
              <a:t>newton</a:t>
            </a:r>
            <a:r>
              <a:rPr lang="tr-TR" sz="1400" dirty="0"/>
              <a:t> ağırlık koyduğumuzu düşünün. </a:t>
            </a:r>
            <a:r>
              <a:rPr lang="tr-TR" sz="1400" dirty="0" smtClean="0"/>
              <a:t>Bu ağırlığı </a:t>
            </a:r>
            <a:r>
              <a:rPr lang="tr-TR" sz="1400" dirty="0"/>
              <a:t>dengelemesi için diğer pistonun üzerine ne kadar ağırlık koymamız </a:t>
            </a:r>
            <a:r>
              <a:rPr lang="tr-TR" sz="1400" dirty="0" smtClean="0"/>
              <a:t>gerekir? Bunu </a:t>
            </a:r>
            <a:r>
              <a:rPr lang="tr-TR" sz="1400" dirty="0"/>
              <a:t>çözmek için, sol taraftaki ağırlıktan dolayı sıvının üzerindeki basınç </a:t>
            </a:r>
            <a:r>
              <a:rPr lang="tr-TR" sz="1400" dirty="0" smtClean="0"/>
              <a:t>fazlalığını hesaplamamız </a:t>
            </a:r>
            <a:r>
              <a:rPr lang="tr-TR" sz="1400" dirty="0"/>
              <a:t>gerekir. Bu (8 N/10 cm2) veya 0.8 N/cm2’dir. Şimdi Pascal </a:t>
            </a:r>
            <a:r>
              <a:rPr lang="tr-TR" sz="1400" dirty="0" smtClean="0"/>
              <a:t>prensibine göre</a:t>
            </a:r>
            <a:r>
              <a:rPr lang="tr-TR" sz="1400" dirty="0"/>
              <a:t>, bu basınç sağdaki piston da dahil olmak üzere sıvının her tarafına </a:t>
            </a:r>
            <a:r>
              <a:rPr lang="tr-TR" sz="1400" dirty="0" smtClean="0"/>
              <a:t>uygulanır.</a:t>
            </a:r>
          </a:p>
        </p:txBody>
      </p:sp>
    </p:spTree>
    <p:extLst>
      <p:ext uri="{BB962C8B-B14F-4D97-AF65-F5344CB8AC3E}">
        <p14:creationId xmlns:p14="http://schemas.microsoft.com/office/powerpoint/2010/main" val="3916525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529507" y="627534"/>
            <a:ext cx="21755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GAZ MOLEKÜLLERİ</a:t>
            </a:r>
          </a:p>
        </p:txBody>
      </p:sp>
      <p:sp>
        <p:nvSpPr>
          <p:cNvPr id="3" name="Metin kutusu 2"/>
          <p:cNvSpPr txBox="1"/>
          <p:nvPr/>
        </p:nvSpPr>
        <p:spPr>
          <a:xfrm>
            <a:off x="522319" y="1707654"/>
            <a:ext cx="8434981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/>
              <a:t>Bir çoğumuz su kaynadığı zaman olduğu gibi bir sıvının gaza dönüştüğünü biliriz</a:t>
            </a:r>
            <a:r>
              <a:rPr lang="tr-TR" sz="1400" dirty="0" smtClean="0"/>
              <a:t>.</a:t>
            </a:r>
          </a:p>
          <a:p>
            <a:endParaRPr lang="tr-TR" sz="1400" dirty="0"/>
          </a:p>
          <a:p>
            <a:r>
              <a:rPr lang="tr-TR" sz="1400" dirty="0"/>
              <a:t>Gaz, sıvıya göre çok daha fazla yer kaplar. Bunun nedeni gaz </a:t>
            </a:r>
            <a:r>
              <a:rPr lang="tr-TR" sz="1400" dirty="0" smtClean="0"/>
              <a:t>moleküllerinin, sıvı </a:t>
            </a:r>
            <a:r>
              <a:rPr lang="tr-TR" sz="1400" dirty="0"/>
              <a:t>moleküllerinden daha fazla ayrık olmasıdır. </a:t>
            </a:r>
            <a:endParaRPr lang="tr-TR" sz="1400" dirty="0" smtClean="0"/>
          </a:p>
          <a:p>
            <a:endParaRPr lang="tr-TR" sz="1400" dirty="0"/>
          </a:p>
          <a:p>
            <a:r>
              <a:rPr lang="tr-TR" sz="1400" dirty="0" smtClean="0"/>
              <a:t>Aslında </a:t>
            </a:r>
            <a:r>
              <a:rPr lang="tr-TR" sz="1400" dirty="0"/>
              <a:t>gaz molekülleri </a:t>
            </a:r>
            <a:r>
              <a:rPr lang="tr-TR" sz="1400" dirty="0" smtClean="0"/>
              <a:t>hiçbir kuvvet </a:t>
            </a:r>
            <a:r>
              <a:rPr lang="tr-TR" sz="1400" dirty="0"/>
              <a:t>tarafından bir arada tutulmazlar ve boşlukta serbestçe yayılabilirler. </a:t>
            </a:r>
            <a:endParaRPr lang="tr-TR" sz="1400" dirty="0" smtClean="0"/>
          </a:p>
          <a:p>
            <a:endParaRPr lang="tr-TR" sz="1400" dirty="0"/>
          </a:p>
          <a:p>
            <a:r>
              <a:rPr lang="tr-TR" sz="1400" dirty="0" smtClean="0"/>
              <a:t>Sadece çarpıştıklarında </a:t>
            </a:r>
            <a:r>
              <a:rPr lang="tr-TR" sz="1400" dirty="0"/>
              <a:t>birbirlerine kuvvet uygularlar</a:t>
            </a:r>
            <a:r>
              <a:rPr lang="tr-TR" sz="1400" dirty="0" smtClean="0"/>
              <a:t>.</a:t>
            </a:r>
          </a:p>
          <a:p>
            <a:endParaRPr lang="tr-TR" sz="1400" dirty="0"/>
          </a:p>
          <a:p>
            <a:r>
              <a:rPr lang="tr-TR" sz="1400" dirty="0" smtClean="0"/>
              <a:t>İki </a:t>
            </a:r>
            <a:r>
              <a:rPr lang="tr-TR" sz="1400" dirty="0"/>
              <a:t>molekül çarpıştığında, </a:t>
            </a:r>
            <a:r>
              <a:rPr lang="tr-TR" sz="1400" dirty="0" smtClean="0"/>
              <a:t>birbirlerinden uzaklaşırlar </a:t>
            </a:r>
            <a:r>
              <a:rPr lang="tr-TR" sz="1400" dirty="0"/>
              <a:t>ve bir sonraki çarpışmaya kadar hareketlerine serbest devam ederler.</a:t>
            </a:r>
          </a:p>
        </p:txBody>
      </p:sp>
    </p:spTree>
    <p:extLst>
      <p:ext uri="{BB962C8B-B14F-4D97-AF65-F5344CB8AC3E}">
        <p14:creationId xmlns:p14="http://schemas.microsoft.com/office/powerpoint/2010/main" val="1451242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529507" y="627534"/>
            <a:ext cx="37164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SIVILAR VE GAZLARDA DİFÜZYON</a:t>
            </a:r>
          </a:p>
        </p:txBody>
      </p:sp>
      <p:sp>
        <p:nvSpPr>
          <p:cNvPr id="3" name="Metin kutusu 2"/>
          <p:cNvSpPr txBox="1"/>
          <p:nvPr/>
        </p:nvSpPr>
        <p:spPr>
          <a:xfrm>
            <a:off x="529507" y="1779662"/>
            <a:ext cx="843498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/>
              <a:t>Difüzyon, moleküllerin rastgele hareketlerinden dolayı birbirlerine karışmasıdır</a:t>
            </a:r>
            <a:r>
              <a:rPr lang="tr-TR" sz="1400" dirty="0" smtClean="0"/>
              <a:t>.</a:t>
            </a:r>
          </a:p>
          <a:p>
            <a:endParaRPr lang="tr-TR" sz="1400" dirty="0"/>
          </a:p>
          <a:p>
            <a:r>
              <a:rPr lang="tr-TR" sz="1400" dirty="0"/>
              <a:t>Bir sıvının molekülleri, diğer sıvıya doğru oldukça yavaş yayılırlar. </a:t>
            </a:r>
            <a:endParaRPr lang="tr-TR" sz="1400" dirty="0" smtClean="0"/>
          </a:p>
          <a:p>
            <a:endParaRPr lang="tr-TR" sz="1400" dirty="0" smtClean="0"/>
          </a:p>
          <a:p>
            <a:r>
              <a:rPr lang="tr-TR" sz="1400" dirty="0" smtClean="0"/>
              <a:t>Bir bardak karıştırılmadan </a:t>
            </a:r>
            <a:r>
              <a:rPr lang="tr-TR" sz="1400" dirty="0"/>
              <a:t>yeterince uzun bekletilen suya dikkatli bir şekilde bir damla gıda </a:t>
            </a:r>
            <a:r>
              <a:rPr lang="tr-TR" sz="1400" dirty="0" smtClean="0"/>
              <a:t>boyası koyduğunuzu düşünün.</a:t>
            </a:r>
          </a:p>
          <a:p>
            <a:endParaRPr lang="tr-TR" sz="1400" dirty="0"/>
          </a:p>
          <a:p>
            <a:r>
              <a:rPr lang="tr-TR" sz="1400" dirty="0" smtClean="0"/>
              <a:t>Bunu yaparsanız, boyanın </a:t>
            </a:r>
            <a:r>
              <a:rPr lang="tr-TR" sz="1400" dirty="0"/>
              <a:t>yavaş yavaş suyun her tarafına dağıldığını göreceksiniz. </a:t>
            </a:r>
            <a:endParaRPr lang="tr-TR" sz="1400" dirty="0" smtClean="0"/>
          </a:p>
          <a:p>
            <a:endParaRPr lang="tr-TR" sz="1400" dirty="0"/>
          </a:p>
          <a:p>
            <a:r>
              <a:rPr lang="tr-TR" sz="1400" dirty="0" smtClean="0"/>
              <a:t>Boyanın </a:t>
            </a:r>
            <a:r>
              <a:rPr lang="tr-TR" sz="1400" dirty="0"/>
              <a:t>suyun </a:t>
            </a:r>
            <a:r>
              <a:rPr lang="tr-TR" sz="1400" dirty="0" smtClean="0"/>
              <a:t>her </a:t>
            </a:r>
            <a:r>
              <a:rPr lang="nn-NO" sz="1400" dirty="0" smtClean="0"/>
              <a:t>tarafına </a:t>
            </a:r>
            <a:r>
              <a:rPr lang="nn-NO" sz="1400" dirty="0"/>
              <a:t>yayılması saatler alabilir hatta günler.</a:t>
            </a:r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2076085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529507" y="627534"/>
            <a:ext cx="219592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GAZLARDA </a:t>
            </a:r>
            <a:r>
              <a:rPr lang="tr-TR" sz="20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BASINÇ</a:t>
            </a:r>
          </a:p>
        </p:txBody>
      </p:sp>
      <p:sp>
        <p:nvSpPr>
          <p:cNvPr id="3" name="Metin kutusu 2"/>
          <p:cNvSpPr txBox="1"/>
          <p:nvPr/>
        </p:nvSpPr>
        <p:spPr>
          <a:xfrm>
            <a:off x="529507" y="1491630"/>
            <a:ext cx="8434981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/>
              <a:t>Gazlar sıvılara göre daha kolaylıkla sıkıştırılabilir. </a:t>
            </a:r>
            <a:endParaRPr lang="tr-TR" sz="1400" dirty="0" smtClean="0"/>
          </a:p>
          <a:p>
            <a:endParaRPr lang="tr-TR" sz="1400" dirty="0"/>
          </a:p>
          <a:p>
            <a:r>
              <a:rPr lang="tr-TR" sz="1400" dirty="0" smtClean="0"/>
              <a:t>Ancak </a:t>
            </a:r>
            <a:r>
              <a:rPr lang="tr-TR" sz="1400" dirty="0"/>
              <a:t>molekülleri arasında </a:t>
            </a:r>
            <a:r>
              <a:rPr lang="tr-TR" sz="1400" dirty="0" smtClean="0"/>
              <a:t>çok fazla </a:t>
            </a:r>
            <a:r>
              <a:rPr lang="tr-TR" sz="1400" dirty="0"/>
              <a:t>boşluk varsa molekülleri sıkıştırmak için daha fazla kuvvet gereklidir. </a:t>
            </a:r>
            <a:endParaRPr lang="tr-TR" sz="1400" dirty="0" smtClean="0"/>
          </a:p>
          <a:p>
            <a:endParaRPr lang="tr-TR" sz="1400" dirty="0"/>
          </a:p>
          <a:p>
            <a:r>
              <a:rPr lang="tr-TR" sz="1400" dirty="0" smtClean="0"/>
              <a:t>Kapalı bir yük </a:t>
            </a:r>
            <a:r>
              <a:rPr lang="tr-TR" sz="1400" dirty="0"/>
              <a:t>vagonun içerisinde etrafta uçuşan yaban arıları düşünün, sürekli olarak arabanın </a:t>
            </a:r>
            <a:r>
              <a:rPr lang="tr-TR" sz="1400" dirty="0" smtClean="0"/>
              <a:t>iç duvarlarına </a:t>
            </a:r>
            <a:r>
              <a:rPr lang="tr-TR" sz="1400" dirty="0"/>
              <a:t>çarparlar</a:t>
            </a:r>
            <a:r>
              <a:rPr lang="tr-TR" sz="1400" dirty="0" smtClean="0"/>
              <a:t>.</a:t>
            </a:r>
          </a:p>
          <a:p>
            <a:endParaRPr lang="tr-TR" sz="1400" dirty="0"/>
          </a:p>
          <a:p>
            <a:r>
              <a:rPr lang="tr-TR" sz="1400" dirty="0" smtClean="0"/>
              <a:t>Duvar </a:t>
            </a:r>
            <a:r>
              <a:rPr lang="tr-TR" sz="1400" dirty="0"/>
              <a:t>ile her çarpışma duvara uygulanan çok küçük bir itme </a:t>
            </a:r>
            <a:r>
              <a:rPr lang="tr-TR" sz="1400" dirty="0" smtClean="0"/>
              <a:t>ile sonuçlanır</a:t>
            </a:r>
            <a:r>
              <a:rPr lang="tr-TR" sz="1400" dirty="0"/>
              <a:t>, ancak yeterince arı varsa, duvara uygulanan toplam kuvvetin önemli </a:t>
            </a:r>
            <a:r>
              <a:rPr lang="tr-TR" sz="1400" dirty="0" smtClean="0"/>
              <a:t>boyutlara </a:t>
            </a:r>
            <a:r>
              <a:rPr lang="tr-TR" sz="1400" dirty="0" err="1" smtClean="0"/>
              <a:t>ulaşacabileceğini</a:t>
            </a:r>
            <a:r>
              <a:rPr lang="tr-TR" sz="1400" dirty="0" smtClean="0"/>
              <a:t> söyleyebiliriz.</a:t>
            </a:r>
          </a:p>
          <a:p>
            <a:endParaRPr lang="tr-TR" sz="1400" dirty="0"/>
          </a:p>
          <a:p>
            <a:r>
              <a:rPr lang="tr-TR" sz="1400" dirty="0" smtClean="0"/>
              <a:t>Aynı </a:t>
            </a:r>
            <a:r>
              <a:rPr lang="tr-TR" sz="1400" dirty="0"/>
              <a:t>zamanda çarpışmalar çok sık gerçekleşeceği </a:t>
            </a:r>
            <a:r>
              <a:rPr lang="tr-TR" sz="1400" dirty="0" smtClean="0"/>
              <a:t>için her </a:t>
            </a:r>
            <a:r>
              <a:rPr lang="tr-TR" sz="1400" dirty="0"/>
              <a:t>bir çarpışmanın birbirinden ayırt edilemeyeceğini de düşünebiliriz. </a:t>
            </a:r>
            <a:endParaRPr lang="tr-TR" sz="1400" dirty="0" smtClean="0"/>
          </a:p>
          <a:p>
            <a:endParaRPr lang="tr-TR" sz="1400" dirty="0"/>
          </a:p>
          <a:p>
            <a:r>
              <a:rPr lang="tr-TR" sz="1400" dirty="0" smtClean="0"/>
              <a:t>Bu </a:t>
            </a:r>
            <a:r>
              <a:rPr lang="tr-TR" sz="1400" dirty="0"/>
              <a:t>durum </a:t>
            </a:r>
            <a:r>
              <a:rPr lang="tr-TR" sz="1400" dirty="0" smtClean="0"/>
              <a:t>sabit bir </a:t>
            </a:r>
            <a:r>
              <a:rPr lang="tr-TR" sz="1400" dirty="0"/>
              <a:t>kuvvetin etkisi gibidir.</a:t>
            </a:r>
          </a:p>
        </p:txBody>
      </p:sp>
    </p:spTree>
    <p:extLst>
      <p:ext uri="{BB962C8B-B14F-4D97-AF65-F5344CB8AC3E}">
        <p14:creationId xmlns:p14="http://schemas.microsoft.com/office/powerpoint/2010/main" val="1292502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:blinds/>
      </p:transition>
    </mc:Choice>
    <mc:Fallback xmlns="">
      <p:transition spd="slow">
        <p:blinds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529507" y="627534"/>
            <a:ext cx="154221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BAROMETRE</a:t>
            </a:r>
          </a:p>
        </p:txBody>
      </p:sp>
      <p:sp>
        <p:nvSpPr>
          <p:cNvPr id="3" name="Metin kutusu 2"/>
          <p:cNvSpPr txBox="1"/>
          <p:nvPr/>
        </p:nvSpPr>
        <p:spPr>
          <a:xfrm>
            <a:off x="504787" y="1707654"/>
            <a:ext cx="8434981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/>
              <a:t>Barometre atmosfer basıncını ölçmek için kullanılan cihazdır</a:t>
            </a:r>
            <a:r>
              <a:rPr lang="tr-TR" sz="1400" dirty="0" smtClean="0"/>
              <a:t>.</a:t>
            </a:r>
          </a:p>
          <a:p>
            <a:endParaRPr lang="tr-TR" sz="1400" dirty="0"/>
          </a:p>
          <a:p>
            <a:r>
              <a:rPr lang="tr-TR" sz="1400" dirty="0"/>
              <a:t>Barometrenin en temel tipi şekilde gösterilmiştir. </a:t>
            </a:r>
            <a:endParaRPr lang="tr-TR" sz="1400" dirty="0" smtClean="0"/>
          </a:p>
          <a:p>
            <a:endParaRPr lang="tr-TR" sz="1400" dirty="0"/>
          </a:p>
          <a:p>
            <a:r>
              <a:rPr lang="tr-TR" sz="1400" dirty="0" smtClean="0"/>
              <a:t>Uzun bir tüp </a:t>
            </a:r>
            <a:r>
              <a:rPr lang="tr-TR" sz="1400" dirty="0"/>
              <a:t>cıva ile doldurulmuştur ve cıva dolu bir havuza </a:t>
            </a:r>
            <a:r>
              <a:rPr lang="tr-TR" sz="1400" dirty="0" smtClean="0"/>
              <a:t>ters çevrilmiştir.</a:t>
            </a:r>
          </a:p>
          <a:p>
            <a:endParaRPr lang="tr-TR" sz="1400" dirty="0"/>
          </a:p>
          <a:p>
            <a:r>
              <a:rPr lang="tr-TR" sz="1400" dirty="0" smtClean="0"/>
              <a:t>Bu </a:t>
            </a:r>
            <a:r>
              <a:rPr lang="tr-TR" sz="1400" dirty="0"/>
              <a:t>durumda cıva tüpün tepesinde durmaz, </a:t>
            </a:r>
            <a:r>
              <a:rPr lang="tr-TR" sz="1400" dirty="0" smtClean="0"/>
              <a:t>akar, tepesinden </a:t>
            </a:r>
            <a:r>
              <a:rPr lang="tr-TR" sz="1400" dirty="0"/>
              <a:t>ayrılır. </a:t>
            </a:r>
            <a:endParaRPr lang="tr-TR" sz="1400" dirty="0" smtClean="0"/>
          </a:p>
          <a:p>
            <a:endParaRPr lang="tr-TR" sz="1400" dirty="0"/>
          </a:p>
          <a:p>
            <a:r>
              <a:rPr lang="tr-TR" sz="1400" dirty="0" smtClean="0"/>
              <a:t>Cıva </a:t>
            </a:r>
            <a:r>
              <a:rPr lang="tr-TR" sz="1400" dirty="0"/>
              <a:t>seviyesi, cıva havuzundan </a:t>
            </a:r>
            <a:r>
              <a:rPr lang="tr-TR" sz="1400" dirty="0" smtClean="0"/>
              <a:t>yaklaşık 76 </a:t>
            </a:r>
            <a:r>
              <a:rPr lang="tr-TR" sz="1400" dirty="0"/>
              <a:t>cm yüksekliğine kadar düşer</a:t>
            </a:r>
            <a:r>
              <a:rPr lang="tr-TR" sz="1400" dirty="0" smtClean="0"/>
              <a:t>.</a:t>
            </a:r>
          </a:p>
          <a:p>
            <a:endParaRPr lang="tr-TR" sz="1400" dirty="0"/>
          </a:p>
          <a:p>
            <a:r>
              <a:rPr lang="tr-TR" sz="1400" dirty="0" smtClean="0"/>
              <a:t>Aletler </a:t>
            </a:r>
            <a:r>
              <a:rPr lang="tr-TR" sz="1400" dirty="0"/>
              <a:t>deniz </a:t>
            </a:r>
            <a:r>
              <a:rPr lang="tr-TR" sz="1400" dirty="0" smtClean="0"/>
              <a:t>seviyesinde olduğu </a:t>
            </a:r>
            <a:r>
              <a:rPr lang="tr-TR" sz="1400" dirty="0"/>
              <a:t>sürece, tüpün 76 cm’den ne kadar uzun </a:t>
            </a:r>
            <a:r>
              <a:rPr lang="tr-TR" sz="1400" dirty="0" smtClean="0"/>
              <a:t>yapıldığı önemli </a:t>
            </a:r>
            <a:r>
              <a:rPr lang="tr-TR" sz="1400" dirty="0"/>
              <a:t>değildir.</a:t>
            </a:r>
          </a:p>
        </p:txBody>
      </p:sp>
    </p:spTree>
    <p:extLst>
      <p:ext uri="{BB962C8B-B14F-4D97-AF65-F5344CB8AC3E}">
        <p14:creationId xmlns:p14="http://schemas.microsoft.com/office/powerpoint/2010/main" val="795909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ipple dir="r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theme/theme1.xml><?xml version="1.0" encoding="utf-8"?>
<a:theme xmlns:a="http://schemas.openxmlformats.org/drawingml/2006/main" name="BÖLÜM6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BÖLÜM6</Template>
  <TotalTime>18</TotalTime>
  <Words>625</Words>
  <Application>Microsoft Office PowerPoint</Application>
  <PresentationFormat>Ekran Gösterisi (16:9)</PresentationFormat>
  <Paragraphs>82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1" baseType="lpstr">
      <vt:lpstr>BÖLÜM6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Taliha</dc:creator>
  <cp:lastModifiedBy>Taliha</cp:lastModifiedBy>
  <cp:revision>3</cp:revision>
  <dcterms:created xsi:type="dcterms:W3CDTF">2017-01-30T08:36:40Z</dcterms:created>
  <dcterms:modified xsi:type="dcterms:W3CDTF">2017-01-31T08:01:58Z</dcterms:modified>
</cp:coreProperties>
</file>