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5" r:id="rId2"/>
    <p:sldId id="258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1560C-4AD1-402E-82BB-FC978AB4091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014FA-0433-42C6-816B-BA75685CFB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4763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2A6F5-4ED3-094D-9070-61A186D9F1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5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7F7098-5B5B-4B43-8EBB-7298898A1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4A5C508-15CE-4903-B265-9C84E86445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99649F-E69E-47F5-8272-961717F92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C911-A636-4ACC-82A0-31C5BC3132A8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389D8DD-A812-4BFB-AD38-64E9D80ED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1B26CEC-6B72-45B6-8B39-C66374526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03B-60E6-4D9C-9AD4-93D9686BC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334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923012-A40F-41F2-A8AD-3BB31D234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86DF723-5CF0-4C92-9402-6CDA39492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2E6A6A1-0677-41E3-A8F9-7693C518E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C911-A636-4ACC-82A0-31C5BC3132A8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7C14E64-3079-488F-B3DA-32EB13618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D226298-C685-4C8F-9540-284585B7A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03B-60E6-4D9C-9AD4-93D9686BC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78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B8CD5D0-8D34-44E8-9887-700BF32555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F9684FE-E9C7-47B2-A8BD-038F757300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5360271-5F7A-44DD-B234-50363090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C911-A636-4ACC-82A0-31C5BC3132A8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EF0DAE8-0795-4C87-949A-09FF4BAB6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4F0ABA1-DD35-42BF-B2B0-CA67ABDF7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03B-60E6-4D9C-9AD4-93D9686BC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96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A4F481-441A-4614-84F4-A66220139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446392-6660-495B-9BE3-75E99557B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CF3EDCE-9E65-492E-AF6E-DE65411B5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C911-A636-4ACC-82A0-31C5BC3132A8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3DCC091-7FB8-4C78-9A06-9DA5542B2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715886-207A-40BD-BCC0-94F9B9C8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03B-60E6-4D9C-9AD4-93D9686BC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270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709E79-21E8-45C7-A15B-0147F46FA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45346E9-88AA-4CD2-83AB-0A136809D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E59BC1-C954-41EB-9C29-A8DD692F3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C911-A636-4ACC-82A0-31C5BC3132A8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9F25F70-B0D6-4A2B-8AF1-AE78B542D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704A94C-6495-4FE8-AF5E-2B6AC3DE6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03B-60E6-4D9C-9AD4-93D9686BC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58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9D1CF1-8EF4-4A9A-B163-5461CA6FD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E4F868-B214-4431-8376-1238D170F9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F6E4F72-5F2F-4DEF-8650-479EBCA72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91E0E5C-915A-4722-8A19-04826C891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C911-A636-4ACC-82A0-31C5BC3132A8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04293F-2B26-4770-A363-9B048B4CA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905C2C3-8BD9-4EFF-AA28-57E27FB50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03B-60E6-4D9C-9AD4-93D9686BC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295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7FC944-9A72-4F5D-BC79-787FF0E42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83A0401-EFB1-41FB-A6D0-2D5F0D6F6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B20C161-1A26-4E0B-B1F4-3B8DFEA5D9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133FECE-E34D-4DBB-AB60-25C05E0DCB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18E4B85-6AC8-44A2-AF6D-7E3B9DAB3D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5EEA46F-6347-44E3-AA6F-EA05A46FC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C911-A636-4ACC-82A0-31C5BC3132A8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9EFC1DD-8924-431F-A4C8-4DD820328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C8E6F49-4A65-4783-BDFF-CBA8E4666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03B-60E6-4D9C-9AD4-93D9686BC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85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668B75-48CF-4169-95D1-D4D626E0D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D4FA0CB-DC44-4A35-8094-C338C877C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C911-A636-4ACC-82A0-31C5BC3132A8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674E490-C6FC-43B9-9C26-074F845E0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4FFE4A0-03D2-4214-87B0-7AA9B5B0F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03B-60E6-4D9C-9AD4-93D9686BC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42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FCFEF54-5108-45DD-9302-0E9E5617B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C911-A636-4ACC-82A0-31C5BC3132A8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FF3BB00-C985-4D05-95CB-BE9A1215A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8F907B3-CBC7-4E8C-97F7-D845CEC0F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03B-60E6-4D9C-9AD4-93D9686BC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62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58DF75-7791-4163-8476-3C38BE1BD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293330-3954-46D9-AFC0-3DFB0DACA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22792AC-2DC7-40D1-86C9-52FC4C212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DAE0326-2689-4CE6-B734-190FBE2D2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C911-A636-4ACC-82A0-31C5BC3132A8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DFD119D-E2D6-43F5-95A7-680869EC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020D4B2-58C0-4FD1-A06E-60C9C4644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03B-60E6-4D9C-9AD4-93D9686BC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955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2B56F4-C8E8-422A-A6A5-BA2AB64C1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CCCC75C-6D1D-4AFA-B24D-307F97B3EF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41C2113-A6D1-4736-96C5-8F301431D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63039EB-3812-4A3F-88F5-3924381A8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C911-A636-4ACC-82A0-31C5BC3132A8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3BAA8A-F210-4D65-9F61-A6C5A93F3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72A3829-10B0-4D6A-875E-83CACE9F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703B-60E6-4D9C-9AD4-93D9686BC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191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5F52132-05ED-4FD0-959B-E534D24F4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AC2F4DA-04B3-4D07-9BBF-6C4FA3FAF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4C2A8A7-B3E0-452F-91D8-CF42E03EC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AC911-A636-4ACC-82A0-31C5BC3132A8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1A40DC-3109-4585-A65C-06EDA273A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F17DD63-72A1-4744-9F9E-BCB2C5D42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7703B-60E6-4D9C-9AD4-93D9686BC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090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5EAE061-4AFE-4B3A-8FA1-FC5953E7E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0398FB-7D27-4C59-A68B-663AE7A37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9DFE60D-D460-4632-B23F-A5E9ABB120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520" y="2744662"/>
            <a:ext cx="6589707" cy="2387600"/>
          </a:xfrm>
        </p:spPr>
        <p:txBody>
          <a:bodyPr>
            <a:normAutofit/>
          </a:bodyPr>
          <a:lstStyle/>
          <a:p>
            <a:pPr algn="r"/>
            <a:r>
              <a:rPr lang="tr-TR" sz="5100"/>
              <a:t>Bilimsel Süreç Becerileri</a:t>
            </a:r>
            <a:br>
              <a:rPr lang="tr-TR" sz="5100"/>
            </a:br>
            <a:r>
              <a:rPr lang="tr-TR" sz="5100"/>
              <a:t>TEMEL BECERİLER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DEE8134-8942-423C-9EAA-0110FCA11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067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7262" y="121275"/>
            <a:ext cx="7474172" cy="1325563"/>
          </a:xfrm>
        </p:spPr>
        <p:txBody>
          <a:bodyPr>
            <a:normAutofit/>
          </a:bodyPr>
          <a:lstStyle/>
          <a:p>
            <a:r>
              <a:rPr lang="tr-TR" altLang="zh-CN" sz="5400" b="1" dirty="0"/>
              <a:t>Temel Beceriler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3065" y="2773778"/>
            <a:ext cx="6467867" cy="3450613"/>
          </a:xfrm>
        </p:spPr>
        <p:txBody>
          <a:bodyPr anchor="ctr">
            <a:normAutofit/>
          </a:bodyPr>
          <a:lstStyle/>
          <a:p>
            <a:pPr>
              <a:buFontTx/>
              <a:buChar char="•"/>
            </a:pPr>
            <a:r>
              <a:rPr lang="tr-TR" altLang="zh-CN" sz="3600" dirty="0"/>
              <a:t> Gözlem yapma </a:t>
            </a:r>
          </a:p>
          <a:p>
            <a:pPr>
              <a:buFontTx/>
              <a:buChar char="•"/>
            </a:pPr>
            <a:r>
              <a:rPr lang="tr-TR" altLang="zh-CN" sz="3600" dirty="0"/>
              <a:t>  Sınıflama </a:t>
            </a:r>
          </a:p>
          <a:p>
            <a:pPr>
              <a:buFontTx/>
              <a:buChar char="•"/>
            </a:pPr>
            <a:r>
              <a:rPr lang="tr-TR" altLang="zh-CN" sz="3600" dirty="0"/>
              <a:t>  İletişim kurma</a:t>
            </a:r>
          </a:p>
          <a:p>
            <a:pPr>
              <a:buFontTx/>
              <a:buChar char="•"/>
            </a:pPr>
            <a:r>
              <a:rPr lang="tr-TR" altLang="zh-CN" sz="3600" dirty="0"/>
              <a:t>  Ölçme</a:t>
            </a:r>
          </a:p>
          <a:p>
            <a:pPr>
              <a:buFontTx/>
              <a:buChar char="•"/>
            </a:pPr>
            <a:r>
              <a:rPr lang="tr-TR" altLang="zh-CN" sz="3600" dirty="0"/>
              <a:t>  Çıkarımda bulunma  </a:t>
            </a:r>
          </a:p>
          <a:p>
            <a:endParaRPr lang="tr-TR" altLang="zh-CN" sz="3600" dirty="0"/>
          </a:p>
          <a:p>
            <a:endParaRPr lang="en-US" sz="3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3E5DDB9-A7ED-4457-AB8E-CB0B9CB954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219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tr-TR" b="1">
                <a:cs typeface="Times New Roman" charset="0"/>
              </a:rPr>
              <a:t>GÖZLEM</a:t>
            </a:r>
            <a:r>
              <a:rPr lang="tr-TR" b="1"/>
              <a:t> YAPMA</a:t>
            </a:r>
            <a:br>
              <a:rPr lang="tr-TR" b="1"/>
            </a:br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tr-TR" sz="2200" dirty="0"/>
              <a:t>Uygun duyuların veya araçların kullanılarak obje yada olaylar hakkında doğrudan bilgi elde etmek amacıyla gerçekleştirilen bir işlemdir.</a:t>
            </a:r>
          </a:p>
          <a:p>
            <a:r>
              <a:rPr lang="tr-TR" sz="2200" dirty="0"/>
              <a:t>Önemli olan; gözlem esnasında öğrencilerin bütün duyu organlarını kullanarak nesnelerin benzer ve farklı yönlerini, nesne ve olaylardaki değişimleri ayırt edebilmeleridir.</a:t>
            </a:r>
          </a:p>
          <a:p>
            <a:r>
              <a:rPr lang="tr-TR" sz="2200" dirty="0"/>
              <a:t>Öğrencilere gözlem esnasında büyüteç, mikroskop, </a:t>
            </a:r>
            <a:r>
              <a:rPr lang="tr-TR" sz="2200" dirty="0" err="1"/>
              <a:t>steteskop</a:t>
            </a:r>
            <a:r>
              <a:rPr lang="tr-TR" sz="2200" dirty="0"/>
              <a:t> gibi yapılan gözlemin duyarlılığını artıran araçlar kullandırılmalıdır. </a:t>
            </a:r>
          </a:p>
          <a:p>
            <a:endParaRPr lang="tr-TR" sz="2200" dirty="0"/>
          </a:p>
          <a:p>
            <a:endParaRPr lang="tr-TR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8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199" y="447741"/>
            <a:ext cx="4278623" cy="1645919"/>
          </a:xfrm>
        </p:spPr>
        <p:txBody>
          <a:bodyPr>
            <a:normAutofit/>
          </a:bodyPr>
          <a:lstStyle/>
          <a:p>
            <a:r>
              <a:rPr lang="tr-TR" sz="4000" b="1" dirty="0">
                <a:cs typeface="Times New Roman" charset="0"/>
              </a:rPr>
              <a:t>SINIFLAMA</a:t>
            </a:r>
            <a:br>
              <a:rPr lang="tr-TR" sz="4000" b="1" dirty="0">
                <a:cs typeface="Times New Roman" charset="0"/>
              </a:rPr>
            </a:br>
            <a:endParaRPr lang="en-US" sz="40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AD93FD3-7DF2-4DC8-BD55-8B2EB5F63F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53579"/>
            <a:ext cx="8109718" cy="4604421"/>
          </a:xfrm>
          <a:custGeom>
            <a:avLst/>
            <a:gdLst>
              <a:gd name="connsiteX0" fmla="*/ 7381313 w 8109718"/>
              <a:gd name="connsiteY0" fmla="*/ 1839459 h 4604421"/>
              <a:gd name="connsiteX1" fmla="*/ 7381313 w 8109718"/>
              <a:gd name="connsiteY1" fmla="*/ 1853646 h 4604421"/>
              <a:gd name="connsiteX2" fmla="*/ 7379359 w 8109718"/>
              <a:gd name="connsiteY2" fmla="*/ 1846552 h 4604421"/>
              <a:gd name="connsiteX3" fmla="*/ 1321854 w 8109718"/>
              <a:gd name="connsiteY3" fmla="*/ 0 h 4604421"/>
              <a:gd name="connsiteX4" fmla="*/ 5365317 w 8109718"/>
              <a:gd name="connsiteY4" fmla="*/ 0 h 4604421"/>
              <a:gd name="connsiteX5" fmla="*/ 5985373 w 8109718"/>
              <a:gd name="connsiteY5" fmla="*/ 365439 h 4604421"/>
              <a:gd name="connsiteX6" fmla="*/ 8011470 w 8109718"/>
              <a:gd name="connsiteY6" fmla="*/ 3854515 h 4604421"/>
              <a:gd name="connsiteX7" fmla="*/ 8011470 w 8109718"/>
              <a:gd name="connsiteY7" fmla="*/ 4567993 h 4604421"/>
              <a:gd name="connsiteX8" fmla="*/ 7998115 w 8109718"/>
              <a:gd name="connsiteY8" fmla="*/ 4590992 h 4604421"/>
              <a:gd name="connsiteX9" fmla="*/ 7990317 w 8109718"/>
              <a:gd name="connsiteY9" fmla="*/ 4604421 h 4604421"/>
              <a:gd name="connsiteX10" fmla="*/ 0 w 8109718"/>
              <a:gd name="connsiteY10" fmla="*/ 4604421 h 4604421"/>
              <a:gd name="connsiteX11" fmla="*/ 0 w 8109718"/>
              <a:gd name="connsiteY11" fmla="*/ 1564110 h 4604421"/>
              <a:gd name="connsiteX12" fmla="*/ 27177 w 8109718"/>
              <a:gd name="connsiteY12" fmla="*/ 1517107 h 4604421"/>
              <a:gd name="connsiteX13" fmla="*/ 693065 w 8109718"/>
              <a:gd name="connsiteY13" fmla="*/ 365439 h 4604421"/>
              <a:gd name="connsiteX14" fmla="*/ 1321854 w 8109718"/>
              <a:gd name="connsiteY14" fmla="*/ 0 h 460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09718" h="4604421">
                <a:moveTo>
                  <a:pt x="7381313" y="1839459"/>
                </a:moveTo>
                <a:lnTo>
                  <a:pt x="7381313" y="1853646"/>
                </a:lnTo>
                <a:lnTo>
                  <a:pt x="7379359" y="1846552"/>
                </a:lnTo>
                <a:close/>
                <a:moveTo>
                  <a:pt x="1321854" y="0"/>
                </a:moveTo>
                <a:cubicBezTo>
                  <a:pt x="1321854" y="0"/>
                  <a:pt x="1321854" y="0"/>
                  <a:pt x="5365317" y="0"/>
                </a:cubicBezTo>
                <a:cubicBezTo>
                  <a:pt x="5618580" y="0"/>
                  <a:pt x="5863108" y="139215"/>
                  <a:pt x="5985373" y="365439"/>
                </a:cubicBezTo>
                <a:cubicBezTo>
                  <a:pt x="5985373" y="365439"/>
                  <a:pt x="5985373" y="365439"/>
                  <a:pt x="8011470" y="3854515"/>
                </a:cubicBezTo>
                <a:cubicBezTo>
                  <a:pt x="8142468" y="4072039"/>
                  <a:pt x="8142468" y="4350470"/>
                  <a:pt x="8011470" y="4567993"/>
                </a:cubicBezTo>
                <a:cubicBezTo>
                  <a:pt x="8011470" y="4567993"/>
                  <a:pt x="8011470" y="4567993"/>
                  <a:pt x="7998115" y="4590992"/>
                </a:cubicBezTo>
                <a:lnTo>
                  <a:pt x="7990317" y="4604421"/>
                </a:lnTo>
                <a:lnTo>
                  <a:pt x="0" y="4604421"/>
                </a:lnTo>
                <a:lnTo>
                  <a:pt x="0" y="1564110"/>
                </a:lnTo>
                <a:lnTo>
                  <a:pt x="27177" y="1517107"/>
                </a:lnTo>
                <a:cubicBezTo>
                  <a:pt x="220245" y="1183191"/>
                  <a:pt x="440895" y="801574"/>
                  <a:pt x="693065" y="365439"/>
                </a:cubicBezTo>
                <a:cubicBezTo>
                  <a:pt x="824063" y="139215"/>
                  <a:pt x="1059859" y="0"/>
                  <a:pt x="1321854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56571CF-1434-4180-A385-D4AC63B6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76856" y="1827416"/>
            <a:ext cx="4418320" cy="3877280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9D0EF7D-8D7F-4A18-A68B-92E2D4487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52343" y="825104"/>
            <a:ext cx="2926988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  <a:alpha val="5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770F868-28FE-4B38-8FC7-E9C841B83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7830" y="567451"/>
            <a:ext cx="1128382" cy="847206"/>
            <a:chOff x="5307830" y="325570"/>
            <a:chExt cx="1128382" cy="847206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E5BF88F-B1F5-4A09-887A-B5CA246CAC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D8984A5C-991A-40D3-A4C9-7E0DCA2A7A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199" y="2912937"/>
            <a:ext cx="4741917" cy="3093546"/>
          </a:xfrm>
        </p:spPr>
        <p:txBody>
          <a:bodyPr>
            <a:normAutofit/>
          </a:bodyPr>
          <a:lstStyle/>
          <a:p>
            <a:r>
              <a:rPr lang="tr-TR" sz="2200">
                <a:solidFill>
                  <a:schemeClr val="bg1"/>
                </a:solidFill>
              </a:rPr>
              <a:t>Bilimde bilgilerin organize edilmesinde önemli bir yoldur. </a:t>
            </a:r>
          </a:p>
          <a:p>
            <a:pPr marL="0" indent="0">
              <a:buNone/>
            </a:pPr>
            <a:endParaRPr lang="tr-TR" sz="2200">
              <a:solidFill>
                <a:schemeClr val="bg1"/>
              </a:solidFill>
            </a:endParaRPr>
          </a:p>
          <a:p>
            <a:r>
              <a:rPr lang="tr-TR" sz="2200">
                <a:solidFill>
                  <a:schemeClr val="bg1"/>
                </a:solidFill>
              </a:rPr>
              <a:t>Öğrencilerin sınıflama yaparken nesnelerin benzer özellikleri üzerine odaklanmaları, onların nesnenin en önemli özelliğini ve fonksiyonunu anlamalarına yardımcı olur. </a:t>
            </a:r>
            <a:endParaRPr lang="en-US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798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tr-TR" b="1">
                <a:cs typeface="Times New Roman" charset="0"/>
              </a:rPr>
              <a:t>ÖLÇME</a:t>
            </a:r>
            <a:br>
              <a:rPr lang="tr-TR"/>
            </a:br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tr-TR" sz="2600"/>
              <a:t>Gözlenen niteliklerin sayı ya da sembollerle gösterilmesidir. </a:t>
            </a:r>
            <a:r>
              <a:rPr lang="tr-TR" sz="2600">
                <a:cs typeface="Times New Roman" charset="0"/>
              </a:rPr>
              <a:t>Birebir eşleme küçük çocuklar için gerekli bir </a:t>
            </a:r>
            <a:r>
              <a:rPr lang="tr-TR" sz="2600"/>
              <a:t>süreçtir</a:t>
            </a:r>
            <a:r>
              <a:rPr lang="tr-TR" sz="2600">
                <a:cs typeface="Times New Roman" charset="0"/>
              </a:rPr>
              <a:t>. Bu ikili kıyaslamalar öğrencileri sayı kavramını anlamaya sevk eder.</a:t>
            </a:r>
            <a:r>
              <a:rPr lang="tr-TR" sz="2600"/>
              <a:t> </a:t>
            </a:r>
          </a:p>
          <a:p>
            <a:r>
              <a:rPr lang="tr-TR" sz="2600"/>
              <a:t>V</a:t>
            </a:r>
            <a:r>
              <a:rPr lang="tr-TR" sz="2600">
                <a:cs typeface="Times New Roman" charset="0"/>
              </a:rPr>
              <a:t>eriler</a:t>
            </a:r>
            <a:r>
              <a:rPr lang="tr-TR" sz="2600"/>
              <a:t>;</a:t>
            </a:r>
            <a:r>
              <a:rPr lang="tr-TR" sz="2600">
                <a:cs typeface="Times New Roman" charset="0"/>
              </a:rPr>
              <a:t> çizelgeler, tablolar, grafikler, resimler, modeller, yazılar, resimli grafikler, haritalar veya diğer düzenleyici biçimlerle kaydedilebilir.</a:t>
            </a:r>
            <a:endParaRPr lang="en-US" sz="26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18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tr-TR">
                <a:solidFill>
                  <a:srgbClr val="FFFFFF"/>
                </a:solidFill>
                <a:latin typeface="Arial" charset="0"/>
                <a:cs typeface="Arial" charset="0"/>
              </a:rPr>
              <a:t>İLETİŞİM KURMA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tr-TR" dirty="0"/>
              <a:t>İletişim kurma, gözlemler sonucu elde edilen verileri diğer insanların anlayabileceği çeşitli bilgi formlarına dönüştürmedir. </a:t>
            </a:r>
          </a:p>
          <a:p>
            <a:endParaRPr lang="tr-TR" dirty="0"/>
          </a:p>
          <a:p>
            <a:r>
              <a:rPr lang="tr-TR" dirty="0"/>
              <a:t>Resimler, grafikler, şekiller, şemalar, diyagramlar bu bilgi formu örnekleri olarak sıralanabilir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270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b="1" dirty="0"/>
              <a:t>ÇIKARIM YAPMA 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tr-TR" kern="0" dirty="0">
                <a:ea typeface="ＭＳ Ｐゴシック"/>
                <a:cs typeface="Verdana"/>
              </a:rPr>
              <a:t>Çıkarım yapma, gözlemler sonucu elde edilen bilgilerin veya önceki tecrübe ve bilgilere dayalı olarak yapılan gözlemlerin yorumlanması olarak tanımlanabilir.</a:t>
            </a:r>
          </a:p>
          <a:p>
            <a:r>
              <a:rPr lang="tr-TR" dirty="0">
                <a:cs typeface="Verdana"/>
              </a:rPr>
              <a:t>Dolayısıyla öğrencilerin doğru çıkarımlar yapabilmeleri, araştırma sürecinde yaptıkları gözlemlerin nicelik ve niteliğine bağlıdır. </a:t>
            </a:r>
          </a:p>
          <a:p>
            <a:endParaRPr lang="en-US" dirty="0">
              <a:cs typeface="Verdana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2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236</Words>
  <Application>Microsoft Office PowerPoint</Application>
  <PresentationFormat>Geniş ekran</PresentationFormat>
  <Paragraphs>27</Paragraphs>
  <Slides>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Bilimsel Süreç Becerileri TEMEL BECERİLER</vt:lpstr>
      <vt:lpstr>Temel Beceriler</vt:lpstr>
      <vt:lpstr>GÖZLEM YAPMA </vt:lpstr>
      <vt:lpstr>SINIFLAMA </vt:lpstr>
      <vt:lpstr>ÖLÇME </vt:lpstr>
      <vt:lpstr>İLETİŞİM KURMA</vt:lpstr>
      <vt:lpstr>ÇIKARIM YAPMA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Bilimsel Süreç Becerileri TEMEL BECERİLER</dc:title>
  <dc:creator>Eren CEYLAN</dc:creator>
  <cp:lastModifiedBy>Eren CEYLAN</cp:lastModifiedBy>
  <cp:revision>1</cp:revision>
  <dcterms:created xsi:type="dcterms:W3CDTF">2020-04-06T19:09:41Z</dcterms:created>
  <dcterms:modified xsi:type="dcterms:W3CDTF">2020-04-06T19:10:59Z</dcterms:modified>
</cp:coreProperties>
</file>