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86" r:id="rId2"/>
    <p:sldId id="387" r:id="rId3"/>
    <p:sldId id="388" r:id="rId4"/>
    <p:sldId id="389" r:id="rId5"/>
    <p:sldId id="390" r:id="rId6"/>
    <p:sldId id="391" r:id="rId7"/>
    <p:sldId id="392" r:id="rId8"/>
    <p:sldId id="39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13" autoAdjust="0"/>
    <p:restoredTop sz="94660"/>
  </p:normalViewPr>
  <p:slideViewPr>
    <p:cSldViewPr snapToGrid="0">
      <p:cViewPr varScale="1">
        <p:scale>
          <a:sx n="91" d="100"/>
          <a:sy n="91" d="100"/>
        </p:scale>
        <p:origin x="390"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tr-T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8D5B7361-C55B-4E03-9FC5-1C1F3D2343E8}" type="datetimeFigureOut">
              <a:rPr lang="tr-TR" smtClean="0"/>
              <a:t>11.5.2018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184B414-1926-4A54-B194-8949C0EDFAE4}" type="slidenum">
              <a:rPr lang="tr-TR" smtClean="0"/>
              <a:t>‹#›</a:t>
            </a:fld>
            <a:endParaRPr lang="tr-TR"/>
          </a:p>
        </p:txBody>
      </p:sp>
    </p:spTree>
    <p:extLst>
      <p:ext uri="{BB962C8B-B14F-4D97-AF65-F5344CB8AC3E}">
        <p14:creationId xmlns:p14="http://schemas.microsoft.com/office/powerpoint/2010/main" val="3104892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8D5B7361-C55B-4E03-9FC5-1C1F3D2343E8}" type="datetimeFigureOut">
              <a:rPr lang="tr-TR" smtClean="0"/>
              <a:t>11.5.2018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184B414-1926-4A54-B194-8949C0EDFAE4}" type="slidenum">
              <a:rPr lang="tr-TR" smtClean="0"/>
              <a:t>‹#›</a:t>
            </a:fld>
            <a:endParaRPr lang="tr-TR"/>
          </a:p>
        </p:txBody>
      </p:sp>
    </p:spTree>
    <p:extLst>
      <p:ext uri="{BB962C8B-B14F-4D97-AF65-F5344CB8AC3E}">
        <p14:creationId xmlns:p14="http://schemas.microsoft.com/office/powerpoint/2010/main" val="22475786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8D5B7361-C55B-4E03-9FC5-1C1F3D2343E8}" type="datetimeFigureOut">
              <a:rPr lang="tr-TR" smtClean="0"/>
              <a:t>11.5.2018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184B414-1926-4A54-B194-8949C0EDFAE4}" type="slidenum">
              <a:rPr lang="tr-TR" smtClean="0"/>
              <a:t>‹#›</a:t>
            </a:fld>
            <a:endParaRPr lang="tr-TR"/>
          </a:p>
        </p:txBody>
      </p:sp>
    </p:spTree>
    <p:extLst>
      <p:ext uri="{BB962C8B-B14F-4D97-AF65-F5344CB8AC3E}">
        <p14:creationId xmlns:p14="http://schemas.microsoft.com/office/powerpoint/2010/main" val="1399079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8D5B7361-C55B-4E03-9FC5-1C1F3D2343E8}" type="datetimeFigureOut">
              <a:rPr lang="tr-TR" smtClean="0"/>
              <a:t>11.5.2018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184B414-1926-4A54-B194-8949C0EDFAE4}" type="slidenum">
              <a:rPr lang="tr-TR" smtClean="0"/>
              <a:t>‹#›</a:t>
            </a:fld>
            <a:endParaRPr lang="tr-TR"/>
          </a:p>
        </p:txBody>
      </p:sp>
    </p:spTree>
    <p:extLst>
      <p:ext uri="{BB962C8B-B14F-4D97-AF65-F5344CB8AC3E}">
        <p14:creationId xmlns:p14="http://schemas.microsoft.com/office/powerpoint/2010/main" val="22602647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tr-T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D5B7361-C55B-4E03-9FC5-1C1F3D2343E8}" type="datetimeFigureOut">
              <a:rPr lang="tr-TR" smtClean="0"/>
              <a:t>11.5.2018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184B414-1926-4A54-B194-8949C0EDFAE4}" type="slidenum">
              <a:rPr lang="tr-TR" smtClean="0"/>
              <a:t>‹#›</a:t>
            </a:fld>
            <a:endParaRPr lang="tr-TR"/>
          </a:p>
        </p:txBody>
      </p:sp>
    </p:spTree>
    <p:extLst>
      <p:ext uri="{BB962C8B-B14F-4D97-AF65-F5344CB8AC3E}">
        <p14:creationId xmlns:p14="http://schemas.microsoft.com/office/powerpoint/2010/main" val="42190458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8D5B7361-C55B-4E03-9FC5-1C1F3D2343E8}" type="datetimeFigureOut">
              <a:rPr lang="tr-TR" smtClean="0"/>
              <a:t>11.5.2018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184B414-1926-4A54-B194-8949C0EDFAE4}" type="slidenum">
              <a:rPr lang="tr-TR" smtClean="0"/>
              <a:t>‹#›</a:t>
            </a:fld>
            <a:endParaRPr lang="tr-TR"/>
          </a:p>
        </p:txBody>
      </p:sp>
    </p:spTree>
    <p:extLst>
      <p:ext uri="{BB962C8B-B14F-4D97-AF65-F5344CB8AC3E}">
        <p14:creationId xmlns:p14="http://schemas.microsoft.com/office/powerpoint/2010/main" val="31351492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tr-T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8D5B7361-C55B-4E03-9FC5-1C1F3D2343E8}" type="datetimeFigureOut">
              <a:rPr lang="tr-TR" smtClean="0"/>
              <a:t>11.5.2018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D184B414-1926-4A54-B194-8949C0EDFAE4}" type="slidenum">
              <a:rPr lang="tr-TR" smtClean="0"/>
              <a:t>‹#›</a:t>
            </a:fld>
            <a:endParaRPr lang="tr-TR"/>
          </a:p>
        </p:txBody>
      </p:sp>
    </p:spTree>
    <p:extLst>
      <p:ext uri="{BB962C8B-B14F-4D97-AF65-F5344CB8AC3E}">
        <p14:creationId xmlns:p14="http://schemas.microsoft.com/office/powerpoint/2010/main" val="33721664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8D5B7361-C55B-4E03-9FC5-1C1F3D2343E8}" type="datetimeFigureOut">
              <a:rPr lang="tr-TR" smtClean="0"/>
              <a:t>11.5.2018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D184B414-1926-4A54-B194-8949C0EDFAE4}" type="slidenum">
              <a:rPr lang="tr-TR" smtClean="0"/>
              <a:t>‹#›</a:t>
            </a:fld>
            <a:endParaRPr lang="tr-TR"/>
          </a:p>
        </p:txBody>
      </p:sp>
    </p:spTree>
    <p:extLst>
      <p:ext uri="{BB962C8B-B14F-4D97-AF65-F5344CB8AC3E}">
        <p14:creationId xmlns:p14="http://schemas.microsoft.com/office/powerpoint/2010/main" val="1841440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5B7361-C55B-4E03-9FC5-1C1F3D2343E8}" type="datetimeFigureOut">
              <a:rPr lang="tr-TR" smtClean="0"/>
              <a:t>11.5.2018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D184B414-1926-4A54-B194-8949C0EDFAE4}" type="slidenum">
              <a:rPr lang="tr-TR" smtClean="0"/>
              <a:t>‹#›</a:t>
            </a:fld>
            <a:endParaRPr lang="tr-TR"/>
          </a:p>
        </p:txBody>
      </p:sp>
    </p:spTree>
    <p:extLst>
      <p:ext uri="{BB962C8B-B14F-4D97-AF65-F5344CB8AC3E}">
        <p14:creationId xmlns:p14="http://schemas.microsoft.com/office/powerpoint/2010/main" val="3206185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D5B7361-C55B-4E03-9FC5-1C1F3D2343E8}" type="datetimeFigureOut">
              <a:rPr lang="tr-TR" smtClean="0"/>
              <a:t>11.5.2018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184B414-1926-4A54-B194-8949C0EDFAE4}" type="slidenum">
              <a:rPr lang="tr-TR" smtClean="0"/>
              <a:t>‹#›</a:t>
            </a:fld>
            <a:endParaRPr lang="tr-TR"/>
          </a:p>
        </p:txBody>
      </p:sp>
    </p:spTree>
    <p:extLst>
      <p:ext uri="{BB962C8B-B14F-4D97-AF65-F5344CB8AC3E}">
        <p14:creationId xmlns:p14="http://schemas.microsoft.com/office/powerpoint/2010/main" val="4144515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D5B7361-C55B-4E03-9FC5-1C1F3D2343E8}" type="datetimeFigureOut">
              <a:rPr lang="tr-TR" smtClean="0"/>
              <a:t>11.5.2018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184B414-1926-4A54-B194-8949C0EDFAE4}" type="slidenum">
              <a:rPr lang="tr-TR" smtClean="0"/>
              <a:t>‹#›</a:t>
            </a:fld>
            <a:endParaRPr lang="tr-TR"/>
          </a:p>
        </p:txBody>
      </p:sp>
    </p:spTree>
    <p:extLst>
      <p:ext uri="{BB962C8B-B14F-4D97-AF65-F5344CB8AC3E}">
        <p14:creationId xmlns:p14="http://schemas.microsoft.com/office/powerpoint/2010/main" val="25072484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D5B7361-C55B-4E03-9FC5-1C1F3D2343E8}" type="datetimeFigureOut">
              <a:rPr lang="tr-TR" smtClean="0"/>
              <a:t>11.5.2018</a:t>
            </a:fld>
            <a:endParaRPr lang="tr-T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84B414-1926-4A54-B194-8949C0EDFAE4}" type="slidenum">
              <a:rPr lang="tr-TR" smtClean="0"/>
              <a:t>‹#›</a:t>
            </a:fld>
            <a:endParaRPr lang="tr-TR"/>
          </a:p>
        </p:txBody>
      </p:sp>
    </p:spTree>
    <p:extLst>
      <p:ext uri="{BB962C8B-B14F-4D97-AF65-F5344CB8AC3E}">
        <p14:creationId xmlns:p14="http://schemas.microsoft.com/office/powerpoint/2010/main" val="38555577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V.Basic ve programlama-43</a:t>
            </a:r>
            <a:endParaRPr lang="tr-TR" dirty="0"/>
          </a:p>
        </p:txBody>
      </p:sp>
      <p:sp>
        <p:nvSpPr>
          <p:cNvPr id="3" name="Content Placeholder 2"/>
          <p:cNvSpPr>
            <a:spLocks noGrp="1"/>
          </p:cNvSpPr>
          <p:nvPr>
            <p:ph idx="1"/>
          </p:nvPr>
        </p:nvSpPr>
        <p:spPr/>
        <p:txBody>
          <a:bodyPr>
            <a:normAutofit/>
          </a:bodyPr>
          <a:lstStyle/>
          <a:p>
            <a:pPr marL="0" indent="0">
              <a:buNone/>
            </a:pPr>
            <a:r>
              <a:rPr lang="tr-TR" b="1" dirty="0" smtClean="0"/>
              <a:t>Kullanıcı Fonksiyonları</a:t>
            </a:r>
          </a:p>
          <a:p>
            <a:pPr marL="0" indent="0">
              <a:buNone/>
            </a:pPr>
            <a:r>
              <a:rPr lang="tr-TR" dirty="0"/>
              <a:t>Bu alt programlara kullanıcı tanımlı fonksiyonlar da denilir. Bu alt programlar geriye bir değer döndürürler. </a:t>
            </a:r>
          </a:p>
          <a:p>
            <a:pPr marL="0" indent="0">
              <a:buNone/>
            </a:pPr>
            <a:r>
              <a:rPr lang="tr-TR" dirty="0"/>
              <a:t>Bunlar V.B. deki fonksiyonlar gibidir. Parametre(ler)  alırlar ve tek değer </a:t>
            </a:r>
            <a:r>
              <a:rPr lang="tr-TR" dirty="0" smtClean="0"/>
              <a:t>döndürüler</a:t>
            </a:r>
            <a:r>
              <a:rPr lang="tr-TR" dirty="0"/>
              <a:t>.</a:t>
            </a:r>
          </a:p>
          <a:p>
            <a:pPr marL="0" indent="0">
              <a:buNone/>
            </a:pPr>
            <a:r>
              <a:rPr lang="tr-TR" dirty="0"/>
              <a:t> </a:t>
            </a:r>
          </a:p>
          <a:p>
            <a:pPr marL="0" indent="0">
              <a:buNone/>
            </a:pPr>
            <a:r>
              <a:rPr lang="tr-TR" b="1" dirty="0"/>
              <a:t>Mid(str,int,int)</a:t>
            </a:r>
            <a:r>
              <a:rPr lang="tr-TR" dirty="0"/>
              <a:t> 	üç parametrelidir, geriye string deger döndürür.</a:t>
            </a:r>
          </a:p>
          <a:p>
            <a:pPr marL="0" indent="0">
              <a:buNone/>
            </a:pPr>
            <a:r>
              <a:rPr lang="tr-TR" b="1" dirty="0"/>
              <a:t>Len(str)</a:t>
            </a:r>
            <a:r>
              <a:rPr lang="tr-TR" dirty="0"/>
              <a:t>		tek parametrelidir, geriye sayısal değer döndürür.</a:t>
            </a:r>
          </a:p>
          <a:p>
            <a:pPr marL="0" indent="0">
              <a:buNone/>
            </a:pPr>
            <a:r>
              <a:rPr lang="tr-TR" b="1" dirty="0"/>
              <a:t>Str(), Val(), … </a:t>
            </a:r>
            <a:r>
              <a:rPr lang="tr-TR" dirty="0"/>
              <a:t>	gibi V.B. fonksiyonları vardır.</a:t>
            </a:r>
          </a:p>
          <a:p>
            <a:pPr marL="0" indent="0">
              <a:buNone/>
            </a:pPr>
            <a:endParaRPr lang="tr-TR" b="1" dirty="0"/>
          </a:p>
        </p:txBody>
      </p:sp>
      <p:sp>
        <p:nvSpPr>
          <p:cNvPr id="7" name="Rectangle 5"/>
          <p:cNvSpPr>
            <a:spLocks noChangeArrowheads="1"/>
          </p:cNvSpPr>
          <p:nvPr/>
        </p:nvSpPr>
        <p:spPr bwMode="auto">
          <a:xfrm>
            <a:off x="1061545" y="4099034"/>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4"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6" name="Rectangle 4"/>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9"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5" name="Rectangle 2"/>
          <p:cNvSpPr>
            <a:spLocks noChangeArrowheads="1"/>
          </p:cNvSpPr>
          <p:nvPr/>
        </p:nvSpPr>
        <p:spPr bwMode="auto">
          <a:xfrm>
            <a:off x="1061545" y="3636579"/>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8" name="Rectangle 2"/>
          <p:cNvSpPr>
            <a:spLocks noChangeArrowheads="1"/>
          </p:cNvSpPr>
          <p:nvPr/>
        </p:nvSpPr>
        <p:spPr bwMode="auto">
          <a:xfrm>
            <a:off x="966952" y="1905657"/>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11" name="Rectangle 4"/>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Tree>
    <p:extLst>
      <p:ext uri="{BB962C8B-B14F-4D97-AF65-F5344CB8AC3E}">
        <p14:creationId xmlns:p14="http://schemas.microsoft.com/office/powerpoint/2010/main" val="26025977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V.Basic ve programlama-44</a:t>
            </a:r>
            <a:endParaRPr lang="tr-TR" dirty="0"/>
          </a:p>
        </p:txBody>
      </p:sp>
      <p:sp>
        <p:nvSpPr>
          <p:cNvPr id="3" name="Content Placeholder 2"/>
          <p:cNvSpPr>
            <a:spLocks noGrp="1"/>
          </p:cNvSpPr>
          <p:nvPr>
            <p:ph idx="1"/>
          </p:nvPr>
        </p:nvSpPr>
        <p:spPr/>
        <p:txBody>
          <a:bodyPr>
            <a:normAutofit/>
          </a:bodyPr>
          <a:lstStyle/>
          <a:p>
            <a:pPr marL="0" indent="0">
              <a:buNone/>
            </a:pPr>
            <a:r>
              <a:rPr lang="tr-TR" b="1" dirty="0" smtClean="0"/>
              <a:t>Kullanıcı FonksiyonlarıTanımlama</a:t>
            </a:r>
          </a:p>
          <a:p>
            <a:pPr marL="0" indent="0">
              <a:buNone/>
            </a:pPr>
            <a:r>
              <a:rPr lang="tr-TR" dirty="0"/>
              <a:t>Alt program ekleyebilmek için uygulamada program komutlarını yazdığımız kod penceresi açık olmalıdır. Aksi durumda “Add Procedure” pasifdir</a:t>
            </a:r>
            <a:r>
              <a:rPr lang="tr-TR" dirty="0" smtClean="0"/>
              <a:t>.</a:t>
            </a:r>
          </a:p>
          <a:p>
            <a:pPr marL="0" indent="0">
              <a:buNone/>
            </a:pPr>
            <a:endParaRPr lang="tr-TR" dirty="0"/>
          </a:p>
          <a:p>
            <a:pPr marL="0" indent="0">
              <a:buNone/>
            </a:pPr>
            <a:endParaRPr lang="tr-TR" dirty="0" smtClean="0"/>
          </a:p>
          <a:p>
            <a:pPr marL="0" indent="0">
              <a:buNone/>
            </a:pPr>
            <a:endParaRPr lang="tr-TR" dirty="0"/>
          </a:p>
          <a:p>
            <a:pPr marL="0" indent="0">
              <a:buNone/>
            </a:pPr>
            <a:endParaRPr lang="tr-TR" dirty="0" smtClean="0"/>
          </a:p>
          <a:p>
            <a:pPr marL="0" indent="0">
              <a:buNone/>
            </a:pPr>
            <a:r>
              <a:rPr lang="tr-TR" dirty="0"/>
              <a:t>Tools menüsü/ Add Procedure seçilir. </a:t>
            </a:r>
          </a:p>
          <a:p>
            <a:pPr marL="0" indent="0">
              <a:buNone/>
            </a:pPr>
            <a:endParaRPr lang="tr-TR" dirty="0"/>
          </a:p>
          <a:p>
            <a:pPr marL="0" indent="0">
              <a:buNone/>
            </a:pPr>
            <a:endParaRPr lang="tr-TR" b="1" dirty="0"/>
          </a:p>
        </p:txBody>
      </p:sp>
      <p:sp>
        <p:nvSpPr>
          <p:cNvPr id="7" name="Rectangle 5"/>
          <p:cNvSpPr>
            <a:spLocks noChangeArrowheads="1"/>
          </p:cNvSpPr>
          <p:nvPr/>
        </p:nvSpPr>
        <p:spPr bwMode="auto">
          <a:xfrm>
            <a:off x="1061545" y="4099034"/>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4"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6" name="Rectangle 4"/>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9"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5" name="Rectangle 2"/>
          <p:cNvSpPr>
            <a:spLocks noChangeArrowheads="1"/>
          </p:cNvSpPr>
          <p:nvPr/>
        </p:nvSpPr>
        <p:spPr bwMode="auto">
          <a:xfrm>
            <a:off x="1061545" y="3636579"/>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8" name="Rectangle 2"/>
          <p:cNvSpPr>
            <a:spLocks noChangeArrowheads="1"/>
          </p:cNvSpPr>
          <p:nvPr/>
        </p:nvSpPr>
        <p:spPr bwMode="auto">
          <a:xfrm>
            <a:off x="966952" y="1905657"/>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11" name="Rectangle 4"/>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10" name="Rectangle 2"/>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pic>
        <p:nvPicPr>
          <p:cNvPr id="20481"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51068" y="3596344"/>
            <a:ext cx="7356444" cy="18147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35727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V.Basic ve programlama-45</a:t>
            </a:r>
            <a:endParaRPr lang="tr-TR" dirty="0"/>
          </a:p>
        </p:txBody>
      </p:sp>
      <p:sp>
        <p:nvSpPr>
          <p:cNvPr id="3" name="Content Placeholder 2"/>
          <p:cNvSpPr>
            <a:spLocks noGrp="1"/>
          </p:cNvSpPr>
          <p:nvPr>
            <p:ph idx="1"/>
          </p:nvPr>
        </p:nvSpPr>
        <p:spPr/>
        <p:txBody>
          <a:bodyPr>
            <a:normAutofit fontScale="92500" lnSpcReduction="10000"/>
          </a:bodyPr>
          <a:lstStyle/>
          <a:p>
            <a:pPr marL="0" indent="0">
              <a:buNone/>
            </a:pPr>
            <a:r>
              <a:rPr lang="tr-TR" b="1" dirty="0" smtClean="0"/>
              <a:t>Kullanıcı FonksiyonlarıTanımlama</a:t>
            </a:r>
          </a:p>
          <a:p>
            <a:pPr marL="0" indent="0">
              <a:buNone/>
            </a:pPr>
            <a:r>
              <a:rPr lang="tr-TR" dirty="0"/>
              <a:t>Bu seçimde sonra karşımıza aşağıdaki pencere gelecektir.</a:t>
            </a:r>
          </a:p>
          <a:p>
            <a:pPr marL="0" indent="0">
              <a:buNone/>
            </a:pPr>
            <a:endParaRPr lang="tr-TR" dirty="0" smtClean="0"/>
          </a:p>
          <a:p>
            <a:pPr marL="0" indent="0">
              <a:buNone/>
            </a:pPr>
            <a:endParaRPr lang="tr-TR" dirty="0"/>
          </a:p>
          <a:p>
            <a:pPr marL="0" indent="0">
              <a:buNone/>
            </a:pPr>
            <a:endParaRPr lang="tr-TR" dirty="0" smtClean="0"/>
          </a:p>
          <a:p>
            <a:pPr marL="0" indent="0">
              <a:buNone/>
            </a:pPr>
            <a:endParaRPr lang="tr-TR" dirty="0"/>
          </a:p>
          <a:p>
            <a:pPr marL="0" indent="0">
              <a:buNone/>
            </a:pPr>
            <a:endParaRPr lang="tr-TR" dirty="0" smtClean="0"/>
          </a:p>
          <a:p>
            <a:pPr marL="0" indent="0">
              <a:buNone/>
            </a:pPr>
            <a:r>
              <a:rPr lang="tr-TR" dirty="0"/>
              <a:t>Bu pencerede yapılacak fonksiyona bir isim verilir (mysin), tipi “Function” olarak seçilir ve “OK” düğmesine basılırsa aşağıdaki kod bloğunun eklendiği görülür. Görüleceği gibi </a:t>
            </a:r>
          </a:p>
          <a:p>
            <a:pPr marL="0" indent="0">
              <a:buNone/>
            </a:pPr>
            <a:endParaRPr lang="tr-TR" dirty="0"/>
          </a:p>
          <a:p>
            <a:pPr marL="0" indent="0">
              <a:buNone/>
            </a:pPr>
            <a:endParaRPr lang="tr-TR" b="1" dirty="0"/>
          </a:p>
        </p:txBody>
      </p:sp>
      <p:sp>
        <p:nvSpPr>
          <p:cNvPr id="7" name="Rectangle 5"/>
          <p:cNvSpPr>
            <a:spLocks noChangeArrowheads="1"/>
          </p:cNvSpPr>
          <p:nvPr/>
        </p:nvSpPr>
        <p:spPr bwMode="auto">
          <a:xfrm>
            <a:off x="1061545" y="4099034"/>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4"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6" name="Rectangle 4"/>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9"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5" name="Rectangle 2"/>
          <p:cNvSpPr>
            <a:spLocks noChangeArrowheads="1"/>
          </p:cNvSpPr>
          <p:nvPr/>
        </p:nvSpPr>
        <p:spPr bwMode="auto">
          <a:xfrm>
            <a:off x="1061545" y="3636579"/>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8" name="Rectangle 2"/>
          <p:cNvSpPr>
            <a:spLocks noChangeArrowheads="1"/>
          </p:cNvSpPr>
          <p:nvPr/>
        </p:nvSpPr>
        <p:spPr bwMode="auto">
          <a:xfrm>
            <a:off x="966952" y="1905657"/>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11" name="Rectangle 4"/>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10" name="Rectangle 2"/>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pic>
        <p:nvPicPr>
          <p:cNvPr id="2150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6952" y="2711915"/>
            <a:ext cx="2705100" cy="2228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437658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V.Basic ve programlama-46</a:t>
            </a:r>
            <a:endParaRPr lang="tr-TR" dirty="0"/>
          </a:p>
        </p:txBody>
      </p:sp>
      <p:sp>
        <p:nvSpPr>
          <p:cNvPr id="3" name="Content Placeholder 2"/>
          <p:cNvSpPr>
            <a:spLocks noGrp="1"/>
          </p:cNvSpPr>
          <p:nvPr>
            <p:ph idx="1"/>
          </p:nvPr>
        </p:nvSpPr>
        <p:spPr/>
        <p:txBody>
          <a:bodyPr>
            <a:normAutofit/>
          </a:bodyPr>
          <a:lstStyle/>
          <a:p>
            <a:pPr marL="0" indent="0">
              <a:buNone/>
            </a:pPr>
            <a:r>
              <a:rPr lang="tr-TR" b="1" dirty="0" smtClean="0"/>
              <a:t>Kullanıcı FonksiyonlarıTanımlama</a:t>
            </a:r>
          </a:p>
          <a:p>
            <a:pPr marL="0" indent="0">
              <a:buNone/>
            </a:pPr>
            <a:r>
              <a:rPr lang="tr-TR" dirty="0"/>
              <a:t>Public Function mysin()</a:t>
            </a:r>
          </a:p>
          <a:p>
            <a:pPr marL="0" indent="0">
              <a:buNone/>
            </a:pPr>
            <a:r>
              <a:rPr lang="tr-TR" dirty="0"/>
              <a:t> </a:t>
            </a:r>
          </a:p>
          <a:p>
            <a:pPr marL="0" indent="0">
              <a:buNone/>
            </a:pPr>
            <a:r>
              <a:rPr lang="tr-TR" dirty="0"/>
              <a:t>End Function</a:t>
            </a:r>
          </a:p>
          <a:p>
            <a:pPr marL="0" indent="0">
              <a:buNone/>
            </a:pPr>
            <a:r>
              <a:rPr lang="tr-TR" dirty="0"/>
              <a:t>İki satır eklenmiştir.</a:t>
            </a:r>
          </a:p>
          <a:p>
            <a:pPr marL="0" indent="0">
              <a:buNone/>
            </a:pPr>
            <a:endParaRPr lang="tr-TR" dirty="0"/>
          </a:p>
          <a:p>
            <a:pPr marL="0" indent="0">
              <a:buNone/>
            </a:pPr>
            <a:endParaRPr lang="tr-TR" b="1" dirty="0"/>
          </a:p>
        </p:txBody>
      </p:sp>
      <p:sp>
        <p:nvSpPr>
          <p:cNvPr id="7" name="Rectangle 5"/>
          <p:cNvSpPr>
            <a:spLocks noChangeArrowheads="1"/>
          </p:cNvSpPr>
          <p:nvPr/>
        </p:nvSpPr>
        <p:spPr bwMode="auto">
          <a:xfrm>
            <a:off x="1061545" y="4099034"/>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4"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6" name="Rectangle 4"/>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9"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5" name="Rectangle 2"/>
          <p:cNvSpPr>
            <a:spLocks noChangeArrowheads="1"/>
          </p:cNvSpPr>
          <p:nvPr/>
        </p:nvSpPr>
        <p:spPr bwMode="auto">
          <a:xfrm>
            <a:off x="1061545" y="3636579"/>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8" name="Rectangle 2"/>
          <p:cNvSpPr>
            <a:spLocks noChangeArrowheads="1"/>
          </p:cNvSpPr>
          <p:nvPr/>
        </p:nvSpPr>
        <p:spPr bwMode="auto">
          <a:xfrm>
            <a:off x="966952" y="1905657"/>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11" name="Rectangle 4"/>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10" name="Rectangle 2"/>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pic>
        <p:nvPicPr>
          <p:cNvPr id="2253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40129" y="2942897"/>
            <a:ext cx="6635060" cy="2328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634968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V.Basic ve programlama-47</a:t>
            </a:r>
            <a:endParaRPr lang="tr-TR" dirty="0"/>
          </a:p>
        </p:txBody>
      </p:sp>
      <p:sp>
        <p:nvSpPr>
          <p:cNvPr id="3" name="Content Placeholder 2"/>
          <p:cNvSpPr>
            <a:spLocks noGrp="1"/>
          </p:cNvSpPr>
          <p:nvPr>
            <p:ph idx="1"/>
          </p:nvPr>
        </p:nvSpPr>
        <p:spPr/>
        <p:txBody>
          <a:bodyPr>
            <a:normAutofit lnSpcReduction="10000"/>
          </a:bodyPr>
          <a:lstStyle/>
          <a:p>
            <a:pPr marL="0" indent="0">
              <a:buNone/>
            </a:pPr>
            <a:r>
              <a:rPr lang="tr-TR" b="1" dirty="0" smtClean="0"/>
              <a:t>Kullanıcı FonksiyonlarıTanımlama</a:t>
            </a:r>
          </a:p>
          <a:p>
            <a:pPr marL="0" indent="0">
              <a:buNone/>
            </a:pPr>
            <a:r>
              <a:rPr lang="tr-TR" dirty="0"/>
              <a:t>Bu iki satırı direk klavyeden de yazarak bir fonksiyon oluşturulabilir.</a:t>
            </a:r>
          </a:p>
          <a:p>
            <a:pPr marL="0" indent="0">
              <a:buNone/>
            </a:pPr>
            <a:r>
              <a:rPr lang="tr-TR" dirty="0"/>
              <a:t>Şimdi bu fonksiyonu tamamlamak gerekir. Bilindiği gibi fonksiyonlar parametre alırlar, bu parametreler fonksiyonun adından sonraki parentezler içinde belirtilirler. </a:t>
            </a:r>
          </a:p>
          <a:p>
            <a:pPr marL="0" indent="0">
              <a:buNone/>
            </a:pPr>
            <a:r>
              <a:rPr lang="tr-TR" dirty="0"/>
              <a:t> </a:t>
            </a:r>
          </a:p>
          <a:p>
            <a:pPr marL="0" indent="0">
              <a:buNone/>
            </a:pPr>
            <a:r>
              <a:rPr lang="tr-TR" dirty="0"/>
              <a:t>Bu fonksiyonun yapacağı işlem derece olarak verilen sayının sinüsünü verecektir. Bilindiği üzere V.B. “sin” fonksiyonu radyan olan açının değerini vermekteydi. Kullanımı kolay olsun diye kullanıcı kendine özgü bir fonksiyon olan “mysin” fonksiyonunu oluşturacaktır.</a:t>
            </a:r>
          </a:p>
          <a:p>
            <a:pPr marL="0" indent="0">
              <a:buNone/>
            </a:pPr>
            <a:endParaRPr lang="tr-TR" dirty="0"/>
          </a:p>
          <a:p>
            <a:pPr marL="0" indent="0">
              <a:buNone/>
            </a:pPr>
            <a:endParaRPr lang="tr-TR" b="1" dirty="0"/>
          </a:p>
        </p:txBody>
      </p:sp>
      <p:sp>
        <p:nvSpPr>
          <p:cNvPr id="7" name="Rectangle 5"/>
          <p:cNvSpPr>
            <a:spLocks noChangeArrowheads="1"/>
          </p:cNvSpPr>
          <p:nvPr/>
        </p:nvSpPr>
        <p:spPr bwMode="auto">
          <a:xfrm>
            <a:off x="1061545" y="4099034"/>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4"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6" name="Rectangle 4"/>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9"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5" name="Rectangle 2"/>
          <p:cNvSpPr>
            <a:spLocks noChangeArrowheads="1"/>
          </p:cNvSpPr>
          <p:nvPr/>
        </p:nvSpPr>
        <p:spPr bwMode="auto">
          <a:xfrm>
            <a:off x="1061545" y="3636579"/>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8" name="Rectangle 2"/>
          <p:cNvSpPr>
            <a:spLocks noChangeArrowheads="1"/>
          </p:cNvSpPr>
          <p:nvPr/>
        </p:nvSpPr>
        <p:spPr bwMode="auto">
          <a:xfrm>
            <a:off x="966952" y="1905657"/>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11" name="Rectangle 4"/>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10" name="Rectangle 2"/>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Tree>
    <p:extLst>
      <p:ext uri="{BB962C8B-B14F-4D97-AF65-F5344CB8AC3E}">
        <p14:creationId xmlns:p14="http://schemas.microsoft.com/office/powerpoint/2010/main" val="32198945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V.Basic ve programlama-48</a:t>
            </a:r>
            <a:endParaRPr lang="tr-TR" dirty="0"/>
          </a:p>
        </p:txBody>
      </p:sp>
      <p:sp>
        <p:nvSpPr>
          <p:cNvPr id="3" name="Content Placeholder 2"/>
          <p:cNvSpPr>
            <a:spLocks noGrp="1"/>
          </p:cNvSpPr>
          <p:nvPr>
            <p:ph idx="1"/>
          </p:nvPr>
        </p:nvSpPr>
        <p:spPr/>
        <p:txBody>
          <a:bodyPr>
            <a:normAutofit fontScale="85000" lnSpcReduction="20000"/>
          </a:bodyPr>
          <a:lstStyle/>
          <a:p>
            <a:pPr marL="0" indent="0">
              <a:buNone/>
            </a:pPr>
            <a:r>
              <a:rPr lang="tr-TR" b="1" dirty="0" smtClean="0"/>
              <a:t>Kullanıcı FonksiyonlarıTanımlama</a:t>
            </a:r>
          </a:p>
          <a:p>
            <a:pPr marL="0" indent="0">
              <a:buNone/>
            </a:pPr>
            <a:r>
              <a:rPr lang="tr-TR" dirty="0"/>
              <a:t>Public Function mysin(gelensayi as double)</a:t>
            </a:r>
          </a:p>
          <a:p>
            <a:pPr marL="0" indent="0">
              <a:buNone/>
            </a:pPr>
            <a:r>
              <a:rPr lang="tr-TR" dirty="0"/>
              <a:t>Dim sonuc As Double</a:t>
            </a:r>
          </a:p>
          <a:p>
            <a:pPr marL="0" indent="0">
              <a:buNone/>
            </a:pPr>
            <a:r>
              <a:rPr lang="tr-TR" dirty="0"/>
              <a:t>Dim aci as double</a:t>
            </a:r>
          </a:p>
          <a:p>
            <a:pPr marL="0" indent="0">
              <a:buNone/>
            </a:pPr>
            <a:r>
              <a:rPr lang="tr-TR" dirty="0"/>
              <a:t>Aci = gelensayi*3.1415/180</a:t>
            </a:r>
          </a:p>
          <a:p>
            <a:pPr marL="0" indent="0">
              <a:buNone/>
            </a:pPr>
            <a:r>
              <a:rPr lang="tr-TR" dirty="0"/>
              <a:t>	Sonuc = sin(aci)</a:t>
            </a:r>
          </a:p>
          <a:p>
            <a:pPr marL="0" indent="0">
              <a:buNone/>
            </a:pPr>
            <a:r>
              <a:rPr lang="tr-TR" dirty="0"/>
              <a:t>mysin=sonuc</a:t>
            </a:r>
          </a:p>
          <a:p>
            <a:pPr marL="0" indent="0">
              <a:buNone/>
            </a:pPr>
            <a:r>
              <a:rPr lang="tr-TR" dirty="0"/>
              <a:t>End Function</a:t>
            </a:r>
          </a:p>
          <a:p>
            <a:pPr marL="0" indent="0">
              <a:buNone/>
            </a:pPr>
            <a:r>
              <a:rPr lang="tr-TR" dirty="0"/>
              <a:t> </a:t>
            </a:r>
          </a:p>
          <a:p>
            <a:pPr marL="0" indent="0">
              <a:buNone/>
            </a:pPr>
            <a:r>
              <a:rPr lang="tr-TR" dirty="0"/>
              <a:t>Şeklinde tanımlansın. Hesaplama bittikten sonra bulunan sonucun geriye dönmesi için, fonksiyonun adına aktarılır (mysin=sonuc). Bu yapılmaz ise geriye hiçbir şey dönmez.</a:t>
            </a:r>
          </a:p>
          <a:p>
            <a:pPr marL="0" indent="0">
              <a:buNone/>
            </a:pPr>
            <a:endParaRPr lang="tr-TR" dirty="0"/>
          </a:p>
          <a:p>
            <a:pPr marL="0" indent="0">
              <a:buNone/>
            </a:pPr>
            <a:endParaRPr lang="tr-TR" b="1" dirty="0"/>
          </a:p>
        </p:txBody>
      </p:sp>
      <p:sp>
        <p:nvSpPr>
          <p:cNvPr id="7" name="Rectangle 5"/>
          <p:cNvSpPr>
            <a:spLocks noChangeArrowheads="1"/>
          </p:cNvSpPr>
          <p:nvPr/>
        </p:nvSpPr>
        <p:spPr bwMode="auto">
          <a:xfrm>
            <a:off x="1061545" y="4099034"/>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4"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6" name="Rectangle 4"/>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9"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5" name="Rectangle 2"/>
          <p:cNvSpPr>
            <a:spLocks noChangeArrowheads="1"/>
          </p:cNvSpPr>
          <p:nvPr/>
        </p:nvSpPr>
        <p:spPr bwMode="auto">
          <a:xfrm>
            <a:off x="1061545" y="3636579"/>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8" name="Rectangle 2"/>
          <p:cNvSpPr>
            <a:spLocks noChangeArrowheads="1"/>
          </p:cNvSpPr>
          <p:nvPr/>
        </p:nvSpPr>
        <p:spPr bwMode="auto">
          <a:xfrm>
            <a:off x="966952" y="1905657"/>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11" name="Rectangle 4"/>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10" name="Rectangle 2"/>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Tree>
    <p:extLst>
      <p:ext uri="{BB962C8B-B14F-4D97-AF65-F5344CB8AC3E}">
        <p14:creationId xmlns:p14="http://schemas.microsoft.com/office/powerpoint/2010/main" val="398640004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V.Basic ve programlama-49</a:t>
            </a:r>
            <a:endParaRPr lang="tr-TR" dirty="0"/>
          </a:p>
        </p:txBody>
      </p:sp>
      <p:sp>
        <p:nvSpPr>
          <p:cNvPr id="3" name="Content Placeholder 2"/>
          <p:cNvSpPr>
            <a:spLocks noGrp="1"/>
          </p:cNvSpPr>
          <p:nvPr>
            <p:ph idx="1"/>
          </p:nvPr>
        </p:nvSpPr>
        <p:spPr/>
        <p:txBody>
          <a:bodyPr>
            <a:normAutofit lnSpcReduction="10000"/>
          </a:bodyPr>
          <a:lstStyle/>
          <a:p>
            <a:pPr marL="0" indent="0">
              <a:buNone/>
            </a:pPr>
            <a:r>
              <a:rPr lang="tr-TR" b="1" dirty="0" smtClean="0"/>
              <a:t>Kullanıcı FonksiyonlarıTanımlama</a:t>
            </a:r>
          </a:p>
          <a:p>
            <a:pPr marL="0" indent="0">
              <a:buNone/>
            </a:pPr>
            <a:r>
              <a:rPr lang="tr-TR" dirty="0"/>
              <a:t>Bu fonksiyonun kullanımı </a:t>
            </a:r>
            <a:r>
              <a:rPr lang="tr-TR" dirty="0" smtClean="0"/>
              <a:t>ise</a:t>
            </a:r>
          </a:p>
          <a:p>
            <a:pPr marL="0" indent="0">
              <a:buNone/>
            </a:pPr>
            <a:r>
              <a:rPr lang="tr-TR" dirty="0"/>
              <a:t>şeklinde olacaktır. Eğer mysin() </a:t>
            </a:r>
            <a:endParaRPr lang="tr-TR" dirty="0" smtClean="0"/>
          </a:p>
          <a:p>
            <a:pPr marL="0" indent="0">
              <a:buNone/>
            </a:pPr>
            <a:r>
              <a:rPr lang="tr-TR" dirty="0" smtClean="0"/>
              <a:t>fonksiyonu </a:t>
            </a:r>
            <a:r>
              <a:rPr lang="tr-TR" dirty="0"/>
              <a:t>olmasa idi V.B</a:t>
            </a:r>
            <a:r>
              <a:rPr lang="tr-TR" dirty="0" smtClean="0"/>
              <a:t>.</a:t>
            </a:r>
          </a:p>
          <a:p>
            <a:pPr marL="0" indent="0">
              <a:buNone/>
            </a:pPr>
            <a:r>
              <a:rPr lang="tr-TR" dirty="0" smtClean="0"/>
              <a:t> </a:t>
            </a:r>
            <a:r>
              <a:rPr lang="tr-TR" dirty="0"/>
              <a:t>“sin “ fonksiyonunu şu şekilde</a:t>
            </a:r>
          </a:p>
          <a:p>
            <a:pPr marL="0" indent="0">
              <a:buNone/>
            </a:pPr>
            <a:r>
              <a:rPr lang="tr-TR" dirty="0"/>
              <a:t>msgbox sin(60*3.1415/180) şeklinde kullanılacaktır</a:t>
            </a:r>
          </a:p>
          <a:p>
            <a:pPr marL="0" indent="0">
              <a:buNone/>
            </a:pPr>
            <a:r>
              <a:rPr lang="tr-TR" dirty="0"/>
              <a:t>Kullanımı daha kolay olsun diye yapılan mysin </a:t>
            </a:r>
            <a:r>
              <a:rPr lang="tr-TR" dirty="0" smtClean="0"/>
              <a:t>fonksiyonu</a:t>
            </a:r>
          </a:p>
          <a:p>
            <a:pPr marL="0" indent="0">
              <a:buNone/>
            </a:pPr>
            <a:r>
              <a:rPr lang="tr-TR" dirty="0"/>
              <a:t>msgbox </a:t>
            </a:r>
            <a:r>
              <a:rPr lang="tr-TR" dirty="0" smtClean="0"/>
              <a:t>mysin(60</a:t>
            </a:r>
            <a:r>
              <a:rPr lang="tr-TR" dirty="0"/>
              <a:t>) </a:t>
            </a:r>
            <a:endParaRPr lang="tr-TR" dirty="0" smtClean="0"/>
          </a:p>
          <a:p>
            <a:pPr marL="0" indent="0">
              <a:buNone/>
            </a:pPr>
            <a:r>
              <a:rPr lang="tr-TR" dirty="0" smtClean="0"/>
              <a:t>şeklinde  </a:t>
            </a:r>
            <a:r>
              <a:rPr lang="tr-TR" dirty="0"/>
              <a:t>kullanılır.</a:t>
            </a:r>
          </a:p>
          <a:p>
            <a:pPr marL="0" indent="0">
              <a:buNone/>
            </a:pPr>
            <a:endParaRPr lang="tr-TR" dirty="0"/>
          </a:p>
          <a:p>
            <a:pPr marL="0" indent="0">
              <a:buNone/>
            </a:pPr>
            <a:endParaRPr lang="tr-TR" b="1" dirty="0"/>
          </a:p>
        </p:txBody>
      </p:sp>
      <p:sp>
        <p:nvSpPr>
          <p:cNvPr id="7" name="Rectangle 5"/>
          <p:cNvSpPr>
            <a:spLocks noChangeArrowheads="1"/>
          </p:cNvSpPr>
          <p:nvPr/>
        </p:nvSpPr>
        <p:spPr bwMode="auto">
          <a:xfrm>
            <a:off x="1061545" y="4099034"/>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4"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6" name="Rectangle 4"/>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9"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5" name="Rectangle 2"/>
          <p:cNvSpPr>
            <a:spLocks noChangeArrowheads="1"/>
          </p:cNvSpPr>
          <p:nvPr/>
        </p:nvSpPr>
        <p:spPr bwMode="auto">
          <a:xfrm>
            <a:off x="1061545" y="3636579"/>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8" name="Rectangle 2"/>
          <p:cNvSpPr>
            <a:spLocks noChangeArrowheads="1"/>
          </p:cNvSpPr>
          <p:nvPr/>
        </p:nvSpPr>
        <p:spPr bwMode="auto">
          <a:xfrm>
            <a:off x="966952" y="1905657"/>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11" name="Rectangle 4"/>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10" name="Rectangle 2"/>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pic>
        <p:nvPicPr>
          <p:cNvPr id="2355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0" y="1609315"/>
            <a:ext cx="5753100" cy="2114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070820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V.Basic ve programlama-50</a:t>
            </a:r>
            <a:endParaRPr lang="tr-TR" dirty="0"/>
          </a:p>
        </p:txBody>
      </p:sp>
      <p:sp>
        <p:nvSpPr>
          <p:cNvPr id="3" name="Content Placeholder 2"/>
          <p:cNvSpPr>
            <a:spLocks noGrp="1"/>
          </p:cNvSpPr>
          <p:nvPr>
            <p:ph idx="1"/>
          </p:nvPr>
        </p:nvSpPr>
        <p:spPr/>
        <p:txBody>
          <a:bodyPr>
            <a:normAutofit fontScale="70000" lnSpcReduction="20000"/>
          </a:bodyPr>
          <a:lstStyle/>
          <a:p>
            <a:pPr marL="0" indent="0">
              <a:buNone/>
            </a:pPr>
            <a:r>
              <a:rPr lang="tr-TR" b="1" dirty="0" smtClean="0"/>
              <a:t>Kullanıcı Fonksiyonları Sorular</a:t>
            </a:r>
            <a:r>
              <a:rPr lang="tr-TR" b="1" dirty="0"/>
              <a:t>:</a:t>
            </a:r>
            <a:endParaRPr lang="tr-TR" dirty="0"/>
          </a:p>
          <a:p>
            <a:pPr marL="0" indent="0">
              <a:buNone/>
            </a:pPr>
            <a:r>
              <a:rPr lang="tr-TR" b="1" dirty="0"/>
              <a:t>1-</a:t>
            </a:r>
            <a:r>
              <a:rPr lang="tr-TR" dirty="0"/>
              <a:t>	Klavyeden girilen cumleden yine klavyeden girilen harfi atarak yeni metin elde eden fonksiyonu yapınız ve örnek prg. Yapınız.</a:t>
            </a:r>
          </a:p>
          <a:p>
            <a:pPr marL="0" indent="0">
              <a:buNone/>
            </a:pPr>
            <a:r>
              <a:rPr lang="tr-TR" b="1" dirty="0"/>
              <a:t>2-</a:t>
            </a:r>
            <a:r>
              <a:rPr lang="tr-TR" dirty="0"/>
              <a:t> 	Kişilerden geliri oranında vergi kesilmektedir. Geliri girilen kişinin ne kadar vergi ödeyecğini hesaplayınız. Gelir vergisi hesaplama kısmını fonksiyon yapınız.</a:t>
            </a:r>
          </a:p>
          <a:p>
            <a:pPr marL="0" indent="0">
              <a:buNone/>
            </a:pPr>
            <a:r>
              <a:rPr lang="tr-TR" dirty="0"/>
              <a:t>Gelir 	0~1000 YTL arasında ise % 10</a:t>
            </a:r>
          </a:p>
          <a:p>
            <a:pPr marL="0" indent="0">
              <a:buNone/>
            </a:pPr>
            <a:r>
              <a:rPr lang="tr-TR" dirty="0"/>
              <a:t>	1001~3000 YTL arasında ise % 15</a:t>
            </a:r>
          </a:p>
          <a:p>
            <a:pPr marL="0" indent="0">
              <a:buNone/>
            </a:pPr>
            <a:r>
              <a:rPr lang="tr-TR" dirty="0"/>
              <a:t>	3001~ ve üstünde % 20 kesilmektedir.</a:t>
            </a:r>
          </a:p>
          <a:p>
            <a:pPr marL="0" indent="0">
              <a:buNone/>
            </a:pPr>
            <a:r>
              <a:rPr lang="tr-TR" b="1" dirty="0"/>
              <a:t>3-</a:t>
            </a:r>
            <a:r>
              <a:rPr lang="tr-TR" dirty="0"/>
              <a:t> 	Yıldız zamanı, acidan-saate ve saattern-aciya doneusum yapan fonksiyonlar yapınız. Alfası 120.25 derece ve saat acisi 5.15 saat olan yıldız için YZ nı ekranda gosteren programı yapınız.</a:t>
            </a:r>
          </a:p>
          <a:p>
            <a:pPr marL="0" indent="0">
              <a:buNone/>
            </a:pPr>
            <a:r>
              <a:rPr lang="tr-TR" b="1" dirty="0"/>
              <a:t>4-</a:t>
            </a:r>
            <a:r>
              <a:rPr lang="tr-TR" dirty="0"/>
              <a:t>	Cümleyi büyük harfe dönüştüren fonksiyon ve bu fonksiyonu kullanacak programı yapınız.</a:t>
            </a:r>
          </a:p>
          <a:p>
            <a:pPr marL="0" indent="0">
              <a:buNone/>
            </a:pPr>
            <a:r>
              <a:rPr lang="tr-TR" b="1" dirty="0"/>
              <a:t>5-</a:t>
            </a:r>
            <a:r>
              <a:rPr lang="tr-TR" dirty="0"/>
              <a:t>	Bir metin içinde aranan harfin ilkinin kaçıncı olduğunu bulan fonksiyon yapınız.</a:t>
            </a:r>
          </a:p>
          <a:p>
            <a:pPr marL="0" indent="0">
              <a:buNone/>
            </a:pPr>
            <a:r>
              <a:rPr lang="tr-TR" b="1" dirty="0"/>
              <a:t>6-</a:t>
            </a:r>
            <a:r>
              <a:rPr lang="tr-TR" dirty="0"/>
              <a:t>	Dizi sıralayan bir fonksiyon yapınız.</a:t>
            </a:r>
          </a:p>
          <a:p>
            <a:pPr marL="0" indent="0">
              <a:buNone/>
            </a:pPr>
            <a:r>
              <a:rPr lang="tr-TR" dirty="0"/>
              <a:t>7-	Faktöriyel hesabı yapan bir fonksiyon yaparak P=n!/(n-r)!.r! hesaplayınız</a:t>
            </a:r>
            <a:r>
              <a:rPr lang="tr-TR" dirty="0" smtClean="0"/>
              <a:t>.</a:t>
            </a:r>
            <a:endParaRPr lang="tr-TR" dirty="0"/>
          </a:p>
        </p:txBody>
      </p:sp>
      <p:sp>
        <p:nvSpPr>
          <p:cNvPr id="7" name="Rectangle 5"/>
          <p:cNvSpPr>
            <a:spLocks noChangeArrowheads="1"/>
          </p:cNvSpPr>
          <p:nvPr/>
        </p:nvSpPr>
        <p:spPr bwMode="auto">
          <a:xfrm>
            <a:off x="1061545" y="4099034"/>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4"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6" name="Rectangle 4"/>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9"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5" name="Rectangle 2"/>
          <p:cNvSpPr>
            <a:spLocks noChangeArrowheads="1"/>
          </p:cNvSpPr>
          <p:nvPr/>
        </p:nvSpPr>
        <p:spPr bwMode="auto">
          <a:xfrm>
            <a:off x="1061545" y="3636579"/>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8" name="Rectangle 2"/>
          <p:cNvSpPr>
            <a:spLocks noChangeArrowheads="1"/>
          </p:cNvSpPr>
          <p:nvPr/>
        </p:nvSpPr>
        <p:spPr bwMode="auto">
          <a:xfrm>
            <a:off x="966952" y="1905657"/>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11" name="Rectangle 4"/>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10" name="Rectangle 2"/>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Tree>
    <p:extLst>
      <p:ext uri="{BB962C8B-B14F-4D97-AF65-F5344CB8AC3E}">
        <p14:creationId xmlns:p14="http://schemas.microsoft.com/office/powerpoint/2010/main" val="420202126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417</TotalTime>
  <Words>235</Words>
  <Application>Microsoft Office PowerPoint</Application>
  <PresentationFormat>Widescreen</PresentationFormat>
  <Paragraphs>70</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V.Basic ve programlama-43</vt:lpstr>
      <vt:lpstr>V.Basic ve programlama-44</vt:lpstr>
      <vt:lpstr>V.Basic ve programlama-45</vt:lpstr>
      <vt:lpstr>V.Basic ve programlama-46</vt:lpstr>
      <vt:lpstr>V.Basic ve programlama-47</vt:lpstr>
      <vt:lpstr>V.Basic ve programlama-48</vt:lpstr>
      <vt:lpstr>V.Basic ve programlama-49</vt:lpstr>
      <vt:lpstr>V.Basic ve programlama-50</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AST205 Bilgisayar Programlama</dc:title>
  <dc:creator>Yahya</dc:creator>
  <cp:lastModifiedBy>Yahya</cp:lastModifiedBy>
  <cp:revision>129</cp:revision>
  <dcterms:created xsi:type="dcterms:W3CDTF">2018-03-21T13:03:14Z</dcterms:created>
  <dcterms:modified xsi:type="dcterms:W3CDTF">2018-05-11T14:03:18Z</dcterms:modified>
</cp:coreProperties>
</file>