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4" r:id="rId7"/>
    <p:sldId id="263" r:id="rId8"/>
    <p:sldId id="265" r:id="rId9"/>
    <p:sldId id="266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19" d="100"/>
          <a:sy n="119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05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89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4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57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25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16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9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9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66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998D5-0B19-9943-8A20-8ED46B4FF74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A44AF-D190-274C-94B5-472B44B69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1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Liver Function Tests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39757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Increased bile acid concentration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367" y="1825625"/>
            <a:ext cx="1083743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. Portosystemic shunts typically cause increased bile </a:t>
            </a:r>
            <a:r>
              <a:rPr lang="en-US" dirty="0" smtClean="0"/>
              <a:t>acid concentration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1) Portal blood (with its high concentration of bile acids) bypasses the liver and enters </a:t>
            </a:r>
            <a:r>
              <a:rPr lang="en-US" dirty="0" smtClean="0"/>
              <a:t>the systemic </a:t>
            </a:r>
            <a:r>
              <a:rPr lang="en-US" dirty="0"/>
              <a:t>circulation. Bile acid uptake from systemic blood is less efficient than from </a:t>
            </a:r>
            <a:r>
              <a:rPr lang="en-US" dirty="0" smtClean="0"/>
              <a:t>portal blood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(2) Hepatic atrophy resulting from a chronic shunt produces a loss of hepatic functional </a:t>
            </a:r>
            <a:r>
              <a:rPr lang="en-US" dirty="0" smtClean="0"/>
              <a:t>mass, resulting </a:t>
            </a:r>
            <a:r>
              <a:rPr lang="en-US" dirty="0"/>
              <a:t>in decreased ability to remove bile acids from blood.</a:t>
            </a:r>
          </a:p>
        </p:txBody>
      </p:sp>
    </p:spTree>
    <p:extLst>
      <p:ext uri="{BB962C8B-B14F-4D97-AF65-F5344CB8AC3E}">
        <p14:creationId xmlns:p14="http://schemas.microsoft.com/office/powerpoint/2010/main" val="1150422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Increased bile acid concentration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some animals with portosystemic shunts, baseline bile acid concentration may be within </a:t>
            </a:r>
            <a:r>
              <a:rPr lang="en-US" dirty="0" smtClean="0"/>
              <a:t>the reference </a:t>
            </a:r>
            <a:r>
              <a:rPr lang="en-US" dirty="0"/>
              <a:t>interval while postprandial bile acid concentration is increased.</a:t>
            </a:r>
          </a:p>
          <a:p>
            <a:pPr marL="0" indent="0">
              <a:buNone/>
            </a:pPr>
            <a:r>
              <a:rPr lang="en-US" dirty="0"/>
              <a:t>c. In liver failure, a loss of functional hepatic mass results in increased bile acid </a:t>
            </a:r>
            <a:r>
              <a:rPr lang="en-US" dirty="0" smtClean="0"/>
              <a:t>concentration due </a:t>
            </a:r>
            <a:r>
              <a:rPr lang="en-US" dirty="0"/>
              <a:t>to decreased bile acid recycling.</a:t>
            </a:r>
          </a:p>
          <a:p>
            <a:pPr marL="0" indent="0">
              <a:buNone/>
            </a:pPr>
            <a:r>
              <a:rPr lang="en-US" dirty="0"/>
              <a:t>d. Cholestasis causes reflux of bile acids into the bloodstream, increasing bile acid concentrations.</a:t>
            </a:r>
          </a:p>
          <a:p>
            <a:pPr marL="0" indent="0">
              <a:buNone/>
            </a:pPr>
            <a:r>
              <a:rPr lang="en-US" dirty="0"/>
              <a:t>e. Inappropriate contraction of the gallbladder may cause an elevated fasting bile </a:t>
            </a:r>
            <a:r>
              <a:rPr lang="en-US" dirty="0" smtClean="0"/>
              <a:t>acid concentration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3179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Decreased bile acid concentration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. Small intestinal disease (</a:t>
            </a:r>
            <a:r>
              <a:rPr lang="en-US" dirty="0" err="1"/>
              <a:t>ileal</a:t>
            </a:r>
            <a:r>
              <a:rPr lang="en-US" dirty="0"/>
              <a:t> malabsorption) may cause decreased bile acid resorption. </a:t>
            </a:r>
            <a:r>
              <a:rPr lang="en-US" dirty="0" smtClean="0"/>
              <a:t>This may </a:t>
            </a:r>
            <a:r>
              <a:rPr lang="en-US" dirty="0"/>
              <a:t>complicate the assessment of concurrent hepatic disease.</a:t>
            </a:r>
          </a:p>
          <a:p>
            <a:pPr marL="0" indent="0">
              <a:buNone/>
            </a:pPr>
            <a:r>
              <a:rPr lang="en-US" dirty="0"/>
              <a:t>b. Although bile acids are synthesized by the liver, decreased bile acid concentration usually </a:t>
            </a:r>
            <a:r>
              <a:rPr lang="en-US" dirty="0" smtClean="0"/>
              <a:t>is not </a:t>
            </a:r>
            <a:r>
              <a:rPr lang="en-US" dirty="0"/>
              <a:t>observed in hepatic failure. This may be explained by the recirculation and reutilization of </a:t>
            </a:r>
            <a:r>
              <a:rPr lang="en-US" dirty="0" smtClean="0"/>
              <a:t>bile acids</a:t>
            </a:r>
            <a:r>
              <a:rPr lang="en-US" dirty="0"/>
              <a:t>, as well as the low reference intervals for serum bile acid values.</a:t>
            </a:r>
          </a:p>
        </p:txBody>
      </p:sp>
    </p:spTree>
    <p:extLst>
      <p:ext uri="{BB962C8B-B14F-4D97-AF65-F5344CB8AC3E}">
        <p14:creationId xmlns:p14="http://schemas.microsoft.com/office/powerpoint/2010/main" val="1601990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Bilirubin Metabolism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336" y="1825625"/>
            <a:ext cx="11123408" cy="4351338"/>
          </a:xfrm>
        </p:spPr>
        <p:txBody>
          <a:bodyPr>
            <a:normAutofit fontScale="92500" lnSpcReduction="10000"/>
          </a:bodyPr>
          <a:lstStyle/>
          <a:p>
            <a:pPr marL="447675" indent="0">
              <a:buNone/>
            </a:pPr>
            <a:r>
              <a:rPr lang="en-US" dirty="0" smtClean="0"/>
              <a:t>a</a:t>
            </a:r>
            <a:r>
              <a:rPr lang="en-US" dirty="0"/>
              <a:t>. Bilirubin is a pigment that is produced by the degradation of the </a:t>
            </a:r>
            <a:r>
              <a:rPr lang="en-US" dirty="0" err="1"/>
              <a:t>heme</a:t>
            </a:r>
            <a:r>
              <a:rPr lang="en-US" dirty="0"/>
              <a:t> portion of </a:t>
            </a:r>
            <a:r>
              <a:rPr lang="en-US" dirty="0" smtClean="0"/>
              <a:t>hemoglobin and </a:t>
            </a:r>
            <a:r>
              <a:rPr lang="en-US" dirty="0"/>
              <a:t>myoglobin and, to a smaller extent, non-</a:t>
            </a:r>
            <a:r>
              <a:rPr lang="en-US" dirty="0" err="1"/>
              <a:t>heme</a:t>
            </a:r>
            <a:r>
              <a:rPr lang="en-US" dirty="0"/>
              <a:t> porphyrins.</a:t>
            </a:r>
          </a:p>
          <a:p>
            <a:pPr marL="447675" indent="0">
              <a:buNone/>
            </a:pPr>
            <a:r>
              <a:rPr lang="en-US" dirty="0"/>
              <a:t>b. Most bilirubin is produced in mononuclear phagocytes.</a:t>
            </a:r>
          </a:p>
          <a:p>
            <a:pPr marL="447675" indent="0">
              <a:buNone/>
            </a:pPr>
            <a:r>
              <a:rPr lang="en-US" dirty="0"/>
              <a:t>c. Birds lack </a:t>
            </a:r>
            <a:r>
              <a:rPr lang="en-US" dirty="0" err="1"/>
              <a:t>biliverdin</a:t>
            </a:r>
            <a:r>
              <a:rPr lang="en-US" dirty="0"/>
              <a:t> reductase and do not form significant quantities of bilirubin.</a:t>
            </a:r>
          </a:p>
          <a:p>
            <a:pPr marL="447675" indent="0">
              <a:buNone/>
            </a:pPr>
            <a:r>
              <a:rPr lang="en-US" dirty="0"/>
              <a:t>d. Bilirubin is metabolized to urobilinogen by bacteria in the intestine. This can be </a:t>
            </a:r>
            <a:r>
              <a:rPr lang="en-US" dirty="0" smtClean="0"/>
              <a:t>reabsorbed and </a:t>
            </a:r>
            <a:r>
              <a:rPr lang="en-US" dirty="0"/>
              <a:t>excreted in urine. Urine urobilinogen may be increased with increased bilirubin </a:t>
            </a:r>
            <a:r>
              <a:rPr lang="en-US" dirty="0" smtClean="0"/>
              <a:t>delivery to </a:t>
            </a:r>
            <a:r>
              <a:rPr lang="en-US" dirty="0"/>
              <a:t>the GI tract (hemolytic disease) or decreased absent in patients with biliary obstruction </a:t>
            </a:r>
            <a:r>
              <a:rPr lang="en-US" dirty="0" err="1" smtClean="0"/>
              <a:t>orintestinal</a:t>
            </a:r>
            <a:r>
              <a:rPr lang="en-US" dirty="0" smtClean="0"/>
              <a:t> </a:t>
            </a:r>
            <a:r>
              <a:rPr lang="en-US" dirty="0"/>
              <a:t>malabsorption.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368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21" y="119092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Types of bilirubin</a:t>
            </a:r>
          </a:p>
          <a:p>
            <a:pPr marL="0" indent="0">
              <a:buNone/>
            </a:pPr>
            <a:r>
              <a:rPr lang="en-US" dirty="0"/>
              <a:t>a. Unconjugated bilirubin</a:t>
            </a:r>
          </a:p>
          <a:p>
            <a:pPr marL="533400" indent="0">
              <a:buNone/>
            </a:pPr>
            <a:r>
              <a:rPr lang="en-US" dirty="0"/>
              <a:t>(1) Unconjugated bilirubin is not water soluble.</a:t>
            </a:r>
          </a:p>
          <a:p>
            <a:pPr marL="533400" indent="0">
              <a:buNone/>
            </a:pPr>
            <a:r>
              <a:rPr lang="en-US" dirty="0"/>
              <a:t>(2) It is transported in the blood bound to albumin by an ionic bond.</a:t>
            </a:r>
          </a:p>
          <a:p>
            <a:pPr marL="0" indent="0">
              <a:buNone/>
            </a:pPr>
            <a:r>
              <a:rPr lang="en-US" dirty="0"/>
              <a:t>b. Conjugated bilirubin</a:t>
            </a:r>
          </a:p>
          <a:p>
            <a:pPr marL="585788" indent="0">
              <a:buNone/>
            </a:pPr>
            <a:r>
              <a:rPr lang="en-US" dirty="0"/>
              <a:t>(1) Unconjugated bilirubin is dissociated from albumin at the hepatocyte cell membrane </a:t>
            </a:r>
            <a:r>
              <a:rPr lang="en-US" dirty="0" smtClean="0"/>
              <a:t>and taken </a:t>
            </a:r>
            <a:r>
              <a:rPr lang="en-US" dirty="0"/>
              <a:t>into the hepatocyte by plasma membrane transporters.</a:t>
            </a:r>
          </a:p>
          <a:p>
            <a:pPr marL="585788" indent="0">
              <a:buNone/>
            </a:pPr>
            <a:r>
              <a:rPr lang="en-US" dirty="0"/>
              <a:t>(2) Conjugated bilirubin is formed in the hepatocyte by </a:t>
            </a:r>
            <a:r>
              <a:rPr lang="en-US" dirty="0" err="1"/>
              <a:t>glucuronidation</a:t>
            </a:r>
            <a:r>
              <a:rPr lang="en-US" dirty="0"/>
              <a:t>, which renders </a:t>
            </a:r>
            <a:r>
              <a:rPr lang="en-US" dirty="0" smtClean="0"/>
              <a:t>the molecule </a:t>
            </a:r>
            <a:r>
              <a:rPr lang="en-US" dirty="0"/>
              <a:t>water soluble.</a:t>
            </a:r>
          </a:p>
        </p:txBody>
      </p:sp>
    </p:spTree>
    <p:extLst>
      <p:ext uri="{BB962C8B-B14F-4D97-AF65-F5344CB8AC3E}">
        <p14:creationId xmlns:p14="http://schemas.microsoft.com/office/powerpoint/2010/main" val="1578743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Conjugated vs. unconjugated bilirubin concentrations in interpretation of </a:t>
            </a:r>
            <a:r>
              <a:rPr lang="en-US" dirty="0" smtClean="0"/>
              <a:t>hyperbilirubinemia </a:t>
            </a:r>
          </a:p>
          <a:p>
            <a:pPr marL="514350" indent="-514350">
              <a:buAutoNum type="alphaLcPeriod"/>
            </a:pPr>
            <a:r>
              <a:rPr lang="en-US" dirty="0" smtClean="0"/>
              <a:t>Comparison </a:t>
            </a:r>
            <a:r>
              <a:rPr lang="en-US" dirty="0"/>
              <a:t>of relative concentrations of unconjugated and conjugated bilirubin can be </a:t>
            </a:r>
            <a:r>
              <a:rPr lang="en-US" dirty="0" smtClean="0"/>
              <a:t>used to </a:t>
            </a:r>
            <a:r>
              <a:rPr lang="en-US" dirty="0"/>
              <a:t>attempt to characterize the cause of </a:t>
            </a:r>
            <a:r>
              <a:rPr lang="en-US" dirty="0" smtClean="0"/>
              <a:t>hyperbilirubinemia</a:t>
            </a:r>
          </a:p>
          <a:p>
            <a:pPr marL="514350" indent="-514350">
              <a:buAutoNum type="alphaLcPeriod"/>
            </a:pPr>
            <a:r>
              <a:rPr lang="en-US" dirty="0" smtClean="0"/>
              <a:t>Unconjugated </a:t>
            </a:r>
            <a:r>
              <a:rPr lang="en-US" dirty="0"/>
              <a:t>bilirubin should theoretically predominate in pre-hepatic or </a:t>
            </a:r>
            <a:r>
              <a:rPr lang="en-US" dirty="0" smtClean="0"/>
              <a:t>hepatic hyperbilirubinemia</a:t>
            </a:r>
            <a:r>
              <a:rPr lang="en-US" dirty="0"/>
              <a:t>, and conjugated bilirubin should predominate in </a:t>
            </a:r>
            <a:r>
              <a:rPr lang="en-US" dirty="0" smtClean="0"/>
              <a:t>post-hepatic hyperbilirubinemia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165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re-hepatic hyperbilirubinemia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139" y="181486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Hyperbilirubinemia is an increased serum concentration of bilirubin.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Increased </a:t>
            </a:r>
            <a:r>
              <a:rPr lang="en-US" dirty="0"/>
              <a:t>bilirubin </a:t>
            </a:r>
            <a:r>
              <a:rPr lang="en-US" dirty="0" smtClean="0"/>
              <a:t>production.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(1) Increased erythrocyte breakdown with hemolytic disease or following internal </a:t>
            </a:r>
            <a:r>
              <a:rPr lang="en-US" dirty="0" smtClean="0"/>
              <a:t>hemorrhage causes </a:t>
            </a:r>
            <a:r>
              <a:rPr lang="en-US" dirty="0"/>
              <a:t>increased bilirubin production.</a:t>
            </a:r>
          </a:p>
          <a:p>
            <a:pPr marL="0" indent="0">
              <a:buNone/>
            </a:pPr>
            <a:r>
              <a:rPr lang="en-US" dirty="0"/>
              <a:t>(2) The resulting increase in bilirubin concentration overwhelms hepatic uptake, </a:t>
            </a:r>
            <a:r>
              <a:rPr lang="en-US" dirty="0" smtClean="0"/>
              <a:t>conjugation, and/or </a:t>
            </a:r>
            <a:r>
              <a:rPr lang="en-US" dirty="0"/>
              <a:t>secretion capacities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652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epatic hyperbilirubinemia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47786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Decreased hepatic uptake or conjugation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(1) Loss of hepatic function results in decreased capacity for bilirubin uptake and conjugation.</a:t>
            </a:r>
          </a:p>
          <a:p>
            <a:pPr marL="9525" indent="0">
              <a:buNone/>
            </a:pPr>
            <a:r>
              <a:rPr lang="en-US" dirty="0" smtClean="0"/>
              <a:t>(2) Anorexia or fasting in horses decreases bilirubin uptake by hepatocytes. Total bilirubin concentration may reach 10 mg/</a:t>
            </a:r>
            <a:r>
              <a:rPr lang="en-US" dirty="0" err="1" smtClean="0"/>
              <a:t>dL</a:t>
            </a:r>
            <a:r>
              <a:rPr lang="en-US" dirty="0" smtClean="0"/>
              <a:t> in otherwise healthy horses.</a:t>
            </a:r>
            <a:br>
              <a:rPr lang="en-US" dirty="0" smtClean="0"/>
            </a:br>
            <a:r>
              <a:rPr lang="en-US" dirty="0" smtClean="0"/>
              <a:t>(3) Sepsis may decrease bilirubin uptake.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492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ost-hepatic hyperbilirubinemia.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Cholestasis</a:t>
            </a:r>
          </a:p>
          <a:p>
            <a:pPr marL="0" indent="0">
              <a:buNone/>
            </a:pPr>
            <a:r>
              <a:rPr lang="en-US" dirty="0" smtClean="0"/>
              <a:t>(1) Decreased secretion of bilirubin into bile.</a:t>
            </a:r>
          </a:p>
          <a:p>
            <a:pPr marL="0" indent="0">
              <a:buNone/>
            </a:pPr>
            <a:r>
              <a:rPr lang="en-US" dirty="0" smtClean="0"/>
              <a:t>(2) Physical obstruction of bile flow may occur </a:t>
            </a:r>
            <a:r>
              <a:rPr lang="en-US" dirty="0" err="1" smtClean="0"/>
              <a:t>intraheptically</a:t>
            </a:r>
            <a:r>
              <a:rPr lang="en-US" dirty="0" smtClean="0"/>
              <a:t> with neoplastic disease, hepatocyte swelling in hepatic </a:t>
            </a:r>
            <a:r>
              <a:rPr lang="en-US" dirty="0" err="1" smtClean="0"/>
              <a:t>lipidosis</a:t>
            </a:r>
            <a:r>
              <a:rPr lang="en-US" dirty="0" smtClean="0"/>
              <a:t>, or corticosteroid </a:t>
            </a:r>
            <a:r>
              <a:rPr lang="en-US" dirty="0" err="1" smtClean="0"/>
              <a:t>hepatopathy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(3) Extrahepatic cholestasis may occur with cholangitis, </a:t>
            </a:r>
            <a:r>
              <a:rPr lang="en-US" dirty="0" err="1" smtClean="0"/>
              <a:t>cholelithiasis</a:t>
            </a:r>
            <a:r>
              <a:rPr lang="en-US" dirty="0" smtClean="0"/>
              <a:t>, cholecystitis, and pancreatitis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628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Bilirubinuria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. Conjugated bilirubin passes through the glomerular filter into the urine.</a:t>
            </a:r>
          </a:p>
          <a:p>
            <a:pPr marL="0" indent="0">
              <a:buNone/>
            </a:pPr>
            <a:r>
              <a:rPr lang="en-US" dirty="0"/>
              <a:t>b. Unconjugated bilirubin and </a:t>
            </a:r>
            <a:r>
              <a:rPr lang="en-US" dirty="0" err="1"/>
              <a:t>biliprotein</a:t>
            </a:r>
            <a:r>
              <a:rPr lang="en-US" dirty="0"/>
              <a:t> are albumin bound. This molecular complex is </a:t>
            </a:r>
            <a:r>
              <a:rPr lang="en-US" dirty="0" smtClean="0"/>
              <a:t>too large </a:t>
            </a:r>
            <a:r>
              <a:rPr lang="en-US" dirty="0"/>
              <a:t>to pass through the normal glomerular filter</a:t>
            </a:r>
          </a:p>
        </p:txBody>
      </p:sp>
    </p:spTree>
    <p:extLst>
      <p:ext uri="{BB962C8B-B14F-4D97-AF65-F5344CB8AC3E}">
        <p14:creationId xmlns:p14="http://schemas.microsoft.com/office/powerpoint/2010/main" val="1726620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Bile acids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Bile acids (also known as bile salts) are synthesized in the liver from cholesterol. They </a:t>
            </a:r>
            <a:r>
              <a:rPr lang="en-US" dirty="0" smtClean="0"/>
              <a:t>are conjugated </a:t>
            </a:r>
            <a:r>
              <a:rPr lang="en-US" dirty="0"/>
              <a:t>and secreted into bile, where they function to solubilize lipids and aid in fat </a:t>
            </a:r>
            <a:r>
              <a:rPr lang="en-US" dirty="0" smtClean="0"/>
              <a:t>digestion in </a:t>
            </a:r>
            <a:r>
              <a:rPr lang="en-US" dirty="0"/>
              <a:t>the intestine.</a:t>
            </a:r>
          </a:p>
          <a:p>
            <a:pPr marL="0" indent="0">
              <a:buNone/>
            </a:pPr>
            <a:r>
              <a:rPr lang="en-US" dirty="0"/>
              <a:t>2. Most of the bile acids excreted in bile are resorbed in the portal circulation and recycled. </a:t>
            </a:r>
            <a:r>
              <a:rPr lang="en-US" dirty="0" smtClean="0"/>
              <a:t>This  process </a:t>
            </a:r>
            <a:r>
              <a:rPr lang="en-US" dirty="0"/>
              <a:t>is termed enterohepatic circulation. Bile acids are efficiently removed from portal blood </a:t>
            </a:r>
            <a:r>
              <a:rPr lang="en-US" dirty="0" smtClean="0"/>
              <a:t>by cellular </a:t>
            </a:r>
            <a:r>
              <a:rPr lang="en-US" dirty="0"/>
              <a:t>transporters on the sinusoidal membrane of hepatocytes.</a:t>
            </a:r>
          </a:p>
          <a:p>
            <a:pPr marL="0" indent="0">
              <a:buNone/>
            </a:pPr>
            <a:r>
              <a:rPr lang="en-US" dirty="0"/>
              <a:t>3. Bile acids may contribute to hepatocellular membrane damage in cholestasis through a </a:t>
            </a:r>
            <a:r>
              <a:rPr lang="en-US" dirty="0" smtClean="0"/>
              <a:t>detergent action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7839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704</Words>
  <Application>Microsoft Macintosh PowerPoint</Application>
  <PresentationFormat>Widescreen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Arial</vt:lpstr>
      <vt:lpstr>Office Theme</vt:lpstr>
      <vt:lpstr>Liver Function Tests</vt:lpstr>
      <vt:lpstr>Bilirubin Metabolism</vt:lpstr>
      <vt:lpstr>PowerPoint Presentation</vt:lpstr>
      <vt:lpstr>PowerPoint Presentation</vt:lpstr>
      <vt:lpstr>Pre-hepatic hyperbilirubinemia</vt:lpstr>
      <vt:lpstr>Hepatic hyperbilirubinemia</vt:lpstr>
      <vt:lpstr>Post-hepatic hyperbilirubinemia.</vt:lpstr>
      <vt:lpstr>Bilirubinuria</vt:lpstr>
      <vt:lpstr>Bile acids </vt:lpstr>
      <vt:lpstr>Increased bile acid concentration</vt:lpstr>
      <vt:lpstr>Increased bile acid concentration</vt:lpstr>
      <vt:lpstr>Decreased bile acid concentration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Mert Pekcan</dc:creator>
  <cp:lastModifiedBy>Mert Pekcan</cp:lastModifiedBy>
  <cp:revision>7</cp:revision>
  <dcterms:created xsi:type="dcterms:W3CDTF">2018-03-05T18:44:25Z</dcterms:created>
  <dcterms:modified xsi:type="dcterms:W3CDTF">2019-04-05T16:58:04Z</dcterms:modified>
</cp:coreProperties>
</file>