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2"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0C092E1A-3659-4A2E-9241-A01ECC7A0F53}" type="datetimeFigureOut">
              <a:rPr lang="tr-TR" smtClean="0"/>
              <a:pPr/>
              <a:t>4.11.2019</a:t>
            </a:fld>
            <a:endParaRPr lang="tr-TR"/>
          </a:p>
        </p:txBody>
      </p:sp>
      <p:sp>
        <p:nvSpPr>
          <p:cNvPr id="16" name="15 Slayt Numarası Yer Tutucusu"/>
          <p:cNvSpPr>
            <a:spLocks noGrp="1"/>
          </p:cNvSpPr>
          <p:nvPr>
            <p:ph type="sldNum" sz="quarter" idx="11"/>
          </p:nvPr>
        </p:nvSpPr>
        <p:spPr/>
        <p:txBody>
          <a:bodyPr/>
          <a:lstStyle/>
          <a:p>
            <a:fld id="{8A7F30EC-6CC2-4B8B-8CED-F915214F815B}"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092E1A-3659-4A2E-9241-A01ECC7A0F53}" type="datetimeFigureOut">
              <a:rPr lang="tr-TR" smtClean="0"/>
              <a:pPr/>
              <a:t>4.11.2019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7F30EC-6CC2-4B8B-8CED-F915214F815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C092E1A-3659-4A2E-9241-A01ECC7A0F53}" type="datetimeFigureOut">
              <a:rPr lang="tr-TR" smtClean="0"/>
              <a:pPr/>
              <a:t>4.11.2019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7F30EC-6CC2-4B8B-8CED-F915214F815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0C092E1A-3659-4A2E-9241-A01ECC7A0F53}" type="datetimeFigureOut">
              <a:rPr lang="tr-TR" smtClean="0"/>
              <a:pPr/>
              <a:t>4.11.2019</a:t>
            </a:fld>
            <a:endParaRPr lang="tr-TR"/>
          </a:p>
        </p:txBody>
      </p:sp>
      <p:sp>
        <p:nvSpPr>
          <p:cNvPr id="15" name="14 Slayt Numarası Yer Tutucusu"/>
          <p:cNvSpPr>
            <a:spLocks noGrp="1"/>
          </p:cNvSpPr>
          <p:nvPr>
            <p:ph type="sldNum" sz="quarter" idx="15"/>
          </p:nvPr>
        </p:nvSpPr>
        <p:spPr/>
        <p:txBody>
          <a:bodyPr/>
          <a:lstStyle>
            <a:lvl1pPr algn="ctr">
              <a:defRPr/>
            </a:lvl1pPr>
          </a:lstStyle>
          <a:p>
            <a:fld id="{8A7F30EC-6CC2-4B8B-8CED-F915214F815B}"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0C092E1A-3659-4A2E-9241-A01ECC7A0F53}" type="datetimeFigureOut">
              <a:rPr lang="tr-TR" smtClean="0"/>
              <a:pPr/>
              <a:t>4.11.2019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7F30EC-6CC2-4B8B-8CED-F915214F815B}"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0C092E1A-3659-4A2E-9241-A01ECC7A0F53}" type="datetimeFigureOut">
              <a:rPr lang="tr-TR" smtClean="0"/>
              <a:pPr/>
              <a:t>4.11.2019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A7F30EC-6CC2-4B8B-8CED-F915214F815B}"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8A7F30EC-6CC2-4B8B-8CED-F915214F815B}"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0C092E1A-3659-4A2E-9241-A01ECC7A0F53}" type="datetimeFigureOut">
              <a:rPr lang="tr-TR" smtClean="0"/>
              <a:pPr/>
              <a:t>4.11.2019</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C092E1A-3659-4A2E-9241-A01ECC7A0F53}" type="datetimeFigureOut">
              <a:rPr lang="tr-TR" smtClean="0"/>
              <a:pPr/>
              <a:t>4.11.2019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A7F30EC-6CC2-4B8B-8CED-F915214F815B}"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C092E1A-3659-4A2E-9241-A01ECC7A0F53}" type="datetimeFigureOut">
              <a:rPr lang="tr-TR" smtClean="0"/>
              <a:pPr/>
              <a:t>4.11.2019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A7F30EC-6CC2-4B8B-8CED-F915214F815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0C092E1A-3659-4A2E-9241-A01ECC7A0F53}" type="datetimeFigureOut">
              <a:rPr lang="tr-TR" smtClean="0"/>
              <a:pPr/>
              <a:t>4.11.2019</a:t>
            </a:fld>
            <a:endParaRPr lang="tr-TR"/>
          </a:p>
        </p:txBody>
      </p:sp>
      <p:sp>
        <p:nvSpPr>
          <p:cNvPr id="9" name="8 Slayt Numarası Yer Tutucusu"/>
          <p:cNvSpPr>
            <a:spLocks noGrp="1"/>
          </p:cNvSpPr>
          <p:nvPr>
            <p:ph type="sldNum" sz="quarter" idx="15"/>
          </p:nvPr>
        </p:nvSpPr>
        <p:spPr/>
        <p:txBody>
          <a:bodyPr/>
          <a:lstStyle/>
          <a:p>
            <a:fld id="{8A7F30EC-6CC2-4B8B-8CED-F915214F815B}"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0C092E1A-3659-4A2E-9241-A01ECC7A0F53}" type="datetimeFigureOut">
              <a:rPr lang="tr-TR" smtClean="0"/>
              <a:pPr/>
              <a:t>4.11.2019</a:t>
            </a:fld>
            <a:endParaRPr lang="tr-TR"/>
          </a:p>
        </p:txBody>
      </p:sp>
      <p:sp>
        <p:nvSpPr>
          <p:cNvPr id="9" name="8 Slayt Numarası Yer Tutucusu"/>
          <p:cNvSpPr>
            <a:spLocks noGrp="1"/>
          </p:cNvSpPr>
          <p:nvPr>
            <p:ph type="sldNum" sz="quarter" idx="11"/>
          </p:nvPr>
        </p:nvSpPr>
        <p:spPr/>
        <p:txBody>
          <a:bodyPr/>
          <a:lstStyle/>
          <a:p>
            <a:fld id="{8A7F30EC-6CC2-4B8B-8CED-F915214F815B}"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092E1A-3659-4A2E-9241-A01ECC7A0F53}" type="datetimeFigureOut">
              <a:rPr lang="tr-TR" smtClean="0"/>
              <a:pPr/>
              <a:t>4.11.2019</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A7F30EC-6CC2-4B8B-8CED-F915214F815B}"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sp>
        <p:nvSpPr>
          <p:cNvPr id="2" name="1 Başlık"/>
          <p:cNvSpPr>
            <a:spLocks noGrp="1"/>
          </p:cNvSpPr>
          <p:nvPr>
            <p:ph type="ctrTitle"/>
          </p:nvPr>
        </p:nvSpPr>
        <p:spPr>
          <a:xfrm>
            <a:off x="428596" y="1357298"/>
            <a:ext cx="8305800" cy="1981200"/>
          </a:xfrm>
        </p:spPr>
        <p:txBody>
          <a:bodyPr>
            <a:normAutofit/>
          </a:bodyPr>
          <a:lstStyle/>
          <a:p>
            <a:r>
              <a:rPr lang="tr-TR" sz="6000" i="1" dirty="0" smtClean="0">
                <a:latin typeface="Algerian" pitchFamily="82" charset="0"/>
              </a:rPr>
              <a:t>İpek</a:t>
            </a:r>
            <a:endParaRPr lang="tr-TR" sz="6000" i="1" dirty="0">
              <a:latin typeface="Algerian" pitchFamily="82" charset="0"/>
            </a:endParaRPr>
          </a:p>
        </p:txBody>
      </p:sp>
      <p:pic>
        <p:nvPicPr>
          <p:cNvPr id="4098" name="Picture 2" descr="C:\Users\Kullanıcı123\Desktop\ipek-kumas-kullanmanin-faydalari-nelerdir.jpg"/>
          <p:cNvPicPr>
            <a:picLocks noChangeAspect="1" noChangeArrowheads="1"/>
          </p:cNvPicPr>
          <p:nvPr/>
        </p:nvPicPr>
        <p:blipFill>
          <a:blip r:embed="rId2"/>
          <a:srcRect/>
          <a:stretch>
            <a:fillRect/>
          </a:stretch>
        </p:blipFill>
        <p:spPr bwMode="auto">
          <a:xfrm>
            <a:off x="5857884" y="0"/>
            <a:ext cx="3286116" cy="2428852"/>
          </a:xfrm>
          <a:prstGeom prst="rect">
            <a:avLst/>
          </a:prstGeom>
          <a:noFill/>
        </p:spPr>
      </p:pic>
      <p:pic>
        <p:nvPicPr>
          <p:cNvPr id="4099" name="Picture 3" descr="C:\Users\Kullanıcı123\Desktop\kumasgillerden-ipek-00.jpg"/>
          <p:cNvPicPr>
            <a:picLocks noChangeAspect="1" noChangeArrowheads="1"/>
          </p:cNvPicPr>
          <p:nvPr/>
        </p:nvPicPr>
        <p:blipFill>
          <a:blip r:embed="rId3"/>
          <a:srcRect/>
          <a:stretch>
            <a:fillRect/>
          </a:stretch>
        </p:blipFill>
        <p:spPr bwMode="auto">
          <a:xfrm>
            <a:off x="3000364" y="0"/>
            <a:ext cx="3000364" cy="2428869"/>
          </a:xfrm>
          <a:prstGeom prst="rect">
            <a:avLst/>
          </a:prstGeom>
          <a:noFill/>
        </p:spPr>
      </p:pic>
      <p:pic>
        <p:nvPicPr>
          <p:cNvPr id="4100" name="Picture 4" descr="C:\Users\Kullanıcı123\Desktop\imageproxy.jpg"/>
          <p:cNvPicPr>
            <a:picLocks noChangeAspect="1" noChangeArrowheads="1"/>
          </p:cNvPicPr>
          <p:nvPr/>
        </p:nvPicPr>
        <p:blipFill>
          <a:blip r:embed="rId4"/>
          <a:srcRect/>
          <a:stretch>
            <a:fillRect/>
          </a:stretch>
        </p:blipFill>
        <p:spPr bwMode="auto">
          <a:xfrm>
            <a:off x="0" y="0"/>
            <a:ext cx="3000364" cy="2428868"/>
          </a:xfrm>
          <a:prstGeom prst="rect">
            <a:avLst/>
          </a:prstGeom>
          <a:noFill/>
        </p:spPr>
      </p:pic>
      <p:pic>
        <p:nvPicPr>
          <p:cNvPr id="4102" name="Picture 6" descr="https://cdn.pixabay.com/photo/2016/08/05/09/39/silk-yarn-1571889_1280.jpg"/>
          <p:cNvPicPr>
            <a:picLocks noChangeAspect="1" noChangeArrowheads="1"/>
          </p:cNvPicPr>
          <p:nvPr/>
        </p:nvPicPr>
        <p:blipFill>
          <a:blip r:embed="rId5"/>
          <a:srcRect/>
          <a:stretch>
            <a:fillRect/>
          </a:stretch>
        </p:blipFill>
        <p:spPr bwMode="auto">
          <a:xfrm>
            <a:off x="0" y="3214685"/>
            <a:ext cx="5429256" cy="3643315"/>
          </a:xfrm>
          <a:prstGeom prst="rect">
            <a:avLst/>
          </a:prstGeom>
          <a:noFill/>
        </p:spPr>
      </p:pic>
      <p:pic>
        <p:nvPicPr>
          <p:cNvPr id="4104" name="Picture 8" descr="https://im0-tub-tr.yandex.net/i?id=aa0ec430517d0fcc9750db1829e05e9d&amp;n=13"/>
          <p:cNvPicPr>
            <a:picLocks noChangeAspect="1" noChangeArrowheads="1"/>
          </p:cNvPicPr>
          <p:nvPr/>
        </p:nvPicPr>
        <p:blipFill>
          <a:blip r:embed="rId6"/>
          <a:srcRect/>
          <a:stretch>
            <a:fillRect/>
          </a:stretch>
        </p:blipFill>
        <p:spPr bwMode="auto">
          <a:xfrm>
            <a:off x="4572000" y="3214687"/>
            <a:ext cx="4572000" cy="364331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Statik elektriklenme problemi azdır</a:t>
            </a:r>
          </a:p>
          <a:p>
            <a:endParaRPr lang="tr-TR" dirty="0"/>
          </a:p>
          <a:p>
            <a:r>
              <a:rPr lang="tr-TR" dirty="0" smtClean="0"/>
              <a:t>İpek kumaş yıkanabilir ya da kuru temizleme yapılabilir</a:t>
            </a:r>
          </a:p>
          <a:p>
            <a:r>
              <a:rPr lang="tr-TR" dirty="0" smtClean="0"/>
              <a:t>Bazen kullanılan boya ve terbiye nedeniyle sadece kuru temizlik önerilir.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Dayanımı iyi olsa da orta uzunlukta bir ömre sahiptir.</a:t>
            </a:r>
          </a:p>
          <a:p>
            <a:endParaRPr lang="tr-TR" dirty="0"/>
          </a:p>
          <a:p>
            <a:r>
              <a:rPr lang="tr-TR" dirty="0" smtClean="0"/>
              <a:t>Islakken dayanıklılığını % 15-25’ini yitirebilir</a:t>
            </a:r>
          </a:p>
          <a:p>
            <a:endParaRPr lang="tr-TR" dirty="0"/>
          </a:p>
          <a:p>
            <a:r>
              <a:rPr lang="tr-TR" dirty="0" smtClean="0"/>
              <a:t>Uzun süre maruz kalırsa güneşten etkilenir ve zarar görür</a:t>
            </a:r>
          </a:p>
          <a:p>
            <a:r>
              <a:rPr lang="tr-TR" dirty="0" smtClean="0"/>
              <a:t>Klorlu ağartıcı kullanılırsa sararır</a:t>
            </a:r>
          </a:p>
          <a:p>
            <a:endParaRPr lang="tr-TR" dirty="0" smtClean="0"/>
          </a:p>
        </p:txBody>
      </p:sp>
      <p:sp>
        <p:nvSpPr>
          <p:cNvPr id="2" name="1 Başlık"/>
          <p:cNvSpPr>
            <a:spLocks noGrp="1"/>
          </p:cNvSpPr>
          <p:nvPr>
            <p:ph type="title"/>
          </p:nvPr>
        </p:nvSpPr>
        <p:spPr/>
        <p:txBody>
          <a:bodyPr/>
          <a:lstStyle/>
          <a:p>
            <a:r>
              <a:rPr lang="tr-TR" dirty="0" smtClean="0"/>
              <a:t>Olumsuz özellikleri</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ullanıcı123\Downloads\20191104_110443.jpg"/>
          <p:cNvPicPr>
            <a:picLocks noGrp="1" noChangeAspect="1" noChangeArrowheads="1"/>
          </p:cNvPicPr>
          <p:nvPr>
            <p:ph idx="1"/>
          </p:nvPr>
        </p:nvPicPr>
        <p:blipFill>
          <a:blip r:embed="rId2" cstate="print"/>
          <a:stretch>
            <a:fillRect/>
          </a:stretch>
        </p:blipFill>
        <p:spPr bwMode="auto">
          <a:xfrm>
            <a:off x="1524000" y="1524000"/>
            <a:ext cx="6096000" cy="4572000"/>
          </a:xfrm>
          <a:prstGeom prst="rect">
            <a:avLst/>
          </a:prstGeom>
          <a:noFill/>
        </p:spPr>
      </p:pic>
      <p:sp>
        <p:nvSpPr>
          <p:cNvPr id="2" name="1 Başlık"/>
          <p:cNvSpPr>
            <a:spLocks noGrp="1"/>
          </p:cNvSpPr>
          <p:nvPr>
            <p:ph type="title"/>
          </p:nvPr>
        </p:nvSpPr>
        <p:spPr/>
        <p:txBody>
          <a:bodyPr/>
          <a:lstStyle/>
          <a:p>
            <a:r>
              <a:rPr lang="tr-TR" dirty="0" smtClean="0"/>
              <a:t>İpek Lifin Fiziksel Özellikleri</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ullanıcı123\Downloads\20191104_110448.jpg"/>
          <p:cNvPicPr>
            <a:picLocks noGrp="1" noChangeAspect="1" noChangeArrowheads="1"/>
          </p:cNvPicPr>
          <p:nvPr>
            <p:ph idx="1"/>
          </p:nvPr>
        </p:nvPicPr>
        <p:blipFill>
          <a:blip r:embed="rId2" cstate="print"/>
          <a:srcRect l="8567" t="18309" r="10934" b="28025"/>
          <a:stretch>
            <a:fillRect/>
          </a:stretch>
        </p:blipFill>
        <p:spPr bwMode="auto">
          <a:xfrm>
            <a:off x="500034" y="1571612"/>
            <a:ext cx="8286808" cy="4143404"/>
          </a:xfrm>
          <a:prstGeom prst="rect">
            <a:avLst/>
          </a:prstGeom>
          <a:noFill/>
        </p:spPr>
      </p:pic>
      <p:sp>
        <p:nvSpPr>
          <p:cNvPr id="2" name="1 Başlık"/>
          <p:cNvSpPr>
            <a:spLocks noGrp="1"/>
          </p:cNvSpPr>
          <p:nvPr>
            <p:ph type="title"/>
          </p:nvPr>
        </p:nvSpPr>
        <p:spPr/>
        <p:txBody>
          <a:bodyPr/>
          <a:lstStyle/>
          <a:p>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Statik elektriklenme azdır kuru halde daha fazla </a:t>
            </a:r>
            <a:r>
              <a:rPr lang="tr-TR" dirty="0" err="1" smtClean="0"/>
              <a:t>elektiriklenir</a:t>
            </a:r>
            <a:endParaRPr lang="tr-TR" dirty="0" smtClean="0"/>
          </a:p>
          <a:p>
            <a:r>
              <a:rPr lang="tr-TR" dirty="0" err="1" smtClean="0"/>
              <a:t>Pilling</a:t>
            </a:r>
            <a:r>
              <a:rPr lang="tr-TR" dirty="0" smtClean="0"/>
              <a:t> (</a:t>
            </a:r>
            <a:r>
              <a:rPr lang="tr-TR" dirty="0" err="1" smtClean="0"/>
              <a:t>boncuklama</a:t>
            </a:r>
            <a:r>
              <a:rPr lang="tr-TR" dirty="0" smtClean="0"/>
              <a:t>) yoktur</a:t>
            </a:r>
          </a:p>
          <a:p>
            <a:endParaRPr lang="tr-TR" dirty="0"/>
          </a:p>
          <a:p>
            <a:r>
              <a:rPr lang="tr-TR" dirty="0" smtClean="0"/>
              <a:t>Yoğunluk pamuk ve keten gibi bitkisel liflerden düşük, akrilik </a:t>
            </a:r>
            <a:r>
              <a:rPr lang="tr-TR" dirty="0" err="1" smtClean="0"/>
              <a:t>poliamid</a:t>
            </a:r>
            <a:r>
              <a:rPr lang="tr-TR" dirty="0" smtClean="0"/>
              <a:t> gibi liflerden yüksektir.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Fibroin</a:t>
            </a:r>
            <a:endParaRPr lang="tr-TR" dirty="0" smtClean="0"/>
          </a:p>
          <a:p>
            <a:r>
              <a:rPr lang="tr-TR" dirty="0" smtClean="0"/>
              <a:t>Serisin</a:t>
            </a:r>
          </a:p>
          <a:p>
            <a:endParaRPr lang="tr-TR" dirty="0"/>
          </a:p>
          <a:p>
            <a:endParaRPr lang="tr-TR" dirty="0" smtClean="0"/>
          </a:p>
          <a:p>
            <a:r>
              <a:rPr lang="tr-TR" dirty="0" smtClean="0"/>
              <a:t>Lifi oluşturan </a:t>
            </a:r>
            <a:r>
              <a:rPr lang="tr-TR" dirty="0" err="1" smtClean="0"/>
              <a:t>fibroin</a:t>
            </a:r>
            <a:r>
              <a:rPr lang="tr-TR" dirty="0" smtClean="0"/>
              <a:t> proteini</a:t>
            </a:r>
          </a:p>
          <a:p>
            <a:r>
              <a:rPr lang="tr-TR" dirty="0" smtClean="0"/>
              <a:t>Liflerin birbirine tutulmasını sağlayan serisin maddesi</a:t>
            </a:r>
            <a:endParaRPr lang="tr-TR" dirty="0"/>
          </a:p>
        </p:txBody>
      </p:sp>
      <p:sp>
        <p:nvSpPr>
          <p:cNvPr id="2" name="1 Başlık"/>
          <p:cNvSpPr>
            <a:spLocks noGrp="1"/>
          </p:cNvSpPr>
          <p:nvPr>
            <p:ph type="title"/>
          </p:nvPr>
        </p:nvSpPr>
        <p:spPr/>
        <p:txBody>
          <a:bodyPr/>
          <a:lstStyle/>
          <a:p>
            <a:r>
              <a:rPr lang="tr-TR" dirty="0" smtClean="0"/>
              <a:t>Kimyasal yapısı</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ullanıcı123\Downloads\20191104_111254.jpg"/>
          <p:cNvPicPr>
            <a:picLocks noGrp="1" noChangeAspect="1" noChangeArrowheads="1"/>
          </p:cNvPicPr>
          <p:nvPr>
            <p:ph idx="1"/>
          </p:nvPr>
        </p:nvPicPr>
        <p:blipFill>
          <a:blip r:embed="rId2" cstate="print"/>
          <a:srcRect l="16242" t="9375" r="7586" b="3125"/>
          <a:stretch>
            <a:fillRect/>
          </a:stretch>
        </p:blipFill>
        <p:spPr bwMode="auto">
          <a:xfrm rot="5400000">
            <a:off x="1178719" y="-821561"/>
            <a:ext cx="6858000" cy="8501122"/>
          </a:xfrm>
          <a:prstGeom prst="rect">
            <a:avLst/>
          </a:prstGeom>
          <a:noFill/>
        </p:spPr>
      </p:pic>
      <p:sp>
        <p:nvSpPr>
          <p:cNvPr id="2" name="1 Başlık"/>
          <p:cNvSpPr>
            <a:spLocks noGrp="1"/>
          </p:cNvSpPr>
          <p:nvPr>
            <p:ph type="title"/>
          </p:nvPr>
        </p:nvSpPr>
        <p:spPr/>
        <p:txBody>
          <a:bodyP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Pişmiş İpek</a:t>
            </a:r>
            <a:endParaRPr lang="tr-TR" dirty="0"/>
          </a:p>
        </p:txBody>
      </p:sp>
      <p:pic>
        <p:nvPicPr>
          <p:cNvPr id="14338" name="Picture 2" descr="C:\Users\Kullanıcı123\Desktop\lif boyuna görünüş\indir (7).jpg"/>
          <p:cNvPicPr>
            <a:picLocks noGrp="1" noChangeAspect="1" noChangeArrowheads="1"/>
          </p:cNvPicPr>
          <p:nvPr>
            <p:ph sz="half" idx="1"/>
          </p:nvPr>
        </p:nvPicPr>
        <p:blipFill>
          <a:blip r:embed="rId2"/>
          <a:srcRect l="22221" t="38368" r="11112" b="27257"/>
          <a:stretch>
            <a:fillRect/>
          </a:stretch>
        </p:blipFill>
        <p:spPr bwMode="auto">
          <a:xfrm>
            <a:off x="571472" y="2500306"/>
            <a:ext cx="3429024" cy="2357454"/>
          </a:xfrm>
          <a:prstGeom prst="rect">
            <a:avLst/>
          </a:prstGeom>
          <a:noFill/>
        </p:spPr>
      </p:pic>
      <p:pic>
        <p:nvPicPr>
          <p:cNvPr id="14339" name="Picture 3" descr="C:\Users\Kullanıcı123\Desktop\lif enine kesit görüntü\indir (8).jpg"/>
          <p:cNvPicPr>
            <a:picLocks noGrp="1" noChangeAspect="1" noChangeArrowheads="1"/>
          </p:cNvPicPr>
          <p:nvPr>
            <p:ph sz="half" idx="2"/>
          </p:nvPr>
        </p:nvPicPr>
        <p:blipFill>
          <a:blip r:embed="rId3"/>
          <a:srcRect t="28993" r="18055" b="27257"/>
          <a:stretch>
            <a:fillRect/>
          </a:stretch>
        </p:blipFill>
        <p:spPr bwMode="auto">
          <a:xfrm>
            <a:off x="4929190" y="2857496"/>
            <a:ext cx="3412036" cy="24288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Ham İpek</a:t>
            </a:r>
            <a:endParaRPr lang="tr-TR" dirty="0"/>
          </a:p>
        </p:txBody>
      </p:sp>
      <p:pic>
        <p:nvPicPr>
          <p:cNvPr id="15362" name="Picture 2" descr="C:\Users\Kullanıcı123\Desktop\lif boyuna görünüş\indir (8).jpg"/>
          <p:cNvPicPr>
            <a:picLocks noGrp="1" noChangeAspect="1" noChangeArrowheads="1"/>
          </p:cNvPicPr>
          <p:nvPr>
            <p:ph sz="half" idx="1"/>
          </p:nvPr>
        </p:nvPicPr>
        <p:blipFill>
          <a:blip r:embed="rId2"/>
          <a:srcRect l="13888" t="25868" r="6945" b="27257"/>
          <a:stretch>
            <a:fillRect/>
          </a:stretch>
        </p:blipFill>
        <p:spPr bwMode="auto">
          <a:xfrm>
            <a:off x="642910" y="2500306"/>
            <a:ext cx="3710013" cy="2928958"/>
          </a:xfrm>
          <a:prstGeom prst="rect">
            <a:avLst/>
          </a:prstGeom>
          <a:noFill/>
        </p:spPr>
      </p:pic>
      <p:pic>
        <p:nvPicPr>
          <p:cNvPr id="15363" name="Picture 3" descr="C:\Users\Kullanıcı123\Desktop\lif enine kesit görüntü\indir (9).jpg"/>
          <p:cNvPicPr>
            <a:picLocks noGrp="1" noChangeAspect="1" noChangeArrowheads="1"/>
          </p:cNvPicPr>
          <p:nvPr>
            <p:ph sz="half" idx="2"/>
          </p:nvPr>
        </p:nvPicPr>
        <p:blipFill>
          <a:blip r:embed="rId3"/>
          <a:srcRect t="28993" r="5555" b="17882"/>
          <a:stretch>
            <a:fillRect/>
          </a:stretch>
        </p:blipFill>
        <p:spPr bwMode="auto">
          <a:xfrm>
            <a:off x="5286380" y="2643182"/>
            <a:ext cx="2952787" cy="221457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Doğal has ipek,</a:t>
            </a:r>
          </a:p>
          <a:p>
            <a:r>
              <a:rPr lang="tr-TR" dirty="0" smtClean="0"/>
              <a:t>Ham ipek,</a:t>
            </a:r>
          </a:p>
          <a:p>
            <a:r>
              <a:rPr lang="tr-TR" dirty="0" err="1" smtClean="0"/>
              <a:t>Tussah</a:t>
            </a:r>
            <a:r>
              <a:rPr lang="tr-TR" dirty="0" smtClean="0"/>
              <a:t> (yabani)ipek,</a:t>
            </a:r>
          </a:p>
          <a:p>
            <a:r>
              <a:rPr lang="tr-TR" dirty="0" smtClean="0"/>
              <a:t>Kültür ipeği,</a:t>
            </a:r>
          </a:p>
          <a:p>
            <a:r>
              <a:rPr lang="tr-TR" dirty="0" err="1" smtClean="0"/>
              <a:t>Dupyon</a:t>
            </a:r>
            <a:r>
              <a:rPr lang="tr-TR" dirty="0" smtClean="0"/>
              <a:t> ipek,</a:t>
            </a:r>
          </a:p>
          <a:p>
            <a:r>
              <a:rPr lang="tr-TR" dirty="0" smtClean="0"/>
              <a:t>Deşe İpek,</a:t>
            </a:r>
          </a:p>
          <a:p>
            <a:r>
              <a:rPr lang="tr-TR" dirty="0" smtClean="0"/>
              <a:t>Suni ipek gibi 14 çeşit ipek bulunmaktadır</a:t>
            </a:r>
            <a:endParaRPr lang="tr-TR" dirty="0"/>
          </a:p>
        </p:txBody>
      </p:sp>
      <p:sp>
        <p:nvSpPr>
          <p:cNvPr id="2" name="1 Başlık"/>
          <p:cNvSpPr>
            <a:spLocks noGrp="1"/>
          </p:cNvSpPr>
          <p:nvPr>
            <p:ph type="title"/>
          </p:nvPr>
        </p:nvSpPr>
        <p:spPr/>
        <p:txBody>
          <a:bodyPr/>
          <a:lstStyle/>
          <a:p>
            <a:r>
              <a:rPr lang="tr-TR" dirty="0" smtClean="0"/>
              <a:t>İpek tipleri</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İpek yetiştirilen ve doğada bulunan ipek böceklerinin kozalarından elde edilen doğal protein kökenli salgı ürünü hayvansal bir liftir.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İpek lif </a:t>
            </a:r>
            <a:r>
              <a:rPr lang="tr-TR" dirty="0" err="1" smtClean="0"/>
              <a:t>eldesi</a:t>
            </a:r>
            <a:r>
              <a:rPr lang="tr-TR" dirty="0" smtClean="0"/>
              <a:t> kozadan ipek çekimiyle başlar</a:t>
            </a:r>
          </a:p>
          <a:p>
            <a:endParaRPr lang="tr-TR" dirty="0" smtClean="0"/>
          </a:p>
          <a:p>
            <a:r>
              <a:rPr lang="tr-TR" dirty="0" smtClean="0"/>
              <a:t>İnce filamanları bir araya getirip onları kendi doğal </a:t>
            </a:r>
            <a:r>
              <a:rPr lang="tr-TR" dirty="0" err="1" smtClean="0"/>
              <a:t>serisinleriyle</a:t>
            </a:r>
            <a:r>
              <a:rPr lang="tr-TR" dirty="0" smtClean="0"/>
              <a:t> birbirine bağlayarak kozalardan çıkrığa sarma işlemidir. </a:t>
            </a:r>
            <a:endParaRPr lang="tr-TR" dirty="0"/>
          </a:p>
        </p:txBody>
      </p:sp>
      <p:sp>
        <p:nvSpPr>
          <p:cNvPr id="3" name="2 Başlık"/>
          <p:cNvSpPr>
            <a:spLocks noGrp="1"/>
          </p:cNvSpPr>
          <p:nvPr>
            <p:ph type="title"/>
          </p:nvPr>
        </p:nvSpPr>
        <p:spPr/>
        <p:txBody>
          <a:bodyPr/>
          <a:lstStyle/>
          <a:p>
            <a:r>
              <a:rPr lang="tr-TR" dirty="0" smtClean="0"/>
              <a:t>İpek iplik </a:t>
            </a:r>
            <a:r>
              <a:rPr lang="tr-TR" dirty="0" err="1" smtClean="0"/>
              <a:t>eldesi</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endParaRPr lang="tr-TR"/>
          </a:p>
        </p:txBody>
      </p:sp>
      <p:pic>
        <p:nvPicPr>
          <p:cNvPr id="30722" name="Picture 2" descr="https://iasbh.tmgrup.com.tr/dc0a03/0/0/0/0/0/0?u=http://i.sabah.com.tr/sb/galeri/yasam/75-yillik-tanik/9.jpg"/>
          <p:cNvPicPr>
            <a:picLocks noChangeAspect="1" noChangeArrowheads="1"/>
          </p:cNvPicPr>
          <p:nvPr/>
        </p:nvPicPr>
        <p:blipFill>
          <a:blip r:embed="rId2"/>
          <a:srcRect/>
          <a:stretch>
            <a:fillRect/>
          </a:stretch>
        </p:blipFill>
        <p:spPr bwMode="auto">
          <a:xfrm>
            <a:off x="1571604" y="1571612"/>
            <a:ext cx="6107912" cy="407194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İplik çekimi kozalardan istenilen </a:t>
            </a:r>
            <a:r>
              <a:rPr lang="tr-TR" dirty="0" err="1" smtClean="0"/>
              <a:t>denye</a:t>
            </a:r>
            <a:r>
              <a:rPr lang="tr-TR" dirty="0" smtClean="0"/>
              <a:t> inceliği için belli sayıdaki ipek telinin bir araya getirilerek kendi doğal </a:t>
            </a:r>
            <a:r>
              <a:rPr lang="tr-TR" dirty="0" err="1" smtClean="0"/>
              <a:t>serisinleriyle</a:t>
            </a:r>
            <a:r>
              <a:rPr lang="tr-TR" dirty="0" smtClean="0"/>
              <a:t> birlikte sarılması ile gerçekleştirilen kozaları açma işlemidir.</a:t>
            </a:r>
          </a:p>
          <a:p>
            <a:endParaRPr lang="tr-TR" dirty="0" smtClean="0"/>
          </a:p>
          <a:p>
            <a:r>
              <a:rPr lang="tr-TR" dirty="0" smtClean="0"/>
              <a:t>Elde edilen ipek ham ipek olarak kabul edilir. </a:t>
            </a:r>
            <a:endParaRPr lang="tr-TR" dirty="0"/>
          </a:p>
        </p:txBody>
      </p:sp>
      <p:sp>
        <p:nvSpPr>
          <p:cNvPr id="3" name="2 Başlık"/>
          <p:cNvSpPr>
            <a:spLocks noGrp="1"/>
          </p:cNvSpPr>
          <p:nvPr>
            <p:ph type="title"/>
          </p:nvPr>
        </p:nvSpPr>
        <p:spPr/>
        <p:txBody>
          <a:bodyPr/>
          <a:lstStyle/>
          <a:p>
            <a:r>
              <a:rPr lang="tr-TR" dirty="0" smtClean="0"/>
              <a:t>Kozadan iplik çekimi </a:t>
            </a:r>
            <a:r>
              <a:rPr lang="tr-TR" dirty="0" err="1" smtClean="0"/>
              <a:t>filatür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İplik çekmede iki sistem vardır</a:t>
            </a:r>
          </a:p>
          <a:p>
            <a:endParaRPr lang="tr-TR" dirty="0" smtClean="0"/>
          </a:p>
          <a:p>
            <a:r>
              <a:rPr lang="tr-TR" dirty="0" smtClean="0"/>
              <a:t>İtalyan çekim sisteminde bir grup kozadan çekilen uçlar bir araya getirilip kendi üzerinde aldığı bükümle çıkrığa sarılır</a:t>
            </a:r>
          </a:p>
          <a:p>
            <a:endParaRPr lang="tr-TR" dirty="0" smtClean="0"/>
          </a:p>
          <a:p>
            <a:r>
              <a:rPr lang="tr-TR" dirty="0" smtClean="0"/>
              <a:t>Fransız çekim sisteminde ise iki ayrı grup kozadan gelen uçlar bir araya getirilip iki kez bükümden sonra çıkrığa sarılır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Bir ipek telinin inceliği genellikle 2,5-3,3 </a:t>
            </a:r>
            <a:r>
              <a:rPr lang="tr-TR" dirty="0" err="1" smtClean="0"/>
              <a:t>dtex</a:t>
            </a:r>
            <a:r>
              <a:rPr lang="tr-TR" dirty="0" smtClean="0"/>
              <a:t> </a:t>
            </a:r>
            <a:r>
              <a:rPr lang="tr-TR" dirty="0" err="1" smtClean="0"/>
              <a:t>dir</a:t>
            </a:r>
            <a:r>
              <a:rPr lang="tr-TR" dirty="0" smtClean="0"/>
              <a:t>.istenilen numaraya göre ipek teli miktarı belirlenir.</a:t>
            </a:r>
          </a:p>
          <a:p>
            <a:endParaRPr lang="tr-TR" dirty="0" smtClean="0"/>
          </a:p>
          <a:p>
            <a:r>
              <a:rPr lang="tr-TR" dirty="0" smtClean="0"/>
              <a:t>İpeğin iplik haline getirilmesi pamuk keten ve yün lifini iplik haline getirme prosesi ile aynıdır. </a:t>
            </a:r>
          </a:p>
          <a:p>
            <a:endParaRPr lang="tr-TR" dirty="0" smtClean="0"/>
          </a:p>
          <a:p>
            <a:r>
              <a:rPr lang="tr-TR" dirty="0" smtClean="0"/>
              <a:t>Ham ipek çileleri renk uzunluk ve inceliğe göre ayrılır. Daha sonra sabun ya da yağlı sıcak su içine bastırılır.</a:t>
            </a:r>
          </a:p>
          <a:p>
            <a:r>
              <a:rPr lang="tr-TR" dirty="0" smtClean="0"/>
              <a:t>Bu serisin yumuşatma işlemidir ve ipliğin işlenmesine yardımcı olur.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Serisin uzaklaştırma iplik büküldükten sonra onu iplik boyamaya hazırlamak için ya da kumaş dokunduktan sonra da yapılabilir. </a:t>
            </a:r>
          </a:p>
          <a:p>
            <a:endParaRPr lang="tr-TR" dirty="0" smtClean="0"/>
          </a:p>
          <a:p>
            <a:r>
              <a:rPr lang="tr-TR" dirty="0" smtClean="0"/>
              <a:t>Bazen nihai ürüne ilave bir dayanım ya da mat bir görünüm vermek için iplik içerisinde az miktarda serisin bulundurulur </a:t>
            </a:r>
            <a:r>
              <a:rPr lang="tr-TR" dirty="0" err="1" smtClean="0"/>
              <a:t>Ekru</a:t>
            </a:r>
            <a:r>
              <a:rPr lang="tr-TR" dirty="0" smtClean="0"/>
              <a:t> ve </a:t>
            </a:r>
            <a:r>
              <a:rPr lang="tr-TR" dirty="0" err="1" smtClean="0"/>
              <a:t>Souple</a:t>
            </a:r>
            <a:r>
              <a:rPr lang="tr-TR" dirty="0" smtClean="0"/>
              <a:t> serisinin bir kısmının uzaklaştırıldığı ipek kumaşlara örnektir.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Kesiksiz ham ipek </a:t>
            </a:r>
            <a:r>
              <a:rPr lang="tr-TR" dirty="0" err="1" smtClean="0"/>
              <a:t>filamentlerine</a:t>
            </a:r>
            <a:r>
              <a:rPr lang="tr-TR" dirty="0" smtClean="0"/>
              <a:t> ibrişim denilmektedir.</a:t>
            </a:r>
          </a:p>
          <a:p>
            <a:endParaRPr lang="tr-TR" dirty="0" smtClean="0"/>
          </a:p>
          <a:p>
            <a:r>
              <a:rPr lang="tr-TR" dirty="0" smtClean="0"/>
              <a:t>İbrişimler tek başlarına veya katlanarak iplik oluşturabilirler. </a:t>
            </a:r>
            <a:endParaRPr lang="tr-TR" dirty="0"/>
          </a:p>
        </p:txBody>
      </p:sp>
      <p:sp>
        <p:nvSpPr>
          <p:cNvPr id="3" name="2 Başlık"/>
          <p:cNvSpPr>
            <a:spLocks noGrp="1"/>
          </p:cNvSpPr>
          <p:nvPr>
            <p:ph type="title"/>
          </p:nvPr>
        </p:nvSpPr>
        <p:spPr/>
        <p:txBody>
          <a:bodyPr/>
          <a:lstStyle/>
          <a:p>
            <a:r>
              <a:rPr lang="tr-TR" dirty="0" smtClean="0"/>
              <a:t>İpek iplikler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r>
              <a:rPr lang="tr-TR" dirty="0" smtClean="0"/>
              <a:t>Tek kat ipek iplik</a:t>
            </a:r>
          </a:p>
          <a:p>
            <a:r>
              <a:rPr lang="tr-TR" dirty="0" smtClean="0"/>
              <a:t>İpek atkı ipliği</a:t>
            </a:r>
          </a:p>
          <a:p>
            <a:r>
              <a:rPr lang="tr-TR" dirty="0" err="1" smtClean="0"/>
              <a:t>Vual</a:t>
            </a:r>
            <a:r>
              <a:rPr lang="tr-TR" dirty="0" smtClean="0"/>
              <a:t> ipek ipliği</a:t>
            </a:r>
          </a:p>
          <a:p>
            <a:r>
              <a:rPr lang="tr-TR" dirty="0" smtClean="0"/>
              <a:t>Organze ipek ipliği</a:t>
            </a:r>
          </a:p>
          <a:p>
            <a:r>
              <a:rPr lang="tr-TR" dirty="0" err="1" smtClean="0"/>
              <a:t>Şantug</a:t>
            </a:r>
            <a:r>
              <a:rPr lang="tr-TR" dirty="0" smtClean="0"/>
              <a:t> ipek ipliği</a:t>
            </a:r>
          </a:p>
          <a:p>
            <a:r>
              <a:rPr lang="tr-TR" dirty="0" smtClean="0"/>
              <a:t>Krep İpliği</a:t>
            </a:r>
          </a:p>
          <a:p>
            <a:r>
              <a:rPr lang="tr-TR" dirty="0" smtClean="0"/>
              <a:t>Eğrilmiş ipek iplik</a:t>
            </a:r>
          </a:p>
          <a:p>
            <a:r>
              <a:rPr lang="tr-TR" dirty="0" err="1" smtClean="0"/>
              <a:t>Grege</a:t>
            </a:r>
            <a:r>
              <a:rPr lang="tr-TR" dirty="0" smtClean="0"/>
              <a:t> </a:t>
            </a:r>
            <a:r>
              <a:rPr lang="tr-TR" dirty="0" err="1" smtClean="0"/>
              <a:t>ipke</a:t>
            </a:r>
            <a:r>
              <a:rPr lang="tr-TR" dirty="0" smtClean="0"/>
              <a:t> iplik</a:t>
            </a:r>
          </a:p>
          <a:p>
            <a:r>
              <a:rPr lang="tr-TR" dirty="0" err="1" smtClean="0"/>
              <a:t>Perl</a:t>
            </a:r>
            <a:r>
              <a:rPr lang="tr-TR" dirty="0" smtClean="0"/>
              <a:t> ipek iplik</a:t>
            </a:r>
          </a:p>
          <a:p>
            <a:r>
              <a:rPr lang="tr-TR" dirty="0" err="1" smtClean="0"/>
              <a:t>Kompansene</a:t>
            </a:r>
            <a:r>
              <a:rPr lang="tr-TR" dirty="0" smtClean="0"/>
              <a:t>  S ipek iplik</a:t>
            </a:r>
          </a:p>
          <a:p>
            <a:r>
              <a:rPr lang="tr-TR" dirty="0" err="1" smtClean="0"/>
              <a:t>Grenadin</a:t>
            </a:r>
            <a:r>
              <a:rPr lang="tr-TR" dirty="0" smtClean="0"/>
              <a:t> ipek iplik</a:t>
            </a:r>
          </a:p>
          <a:p>
            <a:endParaRPr lang="tr-TR" dirty="0" smtClean="0"/>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buNone/>
            </a:pPr>
            <a:r>
              <a:rPr lang="tr-TR" b="1" dirty="0" smtClean="0"/>
              <a:t>Genel Özellikleri:</a:t>
            </a:r>
            <a:endParaRPr lang="tr-TR" b="1" dirty="0" smtClean="0"/>
          </a:p>
          <a:p>
            <a:r>
              <a:rPr lang="tr-TR" dirty="0" smtClean="0"/>
              <a:t>İnce, pürüzsüz, parlak yapısı vardır,</a:t>
            </a:r>
          </a:p>
          <a:p>
            <a:r>
              <a:rPr lang="tr-TR" dirty="0" smtClean="0"/>
              <a:t>Zarif ve dökümlüdür, kolay kırışmaz,</a:t>
            </a:r>
          </a:p>
          <a:p>
            <a:r>
              <a:rPr lang="tr-TR" dirty="0" smtClean="0"/>
              <a:t>Statik elektrik yaratabilir,</a:t>
            </a:r>
          </a:p>
          <a:p>
            <a:r>
              <a:rPr lang="tr-TR" dirty="0" smtClean="0"/>
              <a:t>Dayanıklı ve hafiftir,</a:t>
            </a:r>
          </a:p>
          <a:p>
            <a:r>
              <a:rPr lang="tr-TR" dirty="0" smtClean="0"/>
              <a:t>Kışın sıcak, yazın serin tutar,</a:t>
            </a:r>
          </a:p>
          <a:p>
            <a:r>
              <a:rPr lang="tr-TR" dirty="0" smtClean="0"/>
              <a:t>Nemi emer ve çabuk kurur,</a:t>
            </a:r>
          </a:p>
          <a:p>
            <a:r>
              <a:rPr lang="tr-TR" dirty="0" smtClean="0"/>
              <a:t>Uzun süre güneşe maruz kalırsa rengi solar,</a:t>
            </a:r>
          </a:p>
          <a:p>
            <a:r>
              <a:rPr lang="tr-TR" dirty="0" smtClean="0"/>
              <a:t>Suda çeker ve su lekesi tutar,</a:t>
            </a:r>
          </a:p>
          <a:p>
            <a:r>
              <a:rPr lang="tr-TR" dirty="0" smtClean="0"/>
              <a:t>Kuru temizleme yapılmalıdır.</a:t>
            </a:r>
          </a:p>
          <a:p>
            <a:endParaRPr lang="tr-TR" dirty="0"/>
          </a:p>
        </p:txBody>
      </p:sp>
      <p:sp>
        <p:nvSpPr>
          <p:cNvPr id="3" name="2 Başlık"/>
          <p:cNvSpPr>
            <a:spLocks noGrp="1"/>
          </p:cNvSpPr>
          <p:nvPr>
            <p:ph type="title"/>
          </p:nvPr>
        </p:nvSpPr>
        <p:spPr/>
        <p:txBody>
          <a:bodyPr>
            <a:normAutofit/>
          </a:bodyPr>
          <a:lstStyle/>
          <a:p>
            <a:r>
              <a:rPr lang="tr-TR" dirty="0" smtClean="0"/>
              <a:t>İpekli Kumaşlar</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285728"/>
            <a:ext cx="9144000" cy="4286280"/>
          </a:xfrm>
        </p:spPr>
        <p:txBody>
          <a:bodyPr>
            <a:normAutofit fontScale="70000" lnSpcReduction="20000"/>
          </a:bodyPr>
          <a:lstStyle/>
          <a:p>
            <a:r>
              <a:rPr lang="tr-TR" b="1" dirty="0" smtClean="0"/>
              <a:t>Şifon</a:t>
            </a:r>
          </a:p>
          <a:p>
            <a:r>
              <a:rPr lang="tr-TR" dirty="0" smtClean="0"/>
              <a:t>Hem dayanıklı hem de çok narin olan şifon kumaş ince ve saydamdır. İyi kıvrım oluşturur. Büzgü ve fırfırlı modeller için uygundur. Bluz, tunik, elbise, abiye kıyafetler ve kadın iç giyiminde kullanılır. Şifon ile çalışması zordur çünkü kumaş sürekli kayar. Bunun için çalışılacak alana kaygan olmayan kağıtlar konulur ve bu kağıtlar yardımıyla biçkisi yapılır. Dikiş sırasında kumaşı esnetmemek gerekir. Dikilen giysinin güzel durması, dikişlerin temiz ve muntazam durmasına bağlıdır. Ütüde yünlü kumaş ayarında ve buharsız şekilde ütülenmelidir.</a:t>
            </a:r>
          </a:p>
          <a:p>
            <a:r>
              <a:rPr lang="tr-TR" b="1" dirty="0" smtClean="0"/>
              <a:t>Krep </a:t>
            </a:r>
            <a:r>
              <a:rPr lang="tr-TR" b="1" dirty="0" err="1" smtClean="0"/>
              <a:t>Döşin</a:t>
            </a:r>
            <a:endParaRPr lang="tr-TR" b="1" dirty="0" smtClean="0"/>
          </a:p>
          <a:p>
            <a:r>
              <a:rPr lang="tr-TR" dirty="0" smtClean="0"/>
              <a:t>Orta hafiflikte, pürüzsüz ve dökümlü bir kumaştır. Vücuda yapışmaz, kırışmaz, terletmez. Bluzlarda, özel davetler için hazırlanan kıyafetlerde, kadın iç giyiminde kullanılır. Elde yıkama ya da kuru temizleme yapılmalıdır. Ütüde yünlü kumaş ayarında ve buharsız şekilde ütülenmelidir.</a:t>
            </a:r>
          </a:p>
          <a:p>
            <a:r>
              <a:rPr lang="tr-TR" b="1" dirty="0" smtClean="0"/>
              <a:t>Saten Düşes</a:t>
            </a:r>
          </a:p>
          <a:p>
            <a:r>
              <a:rPr lang="tr-TR" dirty="0" smtClean="0"/>
              <a:t>Kalın ve pahalı bir kumaştır. Davet  elbiselerinde kullanılır. Ütüde yünlü kumaş ayarında ve buharsız şekilde ütülenmelidir. Dikiş izlerinin görünmemesi için sırt yastığı kullanılmalıdır.</a:t>
            </a:r>
          </a:p>
          <a:p>
            <a:endParaRPr lang="tr-TR" dirty="0"/>
          </a:p>
        </p:txBody>
      </p:sp>
      <p:sp>
        <p:nvSpPr>
          <p:cNvPr id="3" name="2 Başlık"/>
          <p:cNvSpPr>
            <a:spLocks noGrp="1"/>
          </p:cNvSpPr>
          <p:nvPr>
            <p:ph type="title"/>
          </p:nvPr>
        </p:nvSpPr>
        <p:spPr/>
        <p:txBody>
          <a:bodyPr/>
          <a:lstStyle/>
          <a:p>
            <a:endParaRPr lang="tr-TR"/>
          </a:p>
        </p:txBody>
      </p:sp>
      <p:pic>
        <p:nvPicPr>
          <p:cNvPr id="1026" name="Picture 2" descr="C:\Users\Kullanıcı123\Desktop\ipek-kumaslar-1.jpg"/>
          <p:cNvPicPr>
            <a:picLocks noChangeAspect="1" noChangeArrowheads="1"/>
          </p:cNvPicPr>
          <p:nvPr/>
        </p:nvPicPr>
        <p:blipFill>
          <a:blip r:embed="rId2"/>
          <a:srcRect/>
          <a:stretch>
            <a:fillRect/>
          </a:stretch>
        </p:blipFill>
        <p:spPr bwMode="auto">
          <a:xfrm>
            <a:off x="500034" y="4429132"/>
            <a:ext cx="7705725" cy="1885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İpek kullanılan tek kesiksiz liftir.</a:t>
            </a:r>
          </a:p>
          <a:p>
            <a:pPr>
              <a:buNone/>
            </a:pPr>
            <a:endParaRPr lang="tr-TR" dirty="0" smtClean="0"/>
          </a:p>
          <a:p>
            <a:r>
              <a:rPr lang="tr-TR" dirty="0" smtClean="0"/>
              <a:t>İpek böceği kurtlarının larva haline geldiklerinde kozadan elde edilir.</a:t>
            </a:r>
          </a:p>
          <a:p>
            <a:endParaRPr lang="tr-TR" dirty="0"/>
          </a:p>
          <a:p>
            <a:r>
              <a:rPr lang="tr-TR" dirty="0" smtClean="0"/>
              <a:t>Bir kozada 1000-2500 m lif bulunmaktadır.</a:t>
            </a:r>
          </a:p>
          <a:p>
            <a:endParaRPr lang="tr-TR" dirty="0"/>
          </a:p>
          <a:p>
            <a:r>
              <a:rPr lang="tr-TR" dirty="0" smtClean="0"/>
              <a:t>Ancak her bir kozdan 500-1400 m uzunluğunda filaman halinde kesintisiz ipek lifi elde edilir.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214290"/>
            <a:ext cx="9144000" cy="5000660"/>
          </a:xfrm>
        </p:spPr>
        <p:txBody>
          <a:bodyPr>
            <a:normAutofit fontScale="70000" lnSpcReduction="20000"/>
          </a:bodyPr>
          <a:lstStyle/>
          <a:p>
            <a:r>
              <a:rPr lang="tr-TR" b="1" dirty="0" err="1" smtClean="0"/>
              <a:t>Dupiyon</a:t>
            </a:r>
            <a:r>
              <a:rPr lang="tr-TR" b="1" dirty="0" smtClean="0"/>
              <a:t> (Hint İpeği)</a:t>
            </a:r>
          </a:p>
          <a:p>
            <a:r>
              <a:rPr lang="tr-TR" dirty="0" err="1" smtClean="0"/>
              <a:t>Dupiyon</a:t>
            </a:r>
            <a:r>
              <a:rPr lang="tr-TR" dirty="0" smtClean="0"/>
              <a:t> (</a:t>
            </a:r>
            <a:r>
              <a:rPr lang="tr-TR" dirty="0" err="1" smtClean="0"/>
              <a:t>Dupion</a:t>
            </a:r>
            <a:r>
              <a:rPr lang="tr-TR" dirty="0" smtClean="0"/>
              <a:t>) pırıl pırıl ve keskin dokuya sahip hafif bir kumaştır. Çift iplikli ipekle dokunur ve bu da diğer ipek türlerinden daha güçlü olmasını sağlar. Kesim ve dikim işlemlerini kolaylaştıran bir yapısı vardır. Ayrıca nakış için de uygun bir kumaştır. Abiye elbiseler, ceket, etek ve ev tekstilinde kullanılır. Ütüde yünlü kumaş ayarında ve buharsız şekilde ütülenmelidir. Su lekesi olmaması için ütü bezi kullanmak gerekir.</a:t>
            </a:r>
          </a:p>
          <a:p>
            <a:r>
              <a:rPr lang="tr-TR" b="1" dirty="0" smtClean="0"/>
              <a:t>Jorjet</a:t>
            </a:r>
          </a:p>
          <a:p>
            <a:r>
              <a:rPr lang="tr-TR" dirty="0" smtClean="0"/>
              <a:t>İnce ve hafif saydam ipekli bir kumaştır. Kolay kırışmaz. Polyesterden de üretilen türü vardır. Şifon hoş ve akıcı bir görüntü verirken, birçok moda tasarımcısı aynı amaçla jorjeti kullanıyor. Krep benzeri dokusu ve muadillerine kıyasla daha canlı ve parlak olması elbiseler için tercih nedenidir. Bedeni sarmayan elbise ve tunikler ile abiye kıyafetlerde kullanılır. Jorjet şifona göre daha güçlü bir kumaş olarak görülse de yıkarken elde yıkama ve hafif bir deterjan kullanımı uygundur. Güneşte kurutmak rengini kaybettirebileceği için direkt güneşe asılmaması önerilir. Ütüde yünlü kumaş ayarında ve buharsız şekilde ütülenmelidir. Buhar kumaşa zarar verebilir.</a:t>
            </a:r>
          </a:p>
          <a:p>
            <a:r>
              <a:rPr lang="tr-TR" b="1" dirty="0" smtClean="0"/>
              <a:t>Japon İpeği</a:t>
            </a:r>
          </a:p>
          <a:p>
            <a:r>
              <a:rPr lang="tr-TR" dirty="0" smtClean="0"/>
              <a:t>Japonya kökenli yumuşak bir kumaştır. Bluz, gömlek ve astar olarak kullanılır. Yünlü kumaş ayarında buharlı ütülenebilir.</a:t>
            </a:r>
          </a:p>
          <a:p>
            <a:r>
              <a:rPr lang="tr-TR" dirty="0" smtClean="0"/>
              <a:t/>
            </a:r>
            <a:br>
              <a:rPr lang="tr-TR" dirty="0" smtClean="0"/>
            </a:br>
            <a:endParaRPr lang="tr-TR" dirty="0"/>
          </a:p>
        </p:txBody>
      </p:sp>
      <p:sp>
        <p:nvSpPr>
          <p:cNvPr id="3" name="2 Başlık"/>
          <p:cNvSpPr>
            <a:spLocks noGrp="1"/>
          </p:cNvSpPr>
          <p:nvPr>
            <p:ph type="title"/>
          </p:nvPr>
        </p:nvSpPr>
        <p:spPr/>
        <p:txBody>
          <a:bodyPr/>
          <a:lstStyle/>
          <a:p>
            <a:endParaRPr lang="tr-TR"/>
          </a:p>
        </p:txBody>
      </p:sp>
      <p:pic>
        <p:nvPicPr>
          <p:cNvPr id="2050" name="Picture 2" descr="ipek kumaÅlar"/>
          <p:cNvPicPr>
            <a:picLocks noChangeAspect="1" noChangeArrowheads="1"/>
          </p:cNvPicPr>
          <p:nvPr/>
        </p:nvPicPr>
        <p:blipFill>
          <a:blip r:embed="rId2"/>
          <a:srcRect/>
          <a:stretch>
            <a:fillRect/>
          </a:stretch>
        </p:blipFill>
        <p:spPr bwMode="auto">
          <a:xfrm>
            <a:off x="785786" y="4786322"/>
            <a:ext cx="7705725" cy="18859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142852"/>
            <a:ext cx="8229600" cy="4429156"/>
          </a:xfrm>
        </p:spPr>
        <p:txBody>
          <a:bodyPr>
            <a:normAutofit fontScale="92500" lnSpcReduction="20000"/>
          </a:bodyPr>
          <a:lstStyle/>
          <a:p>
            <a:r>
              <a:rPr lang="tr-TR" b="1" dirty="0" smtClean="0"/>
              <a:t>Organze</a:t>
            </a:r>
          </a:p>
          <a:p>
            <a:r>
              <a:rPr lang="tr-TR" dirty="0" smtClean="0"/>
              <a:t>Çok ince, şeffaf, sert ve düz dokunmuş bir kumaştır. Genelde abiye, gelinlik, şal ve tuniklerde kullanılır. Yünlü kumaş ayarında buharlı ütülenebilir. Ütü bezi gerekmez.</a:t>
            </a:r>
          </a:p>
          <a:p>
            <a:r>
              <a:rPr lang="tr-TR" b="1" dirty="0" smtClean="0"/>
              <a:t>Tafta</a:t>
            </a:r>
          </a:p>
          <a:p>
            <a:r>
              <a:rPr lang="tr-TR" dirty="0" smtClean="0"/>
              <a:t>Dik duran, parlak, pürüzsüz düz dokunmuş ipek kumaştır. Çabuk kırışır. Abiye kıyafetlerde kullanılır. Dikiş yerleri sırt yastığı üstünde, ılık olarak ütülenmelidir.</a:t>
            </a:r>
          </a:p>
          <a:p>
            <a:r>
              <a:rPr lang="tr-TR" b="1" dirty="0" smtClean="0"/>
              <a:t>Saten</a:t>
            </a:r>
          </a:p>
          <a:p>
            <a:r>
              <a:rPr lang="tr-TR" dirty="0" smtClean="0"/>
              <a:t>Bu ipeğin pürüzsüz, parlak bir yüzeyi olup inceden kalına çeşitli kalınlıklardadır. Gece kıyafetleri, bluz ve elbiselerde kullanılır. Yünlü kumaş ayarında buharlı olarak, ütü beziyle ütülenmelidir.</a:t>
            </a:r>
          </a:p>
          <a:p>
            <a:endParaRPr lang="tr-TR" dirty="0"/>
          </a:p>
        </p:txBody>
      </p:sp>
      <p:sp>
        <p:nvSpPr>
          <p:cNvPr id="3" name="2 Başlık"/>
          <p:cNvSpPr>
            <a:spLocks noGrp="1"/>
          </p:cNvSpPr>
          <p:nvPr>
            <p:ph type="title"/>
          </p:nvPr>
        </p:nvSpPr>
        <p:spPr/>
        <p:txBody>
          <a:bodyPr/>
          <a:lstStyle/>
          <a:p>
            <a:endParaRPr lang="tr-TR"/>
          </a:p>
        </p:txBody>
      </p:sp>
      <p:pic>
        <p:nvPicPr>
          <p:cNvPr id="44034" name="Picture 2" descr="ipek kumaÅlar"/>
          <p:cNvPicPr>
            <a:picLocks noChangeAspect="1" noChangeArrowheads="1"/>
          </p:cNvPicPr>
          <p:nvPr/>
        </p:nvPicPr>
        <p:blipFill>
          <a:blip r:embed="rId2"/>
          <a:srcRect/>
          <a:stretch>
            <a:fillRect/>
          </a:stretch>
        </p:blipFill>
        <p:spPr bwMode="auto">
          <a:xfrm>
            <a:off x="642910" y="4714884"/>
            <a:ext cx="7705725" cy="18859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00034" y="357166"/>
            <a:ext cx="8229600" cy="4572000"/>
          </a:xfrm>
        </p:spPr>
        <p:txBody>
          <a:bodyPr/>
          <a:lstStyle/>
          <a:p>
            <a:r>
              <a:rPr lang="tr-TR" b="1" dirty="0" smtClean="0"/>
              <a:t>İpek – Yün Karışımı</a:t>
            </a:r>
          </a:p>
          <a:p>
            <a:r>
              <a:rPr lang="tr-TR" dirty="0" smtClean="0"/>
              <a:t>İpek yüne parlaklık, yün ipeğe yumuşaklık ve sağlamlık verir. Erkek takım elbiseleri, etek, palto, manto, ceket ve pantolonlarda kullanılır. Yünlü kumaş ayarında buharlı olarak, dikişler buharla açılarak ütülenmelidir.</a:t>
            </a:r>
          </a:p>
          <a:p>
            <a:r>
              <a:rPr lang="tr-TR" b="1" dirty="0" smtClean="0"/>
              <a:t>İpek – Pamuk Karışımı</a:t>
            </a:r>
          </a:p>
          <a:p>
            <a:r>
              <a:rPr lang="tr-TR" dirty="0" smtClean="0"/>
              <a:t>Yumuşak ve hafif bir kumaştır. Çoğunlukla bluzlar ve elbiselerde kullanılır. Yünlü kumaş ayarında buharlı olarak ütülenmelidir.</a:t>
            </a:r>
          </a:p>
          <a:p>
            <a:endParaRPr lang="tr-TR" dirty="0"/>
          </a:p>
        </p:txBody>
      </p:sp>
      <p:sp>
        <p:nvSpPr>
          <p:cNvPr id="3" name="2 Başlık"/>
          <p:cNvSpPr>
            <a:spLocks noGrp="1"/>
          </p:cNvSpPr>
          <p:nvPr>
            <p:ph type="title"/>
          </p:nvPr>
        </p:nvSpPr>
        <p:spPr/>
        <p:txBody>
          <a:bodyPr/>
          <a:lstStyle/>
          <a:p>
            <a:endParaRPr lang="tr-TR"/>
          </a:p>
        </p:txBody>
      </p:sp>
      <p:pic>
        <p:nvPicPr>
          <p:cNvPr id="45058" name="Picture 2" descr="ipek kumaÅlar"/>
          <p:cNvPicPr>
            <a:picLocks noChangeAspect="1" noChangeArrowheads="1"/>
          </p:cNvPicPr>
          <p:nvPr/>
        </p:nvPicPr>
        <p:blipFill>
          <a:blip r:embed="rId2"/>
          <a:srcRect/>
          <a:stretch>
            <a:fillRect/>
          </a:stretch>
        </p:blipFill>
        <p:spPr bwMode="auto">
          <a:xfrm>
            <a:off x="785786" y="4500570"/>
            <a:ext cx="7705725" cy="18859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Temel İpek tipi,</a:t>
            </a:r>
          </a:p>
          <a:p>
            <a:endParaRPr lang="tr-TR" dirty="0"/>
          </a:p>
          <a:p>
            <a:r>
              <a:rPr lang="tr-TR" dirty="0" err="1" smtClean="0"/>
              <a:t>Bombyx</a:t>
            </a:r>
            <a:r>
              <a:rPr lang="tr-TR" dirty="0" smtClean="0"/>
              <a:t> </a:t>
            </a:r>
            <a:r>
              <a:rPr lang="tr-TR" dirty="0" err="1" smtClean="0"/>
              <a:t>mori</a:t>
            </a:r>
            <a:r>
              <a:rPr lang="tr-TR" dirty="0" smtClean="0"/>
              <a:t> tipi ipek böceğinden </a:t>
            </a:r>
            <a:r>
              <a:rPr lang="tr-TR" dirty="0" err="1" smtClean="0"/>
              <a:t>kültürleme</a:t>
            </a:r>
            <a:r>
              <a:rPr lang="tr-TR" dirty="0" smtClean="0"/>
              <a:t> ile elde edilir. (Dut ağacı yaprağı ile beslenir)</a:t>
            </a:r>
          </a:p>
          <a:p>
            <a:r>
              <a:rPr lang="tr-TR" dirty="0" smtClean="0"/>
              <a:t>Kültür hayvanı olmayan doğal ipek böceği ise meşe yaprağı ile beslenir. </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İpeğin M.Ö. 2640 yılında </a:t>
            </a:r>
            <a:r>
              <a:rPr lang="tr-TR" dirty="0"/>
              <a:t>Ç</a:t>
            </a:r>
            <a:r>
              <a:rPr lang="tr-TR" dirty="0" smtClean="0"/>
              <a:t>inli bir prenses tarafından bulunduğu kabul edilir.</a:t>
            </a:r>
          </a:p>
          <a:p>
            <a:r>
              <a:rPr lang="tr-TR" dirty="0" smtClean="0"/>
              <a:t>Bu yüzden Çin ve </a:t>
            </a:r>
            <a:r>
              <a:rPr lang="tr-TR" dirty="0"/>
              <a:t>J</a:t>
            </a:r>
            <a:r>
              <a:rPr lang="tr-TR" dirty="0" smtClean="0"/>
              <a:t>aponya ipek üretiminin başını çekmektedir.</a:t>
            </a:r>
          </a:p>
          <a:p>
            <a:endParaRPr lang="tr-TR" dirty="0"/>
          </a:p>
          <a:p>
            <a:r>
              <a:rPr lang="tr-TR" dirty="0" smtClean="0"/>
              <a:t>Çin,İtalya, İspanya ve Fransa başlıca ipek üreticilerindendir.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İpeğin kullanım alanları,</a:t>
            </a:r>
          </a:p>
          <a:p>
            <a:endParaRPr lang="tr-TR" dirty="0"/>
          </a:p>
          <a:p>
            <a:endParaRPr lang="tr-TR" dirty="0" smtClean="0"/>
          </a:p>
          <a:p>
            <a:r>
              <a:rPr lang="tr-TR" dirty="0" smtClean="0"/>
              <a:t>Elbise, eşarp, bluz ve diğer giysilerdir. Bazı ipekler ev döşemesi ve halı yapımında da kullanılırlar.</a:t>
            </a:r>
          </a:p>
          <a:p>
            <a:r>
              <a:rPr lang="tr-TR" dirty="0" smtClean="0"/>
              <a:t>İpekten yapılan iplik ve kumaşlara ipekli denilmektedir.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Ham ipek pürüzlü sert ve parlak değildir</a:t>
            </a:r>
          </a:p>
          <a:p>
            <a:r>
              <a:rPr lang="tr-TR" dirty="0" smtClean="0"/>
              <a:t>Doğal renk beyazdır, gri ve sarı gibi görünebilir bunun deneni kozayı serleştiren serisin ya da tutkal maddesidir</a:t>
            </a:r>
          </a:p>
          <a:p>
            <a:r>
              <a:rPr lang="tr-TR" dirty="0" smtClean="0"/>
              <a:t>İpeğin karakteristik parlaklığını ve yumuşaklığını kazandırmak için serisinin liften uzaklaştırılması gerekir</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Yabani ipek ağartma yapılsa bile tamamen beyazlatılamaz donuk kahve renkte olabilir</a:t>
            </a:r>
          </a:p>
          <a:p>
            <a:r>
              <a:rPr lang="tr-TR" dirty="0" smtClean="0"/>
              <a:t>Kaliteli ipek sonsuz </a:t>
            </a:r>
            <a:r>
              <a:rPr lang="tr-TR" dirty="0" err="1" smtClean="0"/>
              <a:t>filament</a:t>
            </a:r>
            <a:r>
              <a:rPr lang="tr-TR" dirty="0" smtClean="0"/>
              <a:t> haldedir.</a:t>
            </a:r>
          </a:p>
          <a:p>
            <a:r>
              <a:rPr lang="tr-TR" dirty="0" smtClean="0"/>
              <a:t>Eğrilmiş ipek iplikler yırtık kozalardan kalitesi düşük olan, kozanın baş (kamçı başı), ve son (tava dibi) kısımlarında çeşitli işlemler esnasında makine etrafında biriken artık ipekten elde edilen kısa elyaflarla yapılır. </a:t>
            </a:r>
            <a:endParaRPr lang="tr-TR" dirty="0"/>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Orta derecede esnekliği, mükemmel döküm özelliği ve lüks derecesinde iyi tutum özelliği bulunur. Doğal lifler arasında en ince olanıdır</a:t>
            </a:r>
          </a:p>
          <a:p>
            <a:endParaRPr lang="tr-TR" dirty="0"/>
          </a:p>
          <a:p>
            <a:r>
              <a:rPr lang="tr-TR" dirty="0" smtClean="0"/>
              <a:t>Parlak ve </a:t>
            </a:r>
            <a:r>
              <a:rPr lang="tr-TR" dirty="0" err="1" smtClean="0"/>
              <a:t>hidrofiliktir</a:t>
            </a:r>
            <a:r>
              <a:rPr lang="tr-TR" dirty="0" smtClean="0"/>
              <a:t>, ticari nem yüzdesi %11 </a:t>
            </a:r>
            <a:r>
              <a:rPr lang="tr-TR" dirty="0" err="1" smtClean="0"/>
              <a:t>dir</a:t>
            </a:r>
            <a:r>
              <a:rPr lang="tr-TR" dirty="0" smtClean="0"/>
              <a:t>, ıslaklık hissi vermeden % 30 a kadar nem çekebilir</a:t>
            </a:r>
          </a:p>
          <a:p>
            <a:endParaRPr lang="tr-TR" dirty="0"/>
          </a:p>
        </p:txBody>
      </p:sp>
      <p:sp>
        <p:nvSpPr>
          <p:cNvPr id="2" name="1 Başlık"/>
          <p:cNvSpPr>
            <a:spLocks noGrp="1"/>
          </p:cNvSpPr>
          <p:nvPr>
            <p:ph type="title"/>
          </p:nvPr>
        </p:nvSpPr>
        <p:spPr/>
        <p:txBody>
          <a:bodyPr/>
          <a:lstStyle/>
          <a:p>
            <a:r>
              <a:rPr lang="tr-TR" dirty="0" smtClean="0"/>
              <a:t>Olumlu özellikleri</a:t>
            </a:r>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346</TotalTime>
  <Words>1002</Words>
  <Application>Microsoft Office PowerPoint</Application>
  <PresentationFormat>Ekran Gösterisi (4:3)</PresentationFormat>
  <Paragraphs>136</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Kağıt</vt:lpstr>
      <vt:lpstr>İpek</vt:lpstr>
      <vt:lpstr>Slayt 2</vt:lpstr>
      <vt:lpstr>Slayt 3</vt:lpstr>
      <vt:lpstr>Slayt 4</vt:lpstr>
      <vt:lpstr>Slayt 5</vt:lpstr>
      <vt:lpstr>Slayt 6</vt:lpstr>
      <vt:lpstr>Slayt 7</vt:lpstr>
      <vt:lpstr>Slayt 8</vt:lpstr>
      <vt:lpstr>Olumlu özellikleri</vt:lpstr>
      <vt:lpstr>Slayt 10</vt:lpstr>
      <vt:lpstr>Olumsuz özellikleri</vt:lpstr>
      <vt:lpstr>İpek Lifin Fiziksel Özellikleri</vt:lpstr>
      <vt:lpstr>Slayt 13</vt:lpstr>
      <vt:lpstr>Slayt 14</vt:lpstr>
      <vt:lpstr>Kimyasal yapısı</vt:lpstr>
      <vt:lpstr>Slayt 16</vt:lpstr>
      <vt:lpstr>Pişmiş İpek</vt:lpstr>
      <vt:lpstr>Ham İpek</vt:lpstr>
      <vt:lpstr>İpek tipleri</vt:lpstr>
      <vt:lpstr>İpek iplik eldesi</vt:lpstr>
      <vt:lpstr>Slayt 21</vt:lpstr>
      <vt:lpstr>Kozadan iplik çekimi filatür</vt:lpstr>
      <vt:lpstr>Slayt 23</vt:lpstr>
      <vt:lpstr>Slayt 24</vt:lpstr>
      <vt:lpstr>Slayt 25</vt:lpstr>
      <vt:lpstr>İpek iplikler</vt:lpstr>
      <vt:lpstr>Slayt 27</vt:lpstr>
      <vt:lpstr>İpekli Kumaşlar</vt:lpstr>
      <vt:lpstr>Slayt 29</vt:lpstr>
      <vt:lpstr>Slayt 30</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İpek</dc:title>
  <dc:creator>Kullanıcı123</dc:creator>
  <cp:lastModifiedBy>Kullanıcı123</cp:lastModifiedBy>
  <cp:revision>17</cp:revision>
  <dcterms:created xsi:type="dcterms:W3CDTF">2019-11-04T06:30:52Z</dcterms:created>
  <dcterms:modified xsi:type="dcterms:W3CDTF">2019-11-04T13:22:33Z</dcterms:modified>
</cp:coreProperties>
</file>