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9" r:id="rId23"/>
    <p:sldId id="280" r:id="rId24"/>
    <p:sldId id="278" r:id="rId25"/>
    <p:sldId id="281" r:id="rId26"/>
    <p:sldId id="282" r:id="rId27"/>
    <p:sldId id="283" r:id="rId28"/>
    <p:sldId id="277" r:id="rId29"/>
    <p:sldId id="284" r:id="rId30"/>
    <p:sldId id="285" r:id="rId31"/>
    <p:sldId id="287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A8155-EC1C-4F2F-98AF-6C371E87F2AD}" type="datetimeFigureOut">
              <a:rPr lang="tr-TR" smtClean="0"/>
              <a:pPr/>
              <a:t>10.09.2012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E9983-E99A-4C4B-AAE5-5B922D1E582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tr-TR" dirty="0" smtClean="0"/>
              <a:t>Kemik ve Eklem Enfeksiyonları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Mehmet </a:t>
            </a:r>
            <a:r>
              <a:rPr lang="tr-TR" dirty="0" err="1" smtClean="0"/>
              <a:t>Armangil</a:t>
            </a:r>
            <a:endParaRPr lang="tr-TR" dirty="0" smtClean="0"/>
          </a:p>
          <a:p>
            <a:r>
              <a:rPr lang="tr-TR" sz="2400" dirty="0" smtClean="0"/>
              <a:t>ANKARA ÜNİVERSİTESİ</a:t>
            </a:r>
          </a:p>
          <a:p>
            <a:r>
              <a:rPr lang="tr-TR" sz="2400" dirty="0" smtClean="0"/>
              <a:t>EL CERRAHİSİ</a:t>
            </a:r>
            <a:endParaRPr lang="tr-TR" sz="2400" dirty="0"/>
          </a:p>
        </p:txBody>
      </p:sp>
      <p:pic>
        <p:nvPicPr>
          <p:cNvPr id="1026" name="Picture 2" descr="C:\Documents and Settings\user\Belgelerim\Resimlerim\el log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047875" cy="222885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Belgelerim\logolar\ortoped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48680"/>
            <a:ext cx="1816100" cy="181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Hematojen</a:t>
            </a:r>
            <a:r>
              <a:rPr lang="tr-TR" dirty="0" smtClean="0"/>
              <a:t> </a:t>
            </a:r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2 yaş ↓ </a:t>
            </a:r>
            <a:r>
              <a:rPr lang="tr-TR" dirty="0" err="1" smtClean="0"/>
              <a:t>metafizden</a:t>
            </a:r>
            <a:r>
              <a:rPr lang="tr-TR" dirty="0" smtClean="0"/>
              <a:t> </a:t>
            </a:r>
            <a:r>
              <a:rPr lang="tr-TR" dirty="0" err="1" smtClean="0"/>
              <a:t>epifize</a:t>
            </a:r>
            <a:r>
              <a:rPr lang="tr-TR" dirty="0" smtClean="0"/>
              <a:t> geçen damarlar bulunur</a:t>
            </a:r>
          </a:p>
          <a:p>
            <a:r>
              <a:rPr lang="tr-TR" dirty="0" smtClean="0"/>
              <a:t>Enfeksiyon </a:t>
            </a:r>
            <a:r>
              <a:rPr lang="tr-TR" dirty="0" err="1" smtClean="0"/>
              <a:t>epifize</a:t>
            </a:r>
            <a:r>
              <a:rPr lang="tr-TR" dirty="0" smtClean="0"/>
              <a:t> ilerleyebilir ve daha çok açısal </a:t>
            </a:r>
            <a:r>
              <a:rPr lang="tr-TR" dirty="0" err="1" smtClean="0"/>
              <a:t>deformite</a:t>
            </a:r>
            <a:r>
              <a:rPr lang="tr-TR" dirty="0" smtClean="0"/>
              <a:t> ve kısalıkla sonuçlanabilir</a:t>
            </a:r>
          </a:p>
          <a:p>
            <a:r>
              <a:rPr lang="tr-TR" dirty="0" smtClean="0"/>
              <a:t>Septik </a:t>
            </a:r>
            <a:r>
              <a:rPr lang="tr-TR" dirty="0" err="1" smtClean="0"/>
              <a:t>artrit</a:t>
            </a:r>
            <a:r>
              <a:rPr lang="tr-TR" dirty="0" smtClean="0"/>
              <a:t> görülebilir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2 yaş ↑ </a:t>
            </a:r>
            <a:r>
              <a:rPr lang="tr-TR" dirty="0" err="1" smtClean="0"/>
              <a:t>fizis</a:t>
            </a:r>
            <a:r>
              <a:rPr lang="tr-TR" dirty="0" smtClean="0"/>
              <a:t> bariyer oluşturur</a:t>
            </a:r>
          </a:p>
          <a:p>
            <a:r>
              <a:rPr lang="tr-TR" dirty="0" err="1" smtClean="0"/>
              <a:t>Kortikal</a:t>
            </a:r>
            <a:r>
              <a:rPr lang="tr-TR" dirty="0" smtClean="0"/>
              <a:t> </a:t>
            </a:r>
            <a:r>
              <a:rPr lang="tr-TR" dirty="0" err="1" smtClean="0"/>
              <a:t>harabiyet</a:t>
            </a:r>
            <a:r>
              <a:rPr lang="tr-TR" dirty="0" smtClean="0"/>
              <a:t> ve kronik </a:t>
            </a:r>
            <a:r>
              <a:rPr lang="tr-TR" dirty="0" err="1" smtClean="0"/>
              <a:t>osteomiyelit</a:t>
            </a:r>
            <a:r>
              <a:rPr lang="tr-TR" dirty="0" smtClean="0"/>
              <a:t> daha sık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Hematojen</a:t>
            </a:r>
            <a:r>
              <a:rPr lang="tr-TR" dirty="0" smtClean="0"/>
              <a:t> </a:t>
            </a:r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tr-TR" dirty="0" smtClean="0"/>
              <a:t>2-4 </a:t>
            </a:r>
            <a:r>
              <a:rPr lang="tr-TR" dirty="0" err="1" smtClean="0"/>
              <a:t>hft</a:t>
            </a:r>
            <a:r>
              <a:rPr lang="tr-TR" dirty="0" smtClean="0"/>
              <a:t>: Grup B streptokok</a:t>
            </a:r>
          </a:p>
          <a:p>
            <a:r>
              <a:rPr lang="tr-TR" dirty="0" smtClean="0"/>
              <a:t>6 ay-4 yaş: </a:t>
            </a:r>
            <a:r>
              <a:rPr lang="tr-TR" dirty="0" err="1" smtClean="0"/>
              <a:t>Hemophlius</a:t>
            </a:r>
            <a:r>
              <a:rPr lang="tr-TR" dirty="0" smtClean="0"/>
              <a:t> </a:t>
            </a:r>
            <a:r>
              <a:rPr lang="tr-TR" dirty="0" err="1" smtClean="0"/>
              <a:t>inf</a:t>
            </a:r>
            <a:r>
              <a:rPr lang="tr-TR" dirty="0" smtClean="0"/>
              <a:t>.</a:t>
            </a:r>
          </a:p>
          <a:p>
            <a:r>
              <a:rPr lang="tr-TR" dirty="0" smtClean="0"/>
              <a:t>4yaş-: Stafilokok</a:t>
            </a:r>
            <a:endParaRPr lang="tr-TR" dirty="0"/>
          </a:p>
        </p:txBody>
      </p:sp>
      <p:pic>
        <p:nvPicPr>
          <p:cNvPr id="23554" name="Picture 2" descr="C:\Documents and Settings\user\Desktop\kemik foto\Microorganisms-and-Parasites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60944" y="2680016"/>
            <a:ext cx="4183954" cy="26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r>
              <a:rPr lang="tr-TR" dirty="0" smtClean="0"/>
              <a:t>, fizik muayene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Değişken </a:t>
            </a:r>
          </a:p>
          <a:p>
            <a:r>
              <a:rPr lang="tr-TR" dirty="0" smtClean="0"/>
              <a:t>Ağrı!!</a:t>
            </a:r>
          </a:p>
          <a:p>
            <a:r>
              <a:rPr lang="tr-TR" dirty="0" smtClean="0"/>
              <a:t>Lokal hassasiyet !!</a:t>
            </a: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Laboratuar testleri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WBC: normal</a:t>
            </a:r>
          </a:p>
          <a:p>
            <a:r>
              <a:rPr lang="tr-TR" dirty="0" smtClean="0"/>
              <a:t>Sedimantasyon↑</a:t>
            </a:r>
          </a:p>
          <a:p>
            <a:r>
              <a:rPr lang="tr-TR" dirty="0" smtClean="0"/>
              <a:t>CRP ↑</a:t>
            </a:r>
            <a:endParaRPr lang="tr-TR" dirty="0"/>
          </a:p>
        </p:txBody>
      </p:sp>
      <p:pic>
        <p:nvPicPr>
          <p:cNvPr id="1026" name="Picture 2" descr="C:\Documents and Settings\user\Desktop\kemik foto\3255-150x150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744416" cy="299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Radyoloji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951288"/>
          </a:xfrm>
        </p:spPr>
        <p:txBody>
          <a:bodyPr/>
          <a:lstStyle/>
          <a:p>
            <a:r>
              <a:rPr lang="tr-TR" dirty="0" smtClean="0"/>
              <a:t>Direkt röntgen: yumuşak doku şişliği??</a:t>
            </a:r>
          </a:p>
          <a:p>
            <a:r>
              <a:rPr lang="tr-TR" dirty="0" smtClean="0"/>
              <a:t>10-12 gün: </a:t>
            </a:r>
            <a:r>
              <a:rPr lang="tr-TR" dirty="0" err="1" smtClean="0"/>
              <a:t>periost</a:t>
            </a:r>
            <a:r>
              <a:rPr lang="tr-TR" dirty="0" smtClean="0"/>
              <a:t> reaksiyonu, kemik </a:t>
            </a:r>
            <a:r>
              <a:rPr lang="tr-TR" dirty="0" err="1" smtClean="0"/>
              <a:t>harabiyeti</a:t>
            </a:r>
            <a:endParaRPr lang="tr-TR" dirty="0" smtClean="0"/>
          </a:p>
          <a:p>
            <a:r>
              <a:rPr lang="tr-TR" dirty="0" smtClean="0"/>
              <a:t>Sintigrafi : </a:t>
            </a:r>
            <a:r>
              <a:rPr lang="tr-TR" dirty="0" smtClean="0"/>
              <a:t>24-48 saat </a:t>
            </a:r>
            <a:r>
              <a:rPr lang="tr-TR" dirty="0" smtClean="0"/>
              <a:t>tanı (%95)!!!</a:t>
            </a:r>
          </a:p>
          <a:p>
            <a:r>
              <a:rPr lang="tr-TR" dirty="0" smtClean="0"/>
              <a:t>MRI: </a:t>
            </a:r>
            <a:r>
              <a:rPr lang="tr-TR" dirty="0" err="1" smtClean="0"/>
              <a:t>non</a:t>
            </a:r>
            <a:r>
              <a:rPr lang="tr-TR" dirty="0" smtClean="0"/>
              <a:t>-spesifik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Bakterioloji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%50 kan kültürü +</a:t>
            </a:r>
          </a:p>
          <a:p>
            <a:r>
              <a:rPr lang="tr-TR" dirty="0" smtClean="0"/>
              <a:t>Kemik </a:t>
            </a:r>
            <a:r>
              <a:rPr lang="tr-TR" dirty="0" err="1" smtClean="0"/>
              <a:t>aspirasyonu</a:t>
            </a:r>
            <a:r>
              <a:rPr lang="tr-TR" dirty="0" smtClean="0"/>
              <a:t> 16-18G ile (kültür için)</a:t>
            </a:r>
          </a:p>
          <a:p>
            <a:endParaRPr lang="tr-TR" dirty="0"/>
          </a:p>
        </p:txBody>
      </p:sp>
      <p:pic>
        <p:nvPicPr>
          <p:cNvPr id="22530" name="Picture 2" descr="http://www.ajronline.org/content/193/4/W259/F12.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2469154" cy="3145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Abse</a:t>
            </a:r>
            <a:r>
              <a:rPr lang="tr-TR" sz="2400" dirty="0" smtClean="0"/>
              <a:t> oluşmadan önce Ab </a:t>
            </a:r>
            <a:r>
              <a:rPr lang="tr-TR" sz="2400" dirty="0" err="1" smtClean="0"/>
              <a:t>tdv</a:t>
            </a:r>
            <a:r>
              <a:rPr lang="tr-TR" sz="2400" dirty="0" smtClean="0"/>
              <a:t> yeterlidir</a:t>
            </a:r>
          </a:p>
          <a:p>
            <a:r>
              <a:rPr lang="tr-TR" sz="2400" dirty="0" err="1" smtClean="0"/>
              <a:t>Avasküler</a:t>
            </a:r>
            <a:r>
              <a:rPr lang="tr-TR" sz="2400" dirty="0" smtClean="0"/>
              <a:t> dokular veya </a:t>
            </a:r>
            <a:r>
              <a:rPr lang="tr-TR" sz="2400" dirty="0" err="1" smtClean="0"/>
              <a:t>abse</a:t>
            </a:r>
            <a:r>
              <a:rPr lang="tr-TR" sz="2400" dirty="0" smtClean="0"/>
              <a:t> oluşmuşsa drenaj ve Ab gerekli</a:t>
            </a:r>
          </a:p>
          <a:p>
            <a:endParaRPr lang="tr-TR" sz="2400" dirty="0" smtClean="0"/>
          </a:p>
          <a:p>
            <a:pPr>
              <a:buNone/>
            </a:pPr>
            <a:endParaRPr lang="tr-TR" b="1" dirty="0" smtClean="0"/>
          </a:p>
        </p:txBody>
      </p:sp>
      <p:sp>
        <p:nvSpPr>
          <p:cNvPr id="9" name="8 İçerik Yer Tutucusu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248472" cy="4525963"/>
          </a:xfrm>
        </p:spPr>
        <p:txBody>
          <a:bodyPr/>
          <a:lstStyle/>
          <a:p>
            <a:r>
              <a:rPr lang="tr-TR" dirty="0" smtClean="0"/>
              <a:t>Analjezik, </a:t>
            </a:r>
            <a:r>
              <a:rPr lang="tr-TR" dirty="0" err="1" smtClean="0"/>
              <a:t>hidrasyon</a:t>
            </a:r>
            <a:endParaRPr lang="tr-TR" dirty="0" smtClean="0"/>
          </a:p>
          <a:p>
            <a:r>
              <a:rPr lang="tr-TR" dirty="0" err="1" smtClean="0"/>
              <a:t>Aspirasyon</a:t>
            </a:r>
            <a:r>
              <a:rPr lang="tr-TR" dirty="0" smtClean="0"/>
              <a:t> ve kültür sonucuna göre Ab</a:t>
            </a:r>
          </a:p>
          <a:p>
            <a:r>
              <a:rPr lang="tr-TR" dirty="0" smtClean="0"/>
              <a:t>Kültür (–): geniş </a:t>
            </a:r>
            <a:r>
              <a:rPr lang="tr-TR" dirty="0" err="1" smtClean="0"/>
              <a:t>spek</a:t>
            </a:r>
            <a:r>
              <a:rPr lang="tr-TR" dirty="0" smtClean="0"/>
              <a:t>. Ab</a:t>
            </a:r>
          </a:p>
          <a:p>
            <a:r>
              <a:rPr lang="tr-TR" dirty="0" smtClean="0"/>
              <a:t>2 günde bir CRP </a:t>
            </a:r>
          </a:p>
          <a:p>
            <a:r>
              <a:rPr lang="tr-TR" dirty="0" err="1" smtClean="0"/>
              <a:t>Tdv’ye</a:t>
            </a:r>
            <a:r>
              <a:rPr lang="tr-TR" dirty="0" smtClean="0"/>
              <a:t> </a:t>
            </a:r>
            <a:r>
              <a:rPr lang="tr-TR" dirty="0" err="1" smtClean="0"/>
              <a:t>cvp</a:t>
            </a:r>
            <a:r>
              <a:rPr lang="tr-TR" dirty="0" smtClean="0"/>
              <a:t> yoksa cerrahi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Subakut</a:t>
            </a:r>
            <a:r>
              <a:rPr lang="tr-TR" dirty="0" smtClean="0"/>
              <a:t> </a:t>
            </a:r>
            <a:r>
              <a:rPr lang="tr-TR" dirty="0" err="1" smtClean="0"/>
              <a:t>Hematojen</a:t>
            </a:r>
            <a:r>
              <a:rPr lang="tr-TR" dirty="0" smtClean="0"/>
              <a:t> </a:t>
            </a:r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sessiz seyreder</a:t>
            </a:r>
          </a:p>
          <a:p>
            <a:r>
              <a:rPr lang="tr-TR" dirty="0" smtClean="0"/>
              <a:t>Tanı sıklıkla geç konulur ( 2 </a:t>
            </a:r>
            <a:r>
              <a:rPr lang="tr-TR" dirty="0" err="1" smtClean="0"/>
              <a:t>hft</a:t>
            </a:r>
            <a:r>
              <a:rPr lang="tr-TR" dirty="0" smtClean="0"/>
              <a:t>)</a:t>
            </a:r>
          </a:p>
          <a:p>
            <a:r>
              <a:rPr lang="tr-TR" dirty="0" smtClean="0"/>
              <a:t>Ateş artışı minimal</a:t>
            </a:r>
          </a:p>
          <a:p>
            <a:r>
              <a:rPr lang="tr-TR" dirty="0" err="1" smtClean="0"/>
              <a:t>Sedimentasyon</a:t>
            </a:r>
            <a:r>
              <a:rPr lang="tr-TR" dirty="0" smtClean="0"/>
              <a:t> </a:t>
            </a:r>
            <a:r>
              <a:rPr lang="tr-TR" dirty="0" smtClean="0"/>
              <a:t>% 50 normal, WBC normal, kan kültürü (-)</a:t>
            </a:r>
          </a:p>
          <a:p>
            <a:r>
              <a:rPr lang="tr-TR" dirty="0" smtClean="0"/>
              <a:t>Hafif, orta derece ağrı!!</a:t>
            </a:r>
          </a:p>
          <a:p>
            <a:r>
              <a:rPr lang="tr-TR" dirty="0" err="1" smtClean="0"/>
              <a:t>Aspirasyon</a:t>
            </a:r>
            <a:r>
              <a:rPr lang="tr-TR" dirty="0" smtClean="0"/>
              <a:t> veya </a:t>
            </a:r>
            <a:r>
              <a:rPr lang="tr-TR" dirty="0" err="1" smtClean="0"/>
              <a:t>biopsi</a:t>
            </a:r>
            <a:r>
              <a:rPr lang="tr-TR" dirty="0" smtClean="0"/>
              <a:t> sonrası patojen %60 saptanır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Subakut</a:t>
            </a:r>
            <a:r>
              <a:rPr lang="tr-TR" dirty="0" smtClean="0"/>
              <a:t> </a:t>
            </a:r>
            <a:r>
              <a:rPr lang="tr-TR" dirty="0" err="1" smtClean="0"/>
              <a:t>Hematojen</a:t>
            </a:r>
            <a:r>
              <a:rPr lang="tr-TR" dirty="0" smtClean="0"/>
              <a:t> </a:t>
            </a:r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Düşük </a:t>
            </a:r>
            <a:r>
              <a:rPr lang="tr-TR" dirty="0" err="1" smtClean="0"/>
              <a:t>virülans</a:t>
            </a:r>
            <a:r>
              <a:rPr lang="tr-TR" dirty="0" smtClean="0"/>
              <a:t> (patojen)</a:t>
            </a:r>
          </a:p>
          <a:p>
            <a:r>
              <a:rPr lang="tr-TR" dirty="0" smtClean="0"/>
              <a:t>Kuvvetli </a:t>
            </a:r>
            <a:r>
              <a:rPr lang="tr-TR" dirty="0" err="1" smtClean="0"/>
              <a:t>immünite</a:t>
            </a:r>
            <a:endParaRPr lang="tr-TR" dirty="0" smtClean="0"/>
          </a:p>
          <a:p>
            <a:r>
              <a:rPr lang="tr-TR" dirty="0" smtClean="0"/>
              <a:t>Erken Ab </a:t>
            </a:r>
            <a:r>
              <a:rPr lang="tr-TR" dirty="0" err="1" smtClean="0"/>
              <a:t>tdv</a:t>
            </a:r>
            <a:endParaRPr lang="tr-TR" dirty="0" smtClean="0"/>
          </a:p>
          <a:p>
            <a:r>
              <a:rPr lang="tr-TR" dirty="0" smtClean="0"/>
              <a:t>Tanı: klinik şüphe, radyoloji</a:t>
            </a:r>
            <a:r>
              <a:rPr lang="tr-TR" dirty="0" smtClean="0"/>
              <a:t>, </a:t>
            </a:r>
            <a:r>
              <a:rPr lang="tr-TR" dirty="0" err="1" smtClean="0"/>
              <a:t>biopsi</a:t>
            </a:r>
            <a:r>
              <a:rPr lang="tr-TR" dirty="0" smtClean="0"/>
              <a:t>, kültür</a:t>
            </a:r>
          </a:p>
          <a:p>
            <a:r>
              <a:rPr lang="tr-TR" dirty="0" err="1" smtClean="0"/>
              <a:t>Tm</a:t>
            </a:r>
            <a:r>
              <a:rPr lang="tr-TR" dirty="0" smtClean="0"/>
              <a:t> ile karışır: </a:t>
            </a:r>
            <a:r>
              <a:rPr lang="tr-TR" dirty="0" err="1" smtClean="0"/>
              <a:t>langerhans</a:t>
            </a:r>
            <a:r>
              <a:rPr lang="tr-TR" dirty="0" smtClean="0"/>
              <a:t> </a:t>
            </a:r>
            <a:r>
              <a:rPr lang="tr-TR" dirty="0" err="1" smtClean="0"/>
              <a:t>hc’li</a:t>
            </a:r>
            <a:r>
              <a:rPr lang="tr-TR" dirty="0" smtClean="0"/>
              <a:t> </a:t>
            </a:r>
            <a:r>
              <a:rPr lang="tr-TR" dirty="0" err="1" smtClean="0"/>
              <a:t>histiyositoz</a:t>
            </a:r>
            <a:r>
              <a:rPr lang="tr-TR" dirty="0" smtClean="0"/>
              <a:t>, </a:t>
            </a:r>
            <a:r>
              <a:rPr lang="tr-TR" dirty="0" err="1" smtClean="0"/>
              <a:t>eozinofilik</a:t>
            </a:r>
            <a:r>
              <a:rPr lang="tr-TR" dirty="0" smtClean="0"/>
              <a:t> </a:t>
            </a:r>
            <a:r>
              <a:rPr lang="tr-TR" dirty="0" err="1" smtClean="0"/>
              <a:t>granülom</a:t>
            </a:r>
            <a:r>
              <a:rPr lang="tr-TR" dirty="0" smtClean="0"/>
              <a:t>, </a:t>
            </a:r>
            <a:r>
              <a:rPr lang="tr-TR" dirty="0" err="1" smtClean="0"/>
              <a:t>osteid</a:t>
            </a:r>
            <a:r>
              <a:rPr lang="tr-TR" dirty="0" smtClean="0"/>
              <a:t> </a:t>
            </a:r>
            <a:r>
              <a:rPr lang="tr-TR" dirty="0" err="1" smtClean="0"/>
              <a:t>ostoema</a:t>
            </a:r>
            <a:r>
              <a:rPr lang="tr-TR" dirty="0" smtClean="0"/>
              <a:t>, </a:t>
            </a:r>
            <a:r>
              <a:rPr lang="tr-TR" dirty="0" err="1" smtClean="0"/>
              <a:t>ewing</a:t>
            </a:r>
            <a:r>
              <a:rPr lang="tr-TR" dirty="0" smtClean="0"/>
              <a:t> sarkomu, </a:t>
            </a:r>
            <a:r>
              <a:rPr lang="tr-TR" dirty="0" err="1" smtClean="0"/>
              <a:t>kondroblastom</a:t>
            </a:r>
            <a:r>
              <a:rPr lang="tr-TR" dirty="0" smtClean="0"/>
              <a:t>, </a:t>
            </a:r>
            <a:r>
              <a:rPr lang="tr-TR" dirty="0" err="1" smtClean="0"/>
              <a:t>tübeküloz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 </a:t>
            </a:r>
            <a:endParaRPr lang="tr-TR" dirty="0"/>
          </a:p>
        </p:txBody>
      </p:sp>
      <p:pic>
        <p:nvPicPr>
          <p:cNvPr id="25602" name="Picture 2" descr="C:\Documents and Settings\user\Belgelerim\Resimlerim\2012_09_02\IMG_3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2" r="28346"/>
          <a:stretch>
            <a:fillRect/>
          </a:stretch>
        </p:blipFill>
        <p:spPr bwMode="auto">
          <a:xfrm>
            <a:off x="2123728" y="1196752"/>
            <a:ext cx="4896544" cy="549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Radyoloji </a:t>
            </a:r>
            <a:endParaRPr lang="tr-TR" dirty="0"/>
          </a:p>
        </p:txBody>
      </p:sp>
      <p:pic>
        <p:nvPicPr>
          <p:cNvPr id="24578" name="Picture 2" descr="C:\Documents and Settings\user\Desktop\kemik foto\3012f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8898"/>
          <a:stretch>
            <a:fillRect/>
          </a:stretch>
        </p:blipFill>
        <p:spPr bwMode="auto">
          <a:xfrm>
            <a:off x="467544" y="1340768"/>
            <a:ext cx="7999991" cy="260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Agresif lezyonlarda: </a:t>
            </a:r>
            <a:r>
              <a:rPr lang="tr-TR" dirty="0" err="1" smtClean="0"/>
              <a:t>biopsi</a:t>
            </a:r>
            <a:r>
              <a:rPr lang="tr-TR" dirty="0" smtClean="0"/>
              <a:t>, </a:t>
            </a:r>
            <a:r>
              <a:rPr lang="tr-TR" dirty="0" err="1" smtClean="0"/>
              <a:t>küretaj</a:t>
            </a:r>
            <a:r>
              <a:rPr lang="tr-TR" dirty="0" smtClean="0"/>
              <a:t>, Ab tedavisi</a:t>
            </a:r>
          </a:p>
          <a:p>
            <a:r>
              <a:rPr lang="tr-TR" dirty="0" smtClean="0"/>
              <a:t>48 saat iv Ab, 6 </a:t>
            </a:r>
            <a:r>
              <a:rPr lang="tr-TR" dirty="0" err="1" smtClean="0"/>
              <a:t>hft</a:t>
            </a:r>
            <a:r>
              <a:rPr lang="tr-TR" dirty="0" smtClean="0"/>
              <a:t> oral Ab</a:t>
            </a:r>
          </a:p>
          <a:p>
            <a:r>
              <a:rPr lang="tr-TR" dirty="0" smtClean="0"/>
              <a:t>Karakteristik lezyonlarda </a:t>
            </a:r>
            <a:r>
              <a:rPr lang="tr-TR" dirty="0" err="1" smtClean="0"/>
              <a:t>yanlız</a:t>
            </a:r>
            <a:r>
              <a:rPr lang="tr-TR" dirty="0" smtClean="0"/>
              <a:t> Ab </a:t>
            </a:r>
            <a:r>
              <a:rPr lang="tr-TR" dirty="0" err="1" smtClean="0"/>
              <a:t>tdv</a:t>
            </a:r>
            <a:endParaRPr lang="tr-TR" dirty="0" smtClean="0"/>
          </a:p>
          <a:p>
            <a:r>
              <a:rPr lang="tr-TR" dirty="0" smtClean="0"/>
              <a:t>Cevap vermezse cerrahi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prensipler</a:t>
            </a:r>
          </a:p>
          <a:p>
            <a:r>
              <a:rPr lang="tr-TR" dirty="0" err="1" smtClean="0"/>
              <a:t>Osteomyelit</a:t>
            </a:r>
            <a:r>
              <a:rPr lang="tr-TR" dirty="0" smtClean="0"/>
              <a:t> (Kemik enfeksiyonu)</a:t>
            </a:r>
          </a:p>
          <a:p>
            <a:r>
              <a:rPr lang="tr-TR" dirty="0" smtClean="0"/>
              <a:t>Septik </a:t>
            </a:r>
            <a:r>
              <a:rPr lang="tr-TR" dirty="0" err="1" smtClean="0"/>
              <a:t>artrit</a:t>
            </a:r>
            <a:r>
              <a:rPr lang="tr-TR" dirty="0" smtClean="0"/>
              <a:t> (Eklem enfeksiyonu)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Brodie</a:t>
            </a:r>
            <a:r>
              <a:rPr lang="tr-TR" dirty="0" smtClean="0"/>
              <a:t> </a:t>
            </a:r>
            <a:r>
              <a:rPr lang="tr-TR" dirty="0" err="1" smtClean="0"/>
              <a:t>Absesi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Lokalize </a:t>
            </a:r>
            <a:r>
              <a:rPr lang="tr-TR" dirty="0" err="1" smtClean="0"/>
              <a:t>Subakut</a:t>
            </a:r>
            <a:r>
              <a:rPr lang="tr-TR" dirty="0" smtClean="0"/>
              <a:t> OM</a:t>
            </a:r>
          </a:p>
          <a:p>
            <a:r>
              <a:rPr lang="tr-TR" dirty="0" smtClean="0"/>
              <a:t>Alt </a:t>
            </a:r>
            <a:r>
              <a:rPr lang="tr-TR" dirty="0" err="1" smtClean="0"/>
              <a:t>ext</a:t>
            </a:r>
            <a:r>
              <a:rPr lang="tr-TR" dirty="0" smtClean="0"/>
              <a:t> uzun kemikleri</a:t>
            </a:r>
          </a:p>
          <a:p>
            <a:r>
              <a:rPr lang="tr-TR" dirty="0" smtClean="0"/>
              <a:t>Uzun süreli ağrı, lokal </a:t>
            </a:r>
            <a:r>
              <a:rPr lang="tr-TR" dirty="0" err="1" smtClean="0"/>
              <a:t>hassiyet</a:t>
            </a:r>
            <a:endParaRPr lang="tr-TR" dirty="0" smtClean="0"/>
          </a:p>
          <a:p>
            <a:r>
              <a:rPr lang="tr-TR" dirty="0" err="1" smtClean="0"/>
              <a:t>Litik</a:t>
            </a:r>
            <a:r>
              <a:rPr lang="tr-TR" dirty="0" smtClean="0"/>
              <a:t> lezyon (</a:t>
            </a:r>
            <a:r>
              <a:rPr lang="tr-TR" dirty="0" err="1" smtClean="0"/>
              <a:t>tm</a:t>
            </a:r>
            <a:r>
              <a:rPr lang="tr-TR" dirty="0" smtClean="0"/>
              <a:t> ??) etrafı </a:t>
            </a:r>
            <a:r>
              <a:rPr lang="tr-TR" dirty="0" err="1" smtClean="0"/>
              <a:t>sklerotik</a:t>
            </a:r>
            <a:endParaRPr lang="tr-TR" dirty="0" smtClean="0"/>
          </a:p>
          <a:p>
            <a:r>
              <a:rPr lang="tr-TR" dirty="0" smtClean="0"/>
              <a:t>%50 stafilokok</a:t>
            </a:r>
          </a:p>
          <a:p>
            <a:r>
              <a:rPr lang="tr-TR" dirty="0" err="1" smtClean="0"/>
              <a:t>Biopsi</a:t>
            </a:r>
            <a:r>
              <a:rPr lang="tr-TR" dirty="0" smtClean="0"/>
              <a:t>-</a:t>
            </a:r>
            <a:r>
              <a:rPr lang="tr-TR" dirty="0" err="1" smtClean="0"/>
              <a:t>küretaj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26626" name="Picture 2" descr="C:\Documents and Settings\user\Desktop\kemik foto\b02b3299430083dcffc8e1578df4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492" y="1600200"/>
            <a:ext cx="397401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Kronik </a:t>
            </a:r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968552" cy="4525963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Bozulmuş yumuşak doku örtüsü içinde </a:t>
            </a:r>
            <a:r>
              <a:rPr lang="tr-TR" dirty="0" err="1" smtClean="0"/>
              <a:t>enfekte</a:t>
            </a:r>
            <a:r>
              <a:rPr lang="tr-TR" dirty="0" smtClean="0"/>
              <a:t> </a:t>
            </a:r>
            <a:r>
              <a:rPr lang="tr-TR" dirty="0" err="1" smtClean="0"/>
              <a:t>avasküler</a:t>
            </a:r>
            <a:r>
              <a:rPr lang="tr-TR" dirty="0" smtClean="0"/>
              <a:t> kemiğin bulunmasıdır</a:t>
            </a:r>
          </a:p>
          <a:p>
            <a:r>
              <a:rPr lang="tr-TR" dirty="0" smtClean="0"/>
              <a:t>Tedavisi zor</a:t>
            </a:r>
          </a:p>
          <a:p>
            <a:r>
              <a:rPr lang="tr-TR" dirty="0" smtClean="0"/>
              <a:t>Akut alevlenmeler yıllar boyu Ab ile baskılanabilir</a:t>
            </a:r>
          </a:p>
          <a:p>
            <a:r>
              <a:rPr lang="tr-TR" dirty="0" smtClean="0"/>
              <a:t>Enfeksiyon </a:t>
            </a:r>
            <a:r>
              <a:rPr lang="tr-TR" dirty="0" err="1" smtClean="0"/>
              <a:t>avasküler</a:t>
            </a:r>
            <a:r>
              <a:rPr lang="tr-TR" dirty="0" smtClean="0"/>
              <a:t> kemik, hasar görmüş kas ve cilt altı dokusu ile çevrilidir, sistemik tedavi etkisiz</a:t>
            </a:r>
          </a:p>
          <a:p>
            <a:endParaRPr lang="tr-TR" dirty="0"/>
          </a:p>
        </p:txBody>
      </p:sp>
      <p:pic>
        <p:nvPicPr>
          <p:cNvPr id="29698" name="Picture 2" descr="C:\Documents and Settings\user\Belgelerim\Resimlerim\2012_04_03\IMG_2759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986" r="16388"/>
          <a:stretch>
            <a:fillRect/>
          </a:stretch>
        </p:blipFill>
        <p:spPr bwMode="auto">
          <a:xfrm>
            <a:off x="5364088" y="2132856"/>
            <a:ext cx="3215671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Kronik </a:t>
            </a:r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Sekonder</a:t>
            </a:r>
            <a:r>
              <a:rPr lang="tr-TR" dirty="0" smtClean="0"/>
              <a:t> enfeksiyonlar sıktır</a:t>
            </a:r>
          </a:p>
          <a:p>
            <a:r>
              <a:rPr lang="tr-TR" dirty="0" smtClean="0"/>
              <a:t>Kültürlerde üreme çoklu</a:t>
            </a:r>
          </a:p>
          <a:p>
            <a:r>
              <a:rPr lang="tr-TR" dirty="0" smtClean="0"/>
              <a:t>Agresif cerrahi </a:t>
            </a:r>
            <a:r>
              <a:rPr lang="tr-TR" dirty="0" err="1" smtClean="0"/>
              <a:t>tdv</a:t>
            </a:r>
            <a:r>
              <a:rPr lang="tr-TR" dirty="0" smtClean="0"/>
              <a:t> ve Ab</a:t>
            </a:r>
            <a:endParaRPr lang="tr-TR" dirty="0"/>
          </a:p>
        </p:txBody>
      </p:sp>
      <p:pic>
        <p:nvPicPr>
          <p:cNvPr id="30722" name="Picture 2" descr="C:\Documents and Settings\user\Desktop\kemik foto\osteomyelit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02809" y="2399682"/>
            <a:ext cx="3596005" cy="259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 (</a:t>
            </a:r>
            <a:r>
              <a:rPr lang="tr-TR" dirty="0" err="1" smtClean="0"/>
              <a:t>Cierny</a:t>
            </a:r>
            <a:r>
              <a:rPr lang="tr-TR" dirty="0" smtClean="0"/>
              <a:t> ve Mader)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Anatomik 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Medüller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Yüzeyel</a:t>
            </a: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Lokal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err="1" smtClean="0"/>
              <a:t>Difüz</a:t>
            </a:r>
            <a:endParaRPr lang="tr-TR" dirty="0" smtClean="0"/>
          </a:p>
          <a:p>
            <a:pPr marL="457200" indent="-457200">
              <a:buNone/>
            </a:pPr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Fizyolojik 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tr-TR" dirty="0" smtClean="0"/>
              <a:t>(NORMAL)</a:t>
            </a:r>
            <a:r>
              <a:rPr lang="tr-TR" dirty="0" err="1" smtClean="0"/>
              <a:t>İmmün</a:t>
            </a:r>
            <a:r>
              <a:rPr lang="tr-TR" dirty="0" smtClean="0"/>
              <a:t> sistemi normal, </a:t>
            </a:r>
            <a:r>
              <a:rPr lang="tr-TR" dirty="0" err="1" smtClean="0"/>
              <a:t>vaskülarite</a:t>
            </a:r>
            <a:r>
              <a:rPr lang="tr-TR" dirty="0" smtClean="0"/>
              <a:t> iyi</a:t>
            </a:r>
          </a:p>
          <a:p>
            <a:pPr marL="457200" indent="-457200">
              <a:buFont typeface="+mj-lt"/>
              <a:buAutoNum type="alphaUcPeriod"/>
            </a:pPr>
            <a:r>
              <a:rPr lang="tr-TR" dirty="0" smtClean="0"/>
              <a:t>(PROBLEMLİ)İyileşmeyi etkileyen lokal veya sistemik rahatsızlık</a:t>
            </a:r>
          </a:p>
          <a:p>
            <a:pPr marL="457200" indent="-457200">
              <a:buFont typeface="+mj-lt"/>
              <a:buAutoNum type="alphaUcPeriod"/>
            </a:pPr>
            <a:r>
              <a:rPr lang="tr-TR" dirty="0" smtClean="0"/>
              <a:t>(ENGELLİ) Şifa şansı yok veya cerrahi </a:t>
            </a:r>
            <a:r>
              <a:rPr lang="tr-TR" dirty="0" err="1" smtClean="0"/>
              <a:t>morbiditesi</a:t>
            </a:r>
            <a:r>
              <a:rPr lang="tr-TR" dirty="0" smtClean="0"/>
              <a:t> çok yüksek</a:t>
            </a:r>
          </a:p>
          <a:p>
            <a:pPr marL="457200" indent="-457200">
              <a:buFont typeface="+mj-lt"/>
              <a:buAutoNum type="alphaUcPeriod"/>
            </a:pP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Sınıflandırma (</a:t>
            </a:r>
            <a:r>
              <a:rPr lang="tr-TR" dirty="0" err="1" smtClean="0"/>
              <a:t>Cierny</a:t>
            </a:r>
            <a:r>
              <a:rPr lang="tr-TR" dirty="0" smtClean="0"/>
              <a:t> ve Mader)</a:t>
            </a:r>
            <a:br>
              <a:rPr lang="tr-TR" dirty="0" smtClean="0"/>
            </a:br>
            <a:r>
              <a:rPr lang="tr-TR" dirty="0" smtClean="0"/>
              <a:t>ANATOMİK</a:t>
            </a:r>
            <a:endParaRPr lang="tr-TR" dirty="0"/>
          </a:p>
        </p:txBody>
      </p:sp>
      <p:pic>
        <p:nvPicPr>
          <p:cNvPr id="28674" name="Picture 2" descr="C:\Documents and Settings\user\Belgelerim\Resimlerim\2012_09_02\IMG_3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76" r="25650"/>
          <a:stretch>
            <a:fillRect/>
          </a:stretch>
        </p:blipFill>
        <p:spPr bwMode="auto">
          <a:xfrm>
            <a:off x="1979712" y="1430670"/>
            <a:ext cx="4824536" cy="5156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Klinik, laboratuar, görüntüleme</a:t>
            </a:r>
          </a:p>
          <a:p>
            <a:r>
              <a:rPr lang="tr-TR" dirty="0" smtClean="0"/>
              <a:t>Altın standart </a:t>
            </a:r>
            <a:r>
              <a:rPr lang="tr-TR" dirty="0" err="1" smtClean="0"/>
              <a:t>biopsi</a:t>
            </a:r>
            <a:r>
              <a:rPr lang="tr-TR" dirty="0" smtClean="0"/>
              <a:t>; histoloji-</a:t>
            </a:r>
            <a:r>
              <a:rPr lang="tr-TR" dirty="0" err="1" smtClean="0"/>
              <a:t>mikrobioloji</a:t>
            </a:r>
            <a:endParaRPr lang="tr-TR" dirty="0" smtClean="0"/>
          </a:p>
          <a:p>
            <a:r>
              <a:rPr lang="tr-TR" dirty="0" err="1" smtClean="0"/>
              <a:t>Sedim</a:t>
            </a:r>
            <a:r>
              <a:rPr lang="tr-TR" dirty="0" smtClean="0"/>
              <a:t>., CRP ↑</a:t>
            </a:r>
          </a:p>
          <a:p>
            <a:r>
              <a:rPr lang="tr-TR" dirty="0" smtClean="0"/>
              <a:t>WBC %35 hastada↑</a:t>
            </a:r>
          </a:p>
          <a:p>
            <a:r>
              <a:rPr lang="tr-TR" dirty="0" smtClean="0"/>
              <a:t>Direkt </a:t>
            </a:r>
            <a:r>
              <a:rPr lang="tr-TR" dirty="0" err="1" smtClean="0"/>
              <a:t>rötgen</a:t>
            </a:r>
            <a:endParaRPr lang="tr-TR" dirty="0" smtClean="0"/>
          </a:p>
          <a:p>
            <a:r>
              <a:rPr lang="tr-TR" dirty="0" smtClean="0"/>
              <a:t>BT</a:t>
            </a:r>
          </a:p>
          <a:p>
            <a:r>
              <a:rPr lang="tr-TR" dirty="0" smtClean="0"/>
              <a:t>Lökosit işaretli sintigrafi</a:t>
            </a:r>
          </a:p>
          <a:p>
            <a:r>
              <a:rPr lang="tr-TR" dirty="0" smtClean="0"/>
              <a:t>MRI !!!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Radyoloji </a:t>
            </a:r>
            <a:endParaRPr lang="tr-TR" dirty="0"/>
          </a:p>
        </p:txBody>
      </p:sp>
      <p:pic>
        <p:nvPicPr>
          <p:cNvPr id="2050" name="Picture 2" descr="C:\Documents and Settings\user\Desktop\kemik foto\crom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5938" r="20380"/>
          <a:stretch>
            <a:fillRect/>
          </a:stretch>
        </p:blipFill>
        <p:spPr bwMode="auto">
          <a:xfrm>
            <a:off x="827584" y="2060848"/>
            <a:ext cx="1698993" cy="3847529"/>
          </a:xfrm>
          <a:prstGeom prst="rect">
            <a:avLst/>
          </a:prstGeom>
          <a:noFill/>
        </p:spPr>
      </p:pic>
      <p:pic>
        <p:nvPicPr>
          <p:cNvPr id="2051" name="Picture 3" descr="C:\Documents and Settings\user\Desktop\kemik foto\crom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440" t="16800" r="10080" b="20160"/>
          <a:stretch>
            <a:fillRect/>
          </a:stretch>
        </p:blipFill>
        <p:spPr bwMode="auto">
          <a:xfrm>
            <a:off x="2915816" y="2852936"/>
            <a:ext cx="2736336" cy="225547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Desktop\kemik foto\crom2.jpg"/>
          <p:cNvPicPr>
            <a:picLocks noChangeAspect="1" noChangeArrowheads="1"/>
          </p:cNvPicPr>
          <p:nvPr/>
        </p:nvPicPr>
        <p:blipFill>
          <a:blip r:embed="rId4" cstate="print"/>
          <a:srcRect l="55390"/>
          <a:stretch>
            <a:fillRect/>
          </a:stretch>
        </p:blipFill>
        <p:spPr bwMode="auto">
          <a:xfrm>
            <a:off x="6012160" y="1988840"/>
            <a:ext cx="1944216" cy="407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Cerrahi + Ab</a:t>
            </a:r>
          </a:p>
          <a:p>
            <a:r>
              <a:rPr lang="tr-TR" dirty="0" err="1" smtClean="0"/>
              <a:t>Eksizyon</a:t>
            </a:r>
            <a:r>
              <a:rPr lang="tr-TR" dirty="0" smtClean="0"/>
              <a:t>: </a:t>
            </a:r>
            <a:r>
              <a:rPr lang="tr-TR" dirty="0" err="1" smtClean="0"/>
              <a:t>sekestrum</a:t>
            </a:r>
            <a:r>
              <a:rPr lang="tr-TR" dirty="0" smtClean="0"/>
              <a:t>, hasarlı kemik ve yumuşak doku</a:t>
            </a:r>
          </a:p>
          <a:p>
            <a:r>
              <a:rPr lang="tr-TR" dirty="0" err="1" smtClean="0"/>
              <a:t>Defekt</a:t>
            </a:r>
            <a:r>
              <a:rPr lang="tr-TR" dirty="0" smtClean="0"/>
              <a:t>: </a:t>
            </a:r>
            <a:r>
              <a:rPr lang="tr-TR" dirty="0" err="1" smtClean="0"/>
              <a:t>primer</a:t>
            </a:r>
            <a:r>
              <a:rPr lang="tr-TR" dirty="0" smtClean="0"/>
              <a:t> veya </a:t>
            </a:r>
            <a:r>
              <a:rPr lang="tr-TR" dirty="0" err="1" smtClean="0"/>
              <a:t>sekonder</a:t>
            </a:r>
            <a:r>
              <a:rPr lang="tr-TR" dirty="0" smtClean="0"/>
              <a:t>, kemik </a:t>
            </a:r>
            <a:r>
              <a:rPr lang="tr-TR" dirty="0" err="1" smtClean="0"/>
              <a:t>greftlemesi</a:t>
            </a:r>
            <a:r>
              <a:rPr lang="tr-TR" dirty="0" smtClean="0"/>
              <a:t>, </a:t>
            </a:r>
            <a:r>
              <a:rPr lang="tr-TR" dirty="0" err="1" smtClean="0"/>
              <a:t>Ab’li</a:t>
            </a:r>
            <a:r>
              <a:rPr lang="tr-TR" dirty="0" smtClean="0"/>
              <a:t> boncuk, lokal kas </a:t>
            </a:r>
            <a:r>
              <a:rPr lang="tr-TR" dirty="0" err="1" smtClean="0"/>
              <a:t>flebleri</a:t>
            </a:r>
            <a:r>
              <a:rPr lang="tr-TR" dirty="0" smtClean="0"/>
              <a:t>, serbest doku </a:t>
            </a:r>
            <a:r>
              <a:rPr lang="tr-TR" dirty="0" err="1" smtClean="0"/>
              <a:t>flepleri</a:t>
            </a:r>
            <a:r>
              <a:rPr lang="tr-TR" dirty="0" smtClean="0"/>
              <a:t>, kemik transportu</a:t>
            </a:r>
          </a:p>
          <a:p>
            <a:r>
              <a:rPr lang="tr-TR" dirty="0" smtClean="0"/>
              <a:t>6 </a:t>
            </a:r>
            <a:r>
              <a:rPr lang="tr-TR" dirty="0" err="1" smtClean="0"/>
              <a:t>hft</a:t>
            </a:r>
            <a:r>
              <a:rPr lang="tr-TR" dirty="0" smtClean="0"/>
              <a:t> iv Ab tedavisi</a:t>
            </a:r>
          </a:p>
          <a:p>
            <a:r>
              <a:rPr lang="tr-TR" dirty="0" smtClean="0"/>
              <a:t>Rezeksiyon, </a:t>
            </a:r>
            <a:r>
              <a:rPr lang="tr-TR" dirty="0" err="1" smtClean="0"/>
              <a:t>amputasyon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pic>
        <p:nvPicPr>
          <p:cNvPr id="27650" name="Picture 2" descr="C:\Documents and Settings\user\Belgelerim\Resimlerim\2012_09_02\IMG_3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62" r="12527"/>
          <a:stretch>
            <a:fillRect/>
          </a:stretch>
        </p:blipFill>
        <p:spPr bwMode="auto">
          <a:xfrm rot="5400000">
            <a:off x="2377382" y="1807194"/>
            <a:ext cx="488275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Septik </a:t>
            </a:r>
            <a:r>
              <a:rPr lang="tr-TR" dirty="0" err="1" smtClean="0"/>
              <a:t>Artrit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Bakterilerin eklem boşluğunda bulunup çoğalması</a:t>
            </a:r>
          </a:p>
          <a:p>
            <a:r>
              <a:rPr lang="tr-TR" dirty="0" err="1" smtClean="0"/>
              <a:t>Hematojen</a:t>
            </a:r>
            <a:endParaRPr lang="tr-TR" dirty="0" smtClean="0"/>
          </a:p>
          <a:p>
            <a:r>
              <a:rPr lang="tr-TR" dirty="0" smtClean="0"/>
              <a:t>Direkt </a:t>
            </a:r>
            <a:r>
              <a:rPr lang="tr-TR" dirty="0" err="1" smtClean="0"/>
              <a:t>inokulasyon</a:t>
            </a:r>
            <a:r>
              <a:rPr lang="tr-TR" dirty="0" smtClean="0"/>
              <a:t> (cerrahi, travma)</a:t>
            </a:r>
          </a:p>
          <a:p>
            <a:r>
              <a:rPr lang="tr-TR" dirty="0" smtClean="0"/>
              <a:t>Komşu bölgedeki enfeksiyonun yayılması (</a:t>
            </a:r>
            <a:r>
              <a:rPr lang="tr-TR" dirty="0" err="1" smtClean="0"/>
              <a:t>osteomyelit</a:t>
            </a:r>
            <a:r>
              <a:rPr lang="tr-TR" dirty="0" smtClean="0"/>
              <a:t>, </a:t>
            </a:r>
            <a:r>
              <a:rPr lang="tr-TR" dirty="0" err="1" smtClean="0"/>
              <a:t>selülit</a:t>
            </a:r>
            <a:r>
              <a:rPr lang="tr-TR" dirty="0" smtClean="0"/>
              <a:t>) </a:t>
            </a:r>
          </a:p>
          <a:p>
            <a:r>
              <a:rPr lang="tr-TR" dirty="0" smtClean="0"/>
              <a:t>Cerrahi acil</a:t>
            </a:r>
          </a:p>
          <a:p>
            <a:r>
              <a:rPr lang="tr-TR" dirty="0" smtClean="0"/>
              <a:t>2-4 gün içinde geri dönüşümsüz kıkırdak </a:t>
            </a:r>
            <a:r>
              <a:rPr lang="tr-TR" dirty="0" err="1" smtClean="0"/>
              <a:t>harabiyeti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Genel Prensipler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55000" lnSpcReduction="20000"/>
          </a:bodyPr>
          <a:lstStyle/>
          <a:p>
            <a:endParaRPr lang="tr-TR" dirty="0" smtClean="0"/>
          </a:p>
          <a:p>
            <a:r>
              <a:rPr lang="tr-TR" sz="4500" dirty="0" smtClean="0"/>
              <a:t>Tedavisi  zor ve komplikasyonları yaşam kalitesini ↓</a:t>
            </a:r>
          </a:p>
          <a:p>
            <a:r>
              <a:rPr lang="tr-TR" sz="4500" dirty="0" smtClean="0"/>
              <a:t>Başarı diğer enfeksiyonlardakine kıyasla düşük (çocuk </a:t>
            </a:r>
            <a:r>
              <a:rPr lang="tr-TR" sz="4500" dirty="0" err="1" smtClean="0"/>
              <a:t>metafizinde</a:t>
            </a:r>
            <a:r>
              <a:rPr lang="tr-TR" sz="4500" dirty="0" smtClean="0"/>
              <a:t> fagositlerin ↓= akut </a:t>
            </a:r>
            <a:r>
              <a:rPr lang="tr-TR" sz="4500" dirty="0" err="1" smtClean="0"/>
              <a:t>hematojen</a:t>
            </a:r>
            <a:r>
              <a:rPr lang="tr-TR" sz="4500" dirty="0" smtClean="0"/>
              <a:t> </a:t>
            </a:r>
            <a:r>
              <a:rPr lang="tr-TR" sz="4500" dirty="0" err="1" smtClean="0"/>
              <a:t>osteomyelit</a:t>
            </a:r>
            <a:r>
              <a:rPr lang="tr-TR" sz="4500" dirty="0" smtClean="0"/>
              <a:t> ↑)</a:t>
            </a:r>
          </a:p>
          <a:p>
            <a:r>
              <a:rPr lang="tr-TR" sz="4500" dirty="0" smtClean="0"/>
              <a:t>Tek başına </a:t>
            </a:r>
            <a:r>
              <a:rPr lang="tr-TR" sz="4500" dirty="0" err="1" smtClean="0"/>
              <a:t>bakteriemi</a:t>
            </a:r>
            <a:r>
              <a:rPr lang="tr-TR" sz="4500" dirty="0" smtClean="0"/>
              <a:t> ( diş fırçalanması esnasında % 25)  veya direkt </a:t>
            </a:r>
            <a:r>
              <a:rPr lang="tr-TR" sz="4500" dirty="0" err="1" smtClean="0"/>
              <a:t>inokülasyon</a:t>
            </a:r>
            <a:r>
              <a:rPr lang="tr-TR" sz="4500" dirty="0" smtClean="0"/>
              <a:t> kemik enfeksiyonu oluşturmaz </a:t>
            </a:r>
          </a:p>
          <a:p>
            <a:r>
              <a:rPr lang="tr-TR" sz="4500" dirty="0" smtClean="0"/>
              <a:t>Hastalık, </a:t>
            </a:r>
            <a:r>
              <a:rPr lang="tr-TR" sz="4500" dirty="0" err="1" smtClean="0"/>
              <a:t>malnutrisyon</a:t>
            </a:r>
            <a:r>
              <a:rPr lang="tr-TR" sz="4500" dirty="0" smtClean="0"/>
              <a:t> ve </a:t>
            </a:r>
            <a:r>
              <a:rPr lang="tr-TR" sz="4500" dirty="0" err="1" smtClean="0"/>
              <a:t>immün</a:t>
            </a:r>
            <a:r>
              <a:rPr lang="tr-TR" sz="4500" dirty="0" smtClean="0"/>
              <a:t> sistem</a:t>
            </a:r>
          </a:p>
          <a:p>
            <a:r>
              <a:rPr lang="tr-TR" sz="4500" dirty="0" smtClean="0"/>
              <a:t>Enfeksiyona </a:t>
            </a:r>
            <a:r>
              <a:rPr lang="tr-TR" sz="4500" dirty="0" err="1" smtClean="0"/>
              <a:t>enflamatuar</a:t>
            </a:r>
            <a:r>
              <a:rPr lang="tr-TR" sz="4500" dirty="0" smtClean="0"/>
              <a:t> ve </a:t>
            </a:r>
            <a:r>
              <a:rPr lang="tr-TR" sz="4500" dirty="0" err="1" smtClean="0"/>
              <a:t>immün</a:t>
            </a:r>
            <a:r>
              <a:rPr lang="tr-TR" sz="4500" dirty="0" smtClean="0"/>
              <a:t> cevap oluşturur</a:t>
            </a:r>
          </a:p>
          <a:p>
            <a:r>
              <a:rPr lang="tr-TR" sz="4500" dirty="0" smtClean="0"/>
              <a:t>Yeterli sayıda, uygun </a:t>
            </a:r>
            <a:r>
              <a:rPr lang="tr-TR" sz="4500" dirty="0" err="1" smtClean="0"/>
              <a:t>virulansa</a:t>
            </a:r>
            <a:r>
              <a:rPr lang="tr-TR" sz="4500" dirty="0" smtClean="0"/>
              <a:t> sahip mikroorganizmanın konağın  bağışıklık sistemini yenerse</a:t>
            </a:r>
            <a:endParaRPr lang="tr-TR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Etkenler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Yenidoğan</a:t>
            </a:r>
            <a:r>
              <a:rPr lang="tr-TR" dirty="0" smtClean="0"/>
              <a:t>: </a:t>
            </a:r>
            <a:r>
              <a:rPr lang="tr-TR" i="1" dirty="0" err="1" smtClean="0"/>
              <a:t>Staphylococcus</a:t>
            </a:r>
            <a:r>
              <a:rPr lang="tr-TR" i="1" dirty="0" smtClean="0"/>
              <a:t> </a:t>
            </a:r>
            <a:r>
              <a:rPr lang="tr-TR" i="1" dirty="0" err="1" smtClean="0"/>
              <a:t>aureus</a:t>
            </a:r>
            <a:r>
              <a:rPr lang="tr-TR" dirty="0" smtClean="0"/>
              <a:t> </a:t>
            </a:r>
          </a:p>
          <a:p>
            <a:r>
              <a:rPr lang="tr-TR" dirty="0" smtClean="0"/>
              <a:t>2 y↓:</a:t>
            </a:r>
            <a:r>
              <a:rPr lang="tr-TR" dirty="0" err="1" smtClean="0"/>
              <a:t>Haemophilus</a:t>
            </a:r>
            <a:r>
              <a:rPr lang="tr-TR" dirty="0" smtClean="0"/>
              <a:t> </a:t>
            </a:r>
            <a:r>
              <a:rPr lang="tr-TR" dirty="0" err="1" smtClean="0"/>
              <a:t>influenzae</a:t>
            </a:r>
            <a:r>
              <a:rPr lang="tr-TR" dirty="0" smtClean="0"/>
              <a:t>, S. </a:t>
            </a:r>
            <a:r>
              <a:rPr lang="tr-TR" dirty="0" err="1" smtClean="0"/>
              <a:t>Aureus</a:t>
            </a:r>
            <a:endParaRPr lang="tr-TR" dirty="0" smtClean="0"/>
          </a:p>
          <a:p>
            <a:r>
              <a:rPr lang="tr-TR" dirty="0" smtClean="0"/>
              <a:t>2 y↑: S. </a:t>
            </a:r>
            <a:r>
              <a:rPr lang="tr-TR" dirty="0" err="1" smtClean="0"/>
              <a:t>Aureus</a:t>
            </a:r>
            <a:endParaRPr lang="tr-TR" dirty="0" smtClean="0"/>
          </a:p>
          <a:p>
            <a:r>
              <a:rPr lang="tr-TR" dirty="0" smtClean="0"/>
              <a:t>Genç erişkin: </a:t>
            </a:r>
            <a:r>
              <a:rPr lang="tr-TR" dirty="0" err="1" smtClean="0"/>
              <a:t>Neisseria</a:t>
            </a:r>
            <a:r>
              <a:rPr lang="tr-TR" dirty="0" smtClean="0"/>
              <a:t> </a:t>
            </a:r>
            <a:r>
              <a:rPr lang="tr-TR" dirty="0" err="1" smtClean="0"/>
              <a:t>gonorrhoeae</a:t>
            </a:r>
            <a:endParaRPr lang="tr-TR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Ayırıcı Tanı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Reaktif </a:t>
            </a:r>
            <a:r>
              <a:rPr lang="tr-TR" dirty="0" err="1" smtClean="0"/>
              <a:t>artrit</a:t>
            </a:r>
            <a:endParaRPr lang="tr-TR" dirty="0" smtClean="0"/>
          </a:p>
          <a:p>
            <a:r>
              <a:rPr lang="tr-TR" dirty="0" smtClean="0"/>
              <a:t>Gut </a:t>
            </a:r>
            <a:r>
              <a:rPr lang="tr-TR" dirty="0" err="1" smtClean="0"/>
              <a:t>artriti</a:t>
            </a:r>
            <a:endParaRPr lang="tr-TR" dirty="0" smtClean="0"/>
          </a:p>
          <a:p>
            <a:r>
              <a:rPr lang="tr-TR" dirty="0" smtClean="0"/>
              <a:t>Travma</a:t>
            </a:r>
          </a:p>
          <a:p>
            <a:r>
              <a:rPr lang="tr-TR" dirty="0" err="1" smtClean="0"/>
              <a:t>Hemartrosis</a:t>
            </a:r>
            <a:r>
              <a:rPr lang="tr-TR" dirty="0" smtClean="0"/>
              <a:t>(hemofili, orak </a:t>
            </a:r>
            <a:r>
              <a:rPr lang="tr-TR" dirty="0" err="1" smtClean="0"/>
              <a:t>hc</a:t>
            </a:r>
            <a:r>
              <a:rPr lang="tr-TR" dirty="0" smtClean="0"/>
              <a:t> anemi</a:t>
            </a:r>
          </a:p>
          <a:p>
            <a:r>
              <a:rPr lang="tr-TR" dirty="0" err="1" smtClean="0"/>
              <a:t>Osteomyelit</a:t>
            </a:r>
            <a:endParaRPr lang="tr-TR" dirty="0" smtClean="0"/>
          </a:p>
          <a:p>
            <a:r>
              <a:rPr lang="tr-TR" dirty="0" err="1" smtClean="0"/>
              <a:t>Bursit</a:t>
            </a:r>
            <a:r>
              <a:rPr lang="tr-TR" dirty="0" smtClean="0"/>
              <a:t>, </a:t>
            </a:r>
            <a:r>
              <a:rPr lang="tr-TR" dirty="0" err="1" smtClean="0"/>
              <a:t>tendinit</a:t>
            </a:r>
            <a:endParaRPr lang="tr-TR" dirty="0" smtClean="0"/>
          </a:p>
          <a:p>
            <a:r>
              <a:rPr lang="tr-TR" dirty="0" err="1" smtClean="0"/>
              <a:t>Rüptüre</a:t>
            </a:r>
            <a:r>
              <a:rPr lang="tr-TR" dirty="0" smtClean="0"/>
              <a:t> </a:t>
            </a:r>
            <a:r>
              <a:rPr lang="tr-TR" dirty="0" err="1" smtClean="0"/>
              <a:t>bake</a:t>
            </a:r>
            <a:r>
              <a:rPr lang="tr-TR" dirty="0" smtClean="0"/>
              <a:t> kisti</a:t>
            </a:r>
          </a:p>
          <a:p>
            <a:r>
              <a:rPr lang="tr-TR" dirty="0" smtClean="0"/>
              <a:t>DVT</a:t>
            </a:r>
          </a:p>
          <a:p>
            <a:r>
              <a:rPr lang="tr-TR" dirty="0" smtClean="0"/>
              <a:t>PVNS</a:t>
            </a:r>
          </a:p>
          <a:p>
            <a:r>
              <a:rPr lang="tr-TR" dirty="0" smtClean="0"/>
              <a:t>Yabancı cisim</a:t>
            </a:r>
          </a:p>
          <a:p>
            <a:endParaRPr lang="tr-TR" dirty="0"/>
          </a:p>
        </p:txBody>
      </p:sp>
      <p:pic>
        <p:nvPicPr>
          <p:cNvPr id="3074" name="Picture 2" descr="C:\Documents and Settings\user\Desktop\kemik foto\imagesCAK0SES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3064"/>
            <a:ext cx="4083603" cy="270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Klinik Tablo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Eklemde kızarıklık, ısı artışı, şişlik</a:t>
            </a:r>
          </a:p>
          <a:p>
            <a:r>
              <a:rPr lang="tr-TR" dirty="0" smtClean="0"/>
              <a:t>Şiddetli ağrı</a:t>
            </a:r>
          </a:p>
          <a:p>
            <a:r>
              <a:rPr lang="tr-TR" dirty="0" smtClean="0"/>
              <a:t>Hareket kısıtlılığı, sistemik ateş</a:t>
            </a:r>
          </a:p>
          <a:p>
            <a:r>
              <a:rPr lang="tr-TR" dirty="0" err="1" smtClean="0"/>
              <a:t>Sedim</a:t>
            </a:r>
            <a:r>
              <a:rPr lang="tr-TR" dirty="0" smtClean="0"/>
              <a:t>,CRP, WBC ↑ (takipte önemli)</a:t>
            </a:r>
            <a:endParaRPr lang="tr-TR" dirty="0"/>
          </a:p>
        </p:txBody>
      </p:sp>
      <p:pic>
        <p:nvPicPr>
          <p:cNvPr id="4098" name="Picture 2" descr="C:\Documents and Settings\user\Desktop\kemik foto\imagesCAWWKVL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8261"/>
          <a:stretch>
            <a:fillRect/>
          </a:stretch>
        </p:blipFill>
        <p:spPr bwMode="auto">
          <a:xfrm rot="16200000">
            <a:off x="5581336" y="2707698"/>
            <a:ext cx="3670144" cy="2232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Eklem </a:t>
            </a:r>
            <a:r>
              <a:rPr lang="tr-TR" dirty="0" err="1" smtClean="0"/>
              <a:t>aspirasyonu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tr-TR" dirty="0" smtClean="0"/>
              <a:t>Sarı yeşil renkli </a:t>
            </a:r>
            <a:r>
              <a:rPr lang="tr-TR" dirty="0" err="1" smtClean="0"/>
              <a:t>visköz</a:t>
            </a:r>
            <a:r>
              <a:rPr lang="tr-TR" dirty="0" smtClean="0"/>
              <a:t> mayi</a:t>
            </a:r>
          </a:p>
          <a:p>
            <a:r>
              <a:rPr lang="tr-TR" dirty="0" smtClean="0"/>
              <a:t>Gram boyama: % 60 (-)</a:t>
            </a:r>
          </a:p>
          <a:p>
            <a:r>
              <a:rPr lang="tr-TR" dirty="0" smtClean="0"/>
              <a:t>Kültür</a:t>
            </a:r>
          </a:p>
          <a:p>
            <a:r>
              <a:rPr lang="tr-TR" dirty="0" err="1" smtClean="0"/>
              <a:t>Hc</a:t>
            </a:r>
            <a:r>
              <a:rPr lang="tr-TR" dirty="0" smtClean="0"/>
              <a:t> Sayımı: 50.000 ↑lökosit,</a:t>
            </a:r>
          </a:p>
          <a:p>
            <a:pPr>
              <a:buNone/>
            </a:pPr>
            <a:r>
              <a:rPr lang="tr-TR" dirty="0" smtClean="0"/>
              <a:t>    %90↑PMNL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Kan kültürü</a:t>
            </a:r>
            <a:endParaRPr lang="tr-TR" dirty="0"/>
          </a:p>
        </p:txBody>
      </p:sp>
      <p:pic>
        <p:nvPicPr>
          <p:cNvPr id="5122" name="Picture 2" descr="C:\Documents and Settings\user\Desktop\kemik foto\imagesCAV7GWH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20888"/>
            <a:ext cx="3360102" cy="285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Eklem drenajı(açık, </a:t>
            </a:r>
            <a:r>
              <a:rPr lang="tr-TR" dirty="0" err="1" smtClean="0"/>
              <a:t>artroskopik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Enfekte</a:t>
            </a:r>
            <a:r>
              <a:rPr lang="tr-TR" dirty="0" smtClean="0"/>
              <a:t> </a:t>
            </a:r>
            <a:r>
              <a:rPr lang="tr-TR" dirty="0" err="1" smtClean="0"/>
              <a:t>synoviumun</a:t>
            </a:r>
            <a:r>
              <a:rPr lang="tr-TR" dirty="0" smtClean="0"/>
              <a:t> </a:t>
            </a:r>
            <a:r>
              <a:rPr lang="tr-TR" dirty="0" err="1" smtClean="0"/>
              <a:t>debridmanı</a:t>
            </a:r>
            <a:endParaRPr lang="tr-TR" dirty="0" smtClean="0"/>
          </a:p>
          <a:p>
            <a:r>
              <a:rPr lang="tr-TR" dirty="0" err="1" smtClean="0"/>
              <a:t>İstrahat</a:t>
            </a:r>
            <a:r>
              <a:rPr lang="tr-TR" dirty="0" smtClean="0"/>
              <a:t>(semptomlar gerileyene kadar)</a:t>
            </a:r>
          </a:p>
          <a:p>
            <a:r>
              <a:rPr lang="tr-TR" dirty="0" smtClean="0"/>
              <a:t>2 hafta </a:t>
            </a:r>
            <a:r>
              <a:rPr lang="tr-TR" dirty="0" err="1" smtClean="0"/>
              <a:t>parenteral</a:t>
            </a:r>
            <a:r>
              <a:rPr lang="tr-TR" dirty="0" smtClean="0"/>
              <a:t> Ab tedavisi</a:t>
            </a:r>
          </a:p>
          <a:p>
            <a:r>
              <a:rPr lang="tr-TR" dirty="0" smtClean="0"/>
              <a:t>Başlangıçta risk grubuna yönelik Ab</a:t>
            </a:r>
          </a:p>
          <a:p>
            <a:r>
              <a:rPr lang="tr-TR" dirty="0" smtClean="0"/>
              <a:t>Kültür sonucuna göre Ab</a:t>
            </a:r>
          </a:p>
        </p:txBody>
      </p:sp>
      <p:pic>
        <p:nvPicPr>
          <p:cNvPr id="6146" name="Picture 2" descr="C:\Documents and Settings\user\Belgelerim\Resimlerim\2012_01_27\IMG_1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45620"/>
          <a:stretch>
            <a:fillRect/>
          </a:stretch>
        </p:blipFill>
        <p:spPr bwMode="auto">
          <a:xfrm rot="5400000">
            <a:off x="5035525" y="1165275"/>
            <a:ext cx="3204215" cy="4419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 smtClean="0"/>
              <a:t>Abse</a:t>
            </a:r>
            <a:r>
              <a:rPr lang="tr-TR" dirty="0" smtClean="0"/>
              <a:t> </a:t>
            </a:r>
            <a:r>
              <a:rPr lang="tr-TR" dirty="0" err="1" smtClean="0"/>
              <a:t>haversian</a:t>
            </a:r>
            <a:r>
              <a:rPr lang="tr-TR" dirty="0" smtClean="0"/>
              <a:t> sistemiyle ve </a:t>
            </a:r>
            <a:r>
              <a:rPr lang="tr-TR" dirty="0" err="1" smtClean="0"/>
              <a:t>volkman</a:t>
            </a:r>
            <a:r>
              <a:rPr lang="tr-TR" dirty="0" smtClean="0"/>
              <a:t> kanallarıyla ilerler ve </a:t>
            </a:r>
            <a:r>
              <a:rPr lang="tr-TR" dirty="0" err="1" smtClean="0"/>
              <a:t>periostu</a:t>
            </a:r>
            <a:r>
              <a:rPr lang="tr-TR" dirty="0" smtClean="0"/>
              <a:t> kaldırır kemiğin dolaşımı bozulur = kemik nekrozu</a:t>
            </a:r>
          </a:p>
          <a:p>
            <a:r>
              <a:rPr lang="tr-TR" dirty="0" smtClean="0"/>
              <a:t>Nekrotik kemik (</a:t>
            </a:r>
            <a:r>
              <a:rPr lang="tr-TR" dirty="0" err="1" smtClean="0"/>
              <a:t>sekestrum</a:t>
            </a:r>
            <a:r>
              <a:rPr lang="tr-TR" dirty="0" smtClean="0"/>
              <a:t>) Ab </a:t>
            </a:r>
            <a:r>
              <a:rPr lang="tr-TR" dirty="0" err="1" smtClean="0"/>
              <a:t>tedavisne</a:t>
            </a:r>
            <a:r>
              <a:rPr lang="tr-TR" dirty="0" smtClean="0"/>
              <a:t> rağmen bakterilerin barınması ve çoğalmasını sağlar. Bu bölge </a:t>
            </a:r>
            <a:r>
              <a:rPr lang="tr-TR" dirty="0" err="1" smtClean="0"/>
              <a:t>avasküler</a:t>
            </a:r>
            <a:r>
              <a:rPr lang="tr-TR" dirty="0" smtClean="0"/>
              <a:t> olduğu için sistemik tedaviye cevap alınamaz</a:t>
            </a:r>
          </a:p>
          <a:p>
            <a:r>
              <a:rPr lang="tr-TR" dirty="0" smtClean="0"/>
              <a:t>Medikal tedavi başarısız olur</a:t>
            </a:r>
            <a:endParaRPr lang="en-US" dirty="0"/>
          </a:p>
          <a:p>
            <a:endParaRPr lang="tr-TR" dirty="0"/>
          </a:p>
        </p:txBody>
      </p:sp>
      <p:pic>
        <p:nvPicPr>
          <p:cNvPr id="2050" name="Picture 2" descr="C:\Documents and Settings\user\Desktop\kemik foto\haver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65340"/>
            <a:ext cx="4038600" cy="325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Enfeksiyonu Önlemek 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Hastaya ait faktörler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951288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Nutrisyonel</a:t>
            </a:r>
            <a:r>
              <a:rPr lang="tr-TR" dirty="0" smtClean="0"/>
              <a:t> durum	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Humoral</a:t>
            </a:r>
            <a:r>
              <a:rPr lang="tr-TR" dirty="0" smtClean="0"/>
              <a:t> ve hücresel </a:t>
            </a:r>
            <a:r>
              <a:rPr lang="tr-TR" dirty="0" err="1" smtClean="0"/>
              <a:t>immünite</a:t>
            </a:r>
            <a:r>
              <a:rPr lang="tr-TR" dirty="0" smtClean="0"/>
              <a:t> ↓ 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Alb</a:t>
            </a:r>
            <a:r>
              <a:rPr lang="tr-TR" dirty="0" smtClean="0"/>
              <a:t>: 3.4↑, Lenfosit: 1500 ↑</a:t>
            </a:r>
          </a:p>
          <a:p>
            <a:r>
              <a:rPr lang="tr-TR" dirty="0" smtClean="0"/>
              <a:t>İmmünolojik durum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DM, orak </a:t>
            </a:r>
            <a:r>
              <a:rPr lang="tr-TR" dirty="0" err="1" smtClean="0"/>
              <a:t>hc</a:t>
            </a:r>
            <a:r>
              <a:rPr lang="tr-TR" dirty="0" smtClean="0"/>
              <a:t> anemi, alkolizm, uyuşturucu bağımlılığı, </a:t>
            </a:r>
            <a:r>
              <a:rPr lang="tr-TR" dirty="0" err="1" smtClean="0"/>
              <a:t>maligniteler</a:t>
            </a:r>
            <a:r>
              <a:rPr lang="tr-TR" dirty="0" smtClean="0"/>
              <a:t>, uzun süre </a:t>
            </a:r>
            <a:r>
              <a:rPr lang="tr-TR" dirty="0" err="1" smtClean="0"/>
              <a:t>steroid</a:t>
            </a:r>
            <a:r>
              <a:rPr lang="tr-TR" dirty="0" smtClean="0"/>
              <a:t> kullanımı, SLE, bağışıklık sistemi hastalıkları..</a:t>
            </a:r>
          </a:p>
          <a:p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Cerraha ait faktörler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Cilt hazırlığı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Cilt temizliği, el yıkanması, 2 kat eldiven giyilmesi</a:t>
            </a:r>
          </a:p>
          <a:p>
            <a:r>
              <a:rPr lang="tr-TR" dirty="0" smtClean="0"/>
              <a:t>Ameliyat ortamı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Laminar</a:t>
            </a:r>
            <a:r>
              <a:rPr lang="tr-TR" dirty="0" smtClean="0"/>
              <a:t> akım %80↓</a:t>
            </a:r>
          </a:p>
          <a:p>
            <a:r>
              <a:rPr lang="tr-TR" dirty="0" err="1" smtClean="0"/>
              <a:t>Proflaktik</a:t>
            </a:r>
            <a:r>
              <a:rPr lang="tr-TR" dirty="0" smtClean="0"/>
              <a:t> Ab</a:t>
            </a:r>
          </a:p>
          <a:p>
            <a:pPr>
              <a:buFont typeface="Wingdings" pitchFamily="2" charset="2"/>
              <a:buChar char="ü"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Virülan</a:t>
            </a:r>
            <a:r>
              <a:rPr lang="tr-TR" dirty="0" smtClean="0"/>
              <a:t> mikroorganizmanın kemikte </a:t>
            </a:r>
            <a:r>
              <a:rPr lang="tr-TR" dirty="0" err="1" smtClean="0"/>
              <a:t>inflamasyon</a:t>
            </a:r>
            <a:r>
              <a:rPr lang="tr-TR" dirty="0" smtClean="0"/>
              <a:t> oluşturması</a:t>
            </a:r>
          </a:p>
          <a:p>
            <a:r>
              <a:rPr lang="tr-TR" dirty="0" smtClean="0"/>
              <a:t>Bir kısmı veya tümü</a:t>
            </a:r>
          </a:p>
          <a:p>
            <a:r>
              <a:rPr lang="tr-TR" dirty="0" smtClean="0"/>
              <a:t>1900’lerde ölüm oranı % 20 ve ciddi sakatlıklar</a:t>
            </a:r>
          </a:p>
          <a:p>
            <a:r>
              <a:rPr lang="tr-TR" dirty="0" smtClean="0"/>
              <a:t>Agresif cerrahi tedavi ve Ab </a:t>
            </a:r>
            <a:r>
              <a:rPr lang="tr-TR" dirty="0" err="1" smtClean="0"/>
              <a:t>morbidite</a:t>
            </a:r>
            <a:r>
              <a:rPr lang="tr-TR" dirty="0" smtClean="0"/>
              <a:t> ve </a:t>
            </a:r>
            <a:r>
              <a:rPr lang="tr-TR" dirty="0" err="1" smtClean="0"/>
              <a:t>mortalite</a:t>
            </a:r>
            <a:r>
              <a:rPr lang="tr-TR" dirty="0" smtClean="0"/>
              <a:t> ↓</a:t>
            </a:r>
          </a:p>
          <a:p>
            <a:r>
              <a:rPr lang="tr-TR" dirty="0" err="1" smtClean="0"/>
              <a:t>Multidisipliner</a:t>
            </a:r>
            <a:r>
              <a:rPr lang="tr-TR" dirty="0" smtClean="0"/>
              <a:t> yaklaşım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 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Süre 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Akut</a:t>
            </a:r>
          </a:p>
          <a:p>
            <a:r>
              <a:rPr lang="tr-TR" dirty="0" err="1" smtClean="0"/>
              <a:t>Subakut</a:t>
            </a:r>
            <a:endParaRPr lang="tr-TR" dirty="0" smtClean="0"/>
          </a:p>
          <a:p>
            <a:r>
              <a:rPr lang="tr-TR" dirty="0" smtClean="0"/>
              <a:t>Kronik</a:t>
            </a:r>
          </a:p>
          <a:p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Mekanizma 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 smtClean="0"/>
              <a:t>Ekzojen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Açık kırık, cerrahi, lokal yayılım</a:t>
            </a:r>
          </a:p>
          <a:p>
            <a:r>
              <a:rPr lang="tr-TR" dirty="0" err="1" smtClean="0"/>
              <a:t>Hematojen</a:t>
            </a:r>
            <a:r>
              <a:rPr lang="tr-T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/>
              <a:t>Bakteriemi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Hematojen</a:t>
            </a:r>
            <a:r>
              <a:rPr lang="tr-TR" dirty="0" smtClean="0"/>
              <a:t> </a:t>
            </a:r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En sık</a:t>
            </a:r>
          </a:p>
          <a:p>
            <a:r>
              <a:rPr lang="tr-TR" dirty="0" smtClean="0"/>
              <a:t>Çocuk (</a:t>
            </a:r>
            <a:r>
              <a:rPr lang="tr-TR" dirty="0" err="1" smtClean="0"/>
              <a:t>bimodal</a:t>
            </a:r>
            <a:r>
              <a:rPr lang="tr-TR" dirty="0" smtClean="0"/>
              <a:t> dağılım 2 yaş↓ ve 8-12 yaş)</a:t>
            </a:r>
          </a:p>
          <a:p>
            <a:r>
              <a:rPr lang="tr-TR" dirty="0" smtClean="0"/>
              <a:t>Erkek</a:t>
            </a:r>
          </a:p>
          <a:p>
            <a:r>
              <a:rPr lang="tr-TR" dirty="0" smtClean="0"/>
              <a:t>Büyüyen kemiklerin </a:t>
            </a:r>
            <a:r>
              <a:rPr lang="tr-TR" dirty="0" err="1" smtClean="0"/>
              <a:t>metafizinde</a:t>
            </a:r>
            <a:endParaRPr lang="tr-TR" dirty="0" smtClean="0"/>
          </a:p>
          <a:p>
            <a:r>
              <a:rPr lang="tr-TR" dirty="0" err="1" smtClean="0"/>
              <a:t>Bakteriemi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074" name="Picture 2" descr="C:\Documents and Settings\user\Desktop\kemik foto\7534-150x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88840"/>
            <a:ext cx="2898849" cy="2898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</a:t>
            </a:r>
            <a:r>
              <a:rPr lang="tr-TR" dirty="0" err="1" smtClean="0"/>
              <a:t>Hematojen</a:t>
            </a:r>
            <a:r>
              <a:rPr lang="tr-TR" dirty="0" smtClean="0"/>
              <a:t> </a:t>
            </a:r>
            <a:r>
              <a:rPr lang="tr-TR" dirty="0" err="1" smtClean="0"/>
              <a:t>Osteomyelit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Abse</a:t>
            </a:r>
            <a:r>
              <a:rPr lang="tr-TR" dirty="0" smtClean="0"/>
              <a:t> ↑, im basınç ↑, korteks nekrozu, </a:t>
            </a:r>
            <a:r>
              <a:rPr lang="tr-TR" dirty="0" err="1" smtClean="0"/>
              <a:t>abse</a:t>
            </a:r>
            <a:r>
              <a:rPr lang="tr-TR" dirty="0" smtClean="0"/>
              <a:t> </a:t>
            </a:r>
            <a:r>
              <a:rPr lang="tr-TR" dirty="0" err="1" smtClean="0"/>
              <a:t>subperiosteal</a:t>
            </a:r>
            <a:r>
              <a:rPr lang="tr-TR" dirty="0" smtClean="0"/>
              <a:t> alana geçer</a:t>
            </a:r>
          </a:p>
          <a:p>
            <a:r>
              <a:rPr lang="tr-TR" dirty="0" smtClean="0"/>
              <a:t>Tedavi edilmezse kronik </a:t>
            </a:r>
            <a:r>
              <a:rPr lang="tr-TR" dirty="0" err="1" smtClean="0"/>
              <a:t>osteomyelit</a:t>
            </a:r>
            <a:r>
              <a:rPr lang="tr-TR" dirty="0" smtClean="0"/>
              <a:t> gelişebilir</a:t>
            </a:r>
            <a:endParaRPr lang="tr-TR" dirty="0"/>
          </a:p>
        </p:txBody>
      </p:sp>
      <p:pic>
        <p:nvPicPr>
          <p:cNvPr id="4098" name="Picture 2" descr="C:\Documents and Settings\user\Belgelerim\Resimlerim\2012_09_01\IMG_3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1703"/>
          <a:stretch>
            <a:fillRect/>
          </a:stretch>
        </p:blipFill>
        <p:spPr bwMode="auto">
          <a:xfrm>
            <a:off x="5436096" y="1916832"/>
            <a:ext cx="3162086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879</Words>
  <Application>Microsoft Office PowerPoint</Application>
  <PresentationFormat>Ekran Gösterisi (4:3)</PresentationFormat>
  <Paragraphs>204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Kemik ve Eklem Enfeksiyonları</vt:lpstr>
      <vt:lpstr>Sunum Planı</vt:lpstr>
      <vt:lpstr>Genel Prensipler</vt:lpstr>
      <vt:lpstr>Slayt 4</vt:lpstr>
      <vt:lpstr>Enfeksiyonu Önlemek </vt:lpstr>
      <vt:lpstr>Osteomyelit</vt:lpstr>
      <vt:lpstr>Sınıflandırma </vt:lpstr>
      <vt:lpstr>Akut Hematojen Osteomyelit</vt:lpstr>
      <vt:lpstr>Akut Hematojen Osteomyelit</vt:lpstr>
      <vt:lpstr>Akut Hematojen Osteomyelit</vt:lpstr>
      <vt:lpstr>Akut Hematojen Osteomyelit</vt:lpstr>
      <vt:lpstr>Tanı </vt:lpstr>
      <vt:lpstr>Tanı</vt:lpstr>
      <vt:lpstr>Tedavi </vt:lpstr>
      <vt:lpstr>Subakut Hematojen Osteomyelit</vt:lpstr>
      <vt:lpstr>Subakut Hematojen Osteomyelit</vt:lpstr>
      <vt:lpstr>Sınıflandırma </vt:lpstr>
      <vt:lpstr>Radyoloji </vt:lpstr>
      <vt:lpstr>Tedavi </vt:lpstr>
      <vt:lpstr>Brodie Absesi</vt:lpstr>
      <vt:lpstr>Kronik Osteomyelit</vt:lpstr>
      <vt:lpstr>Kronik Osteomyelit</vt:lpstr>
      <vt:lpstr>Sınıflandırma (Cierny ve Mader)</vt:lpstr>
      <vt:lpstr>Sınıflandırma (Cierny ve Mader) ANATOMİK</vt:lpstr>
      <vt:lpstr>Tanı</vt:lpstr>
      <vt:lpstr>Radyoloji </vt:lpstr>
      <vt:lpstr>Tedavi </vt:lpstr>
      <vt:lpstr>Tedavi </vt:lpstr>
      <vt:lpstr>Septik Artrit</vt:lpstr>
      <vt:lpstr>Etkenler </vt:lpstr>
      <vt:lpstr>Ayırıcı Tanı</vt:lpstr>
      <vt:lpstr>Klinik Tablo</vt:lpstr>
      <vt:lpstr>Eklem aspirasyonu</vt:lpstr>
      <vt:lpstr>Tedavi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Kemik ve Eklem Enfeksiyonları</dc:title>
  <dc:creator>user</dc:creator>
  <cp:lastModifiedBy>user</cp:lastModifiedBy>
  <cp:revision>113</cp:revision>
  <dcterms:created xsi:type="dcterms:W3CDTF">2012-09-01T14:54:00Z</dcterms:created>
  <dcterms:modified xsi:type="dcterms:W3CDTF">2012-09-10T08:47:40Z</dcterms:modified>
</cp:coreProperties>
</file>