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6" r:id="rId19"/>
    <p:sldId id="277"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6" y="3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03DD32-8E87-49B4-AA41-DD649D52F626}" type="datetimeFigureOut">
              <a:rPr lang="tr-TR" smtClean="0"/>
              <a:t>17.04.2018</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C73AF-1F53-4414-9954-8CCC81AABA38}" type="slidenum">
              <a:rPr lang="tr-TR" smtClean="0"/>
              <a:t>‹#›</a:t>
            </a:fld>
            <a:endParaRPr lang="tr-TR"/>
          </a:p>
        </p:txBody>
      </p:sp>
    </p:spTree>
    <p:extLst>
      <p:ext uri="{BB962C8B-B14F-4D97-AF65-F5344CB8AC3E}">
        <p14:creationId xmlns:p14="http://schemas.microsoft.com/office/powerpoint/2010/main" val="2836169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4B94BE38-AC6C-4BEB-98A4-4E96DA4B9B53}" type="slidenum">
              <a:rPr lang="tr-TR" smtClean="0"/>
              <a:t>18</a:t>
            </a:fld>
            <a:endParaRPr lang="tr-TR"/>
          </a:p>
        </p:txBody>
      </p:sp>
    </p:spTree>
    <p:extLst>
      <p:ext uri="{BB962C8B-B14F-4D97-AF65-F5344CB8AC3E}">
        <p14:creationId xmlns:p14="http://schemas.microsoft.com/office/powerpoint/2010/main" val="2532727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4B94BE38-AC6C-4BEB-98A4-4E96DA4B9B53}" type="slidenum">
              <a:rPr lang="tr-TR" smtClean="0"/>
              <a:t>19</a:t>
            </a:fld>
            <a:endParaRPr lang="tr-TR"/>
          </a:p>
        </p:txBody>
      </p:sp>
    </p:spTree>
    <p:extLst>
      <p:ext uri="{BB962C8B-B14F-4D97-AF65-F5344CB8AC3E}">
        <p14:creationId xmlns:p14="http://schemas.microsoft.com/office/powerpoint/2010/main" val="2335483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6D75836-6ED1-4CD6-8F86-2C9066E491C9}" type="datetimeFigureOut">
              <a:rPr lang="tr-TR" smtClean="0"/>
              <a:t>17.04.2018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9CA3A0-BE7C-4D85-A9D8-D623589B2E2C}" type="slidenum">
              <a:rPr lang="tr-TR" smtClean="0"/>
              <a:t>‹#›</a:t>
            </a:fld>
            <a:endParaRPr lang="tr-TR"/>
          </a:p>
        </p:txBody>
      </p:sp>
    </p:spTree>
    <p:extLst>
      <p:ext uri="{BB962C8B-B14F-4D97-AF65-F5344CB8AC3E}">
        <p14:creationId xmlns:p14="http://schemas.microsoft.com/office/powerpoint/2010/main" val="216058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D75836-6ED1-4CD6-8F86-2C9066E491C9}" type="datetimeFigureOut">
              <a:rPr lang="tr-TR" smtClean="0"/>
              <a:t>17.04.2018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9CA3A0-BE7C-4D85-A9D8-D623589B2E2C}" type="slidenum">
              <a:rPr lang="tr-TR" smtClean="0"/>
              <a:t>‹#›</a:t>
            </a:fld>
            <a:endParaRPr lang="tr-TR"/>
          </a:p>
        </p:txBody>
      </p:sp>
    </p:spTree>
    <p:extLst>
      <p:ext uri="{BB962C8B-B14F-4D97-AF65-F5344CB8AC3E}">
        <p14:creationId xmlns:p14="http://schemas.microsoft.com/office/powerpoint/2010/main" val="2784140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D75836-6ED1-4CD6-8F86-2C9066E491C9}" type="datetimeFigureOut">
              <a:rPr lang="tr-TR" smtClean="0"/>
              <a:t>17.04.2018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9CA3A0-BE7C-4D85-A9D8-D623589B2E2C}" type="slidenum">
              <a:rPr lang="tr-TR" smtClean="0"/>
              <a:t>‹#›</a:t>
            </a:fld>
            <a:endParaRPr lang="tr-TR"/>
          </a:p>
        </p:txBody>
      </p:sp>
    </p:spTree>
    <p:extLst>
      <p:ext uri="{BB962C8B-B14F-4D97-AF65-F5344CB8AC3E}">
        <p14:creationId xmlns:p14="http://schemas.microsoft.com/office/powerpoint/2010/main" val="38471695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제목 및 내용">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8552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6D75836-6ED1-4CD6-8F86-2C9066E491C9}" type="datetimeFigureOut">
              <a:rPr lang="tr-TR" smtClean="0"/>
              <a:t>17.04.2018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9CA3A0-BE7C-4D85-A9D8-D623589B2E2C}" type="slidenum">
              <a:rPr lang="tr-TR" smtClean="0"/>
              <a:t>‹#›</a:t>
            </a:fld>
            <a:endParaRPr lang="tr-TR"/>
          </a:p>
        </p:txBody>
      </p:sp>
    </p:spTree>
    <p:extLst>
      <p:ext uri="{BB962C8B-B14F-4D97-AF65-F5344CB8AC3E}">
        <p14:creationId xmlns:p14="http://schemas.microsoft.com/office/powerpoint/2010/main" val="2187739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6D75836-6ED1-4CD6-8F86-2C9066E491C9}" type="datetimeFigureOut">
              <a:rPr lang="tr-TR" smtClean="0"/>
              <a:t>17.04.2018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49CA3A0-BE7C-4D85-A9D8-D623589B2E2C}" type="slidenum">
              <a:rPr lang="tr-TR" smtClean="0"/>
              <a:t>‹#›</a:t>
            </a:fld>
            <a:endParaRPr lang="tr-TR"/>
          </a:p>
        </p:txBody>
      </p:sp>
    </p:spTree>
    <p:extLst>
      <p:ext uri="{BB962C8B-B14F-4D97-AF65-F5344CB8AC3E}">
        <p14:creationId xmlns:p14="http://schemas.microsoft.com/office/powerpoint/2010/main" val="2304293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6D75836-6ED1-4CD6-8F86-2C9066E491C9}" type="datetimeFigureOut">
              <a:rPr lang="tr-TR" smtClean="0"/>
              <a:t>17.04.2018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49CA3A0-BE7C-4D85-A9D8-D623589B2E2C}" type="slidenum">
              <a:rPr lang="tr-TR" smtClean="0"/>
              <a:t>‹#›</a:t>
            </a:fld>
            <a:endParaRPr lang="tr-TR"/>
          </a:p>
        </p:txBody>
      </p:sp>
    </p:spTree>
    <p:extLst>
      <p:ext uri="{BB962C8B-B14F-4D97-AF65-F5344CB8AC3E}">
        <p14:creationId xmlns:p14="http://schemas.microsoft.com/office/powerpoint/2010/main" val="615650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6D75836-6ED1-4CD6-8F86-2C9066E491C9}" type="datetimeFigureOut">
              <a:rPr lang="tr-TR" smtClean="0"/>
              <a:t>17.04.2018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49CA3A0-BE7C-4D85-A9D8-D623589B2E2C}" type="slidenum">
              <a:rPr lang="tr-TR" smtClean="0"/>
              <a:t>‹#›</a:t>
            </a:fld>
            <a:endParaRPr lang="tr-TR"/>
          </a:p>
        </p:txBody>
      </p:sp>
    </p:spTree>
    <p:extLst>
      <p:ext uri="{BB962C8B-B14F-4D97-AF65-F5344CB8AC3E}">
        <p14:creationId xmlns:p14="http://schemas.microsoft.com/office/powerpoint/2010/main" val="3033500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6D75836-6ED1-4CD6-8F86-2C9066E491C9}" type="datetimeFigureOut">
              <a:rPr lang="tr-TR" smtClean="0"/>
              <a:t>17.04.2018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49CA3A0-BE7C-4D85-A9D8-D623589B2E2C}" type="slidenum">
              <a:rPr lang="tr-TR" smtClean="0"/>
              <a:t>‹#›</a:t>
            </a:fld>
            <a:endParaRPr lang="tr-TR"/>
          </a:p>
        </p:txBody>
      </p:sp>
    </p:spTree>
    <p:extLst>
      <p:ext uri="{BB962C8B-B14F-4D97-AF65-F5344CB8AC3E}">
        <p14:creationId xmlns:p14="http://schemas.microsoft.com/office/powerpoint/2010/main" val="1034566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D75836-6ED1-4CD6-8F86-2C9066E491C9}" type="datetimeFigureOut">
              <a:rPr lang="tr-TR" smtClean="0"/>
              <a:t>17.04.2018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49CA3A0-BE7C-4D85-A9D8-D623589B2E2C}" type="slidenum">
              <a:rPr lang="tr-TR" smtClean="0"/>
              <a:t>‹#›</a:t>
            </a:fld>
            <a:endParaRPr lang="tr-TR"/>
          </a:p>
        </p:txBody>
      </p:sp>
    </p:spTree>
    <p:extLst>
      <p:ext uri="{BB962C8B-B14F-4D97-AF65-F5344CB8AC3E}">
        <p14:creationId xmlns:p14="http://schemas.microsoft.com/office/powerpoint/2010/main" val="3747716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D75836-6ED1-4CD6-8F86-2C9066E491C9}" type="datetimeFigureOut">
              <a:rPr lang="tr-TR" smtClean="0"/>
              <a:t>17.04.2018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49CA3A0-BE7C-4D85-A9D8-D623589B2E2C}" type="slidenum">
              <a:rPr lang="tr-TR" smtClean="0"/>
              <a:t>‹#›</a:t>
            </a:fld>
            <a:endParaRPr lang="tr-TR"/>
          </a:p>
        </p:txBody>
      </p:sp>
    </p:spTree>
    <p:extLst>
      <p:ext uri="{BB962C8B-B14F-4D97-AF65-F5344CB8AC3E}">
        <p14:creationId xmlns:p14="http://schemas.microsoft.com/office/powerpoint/2010/main" val="520597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6D75836-6ED1-4CD6-8F86-2C9066E491C9}" type="datetimeFigureOut">
              <a:rPr lang="tr-TR" smtClean="0"/>
              <a:t>17.04.2018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49CA3A0-BE7C-4D85-A9D8-D623589B2E2C}" type="slidenum">
              <a:rPr lang="tr-TR" smtClean="0"/>
              <a:t>‹#›</a:t>
            </a:fld>
            <a:endParaRPr lang="tr-TR"/>
          </a:p>
        </p:txBody>
      </p:sp>
    </p:spTree>
    <p:extLst>
      <p:ext uri="{BB962C8B-B14F-4D97-AF65-F5344CB8AC3E}">
        <p14:creationId xmlns:p14="http://schemas.microsoft.com/office/powerpoint/2010/main" val="1483677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D75836-6ED1-4CD6-8F86-2C9066E491C9}" type="datetimeFigureOut">
              <a:rPr lang="tr-TR" smtClean="0"/>
              <a:t>17.04.2018</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9CA3A0-BE7C-4D85-A9D8-D623589B2E2C}" type="slidenum">
              <a:rPr lang="tr-TR" smtClean="0"/>
              <a:t>‹#›</a:t>
            </a:fld>
            <a:endParaRPr lang="tr-TR"/>
          </a:p>
        </p:txBody>
      </p:sp>
    </p:spTree>
    <p:extLst>
      <p:ext uri="{BB962C8B-B14F-4D97-AF65-F5344CB8AC3E}">
        <p14:creationId xmlns:p14="http://schemas.microsoft.com/office/powerpoint/2010/main" val="1185862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01423" y="-667656"/>
            <a:ext cx="9144000" cy="2387600"/>
          </a:xfrm>
        </p:spPr>
        <p:txBody>
          <a:bodyPr>
            <a:normAutofit/>
          </a:bodyPr>
          <a:lstStyle/>
          <a:p>
            <a:r>
              <a:rPr lang="tr-TR" sz="2800" b="1" dirty="0" smtClean="0">
                <a:solidFill>
                  <a:srgbClr val="386703"/>
                </a:solidFill>
              </a:rPr>
              <a:t>Hava ve Hava Hareketleri</a:t>
            </a:r>
            <a:br>
              <a:rPr lang="tr-TR" sz="2800" b="1" dirty="0" smtClean="0">
                <a:solidFill>
                  <a:srgbClr val="386703"/>
                </a:solidFill>
              </a:rPr>
            </a:br>
            <a:endParaRPr lang="tr-TR" sz="2800" dirty="0"/>
          </a:p>
        </p:txBody>
      </p:sp>
      <p:sp>
        <p:nvSpPr>
          <p:cNvPr id="3" name="Alt Başlık 2"/>
          <p:cNvSpPr>
            <a:spLocks noGrp="1"/>
          </p:cNvSpPr>
          <p:nvPr>
            <p:ph type="subTitle" idx="1"/>
          </p:nvPr>
        </p:nvSpPr>
        <p:spPr>
          <a:xfrm>
            <a:off x="201423" y="1719944"/>
            <a:ext cx="8695833" cy="1655764"/>
          </a:xfrm>
        </p:spPr>
        <p:txBody>
          <a:bodyPr>
            <a:noAutofit/>
          </a:bodyPr>
          <a:lstStyle/>
          <a:p>
            <a:pPr algn="just"/>
            <a:r>
              <a:rPr lang="tr-TR" sz="2200" dirty="0" smtClean="0"/>
              <a:t>Hava, tüm canlıların hayatlarını sürdürebilmeleri için mutlak gerekli bir faktördür. Havanın canlılar için önemi aşağıdaki şekilde özetlenebilir.</a:t>
            </a:r>
          </a:p>
          <a:p>
            <a:pPr algn="just"/>
            <a:r>
              <a:rPr lang="tr-TR" sz="2200" dirty="0">
                <a:solidFill>
                  <a:srgbClr val="386703"/>
                </a:solidFill>
              </a:rPr>
              <a:t>1. </a:t>
            </a:r>
            <a:r>
              <a:rPr lang="tr-TR" sz="2200" dirty="0"/>
              <a:t>Yeryüzüne saran hava, yeryüzünde gece ve gündüz sıcaklık dereceleri arasında büyük farklılıkların olmamasını sağlar. Gündüzleri güneşten gelen ışınların %50 sinden fazlasını tutarak, hem yeryüzüne zararlı ışınların gelmesini, hem de yeryüzünün sıcaklığının aşırı derecede artmasını; buna karşılık geceleri yeryüzünden ışın yayma ve buharlaşma ile kaybolan ısıyı tutarak, sıcaklığın birdenbire havanın üst kastlarına gitmesini engelleyerek hava sıcaklığının ani ve aşırı derecede düşmesini önler.</a:t>
            </a:r>
          </a:p>
          <a:p>
            <a:pPr algn="just"/>
            <a:endParaRPr lang="tr-TR" sz="2200" dirty="0"/>
          </a:p>
        </p:txBody>
      </p:sp>
    </p:spTree>
    <p:extLst>
      <p:ext uri="{BB962C8B-B14F-4D97-AF65-F5344CB8AC3E}">
        <p14:creationId xmlns:p14="http://schemas.microsoft.com/office/powerpoint/2010/main" val="1363240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6079" y="824139"/>
            <a:ext cx="7886700" cy="4351338"/>
          </a:xfrm>
        </p:spPr>
        <p:txBody>
          <a:bodyPr>
            <a:normAutofit/>
          </a:bodyPr>
          <a:lstStyle/>
          <a:p>
            <a:pPr algn="just"/>
            <a:r>
              <a:rPr lang="tr-TR" sz="2200" dirty="0"/>
              <a:t>Rüzgar, hız ve süresine bağlı olarak değişik yoğunluklarda, </a:t>
            </a:r>
          </a:p>
          <a:p>
            <a:pPr algn="just"/>
            <a:endParaRPr lang="tr-TR" sz="2200" dirty="0"/>
          </a:p>
          <a:p>
            <a:pPr marL="342900" indent="-342900" algn="just"/>
            <a:r>
              <a:rPr lang="tr-TR" sz="2200" dirty="0"/>
              <a:t>Bitkilerin </a:t>
            </a:r>
            <a:r>
              <a:rPr lang="tr-TR" sz="2200" dirty="0" err="1"/>
              <a:t>transprasyonuna</a:t>
            </a:r>
            <a:r>
              <a:rPr lang="tr-TR" sz="2200" dirty="0"/>
              <a:t> </a:t>
            </a:r>
          </a:p>
          <a:p>
            <a:pPr marL="342900" indent="-342900" algn="just"/>
            <a:endParaRPr lang="tr-TR" sz="2200" dirty="0"/>
          </a:p>
          <a:p>
            <a:pPr marL="342900" indent="-342900" algn="just"/>
            <a:r>
              <a:rPr lang="tr-TR" sz="2200" dirty="0"/>
              <a:t>Toprak yüzünden olan buğulaşmaya (</a:t>
            </a:r>
            <a:r>
              <a:rPr lang="tr-TR" sz="2200" dirty="0" err="1"/>
              <a:t>evaporasyon</a:t>
            </a:r>
            <a:r>
              <a:rPr lang="tr-TR" sz="2200" dirty="0"/>
              <a:t>)</a:t>
            </a:r>
          </a:p>
          <a:p>
            <a:pPr marL="342900" indent="-342900" algn="just"/>
            <a:endParaRPr lang="tr-TR" sz="2200" dirty="0"/>
          </a:p>
          <a:p>
            <a:pPr marL="342900" indent="-342900" algn="just"/>
            <a:r>
              <a:rPr lang="tr-TR" sz="2200" dirty="0"/>
              <a:t>Çiçek tozlarının taşınmasına doğrudan doğruya ; sıcak ve soğuk hava kütlelerinin bir yerden diğer yere taşınması ile de bulut yada sisin bir yerden diğer bir yere götürülerek de </a:t>
            </a:r>
            <a:r>
              <a:rPr lang="tr-TR" sz="2200" dirty="0" err="1"/>
              <a:t>nisbi</a:t>
            </a:r>
            <a:r>
              <a:rPr lang="tr-TR" sz="2200" dirty="0"/>
              <a:t> nem, ışıklanma ve sıcaklık üzerine dolaylı olarak etkide bulunur. </a:t>
            </a:r>
          </a:p>
          <a:p>
            <a:endParaRPr lang="tr-TR" sz="2200" dirty="0"/>
          </a:p>
        </p:txBody>
      </p:sp>
    </p:spTree>
    <p:extLst>
      <p:ext uri="{BB962C8B-B14F-4D97-AF65-F5344CB8AC3E}">
        <p14:creationId xmlns:p14="http://schemas.microsoft.com/office/powerpoint/2010/main" val="2760886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2800" b="1" dirty="0">
                <a:solidFill>
                  <a:srgbClr val="386703"/>
                </a:solidFill>
              </a:rPr>
              <a:t/>
            </a:r>
            <a:br>
              <a:rPr lang="tr-TR" sz="2800" b="1" dirty="0">
                <a:solidFill>
                  <a:srgbClr val="386703"/>
                </a:solidFill>
              </a:rPr>
            </a:br>
            <a:endParaRPr lang="tr-TR" sz="2800" dirty="0"/>
          </a:p>
        </p:txBody>
      </p:sp>
      <p:sp>
        <p:nvSpPr>
          <p:cNvPr id="3" name="İçerik Yer Tutucusu 2"/>
          <p:cNvSpPr>
            <a:spLocks noGrp="1"/>
          </p:cNvSpPr>
          <p:nvPr>
            <p:ph idx="1"/>
          </p:nvPr>
        </p:nvSpPr>
        <p:spPr>
          <a:xfrm>
            <a:off x="439965" y="1277514"/>
            <a:ext cx="8442778" cy="5239400"/>
          </a:xfrm>
        </p:spPr>
        <p:txBody>
          <a:bodyPr>
            <a:normAutofit fontScale="85000" lnSpcReduction="20000"/>
          </a:bodyPr>
          <a:lstStyle/>
          <a:p>
            <a:pPr algn="just"/>
            <a:r>
              <a:rPr lang="tr-TR" dirty="0"/>
              <a:t>Bitkiler için en uygun rüzgar hızı 1-4 m/s’ </a:t>
            </a:r>
            <a:r>
              <a:rPr lang="tr-TR" dirty="0" err="1"/>
              <a:t>dir</a:t>
            </a:r>
            <a:r>
              <a:rPr lang="tr-TR" dirty="0"/>
              <a:t>. Bu hız ancak bitkilerin yapraklarını oynatır, bitkilerde her hangi bir mekanik zarar ortaya çıkarmaz. </a:t>
            </a:r>
          </a:p>
          <a:p>
            <a:pPr algn="just"/>
            <a:endParaRPr lang="tr-TR" dirty="0"/>
          </a:p>
          <a:p>
            <a:pPr algn="just"/>
            <a:r>
              <a:rPr lang="tr-TR" dirty="0"/>
              <a:t>Rüzgar hızı 1-4 m/s olduğu zaman, bitkilerin köklerinin topraktan aldığı su miktarı ile yaprak yüzeyinden </a:t>
            </a:r>
            <a:r>
              <a:rPr lang="tr-TR" dirty="0" err="1"/>
              <a:t>transpirasyon</a:t>
            </a:r>
            <a:r>
              <a:rPr lang="tr-TR" dirty="0"/>
              <a:t> yolu ile kaybettiği su miktarı dengeli, dolayısı ile yaprakların turgor basınçları tamdır. </a:t>
            </a:r>
          </a:p>
          <a:p>
            <a:pPr marL="285750" indent="-285750" algn="just"/>
            <a:r>
              <a:rPr lang="tr-TR" dirty="0"/>
              <a:t>1-4 m/s hızında olan rüzgar bitkilerde solunum ve </a:t>
            </a:r>
            <a:r>
              <a:rPr lang="tr-TR" dirty="0" err="1"/>
              <a:t>transprasonun</a:t>
            </a:r>
            <a:r>
              <a:rPr lang="tr-TR" dirty="0"/>
              <a:t> normal seyretmesine </a:t>
            </a:r>
          </a:p>
          <a:p>
            <a:pPr marL="285750" indent="-285750" algn="just"/>
            <a:r>
              <a:rPr lang="tr-TR" dirty="0"/>
              <a:t>Bitkilerin etrafındaki CO2 oranı düşük havanın, CO2 oranı yüksek hava ile yer değiştirmesini sağlayarak fotosentezin artmasına </a:t>
            </a:r>
          </a:p>
          <a:p>
            <a:pPr marL="285750" indent="-285750" algn="just"/>
            <a:r>
              <a:rPr lang="tr-TR" dirty="0"/>
              <a:t>Tozlanma ve döllenmeye de yardımcı olarak yeterli meyve tutumu sağlamasına etkili olurlar.</a:t>
            </a:r>
          </a:p>
          <a:p>
            <a:pPr marL="285750" indent="-285750" algn="just"/>
            <a:r>
              <a:rPr lang="tr-TR" dirty="0"/>
              <a:t>Bazı rüzgarlar havanın </a:t>
            </a:r>
            <a:r>
              <a:rPr lang="tr-TR" dirty="0" err="1"/>
              <a:t>nisbi</a:t>
            </a:r>
            <a:r>
              <a:rPr lang="tr-TR" dirty="0"/>
              <a:t> nemini yükselterek meyve kalitesini olumlu yönde etkilerler.</a:t>
            </a:r>
          </a:p>
          <a:p>
            <a:endParaRPr lang="tr-TR" dirty="0"/>
          </a:p>
        </p:txBody>
      </p:sp>
      <p:sp>
        <p:nvSpPr>
          <p:cNvPr id="4" name="Dikdörtgen 3"/>
          <p:cNvSpPr/>
          <p:nvPr/>
        </p:nvSpPr>
        <p:spPr>
          <a:xfrm>
            <a:off x="2410865" y="566242"/>
            <a:ext cx="5287538" cy="461665"/>
          </a:xfrm>
          <a:prstGeom prst="rect">
            <a:avLst/>
          </a:prstGeom>
        </p:spPr>
        <p:txBody>
          <a:bodyPr wrap="none">
            <a:spAutoFit/>
          </a:bodyPr>
          <a:lstStyle/>
          <a:p>
            <a:r>
              <a:rPr lang="tr-TR" sz="2400" b="1" dirty="0" smtClean="0">
                <a:solidFill>
                  <a:srgbClr val="386703"/>
                </a:solidFill>
              </a:rPr>
              <a:t>Rüzgarın Bitkiler Üzerine Olumlu Etkileri</a:t>
            </a:r>
            <a:endParaRPr lang="tr-TR" sz="2400" b="1" dirty="0">
              <a:solidFill>
                <a:srgbClr val="386703"/>
              </a:solidFill>
            </a:endParaRPr>
          </a:p>
        </p:txBody>
      </p:sp>
    </p:spTree>
    <p:extLst>
      <p:ext uri="{BB962C8B-B14F-4D97-AF65-F5344CB8AC3E}">
        <p14:creationId xmlns:p14="http://schemas.microsoft.com/office/powerpoint/2010/main" val="3966471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1564" y="243568"/>
            <a:ext cx="7886700" cy="4351338"/>
          </a:xfrm>
        </p:spPr>
        <p:txBody>
          <a:bodyPr>
            <a:noAutofit/>
          </a:bodyPr>
          <a:lstStyle/>
          <a:p>
            <a:r>
              <a:rPr lang="tr-TR" sz="2200" dirty="0">
                <a:solidFill>
                  <a:srgbClr val="386703"/>
                </a:solidFill>
              </a:rPr>
              <a:t>Rüzgarın Bitkiler Üzerine Olumsuz Etkileri</a:t>
            </a:r>
          </a:p>
          <a:p>
            <a:endParaRPr lang="tr-TR" sz="2200" dirty="0"/>
          </a:p>
          <a:p>
            <a:r>
              <a:rPr lang="tr-TR" sz="2200" dirty="0"/>
              <a:t>Bitkiler üzerine mekanik, fizyolojik ve morfolojik olmak üzere olumsuz etkilerde bulunurlar.</a:t>
            </a:r>
          </a:p>
          <a:p>
            <a:endParaRPr lang="tr-TR" sz="2200" dirty="0"/>
          </a:p>
          <a:p>
            <a:r>
              <a:rPr lang="tr-TR" sz="2200" dirty="0">
                <a:solidFill>
                  <a:srgbClr val="386703"/>
                </a:solidFill>
              </a:rPr>
              <a:t>Mekanik etkileri</a:t>
            </a:r>
          </a:p>
          <a:p>
            <a:endParaRPr lang="tr-TR" sz="2200" dirty="0"/>
          </a:p>
          <a:p>
            <a:pPr marL="342900" indent="-342900">
              <a:buAutoNum type="arabicPeriod"/>
            </a:pPr>
            <a:r>
              <a:rPr lang="tr-TR" sz="2200" dirty="0"/>
              <a:t>Rüzgar hızı 10 m/s (36 km/</a:t>
            </a:r>
            <a:r>
              <a:rPr lang="tr-TR" sz="2200" dirty="0" err="1"/>
              <a:t>sa</a:t>
            </a:r>
            <a:r>
              <a:rPr lang="tr-TR" sz="2200" dirty="0"/>
              <a:t>) olursa, küçük ağaç dallarını oynatır ve kırılmalarına, zedelenmelerine neden olur.</a:t>
            </a:r>
          </a:p>
          <a:p>
            <a:pPr marL="342900" indent="-342900">
              <a:buAutoNum type="arabicPeriod"/>
            </a:pPr>
            <a:r>
              <a:rPr lang="tr-TR" sz="2200" dirty="0"/>
              <a:t>Rüzgarın hızı 20 m/s (72 km/</a:t>
            </a:r>
            <a:r>
              <a:rPr lang="tr-TR" sz="2200" dirty="0" err="1"/>
              <a:t>sa</a:t>
            </a:r>
            <a:r>
              <a:rPr lang="tr-TR" sz="2200" dirty="0"/>
              <a:t>)’ ye çıkınca ağaçların büyük dalları sallanır. Bu hız, tarla bitkilerinde bitkilerin yere yatmasına neden olur ayrıca çiçek, tane ve meyveleri döker ve bitki yapraklarını parçalar.</a:t>
            </a:r>
          </a:p>
          <a:p>
            <a:pPr marL="342900" indent="-342900">
              <a:buAutoNum type="arabicPeriod"/>
            </a:pPr>
            <a:r>
              <a:rPr lang="tr-TR" sz="2200" dirty="0"/>
              <a:t>Rüzgar hızı 40 (m/s)  olunca bütün bitkiler öneli ölçüde zarar görür. Devrilmesine neden olur. Ülkemizde </a:t>
            </a:r>
            <a:r>
              <a:rPr lang="tr-TR" sz="2200" dirty="0" err="1"/>
              <a:t>meteroloji</a:t>
            </a:r>
            <a:r>
              <a:rPr lang="tr-TR" sz="2200" dirty="0"/>
              <a:t> kayıtlarına göre Antalya ilimizde 22.01.1998 tarihinde 155.5 km/</a:t>
            </a:r>
            <a:r>
              <a:rPr lang="tr-TR" sz="2200" dirty="0" err="1"/>
              <a:t>sa</a:t>
            </a:r>
            <a:r>
              <a:rPr lang="tr-TR" sz="2200" dirty="0"/>
              <a:t> hızında rüzgar kaydedilmiştir.</a:t>
            </a:r>
          </a:p>
          <a:p>
            <a:endParaRPr lang="tr-TR" sz="2200" dirty="0"/>
          </a:p>
        </p:txBody>
      </p:sp>
    </p:spTree>
    <p:extLst>
      <p:ext uri="{BB962C8B-B14F-4D97-AF65-F5344CB8AC3E}">
        <p14:creationId xmlns:p14="http://schemas.microsoft.com/office/powerpoint/2010/main" val="3501526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118383"/>
            <a:ext cx="7886700" cy="1325563"/>
          </a:xfrm>
        </p:spPr>
        <p:txBody>
          <a:bodyPr>
            <a:normAutofit/>
          </a:bodyPr>
          <a:lstStyle/>
          <a:p>
            <a:r>
              <a:rPr lang="tr-TR" sz="2800" dirty="0">
                <a:solidFill>
                  <a:srgbClr val="386703"/>
                </a:solidFill>
              </a:rPr>
              <a:t>Fizyolojik Etkileri</a:t>
            </a:r>
            <a:br>
              <a:rPr lang="tr-TR" sz="2800" dirty="0">
                <a:solidFill>
                  <a:srgbClr val="386703"/>
                </a:solidFill>
              </a:rPr>
            </a:br>
            <a:endParaRPr lang="tr-TR" sz="2800" dirty="0"/>
          </a:p>
        </p:txBody>
      </p:sp>
      <p:sp>
        <p:nvSpPr>
          <p:cNvPr id="3" name="İçerik Yer Tutucusu 2"/>
          <p:cNvSpPr>
            <a:spLocks noGrp="1"/>
          </p:cNvSpPr>
          <p:nvPr>
            <p:ph idx="1"/>
          </p:nvPr>
        </p:nvSpPr>
        <p:spPr>
          <a:xfrm>
            <a:off x="367393" y="1259567"/>
            <a:ext cx="8500836" cy="4351338"/>
          </a:xfrm>
        </p:spPr>
        <p:txBody>
          <a:bodyPr>
            <a:normAutofit/>
          </a:bodyPr>
          <a:lstStyle/>
          <a:p>
            <a:pPr algn="just"/>
            <a:r>
              <a:rPr lang="tr-TR" sz="2200" dirty="0"/>
              <a:t>Rüzgarın bitkilere olan en önemli zararlı etkilerinden biriside kurutucu etkisidir. Rüzgar, toprağın hemen üst katındaki toprak suyunun buharlaşarak atmosfere geçmesine sebep olur. Bunun sonucu bitkilerde </a:t>
            </a:r>
            <a:r>
              <a:rPr lang="tr-TR" sz="2200" dirty="0" err="1"/>
              <a:t>transprasyon</a:t>
            </a:r>
            <a:r>
              <a:rPr lang="tr-TR" sz="2200" dirty="0"/>
              <a:t> (terleme) artar.</a:t>
            </a:r>
          </a:p>
          <a:p>
            <a:pPr algn="just"/>
            <a:endParaRPr lang="tr-TR" sz="2200" dirty="0"/>
          </a:p>
          <a:p>
            <a:pPr algn="just"/>
            <a:r>
              <a:rPr lang="tr-TR" sz="2200" dirty="0"/>
              <a:t>Rüzgar hızının artışı ile </a:t>
            </a:r>
            <a:r>
              <a:rPr lang="tr-TR" sz="2200" dirty="0" err="1"/>
              <a:t>transpirasyonla</a:t>
            </a:r>
            <a:r>
              <a:rPr lang="tr-TR" sz="2200" dirty="0"/>
              <a:t> yaprak yüzeyine çıkan su hızla buharlaşmaktadır. Hatta rüzgar hızı daha da yükselirse, bitki hücrelerindeki su, henüz hücreler arası boşluklarda iken buharlaşmaya başlamaktadır.</a:t>
            </a:r>
          </a:p>
          <a:p>
            <a:endParaRPr lang="tr-TR" sz="2200" dirty="0"/>
          </a:p>
        </p:txBody>
      </p:sp>
    </p:spTree>
    <p:extLst>
      <p:ext uri="{BB962C8B-B14F-4D97-AF65-F5344CB8AC3E}">
        <p14:creationId xmlns:p14="http://schemas.microsoft.com/office/powerpoint/2010/main" val="4158291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9964" y="1491796"/>
            <a:ext cx="8312150" cy="4351338"/>
          </a:xfrm>
        </p:spPr>
        <p:txBody>
          <a:bodyPr>
            <a:normAutofit/>
          </a:bodyPr>
          <a:lstStyle/>
          <a:p>
            <a:pPr algn="just"/>
            <a:r>
              <a:rPr lang="tr-TR" sz="2200" dirty="0"/>
              <a:t>Yine rüzgar, yaprakları </a:t>
            </a:r>
            <a:r>
              <a:rPr lang="tr-TR" sz="2200" dirty="0" err="1"/>
              <a:t>haraket</a:t>
            </a:r>
            <a:r>
              <a:rPr lang="tr-TR" sz="2200" dirty="0"/>
              <a:t> ettirip kendileri üzerine kıvrılıp, bükülmelerine böylece hücreler arası boşluklarda ortaya çıkan sıkışma ve genleşmeler sonucu bitki içinde bulunan </a:t>
            </a:r>
            <a:r>
              <a:rPr lang="tr-TR" sz="2200" dirty="0" err="1"/>
              <a:t>nisbi</a:t>
            </a:r>
            <a:r>
              <a:rPr lang="tr-TR" sz="2200" dirty="0"/>
              <a:t> nemi yüksek havanın dışarıya atılmasına ve dışarıdan kuru havanın yaprak içine girmesini sağladığı için daha fazla su kaybetmesine neden olur</a:t>
            </a:r>
            <a:r>
              <a:rPr lang="tr-TR" sz="2200" dirty="0" smtClean="0"/>
              <a:t>.</a:t>
            </a:r>
          </a:p>
          <a:p>
            <a:pPr algn="just"/>
            <a:r>
              <a:rPr lang="tr-TR" sz="2200" dirty="0"/>
              <a:t>Rüzgarın hızı ve sıcaklığı yüksek olduğu zaman bitki aşırı miktarda kaybettiği suyu, kökleri ile topraktan karşılamayacak duruma gelirse önce turgorunu kaybeder daha sonra solmaya başlar ve durum devam ettiği taktirde bitki ölüme gider.</a:t>
            </a:r>
          </a:p>
          <a:p>
            <a:pPr algn="just"/>
            <a:endParaRPr lang="tr-TR" sz="2200" dirty="0"/>
          </a:p>
          <a:p>
            <a:pPr algn="just"/>
            <a:endParaRPr lang="tr-TR" sz="2200" dirty="0"/>
          </a:p>
        </p:txBody>
      </p:sp>
    </p:spTree>
    <p:extLst>
      <p:ext uri="{BB962C8B-B14F-4D97-AF65-F5344CB8AC3E}">
        <p14:creationId xmlns:p14="http://schemas.microsoft.com/office/powerpoint/2010/main" val="134367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04800" y="667658"/>
            <a:ext cx="8548914" cy="5436734"/>
          </a:xfrm>
        </p:spPr>
        <p:txBody>
          <a:bodyPr>
            <a:normAutofit/>
          </a:bodyPr>
          <a:lstStyle/>
          <a:p>
            <a:pPr algn="just"/>
            <a:r>
              <a:rPr lang="tr-TR" sz="2200" dirty="0">
                <a:solidFill>
                  <a:srgbClr val="386703"/>
                </a:solidFill>
              </a:rPr>
              <a:t>Morfolojik Etkileri</a:t>
            </a:r>
          </a:p>
          <a:p>
            <a:pPr algn="just"/>
            <a:endParaRPr lang="tr-TR" sz="2200" dirty="0"/>
          </a:p>
          <a:p>
            <a:pPr marL="342900" indent="-342900" algn="just">
              <a:buAutoNum type="arabicPeriod"/>
            </a:pPr>
            <a:r>
              <a:rPr lang="tr-TR" sz="2200" dirty="0"/>
              <a:t>Rüzgarın kurutucu etkisinden kendilerini koruyabilmek için </a:t>
            </a:r>
            <a:r>
              <a:rPr lang="tr-TR" sz="2200" dirty="0" err="1"/>
              <a:t>stomalarını</a:t>
            </a:r>
            <a:r>
              <a:rPr lang="tr-TR" sz="2200" dirty="0"/>
              <a:t> kapatırlar. Bu durum onların normal gaz alışverişini tam yapmalarını önler. Böylece solunum ve fotosentez olayları geriler.</a:t>
            </a:r>
          </a:p>
          <a:p>
            <a:pPr marL="342900" indent="-342900" algn="just">
              <a:buAutoNum type="arabicPeriod"/>
            </a:pPr>
            <a:endParaRPr lang="tr-TR" sz="2200" dirty="0"/>
          </a:p>
          <a:p>
            <a:pPr marL="342900" indent="-342900" algn="just">
              <a:buAutoNum type="arabicPeriod"/>
            </a:pPr>
            <a:r>
              <a:rPr lang="tr-TR" sz="2200" dirty="0"/>
              <a:t>Rüzgar ile bitki çevresindeki CO2 ‘ i bol hava, CO2 miktarı az olan hava ile yer </a:t>
            </a:r>
            <a:r>
              <a:rPr lang="tr-TR" sz="2200" dirty="0" err="1"/>
              <a:t>değiştirirldiğindeni</a:t>
            </a:r>
            <a:r>
              <a:rPr lang="tr-TR" sz="2200" dirty="0"/>
              <a:t> fotosentez için yeterli miktarda CO2 de bitki çevresinde bulunmaz </a:t>
            </a:r>
          </a:p>
          <a:p>
            <a:pPr marL="342900" indent="-342900" algn="just">
              <a:buAutoNum type="arabicPeriod"/>
            </a:pPr>
            <a:endParaRPr lang="tr-TR" sz="2200" dirty="0"/>
          </a:p>
          <a:p>
            <a:pPr marL="342900" indent="-342900" algn="just">
              <a:buAutoNum type="arabicPeriod"/>
            </a:pPr>
            <a:r>
              <a:rPr lang="tr-TR" sz="2200" dirty="0"/>
              <a:t>Rüzgarın bu olumsuz etkileri sonucu, bitkilerde büyüme yavaşlar ve bitkilerde cüceleşme ortaya çıkar. Rüzgarlı yerlerde yetişen tek ve çok yıllık bitkilerin toprak yüzeyinde rozet şeklinde kalmaları ve yine ağaçların uzun yıllar (50-100 yıl) sonra bile çalımsı bir durumda bulunmaları bu nedendendir.</a:t>
            </a:r>
          </a:p>
          <a:p>
            <a:pPr algn="just"/>
            <a:endParaRPr lang="tr-TR" sz="2200" dirty="0"/>
          </a:p>
        </p:txBody>
      </p:sp>
    </p:spTree>
    <p:extLst>
      <p:ext uri="{BB962C8B-B14F-4D97-AF65-F5344CB8AC3E}">
        <p14:creationId xmlns:p14="http://schemas.microsoft.com/office/powerpoint/2010/main" val="176632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25450" y="911225"/>
            <a:ext cx="7886700" cy="4351338"/>
          </a:xfrm>
        </p:spPr>
        <p:txBody>
          <a:bodyPr>
            <a:normAutofit fontScale="92500" lnSpcReduction="10000"/>
          </a:bodyPr>
          <a:lstStyle/>
          <a:p>
            <a:pPr algn="just"/>
            <a:r>
              <a:rPr lang="tr-TR" dirty="0"/>
              <a:t>4</a:t>
            </a:r>
            <a:r>
              <a:rPr lang="tr-TR" dirty="0" smtClean="0">
                <a:solidFill>
                  <a:srgbClr val="00B050"/>
                </a:solidFill>
              </a:rPr>
              <a:t> </a:t>
            </a:r>
            <a:r>
              <a:rPr lang="tr-TR" dirty="0"/>
              <a:t>Esen soğuk rüzgarlar nedeni ile bitkilerde çiçek, küçük meyve, taze sürgün, olgunlaşmamış meyvelerin donmasına yol açabilir. </a:t>
            </a:r>
          </a:p>
          <a:p>
            <a:pPr algn="just"/>
            <a:endParaRPr lang="tr-TR" dirty="0"/>
          </a:p>
          <a:p>
            <a:pPr algn="just"/>
            <a:r>
              <a:rPr lang="tr-TR" dirty="0" smtClean="0"/>
              <a:t>5</a:t>
            </a:r>
            <a:r>
              <a:rPr lang="tr-TR" dirty="0" smtClean="0">
                <a:solidFill>
                  <a:srgbClr val="00B050"/>
                </a:solidFill>
              </a:rPr>
              <a:t> </a:t>
            </a:r>
            <a:r>
              <a:rPr lang="tr-TR" dirty="0" smtClean="0"/>
              <a:t>Esen </a:t>
            </a:r>
            <a:r>
              <a:rPr lang="tr-TR" dirty="0"/>
              <a:t>sıcak ve kuru rüzgarlar çiçeklenme döneminde meyvelerde, özelikle antepfıstığında </a:t>
            </a:r>
            <a:r>
              <a:rPr lang="tr-TR" dirty="0" err="1"/>
              <a:t>dişicik</a:t>
            </a:r>
            <a:r>
              <a:rPr lang="tr-TR" dirty="0"/>
              <a:t> tepesinde kırılmalara neden olduğundan dolayı döllenmeyi olumsuz yönde etkiler.</a:t>
            </a:r>
          </a:p>
          <a:p>
            <a:pPr algn="just"/>
            <a:endParaRPr lang="tr-TR" dirty="0"/>
          </a:p>
          <a:p>
            <a:pPr algn="just"/>
            <a:r>
              <a:rPr lang="tr-TR" dirty="0" smtClean="0"/>
              <a:t>6</a:t>
            </a:r>
            <a:r>
              <a:rPr lang="tr-TR" dirty="0" smtClean="0">
                <a:solidFill>
                  <a:srgbClr val="00B050"/>
                </a:solidFill>
              </a:rPr>
              <a:t> </a:t>
            </a:r>
            <a:r>
              <a:rPr lang="tr-TR" dirty="0" smtClean="0"/>
              <a:t>Yüksek </a:t>
            </a:r>
            <a:r>
              <a:rPr lang="tr-TR" dirty="0"/>
              <a:t>oranda nem taşıyan rüzgarlar </a:t>
            </a:r>
            <a:r>
              <a:rPr lang="tr-TR" dirty="0" err="1"/>
              <a:t>mantari</a:t>
            </a:r>
            <a:r>
              <a:rPr lang="tr-TR" dirty="0"/>
              <a:t> hastalıkların gelişmesini teşvik etmektedir.</a:t>
            </a:r>
          </a:p>
          <a:p>
            <a:endParaRPr lang="tr-TR" dirty="0"/>
          </a:p>
        </p:txBody>
      </p:sp>
    </p:spTree>
    <p:extLst>
      <p:ext uri="{BB962C8B-B14F-4D97-AF65-F5344CB8AC3E}">
        <p14:creationId xmlns:p14="http://schemas.microsoft.com/office/powerpoint/2010/main" val="1014714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07067" y="1303110"/>
            <a:ext cx="8529864" cy="4996089"/>
          </a:xfrm>
        </p:spPr>
        <p:txBody>
          <a:bodyPr>
            <a:normAutofit lnSpcReduction="10000"/>
          </a:bodyPr>
          <a:lstStyle/>
          <a:p>
            <a:pPr marL="342900" indent="-342900" algn="just">
              <a:buAutoNum type="arabicPeriod"/>
            </a:pPr>
            <a:r>
              <a:rPr lang="tr-TR" dirty="0"/>
              <a:t>Rüzgarlı yerlerde meyvesi olan dökülmeyen kiraz ceviz, kestane gibi meyve türlerini yani her bir tür içinde meyve sapları dala güçlü tutulan çeşitler seçilmelidir.</a:t>
            </a:r>
          </a:p>
          <a:p>
            <a:pPr marL="342900" indent="-342900" algn="just">
              <a:buAutoNum type="arabicPeriod"/>
            </a:pPr>
            <a:r>
              <a:rPr lang="tr-TR" dirty="0"/>
              <a:t>Meyve ağaçlarını alçak gövdeli bir şekilde ve sık dikim yapılmalıdır.</a:t>
            </a:r>
          </a:p>
          <a:p>
            <a:pPr marL="342900" indent="-342900" algn="just">
              <a:buAutoNum type="arabicPeriod"/>
            </a:pPr>
            <a:r>
              <a:rPr lang="tr-TR" dirty="0"/>
              <a:t>Rüzgar yönüne duvar çit veya ağaçlarla yüksek boylu rüzgar kıranlar yapılmalı</a:t>
            </a:r>
          </a:p>
          <a:p>
            <a:pPr marL="342900" indent="-342900" algn="just">
              <a:buAutoNum type="arabicPeriod"/>
            </a:pPr>
            <a:r>
              <a:rPr lang="tr-TR" dirty="0"/>
              <a:t>Rüzgarlı yerlerde rüzgara dayanıklı sebze türlerini ve kök, gövde ve dalları kuvvetli meyve türleri yetiştirilmelidir.</a:t>
            </a:r>
          </a:p>
          <a:p>
            <a:pPr marL="342900" indent="-342900" algn="just">
              <a:buAutoNum type="arabicPeriod"/>
            </a:pPr>
            <a:r>
              <a:rPr lang="tr-TR" dirty="0"/>
              <a:t>Yeni fidanların yüksek rüzgar zararından korumak, fidanların yatmasını önlemek için herek bağlanmalıdır.</a:t>
            </a:r>
          </a:p>
          <a:p>
            <a:endParaRPr lang="tr-TR" dirty="0"/>
          </a:p>
        </p:txBody>
      </p:sp>
      <p:sp>
        <p:nvSpPr>
          <p:cNvPr id="5" name="Dikdörtgen 4"/>
          <p:cNvSpPr/>
          <p:nvPr/>
        </p:nvSpPr>
        <p:spPr>
          <a:xfrm>
            <a:off x="1693102" y="631763"/>
            <a:ext cx="5757795" cy="461665"/>
          </a:xfrm>
          <a:prstGeom prst="rect">
            <a:avLst/>
          </a:prstGeom>
        </p:spPr>
        <p:txBody>
          <a:bodyPr wrap="none">
            <a:spAutoFit/>
          </a:bodyPr>
          <a:lstStyle/>
          <a:p>
            <a:r>
              <a:rPr lang="tr-TR" sz="2400" dirty="0" smtClean="0">
                <a:solidFill>
                  <a:srgbClr val="386703"/>
                </a:solidFill>
              </a:rPr>
              <a:t>Rüzgarlı Yerlerde Alınması Gereken Önlemler</a:t>
            </a:r>
          </a:p>
        </p:txBody>
      </p:sp>
    </p:spTree>
    <p:extLst>
      <p:ext uri="{BB962C8B-B14F-4D97-AF65-F5344CB8AC3E}">
        <p14:creationId xmlns:p14="http://schemas.microsoft.com/office/powerpoint/2010/main" val="5823570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933856" y="1309586"/>
            <a:ext cx="2569393" cy="369332"/>
          </a:xfrm>
          <a:prstGeom prst="rect">
            <a:avLst/>
          </a:prstGeom>
          <a:noFill/>
        </p:spPr>
        <p:txBody>
          <a:bodyPr wrap="square" rtlCol="0">
            <a:spAutoFit/>
          </a:bodyPr>
          <a:lstStyle/>
          <a:p>
            <a:r>
              <a:rPr lang="tr-TR">
                <a:solidFill>
                  <a:srgbClr val="FF0000"/>
                </a:solidFill>
              </a:rPr>
              <a:t>KAYNAK</a:t>
            </a:r>
            <a:endParaRPr lang="tr-TR" dirty="0">
              <a:solidFill>
                <a:srgbClr val="FF0000"/>
              </a:solidFill>
            </a:endParaRPr>
          </a:p>
        </p:txBody>
      </p:sp>
      <p:sp>
        <p:nvSpPr>
          <p:cNvPr id="5" name="Metin kutusu 4"/>
          <p:cNvSpPr txBox="1"/>
          <p:nvPr/>
        </p:nvSpPr>
        <p:spPr>
          <a:xfrm>
            <a:off x="824593" y="1934936"/>
            <a:ext cx="7331529" cy="2793072"/>
          </a:xfrm>
          <a:prstGeom prst="rect">
            <a:avLst/>
          </a:prstGeom>
          <a:noFill/>
        </p:spPr>
        <p:txBody>
          <a:bodyPr wrap="square" rtlCol="0">
            <a:spAutoFit/>
          </a:bodyPr>
          <a:lstStyle/>
          <a:p>
            <a:pPr fontAlgn="t"/>
            <a:r>
              <a:rPr lang="tr-TR" sz="1350" dirty="0"/>
              <a:t>Ağaoğlu, S. ve ark. 1995. Genel Bahçe Bitkileri. Ankara Üniversitesi Ziraat Fakültesi Eğitim, Araştırma ve geliştirme Vakfı Yayınları No:4.</a:t>
            </a:r>
          </a:p>
          <a:p>
            <a:pPr fontAlgn="t"/>
            <a:endParaRPr lang="tr-TR" sz="1350" dirty="0"/>
          </a:p>
          <a:p>
            <a:pPr fontAlgn="t"/>
            <a:r>
              <a:rPr lang="tr-TR" sz="1350" dirty="0" err="1"/>
              <a:t>Dokuzoğuz</a:t>
            </a:r>
            <a:r>
              <a:rPr lang="tr-TR" sz="1350" dirty="0"/>
              <a:t>, M. 1974. Meyve Ağaçları ve Çevre İlişkileri. Ege Üniversitesi Ziraat Fakültesi yayınları, İzmir.</a:t>
            </a:r>
          </a:p>
          <a:p>
            <a:pPr fontAlgn="t"/>
            <a:endParaRPr lang="tr-TR" sz="1350" dirty="0"/>
          </a:p>
          <a:p>
            <a:pPr fontAlgn="t"/>
            <a:r>
              <a:rPr lang="tr-TR" sz="1350" dirty="0"/>
              <a:t>Top, N. ve </a:t>
            </a:r>
            <a:r>
              <a:rPr lang="tr-TR" sz="1350" dirty="0" err="1"/>
              <a:t>Zincirlioğlu</a:t>
            </a:r>
            <a:r>
              <a:rPr lang="tr-TR" sz="1350" dirty="0"/>
              <a:t>, Ö. 1987. Bitkilerin Ekolojik Girdi İstekleri.</a:t>
            </a:r>
          </a:p>
          <a:p>
            <a:pPr fontAlgn="t"/>
            <a:endParaRPr lang="tr-TR" sz="1350" dirty="0"/>
          </a:p>
          <a:p>
            <a:pPr fontAlgn="t"/>
            <a:r>
              <a:rPr lang="tr-TR" sz="1350" dirty="0"/>
              <a:t>Eser, D. 1997. Tarımsal Ekoloji. Ankara </a:t>
            </a:r>
            <a:r>
              <a:rPr lang="tr-TR" sz="1350" dirty="0" err="1"/>
              <a:t>Üniv</a:t>
            </a:r>
            <a:r>
              <a:rPr lang="tr-TR" sz="1350" dirty="0"/>
              <a:t>. Ziraat Fak. Yayın No.1473, 176 s., Ankara.</a:t>
            </a:r>
          </a:p>
          <a:p>
            <a:pPr fontAlgn="t"/>
            <a:endParaRPr lang="tr-TR" sz="1350" dirty="0"/>
          </a:p>
          <a:p>
            <a:pPr fontAlgn="t"/>
            <a:r>
              <a:rPr lang="tr-TR" sz="1350" dirty="0"/>
              <a:t>Akman, Y., Güney, K. 2006. Bitki Ekolojisi Botanik, </a:t>
            </a:r>
            <a:r>
              <a:rPr lang="tr-TR" sz="1350" dirty="0" err="1"/>
              <a:t>Palme</a:t>
            </a:r>
            <a:r>
              <a:rPr lang="tr-TR" sz="1350" dirty="0"/>
              <a:t> Yayınları No: 345.</a:t>
            </a:r>
          </a:p>
          <a:p>
            <a:pPr fontAlgn="t"/>
            <a:endParaRPr lang="tr-TR" sz="1350" dirty="0"/>
          </a:p>
          <a:p>
            <a:pPr fontAlgn="t"/>
            <a:r>
              <a:rPr lang="tr-TR" sz="1350" dirty="0"/>
              <a:t>Akman, Y., </a:t>
            </a:r>
            <a:r>
              <a:rPr lang="tr-TR" sz="1350" dirty="0" err="1"/>
              <a:t>Ketenoğlu</a:t>
            </a:r>
            <a:r>
              <a:rPr lang="tr-TR" sz="1350" dirty="0"/>
              <a:t>, O., Kurt, L., Güney, K., Tuğ, M., Bitki Ekolojisi, </a:t>
            </a:r>
            <a:r>
              <a:rPr lang="tr-TR" sz="1350" dirty="0" err="1"/>
              <a:t>Palme</a:t>
            </a:r>
            <a:r>
              <a:rPr lang="tr-TR" sz="1350" dirty="0"/>
              <a:t> Yayınları No: 300.</a:t>
            </a:r>
          </a:p>
          <a:p>
            <a:endParaRPr lang="tr-TR" sz="1350" dirty="0"/>
          </a:p>
        </p:txBody>
      </p:sp>
    </p:spTree>
    <p:extLst>
      <p:ext uri="{BB962C8B-B14F-4D97-AF65-F5344CB8AC3E}">
        <p14:creationId xmlns:p14="http://schemas.microsoft.com/office/powerpoint/2010/main" val="30319536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933856" y="1309586"/>
            <a:ext cx="2569393" cy="369332"/>
          </a:xfrm>
          <a:prstGeom prst="rect">
            <a:avLst/>
          </a:prstGeom>
          <a:noFill/>
        </p:spPr>
        <p:txBody>
          <a:bodyPr wrap="square" rtlCol="0">
            <a:spAutoFit/>
          </a:bodyPr>
          <a:lstStyle/>
          <a:p>
            <a:r>
              <a:rPr lang="tr-TR">
                <a:solidFill>
                  <a:srgbClr val="FF0000"/>
                </a:solidFill>
              </a:rPr>
              <a:t>KAYNAK</a:t>
            </a:r>
            <a:endParaRPr lang="tr-TR" dirty="0">
              <a:solidFill>
                <a:srgbClr val="FF0000"/>
              </a:solidFill>
            </a:endParaRPr>
          </a:p>
        </p:txBody>
      </p:sp>
      <p:sp>
        <p:nvSpPr>
          <p:cNvPr id="5" name="Metin kutusu 4"/>
          <p:cNvSpPr txBox="1"/>
          <p:nvPr/>
        </p:nvSpPr>
        <p:spPr>
          <a:xfrm>
            <a:off x="824593" y="1934936"/>
            <a:ext cx="7331529" cy="2793072"/>
          </a:xfrm>
          <a:prstGeom prst="rect">
            <a:avLst/>
          </a:prstGeom>
          <a:noFill/>
        </p:spPr>
        <p:txBody>
          <a:bodyPr wrap="square" rtlCol="0">
            <a:spAutoFit/>
          </a:bodyPr>
          <a:lstStyle/>
          <a:p>
            <a:pPr fontAlgn="t"/>
            <a:r>
              <a:rPr lang="tr-TR" sz="1350" dirty="0"/>
              <a:t>Ağaoğlu, S. ve ark. 1995. Genel Bahçe Bitkileri. Ankara Üniversitesi Ziraat Fakültesi Eğitim, Araştırma ve geliştirme Vakfı Yayınları No:4</a:t>
            </a:r>
            <a:r>
              <a:rPr lang="tr-TR" sz="1350" dirty="0"/>
              <a:t>.</a:t>
            </a:r>
          </a:p>
          <a:p>
            <a:pPr fontAlgn="t"/>
            <a:endParaRPr lang="tr-TR" sz="1350" dirty="0"/>
          </a:p>
          <a:p>
            <a:pPr fontAlgn="t"/>
            <a:r>
              <a:rPr lang="tr-TR" sz="1350" dirty="0" err="1"/>
              <a:t>Dokuzoğuz</a:t>
            </a:r>
            <a:r>
              <a:rPr lang="tr-TR" sz="1350" dirty="0"/>
              <a:t>, M. 1974. Meyve Ağaçları ve Çevre İlişkileri. Ege Üniversitesi Ziraat Fakültesi yayınları, İzmir.</a:t>
            </a:r>
          </a:p>
          <a:p>
            <a:pPr fontAlgn="t"/>
            <a:endParaRPr lang="tr-TR" sz="1350" dirty="0"/>
          </a:p>
          <a:p>
            <a:pPr fontAlgn="t"/>
            <a:r>
              <a:rPr lang="tr-TR" sz="1350" dirty="0"/>
              <a:t>Top</a:t>
            </a:r>
            <a:r>
              <a:rPr lang="tr-TR" sz="1350" dirty="0"/>
              <a:t>, N. ve </a:t>
            </a:r>
            <a:r>
              <a:rPr lang="tr-TR" sz="1350" dirty="0" err="1"/>
              <a:t>Zincirlioğlu</a:t>
            </a:r>
            <a:r>
              <a:rPr lang="tr-TR" sz="1350" dirty="0"/>
              <a:t>, Ö. 1987. Bitkilerin Ekolojik Girdi İstekleri</a:t>
            </a:r>
            <a:r>
              <a:rPr lang="tr-TR" sz="1350" dirty="0"/>
              <a:t>.</a:t>
            </a:r>
          </a:p>
          <a:p>
            <a:pPr fontAlgn="t"/>
            <a:endParaRPr lang="tr-TR" sz="1350" dirty="0"/>
          </a:p>
          <a:p>
            <a:pPr fontAlgn="t"/>
            <a:r>
              <a:rPr lang="tr-TR" sz="1350" dirty="0"/>
              <a:t>Eser, D. 1997. Tarımsal Ekoloji. Ankara </a:t>
            </a:r>
            <a:r>
              <a:rPr lang="tr-TR" sz="1350" dirty="0" err="1"/>
              <a:t>Üniv</a:t>
            </a:r>
            <a:r>
              <a:rPr lang="tr-TR" sz="1350" dirty="0"/>
              <a:t>. Ziraat Fak. Yayın No.1473, 176 s., Ankara</a:t>
            </a:r>
            <a:r>
              <a:rPr lang="tr-TR" sz="1350" dirty="0"/>
              <a:t>.</a:t>
            </a:r>
          </a:p>
          <a:p>
            <a:pPr fontAlgn="t"/>
            <a:endParaRPr lang="tr-TR" sz="1350" dirty="0"/>
          </a:p>
          <a:p>
            <a:pPr fontAlgn="t"/>
            <a:r>
              <a:rPr lang="tr-TR" sz="1350" dirty="0"/>
              <a:t>Akman, Y., Güney, K. 2006. Bitki Ekolojisi Botanik, </a:t>
            </a:r>
            <a:r>
              <a:rPr lang="tr-TR" sz="1350" dirty="0" err="1"/>
              <a:t>Palme</a:t>
            </a:r>
            <a:r>
              <a:rPr lang="tr-TR" sz="1350" dirty="0"/>
              <a:t> Yayınları No: 345.</a:t>
            </a:r>
          </a:p>
          <a:p>
            <a:pPr fontAlgn="t"/>
            <a:endParaRPr lang="tr-TR" sz="1350" dirty="0"/>
          </a:p>
          <a:p>
            <a:pPr fontAlgn="t"/>
            <a:r>
              <a:rPr lang="tr-TR" sz="1350" dirty="0"/>
              <a:t>Akman, Y., </a:t>
            </a:r>
            <a:r>
              <a:rPr lang="tr-TR" sz="1350" dirty="0" err="1"/>
              <a:t>Ketenoğlu</a:t>
            </a:r>
            <a:r>
              <a:rPr lang="tr-TR" sz="1350" dirty="0"/>
              <a:t>, O.,</a:t>
            </a:r>
            <a:r>
              <a:rPr lang="tr-TR" sz="1350" dirty="0"/>
              <a:t> Kurt, L.,</a:t>
            </a:r>
            <a:r>
              <a:rPr lang="tr-TR" sz="1350" dirty="0"/>
              <a:t> Güney, K., Tuğ, M., Bitki Ekolojisi, </a:t>
            </a:r>
            <a:r>
              <a:rPr lang="tr-TR" sz="1350" dirty="0" err="1"/>
              <a:t>Palme</a:t>
            </a:r>
            <a:r>
              <a:rPr lang="tr-TR" sz="1350" dirty="0"/>
              <a:t> Yayınları No: 300.</a:t>
            </a:r>
            <a:endParaRPr lang="tr-TR" sz="1350" dirty="0"/>
          </a:p>
          <a:p>
            <a:endParaRPr lang="tr-TR" sz="1350" dirty="0"/>
          </a:p>
        </p:txBody>
      </p:sp>
    </p:spTree>
    <p:extLst>
      <p:ext uri="{BB962C8B-B14F-4D97-AF65-F5344CB8AC3E}">
        <p14:creationId xmlns:p14="http://schemas.microsoft.com/office/powerpoint/2010/main" val="1956248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9622" y="780596"/>
            <a:ext cx="7886700" cy="4351338"/>
          </a:xfrm>
        </p:spPr>
        <p:txBody>
          <a:bodyPr>
            <a:normAutofit fontScale="70000" lnSpcReduction="20000"/>
          </a:bodyPr>
          <a:lstStyle/>
          <a:p>
            <a:pPr algn="just">
              <a:lnSpc>
                <a:spcPct val="150000"/>
              </a:lnSpc>
            </a:pPr>
            <a:r>
              <a:rPr lang="tr-TR" dirty="0">
                <a:solidFill>
                  <a:srgbClr val="386703"/>
                </a:solidFill>
              </a:rPr>
              <a:t>2. </a:t>
            </a:r>
            <a:r>
              <a:rPr lang="tr-TR" dirty="0"/>
              <a:t>Bütün canlılar yaşayabilmek için havadan gaz alıp gaz vermek zorundadırlar. Bitkiler fotosentez için gerekli karbondioksiti ve solunumları için gerekli olan oksijeni havadan alırlar.</a:t>
            </a:r>
          </a:p>
          <a:p>
            <a:pPr algn="just">
              <a:lnSpc>
                <a:spcPct val="150000"/>
              </a:lnSpc>
            </a:pPr>
            <a:endParaRPr lang="tr-TR" dirty="0"/>
          </a:p>
          <a:p>
            <a:pPr algn="just">
              <a:lnSpc>
                <a:spcPct val="150000"/>
              </a:lnSpc>
            </a:pPr>
            <a:r>
              <a:rPr lang="tr-TR" dirty="0">
                <a:solidFill>
                  <a:srgbClr val="386703"/>
                </a:solidFill>
              </a:rPr>
              <a:t>3.</a:t>
            </a:r>
            <a:r>
              <a:rPr lang="tr-TR" dirty="0"/>
              <a:t> Canlılığın temel maddelerinden biri olan azot (N</a:t>
            </a:r>
            <a:r>
              <a:rPr lang="tr-TR" baseline="-25000" dirty="0"/>
              <a:t>2</a:t>
            </a:r>
            <a:r>
              <a:rPr lang="tr-TR" dirty="0"/>
              <a:t>)’ un kaynağı havadır.</a:t>
            </a:r>
          </a:p>
          <a:p>
            <a:pPr algn="just">
              <a:lnSpc>
                <a:spcPct val="150000"/>
              </a:lnSpc>
            </a:pPr>
            <a:endParaRPr lang="tr-TR" dirty="0"/>
          </a:p>
          <a:p>
            <a:pPr algn="just">
              <a:lnSpc>
                <a:spcPct val="150000"/>
              </a:lnSpc>
            </a:pPr>
            <a:r>
              <a:rPr lang="tr-TR" dirty="0">
                <a:solidFill>
                  <a:srgbClr val="386703"/>
                </a:solidFill>
              </a:rPr>
              <a:t>4.</a:t>
            </a:r>
            <a:r>
              <a:rPr lang="tr-TR" dirty="0"/>
              <a:t> Hava doğrudan doğruya olmasa bile, hava hareketlerinin etkisi ile sıcaklık ve ışığın yayılmasına, </a:t>
            </a:r>
            <a:r>
              <a:rPr lang="tr-TR" dirty="0" err="1"/>
              <a:t>transprasyon</a:t>
            </a:r>
            <a:r>
              <a:rPr lang="tr-TR" dirty="0"/>
              <a:t> ve </a:t>
            </a:r>
            <a:r>
              <a:rPr lang="tr-TR" dirty="0" err="1"/>
              <a:t>evaporasyona</a:t>
            </a:r>
            <a:r>
              <a:rPr lang="tr-TR" dirty="0"/>
              <a:t>, çiçeklerin tozlanmasına ve tohumların başka bir yere taşınmasına yardımcı olur.</a:t>
            </a:r>
          </a:p>
          <a:p>
            <a:endParaRPr lang="tr-TR" dirty="0"/>
          </a:p>
        </p:txBody>
      </p:sp>
    </p:spTree>
    <p:extLst>
      <p:ext uri="{BB962C8B-B14F-4D97-AF65-F5344CB8AC3E}">
        <p14:creationId xmlns:p14="http://schemas.microsoft.com/office/powerpoint/2010/main" val="2285804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2536" y="751567"/>
            <a:ext cx="7886700" cy="4351338"/>
          </a:xfrm>
        </p:spPr>
        <p:txBody>
          <a:bodyPr>
            <a:normAutofit fontScale="62500" lnSpcReduction="20000"/>
          </a:bodyPr>
          <a:lstStyle/>
          <a:p>
            <a:pPr algn="just">
              <a:lnSpc>
                <a:spcPct val="150000"/>
              </a:lnSpc>
            </a:pPr>
            <a:r>
              <a:rPr lang="tr-TR" dirty="0"/>
              <a:t>Yeryüzüne yakın havanın bileşiminde hacimce ortalama olarak %79 azot (N</a:t>
            </a:r>
            <a:r>
              <a:rPr lang="tr-TR" baseline="-25000" dirty="0"/>
              <a:t>2</a:t>
            </a:r>
            <a:r>
              <a:rPr lang="tr-TR" dirty="0"/>
              <a:t>), %21 oksijen (O</a:t>
            </a:r>
            <a:r>
              <a:rPr lang="tr-TR" baseline="-25000" dirty="0"/>
              <a:t>2</a:t>
            </a:r>
            <a:r>
              <a:rPr lang="tr-TR" dirty="0"/>
              <a:t>), ve %0,03 oranında karbondioksit (CO</a:t>
            </a:r>
            <a:r>
              <a:rPr lang="tr-TR" baseline="-25000" dirty="0"/>
              <a:t>2</a:t>
            </a:r>
            <a:r>
              <a:rPr lang="tr-TR" dirty="0"/>
              <a:t>) bulunur. Ancak bu ortalama değerler, havanın bulunduğu yere, zamana ve içinde bulunan diğer maddelerin miktarına bağlı olarak değişiklik gösterebilir.</a:t>
            </a:r>
          </a:p>
          <a:p>
            <a:pPr algn="just">
              <a:lnSpc>
                <a:spcPct val="150000"/>
              </a:lnSpc>
            </a:pPr>
            <a:endParaRPr lang="tr-TR" dirty="0"/>
          </a:p>
          <a:p>
            <a:pPr algn="just">
              <a:lnSpc>
                <a:spcPct val="150000"/>
              </a:lnSpc>
            </a:pPr>
            <a:r>
              <a:rPr lang="tr-TR" dirty="0"/>
              <a:t>-Bitki çevresindeki havanın CO</a:t>
            </a:r>
            <a:r>
              <a:rPr lang="tr-TR" baseline="-25000" dirty="0"/>
              <a:t>2</a:t>
            </a:r>
            <a:r>
              <a:rPr lang="tr-TR" dirty="0"/>
              <a:t> miktarı, gündüz saatlerinde yapılan fotosentez olayı ile %0,03’ ün çok altına düşer. </a:t>
            </a:r>
          </a:p>
          <a:p>
            <a:pPr algn="just">
              <a:lnSpc>
                <a:spcPct val="150000"/>
              </a:lnSpc>
            </a:pPr>
            <a:r>
              <a:rPr lang="tr-TR" dirty="0"/>
              <a:t>-Açık ve sisli havada bulunan CO</a:t>
            </a:r>
            <a:r>
              <a:rPr lang="tr-TR" baseline="-25000" dirty="0"/>
              <a:t>2</a:t>
            </a:r>
            <a:r>
              <a:rPr lang="tr-TR" dirty="0"/>
              <a:t> miktarı oldukça farklılık gösterir. Wilson (1948)’ a göre sisli havada bulunan CO</a:t>
            </a:r>
            <a:r>
              <a:rPr lang="tr-TR" baseline="-25000" dirty="0"/>
              <a:t>2</a:t>
            </a:r>
            <a:r>
              <a:rPr lang="tr-TR" dirty="0"/>
              <a:t> miktarı, açık havada bulunan CO</a:t>
            </a:r>
            <a:r>
              <a:rPr lang="tr-TR" baseline="-25000" dirty="0"/>
              <a:t>2</a:t>
            </a:r>
            <a:r>
              <a:rPr lang="tr-TR" dirty="0"/>
              <a:t> miktarından %25 kadar daha fazladır.</a:t>
            </a:r>
          </a:p>
          <a:p>
            <a:endParaRPr lang="tr-TR" dirty="0"/>
          </a:p>
        </p:txBody>
      </p:sp>
    </p:spTree>
    <p:extLst>
      <p:ext uri="{BB962C8B-B14F-4D97-AF65-F5344CB8AC3E}">
        <p14:creationId xmlns:p14="http://schemas.microsoft.com/office/powerpoint/2010/main" val="683058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5107" y="1520825"/>
            <a:ext cx="7886700" cy="4351338"/>
          </a:xfrm>
        </p:spPr>
        <p:txBody>
          <a:bodyPr>
            <a:normAutofit/>
          </a:bodyPr>
          <a:lstStyle/>
          <a:p>
            <a:pPr marL="342900" indent="-342900" algn="just"/>
            <a:r>
              <a:rPr lang="tr-TR" sz="2000" dirty="0"/>
              <a:t>Gerçekte açık havada ortalama hacimce %0,03 oranında bulunan CO</a:t>
            </a:r>
            <a:r>
              <a:rPr lang="tr-TR" sz="2000" baseline="-25000" dirty="0"/>
              <a:t>2</a:t>
            </a:r>
            <a:r>
              <a:rPr lang="tr-TR" sz="2000" dirty="0"/>
              <a:t> miktarı, fotosentez için ya da bir başka ifade ile yüksek verimlik için yeterli olmaktan çok uzaktır. </a:t>
            </a:r>
          </a:p>
          <a:p>
            <a:pPr marL="342900" indent="-342900" algn="just"/>
            <a:r>
              <a:rPr lang="tr-TR" sz="2000" dirty="0"/>
              <a:t>Açık havaya oranla %25 kadar daha fazla CO</a:t>
            </a:r>
            <a:r>
              <a:rPr lang="tr-TR" sz="2000" baseline="-25000" dirty="0"/>
              <a:t>2</a:t>
            </a:r>
            <a:r>
              <a:rPr lang="tr-TR" sz="2000" dirty="0"/>
              <a:t> bulunan sisli havalarda bitkilerin belli sürede, belli fotosentez alanında yapmış oldukları kuru madde miktarının, açık havada yapılan kuru madde miktarına oranla önemli derecede fazla olduğunu deneysel olarak göstermiştir. </a:t>
            </a:r>
          </a:p>
          <a:p>
            <a:pPr algn="just"/>
            <a:endParaRPr lang="tr-TR" sz="2000" dirty="0"/>
          </a:p>
          <a:p>
            <a:pPr algn="just"/>
            <a:r>
              <a:rPr lang="tr-TR" sz="2000" dirty="0"/>
              <a:t> </a:t>
            </a:r>
          </a:p>
          <a:p>
            <a:endParaRPr lang="tr-TR" sz="2000" dirty="0"/>
          </a:p>
        </p:txBody>
      </p:sp>
    </p:spTree>
    <p:extLst>
      <p:ext uri="{BB962C8B-B14F-4D97-AF65-F5344CB8AC3E}">
        <p14:creationId xmlns:p14="http://schemas.microsoft.com/office/powerpoint/2010/main" val="2313944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77371" y="1825625"/>
            <a:ext cx="8137979" cy="4351338"/>
          </a:xfrm>
        </p:spPr>
        <p:txBody>
          <a:bodyPr>
            <a:normAutofit/>
          </a:bodyPr>
          <a:lstStyle/>
          <a:p>
            <a:pPr algn="just"/>
            <a:r>
              <a:rPr lang="tr-TR" sz="2200" dirty="0"/>
              <a:t>Normal ışık yoğunluğunda CO</a:t>
            </a:r>
            <a:r>
              <a:rPr lang="tr-TR" sz="2200" baseline="-25000" dirty="0"/>
              <a:t>2</a:t>
            </a:r>
            <a:r>
              <a:rPr lang="tr-TR" sz="2200" dirty="0"/>
              <a:t> miktarı %0.111’ e yükseltildiğinde, buğday bitkisinin belli sürede belli fotosentez alanında meydana getirdiği kuru madde miktarının, CO</a:t>
            </a:r>
            <a:r>
              <a:rPr lang="tr-TR" sz="2200" baseline="-25000" dirty="0"/>
              <a:t>2</a:t>
            </a:r>
            <a:r>
              <a:rPr lang="tr-TR" sz="2200" dirty="0"/>
              <a:t> yoğunluğu % 0.03 iken yapılan kuru madde miktarına oranla hemen hemen iki katı kadar olduğunu bildirmektedirler. </a:t>
            </a:r>
          </a:p>
          <a:p>
            <a:pPr algn="just"/>
            <a:endParaRPr lang="tr-TR" sz="2200" dirty="0"/>
          </a:p>
        </p:txBody>
      </p:sp>
    </p:spTree>
    <p:extLst>
      <p:ext uri="{BB962C8B-B14F-4D97-AF65-F5344CB8AC3E}">
        <p14:creationId xmlns:p14="http://schemas.microsoft.com/office/powerpoint/2010/main" val="3478580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3829" y="1825625"/>
            <a:ext cx="8563427" cy="4351338"/>
          </a:xfrm>
        </p:spPr>
        <p:txBody>
          <a:bodyPr>
            <a:normAutofit/>
          </a:bodyPr>
          <a:lstStyle/>
          <a:p>
            <a:pPr algn="just"/>
            <a:r>
              <a:rPr lang="tr-TR" sz="2200" dirty="0"/>
              <a:t>Yine , bu yönden </a:t>
            </a:r>
            <a:r>
              <a:rPr lang="tr-TR" sz="2200" dirty="0" err="1"/>
              <a:t>serelarda</a:t>
            </a:r>
            <a:r>
              <a:rPr lang="tr-TR" sz="2200" dirty="0"/>
              <a:t> çeşitli kültür bitkileri ile normal ışık yoğunluğunda yürütülen denemeler, ele alınan bitki çeşitlerinin belli süre içerisinde, birim alana en yüksek kuru madde meydana getirebilmeleri için gerekli CO</a:t>
            </a:r>
            <a:r>
              <a:rPr lang="tr-TR" sz="2200" baseline="-25000" dirty="0"/>
              <a:t>2</a:t>
            </a:r>
            <a:r>
              <a:rPr lang="tr-TR" sz="2200" dirty="0"/>
              <a:t> miktarının, havadaki normal CO</a:t>
            </a:r>
            <a:r>
              <a:rPr lang="tr-TR" sz="2200" baseline="-25000" dirty="0"/>
              <a:t>2</a:t>
            </a:r>
            <a:r>
              <a:rPr lang="tr-TR" sz="2200" dirty="0"/>
              <a:t> yoğunluğunun, 3 ila 20 katı arasında daha fazla olması gerektiğini göstermiştir.</a:t>
            </a:r>
          </a:p>
          <a:p>
            <a:endParaRPr lang="tr-TR" sz="2200" dirty="0"/>
          </a:p>
        </p:txBody>
      </p:sp>
    </p:spTree>
    <p:extLst>
      <p:ext uri="{BB962C8B-B14F-4D97-AF65-F5344CB8AC3E}">
        <p14:creationId xmlns:p14="http://schemas.microsoft.com/office/powerpoint/2010/main" val="4141441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06401" y="969281"/>
            <a:ext cx="8490856" cy="4938033"/>
          </a:xfrm>
        </p:spPr>
        <p:txBody>
          <a:bodyPr>
            <a:normAutofit/>
          </a:bodyPr>
          <a:lstStyle/>
          <a:p>
            <a:pPr algn="just"/>
            <a:r>
              <a:rPr lang="tr-TR" sz="2200" dirty="0"/>
              <a:t>Havada CO</a:t>
            </a:r>
            <a:r>
              <a:rPr lang="tr-TR" sz="2200" baseline="-25000" dirty="0"/>
              <a:t>2</a:t>
            </a:r>
            <a:r>
              <a:rPr lang="tr-TR" sz="2200" dirty="0"/>
              <a:t> miktarı, güneşin doğması ve fotosentezin başlaması ile hızla azalmaya başlar. Bunun sonucu havanın CO</a:t>
            </a:r>
            <a:r>
              <a:rPr lang="tr-TR" sz="2200" baseline="-25000" dirty="0"/>
              <a:t>2</a:t>
            </a:r>
            <a:r>
              <a:rPr lang="tr-TR" sz="2200" dirty="0"/>
              <a:t> miktarı %0.03’ ün çok altına düşer. Havanın fotosentez yönünden olan CO</a:t>
            </a:r>
            <a:r>
              <a:rPr lang="tr-TR" sz="2200" baseline="-25000" dirty="0"/>
              <a:t>2</a:t>
            </a:r>
            <a:r>
              <a:rPr lang="tr-TR" sz="2200" dirty="0"/>
              <a:t> açığının karşılanmasında </a:t>
            </a:r>
            <a:r>
              <a:rPr lang="tr-TR" sz="2200" dirty="0">
                <a:solidFill>
                  <a:srgbClr val="FF0000"/>
                </a:solidFill>
              </a:rPr>
              <a:t>ana kaynak</a:t>
            </a:r>
            <a:r>
              <a:rPr lang="tr-TR" sz="2200" dirty="0"/>
              <a:t>, </a:t>
            </a:r>
          </a:p>
          <a:p>
            <a:pPr algn="just"/>
            <a:endParaRPr lang="tr-TR" sz="2200" dirty="0"/>
          </a:p>
          <a:p>
            <a:pPr marL="342900" indent="-342900" algn="just"/>
            <a:r>
              <a:rPr lang="tr-TR" sz="2200" dirty="0"/>
              <a:t>Topraktaki organik maddelerin parçalanması sonucunda ortaya çıkan CO</a:t>
            </a:r>
            <a:r>
              <a:rPr lang="tr-TR" sz="2200" baseline="-25000" dirty="0"/>
              <a:t>2</a:t>
            </a:r>
            <a:r>
              <a:rPr lang="tr-TR" sz="2200" dirty="0"/>
              <a:t> ile topraktaki bitki kökleri</a:t>
            </a:r>
          </a:p>
          <a:p>
            <a:pPr marL="342900" indent="-342900" algn="just"/>
            <a:r>
              <a:rPr lang="tr-TR" sz="2200" dirty="0"/>
              <a:t>Tüm canlıların solunumları ile havaya verdikleri CO</a:t>
            </a:r>
            <a:r>
              <a:rPr lang="tr-TR" sz="2200" baseline="-25000" dirty="0"/>
              <a:t>2</a:t>
            </a:r>
            <a:r>
              <a:rPr lang="tr-TR" sz="2200" dirty="0"/>
              <a:t> </a:t>
            </a:r>
          </a:p>
          <a:p>
            <a:pPr marL="342900" indent="-342900" algn="just"/>
            <a:r>
              <a:rPr lang="tr-TR" sz="2200" dirty="0"/>
              <a:t>Toprakta organik madde miktarı ne kadar çoksa, yeterli nem ve sıcaklıkta bulunuyorsa, mikroorganizmalar o kadar hızlı üreyerek organik maddeleri parçalamaya başlarlar.</a:t>
            </a:r>
          </a:p>
          <a:p>
            <a:endParaRPr lang="tr-TR" sz="2200" dirty="0"/>
          </a:p>
        </p:txBody>
      </p:sp>
    </p:spTree>
    <p:extLst>
      <p:ext uri="{BB962C8B-B14F-4D97-AF65-F5344CB8AC3E}">
        <p14:creationId xmlns:p14="http://schemas.microsoft.com/office/powerpoint/2010/main" val="3464083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10936" y="1070883"/>
            <a:ext cx="7886700" cy="4351338"/>
          </a:xfrm>
        </p:spPr>
        <p:txBody>
          <a:bodyPr>
            <a:normAutofit/>
          </a:bodyPr>
          <a:lstStyle/>
          <a:p>
            <a:pPr algn="just"/>
            <a:r>
              <a:rPr lang="tr-TR" sz="2200" dirty="0"/>
              <a:t>Parçalanma esnasında, parçalanma ürünü olarak ortaya çıkan CO</a:t>
            </a:r>
            <a:r>
              <a:rPr lang="tr-TR" sz="2200" baseline="-25000" dirty="0"/>
              <a:t>2</a:t>
            </a:r>
            <a:r>
              <a:rPr lang="tr-TR" sz="2200" dirty="0"/>
              <a:t>, Toprak havasına geçer. Üremesi ve faaliyetleri artan mikroorganizmaların solunumları da artacağından ortama verilen CO</a:t>
            </a:r>
            <a:r>
              <a:rPr lang="tr-TR" sz="2200" baseline="-25000" dirty="0"/>
              <a:t>2</a:t>
            </a:r>
            <a:r>
              <a:rPr lang="tr-TR" sz="2200" dirty="0"/>
              <a:t> miktarı fazlalaşır. </a:t>
            </a:r>
          </a:p>
          <a:p>
            <a:pPr algn="just"/>
            <a:r>
              <a:rPr lang="tr-TR" sz="2200" dirty="0"/>
              <a:t>Bunların sonucu olarak kısa sürede toprak içi havanın CO</a:t>
            </a:r>
            <a:r>
              <a:rPr lang="tr-TR" sz="2200" baseline="-25000" dirty="0"/>
              <a:t>2</a:t>
            </a:r>
            <a:r>
              <a:rPr lang="tr-TR" sz="2200" dirty="0"/>
              <a:t> miktarı yükselmiş olur. Toprak içi havasında artan CO</a:t>
            </a:r>
            <a:r>
              <a:rPr lang="tr-TR" sz="2200" baseline="-25000" dirty="0"/>
              <a:t>2</a:t>
            </a:r>
            <a:r>
              <a:rPr lang="tr-TR" sz="2200" dirty="0"/>
              <a:t> ise topraktaki hava ile atmosfer havasını yer değiştirmesi sonucunda, toprak üstü havasına geçer. </a:t>
            </a:r>
          </a:p>
          <a:p>
            <a:pPr algn="just"/>
            <a:r>
              <a:rPr lang="tr-TR" sz="2200" dirty="0"/>
              <a:t>Bu şekilde bir hektarlık iyi bir tarla yüzeyinde bir saatte ortalama 23 kg kadar CO</a:t>
            </a:r>
            <a:r>
              <a:rPr lang="tr-TR" sz="2200" baseline="-25000" dirty="0"/>
              <a:t>2</a:t>
            </a:r>
            <a:r>
              <a:rPr lang="tr-TR" sz="2200" dirty="0"/>
              <a:t> toprak üstü havasına verilebilir. Böylece toprak yüzeyine yazın hava içinde karbondioksit yoğunluğu artar, yukarılara doğru çıkıldığında ise azalır.</a:t>
            </a:r>
          </a:p>
          <a:p>
            <a:endParaRPr lang="tr-TR" sz="2200" dirty="0"/>
          </a:p>
        </p:txBody>
      </p:sp>
    </p:spTree>
    <p:extLst>
      <p:ext uri="{BB962C8B-B14F-4D97-AF65-F5344CB8AC3E}">
        <p14:creationId xmlns:p14="http://schemas.microsoft.com/office/powerpoint/2010/main" val="3654549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200" b="1" dirty="0">
                <a:solidFill>
                  <a:srgbClr val="386703"/>
                </a:solidFill>
              </a:rPr>
              <a:t>RÜZGAR</a:t>
            </a:r>
            <a:endParaRPr lang="tr-TR" sz="2200" dirty="0"/>
          </a:p>
        </p:txBody>
      </p:sp>
      <p:sp>
        <p:nvSpPr>
          <p:cNvPr id="3" name="İçerik Yer Tutucusu 2"/>
          <p:cNvSpPr>
            <a:spLocks noGrp="1"/>
          </p:cNvSpPr>
          <p:nvPr>
            <p:ph idx="1"/>
          </p:nvPr>
        </p:nvSpPr>
        <p:spPr/>
        <p:txBody>
          <a:bodyPr>
            <a:normAutofit fontScale="92500" lnSpcReduction="10000"/>
          </a:bodyPr>
          <a:lstStyle/>
          <a:p>
            <a:pPr algn="just"/>
            <a:r>
              <a:rPr lang="tr-TR" dirty="0"/>
              <a:t>Yeryüzünün enlem derecelerine göre güneşten gelen ışınların getirdiği ısı enerjisi miktarının farklılığı düşünüldüğünde, ekvator ve kutuplar arasında atmosferdeki ısı enerjisinin eşitlenebilmesi için, hava hareketlerinin olması doğal bir sonuçtur. Ekvatordan sıcak ve hafif hava kutuplara, kutuplardan da ağır ve serin ekvatora doğru akım halindedir. </a:t>
            </a:r>
          </a:p>
          <a:p>
            <a:endParaRPr lang="tr-TR" dirty="0"/>
          </a:p>
          <a:p>
            <a:r>
              <a:rPr lang="tr-TR" dirty="0"/>
              <a:t>Rüzgar atmosferdeki sıcaklığı farklı yerler arasındaki hava hareketleri olarak tanımlanabilir. </a:t>
            </a:r>
          </a:p>
          <a:p>
            <a:r>
              <a:rPr lang="tr-TR" dirty="0"/>
              <a:t>Hızı </a:t>
            </a:r>
            <a:r>
              <a:rPr lang="tr-TR" b="1" dirty="0"/>
              <a:t>metre/saniye (m/s)</a:t>
            </a:r>
            <a:r>
              <a:rPr lang="tr-TR" dirty="0"/>
              <a:t> yada </a:t>
            </a:r>
            <a:r>
              <a:rPr lang="tr-TR" b="1" dirty="0"/>
              <a:t>kilometre/saat (km/</a:t>
            </a:r>
            <a:r>
              <a:rPr lang="tr-TR" b="1" dirty="0" err="1"/>
              <a:t>sa</a:t>
            </a:r>
            <a:r>
              <a:rPr lang="tr-TR" b="1" dirty="0"/>
              <a:t>) </a:t>
            </a:r>
            <a:r>
              <a:rPr lang="tr-TR" dirty="0"/>
              <a:t>olarak ifade edilir.</a:t>
            </a:r>
          </a:p>
          <a:p>
            <a:endParaRPr lang="tr-TR" dirty="0"/>
          </a:p>
        </p:txBody>
      </p:sp>
    </p:spTree>
    <p:extLst>
      <p:ext uri="{BB962C8B-B14F-4D97-AF65-F5344CB8AC3E}">
        <p14:creationId xmlns:p14="http://schemas.microsoft.com/office/powerpoint/2010/main" val="1028680005"/>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87</TotalTime>
  <Words>1634</Words>
  <Application>Microsoft Office PowerPoint</Application>
  <PresentationFormat>Ekran Gösterisi (4:3)</PresentationFormat>
  <Paragraphs>106</Paragraphs>
  <Slides>19</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19</vt:i4>
      </vt:variant>
    </vt:vector>
  </HeadingPairs>
  <TitlesOfParts>
    <vt:vector size="23" baseType="lpstr">
      <vt:lpstr>Arial</vt:lpstr>
      <vt:lpstr>Calibri</vt:lpstr>
      <vt:lpstr>Calibri Light</vt:lpstr>
      <vt:lpstr>Office Teması</vt:lpstr>
      <vt:lpstr>Hava ve Hava Hareketleri </vt:lpstr>
      <vt:lpstr>PowerPoint Sunusu</vt:lpstr>
      <vt:lpstr>PowerPoint Sunusu</vt:lpstr>
      <vt:lpstr>PowerPoint Sunusu</vt:lpstr>
      <vt:lpstr>PowerPoint Sunusu</vt:lpstr>
      <vt:lpstr>PowerPoint Sunusu</vt:lpstr>
      <vt:lpstr>PowerPoint Sunusu</vt:lpstr>
      <vt:lpstr>PowerPoint Sunusu</vt:lpstr>
      <vt:lpstr>RÜZGAR</vt:lpstr>
      <vt:lpstr>PowerPoint Sunusu</vt:lpstr>
      <vt:lpstr> </vt:lpstr>
      <vt:lpstr>PowerPoint Sunusu</vt:lpstr>
      <vt:lpstr>Fizyolojik Etkileri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Hava ve Hava Hareketleri </dc:title>
  <dc:creator>Windows Kullanıcısı</dc:creator>
  <cp:lastModifiedBy>Windows Kullanıcısı</cp:lastModifiedBy>
  <cp:revision>3</cp:revision>
  <dcterms:created xsi:type="dcterms:W3CDTF">2018-04-17T11:53:53Z</dcterms:created>
  <dcterms:modified xsi:type="dcterms:W3CDTF">2018-04-17T13:21:50Z</dcterms:modified>
</cp:coreProperties>
</file>