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0"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7625-1096-494E-BD41-6AC418DE2E43}" type="datetimeFigureOut">
              <a:rPr lang="tr-TR" smtClean="0"/>
              <a:t>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6F70C-1351-43CC-A8D8-4EA18ECE18EE}" type="slidenum">
              <a:rPr lang="tr-TR" smtClean="0"/>
              <a:t>‹#›</a:t>
            </a:fld>
            <a:endParaRPr lang="tr-TR"/>
          </a:p>
        </p:txBody>
      </p:sp>
    </p:spTree>
    <p:extLst>
      <p:ext uri="{BB962C8B-B14F-4D97-AF65-F5344CB8AC3E}">
        <p14:creationId xmlns:p14="http://schemas.microsoft.com/office/powerpoint/2010/main" val="357334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2</a:t>
            </a:fld>
            <a:endParaRPr lang="tr-TR"/>
          </a:p>
        </p:txBody>
      </p:sp>
    </p:spTree>
    <p:extLst>
      <p:ext uri="{BB962C8B-B14F-4D97-AF65-F5344CB8AC3E}">
        <p14:creationId xmlns:p14="http://schemas.microsoft.com/office/powerpoint/2010/main" val="39909542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11</a:t>
            </a:fld>
            <a:endParaRPr lang="tr-TR"/>
          </a:p>
        </p:txBody>
      </p:sp>
    </p:spTree>
    <p:extLst>
      <p:ext uri="{BB962C8B-B14F-4D97-AF65-F5344CB8AC3E}">
        <p14:creationId xmlns:p14="http://schemas.microsoft.com/office/powerpoint/2010/main" val="2675094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12</a:t>
            </a:fld>
            <a:endParaRPr lang="tr-TR"/>
          </a:p>
        </p:txBody>
      </p:sp>
    </p:spTree>
    <p:extLst>
      <p:ext uri="{BB962C8B-B14F-4D97-AF65-F5344CB8AC3E}">
        <p14:creationId xmlns:p14="http://schemas.microsoft.com/office/powerpoint/2010/main" val="3681156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3</a:t>
            </a:fld>
            <a:endParaRPr lang="tr-TR"/>
          </a:p>
        </p:txBody>
      </p:sp>
    </p:spTree>
    <p:extLst>
      <p:ext uri="{BB962C8B-B14F-4D97-AF65-F5344CB8AC3E}">
        <p14:creationId xmlns:p14="http://schemas.microsoft.com/office/powerpoint/2010/main" val="3654252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4</a:t>
            </a:fld>
            <a:endParaRPr lang="tr-TR"/>
          </a:p>
        </p:txBody>
      </p:sp>
    </p:spTree>
    <p:extLst>
      <p:ext uri="{BB962C8B-B14F-4D97-AF65-F5344CB8AC3E}">
        <p14:creationId xmlns:p14="http://schemas.microsoft.com/office/powerpoint/2010/main" val="1265005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5</a:t>
            </a:fld>
            <a:endParaRPr lang="tr-TR"/>
          </a:p>
        </p:txBody>
      </p:sp>
    </p:spTree>
    <p:extLst>
      <p:ext uri="{BB962C8B-B14F-4D97-AF65-F5344CB8AC3E}">
        <p14:creationId xmlns:p14="http://schemas.microsoft.com/office/powerpoint/2010/main" val="4111292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6</a:t>
            </a:fld>
            <a:endParaRPr lang="tr-TR"/>
          </a:p>
        </p:txBody>
      </p:sp>
    </p:spTree>
    <p:extLst>
      <p:ext uri="{BB962C8B-B14F-4D97-AF65-F5344CB8AC3E}">
        <p14:creationId xmlns:p14="http://schemas.microsoft.com/office/powerpoint/2010/main" val="708765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7</a:t>
            </a:fld>
            <a:endParaRPr lang="tr-TR"/>
          </a:p>
        </p:txBody>
      </p:sp>
    </p:spTree>
    <p:extLst>
      <p:ext uri="{BB962C8B-B14F-4D97-AF65-F5344CB8AC3E}">
        <p14:creationId xmlns:p14="http://schemas.microsoft.com/office/powerpoint/2010/main" val="4184409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8</a:t>
            </a:fld>
            <a:endParaRPr lang="tr-TR"/>
          </a:p>
        </p:txBody>
      </p:sp>
    </p:spTree>
    <p:extLst>
      <p:ext uri="{BB962C8B-B14F-4D97-AF65-F5344CB8AC3E}">
        <p14:creationId xmlns:p14="http://schemas.microsoft.com/office/powerpoint/2010/main" val="2561777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9</a:t>
            </a:fld>
            <a:endParaRPr lang="tr-TR"/>
          </a:p>
        </p:txBody>
      </p:sp>
    </p:spTree>
    <p:extLst>
      <p:ext uri="{BB962C8B-B14F-4D97-AF65-F5344CB8AC3E}">
        <p14:creationId xmlns:p14="http://schemas.microsoft.com/office/powerpoint/2010/main" val="2655363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10</a:t>
            </a:fld>
            <a:endParaRPr lang="tr-TR"/>
          </a:p>
        </p:txBody>
      </p:sp>
    </p:spTree>
    <p:extLst>
      <p:ext uri="{BB962C8B-B14F-4D97-AF65-F5344CB8AC3E}">
        <p14:creationId xmlns:p14="http://schemas.microsoft.com/office/powerpoint/2010/main" val="1471805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48950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56709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1606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49088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72253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6709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72181-15AC-4A17-A5C7-1C571D8E0539}"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499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72181-15AC-4A17-A5C7-1C571D8E0539}"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27094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72181-15AC-4A17-A5C7-1C571D8E0539}" type="datetimeFigureOut">
              <a:rPr lang="tr-TR" smtClean="0"/>
              <a:t>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72962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9610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531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72181-15AC-4A17-A5C7-1C571D8E0539}" type="datetimeFigureOut">
              <a:rPr lang="tr-TR" smtClean="0"/>
              <a:t>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AC712-D46F-4BA1-854E-23F5AC3B0068}" type="slidenum">
              <a:rPr lang="tr-TR" smtClean="0"/>
              <a:t>‹#›</a:t>
            </a:fld>
            <a:endParaRPr lang="tr-TR"/>
          </a:p>
        </p:txBody>
      </p:sp>
    </p:spTree>
    <p:extLst>
      <p:ext uri="{BB962C8B-B14F-4D97-AF65-F5344CB8AC3E}">
        <p14:creationId xmlns:p14="http://schemas.microsoft.com/office/powerpoint/2010/main" val="498933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883965"/>
            <a:ext cx="8352928" cy="3993307"/>
          </a:xfrm>
        </p:spPr>
        <p:txBody>
          <a:bodyPr>
            <a:normAutofit/>
          </a:bodyPr>
          <a:lstStyle/>
          <a:p>
            <a:pPr marL="0" indent="0" algn="just">
              <a:spcBef>
                <a:spcPts val="0"/>
              </a:spcBef>
              <a:buNone/>
            </a:pPr>
            <a:r>
              <a:rPr lang="tr-TR" sz="2400" dirty="0">
                <a:cs typeface="Arial" panose="020B0604020202020204" pitchFamily="34" charset="0"/>
              </a:rPr>
              <a:t>Alan Plastiği Planının Hazırlanması</a:t>
            </a:r>
          </a:p>
          <a:p>
            <a:pPr marL="0" indent="0" algn="just">
              <a:buNone/>
            </a:pPr>
            <a:r>
              <a:rPr lang="tr-TR" sz="2400" dirty="0">
                <a:cs typeface="Arial" panose="020B0604020202020204" pitchFamily="34" charset="0"/>
              </a:rPr>
              <a:t>Alan plastiği planları, proje alanında öngörülen </a:t>
            </a:r>
            <a:r>
              <a:rPr lang="tr-TR" sz="2400" dirty="0" err="1">
                <a:cs typeface="Arial" panose="020B0604020202020204" pitchFamily="34" charset="0"/>
              </a:rPr>
              <a:t>topografik</a:t>
            </a:r>
            <a:r>
              <a:rPr lang="tr-TR" sz="2400" dirty="0">
                <a:cs typeface="Arial" panose="020B0604020202020204" pitchFamily="34" charset="0"/>
              </a:rPr>
              <a:t> yapı değişiklikleri, mevcut ve öneri tesviye eğrileri ile nokta yükseklikleri (kotlar), kazı ve dolgu alanları, drenaj hatları, istinat duvarları vb. gibi projenin araziye aplikasyonu için gerekli olan tesviye bilgilerini grafik olarak anlatan kapsamlı planlardır. Alan plastiği planlarının hazırlanabilmesi için, alana ilişkin tesviye eğrilerini ya da kotları (</a:t>
            </a:r>
            <a:r>
              <a:rPr lang="tr-TR" sz="2400" dirty="0" err="1">
                <a:cs typeface="Arial" panose="020B0604020202020204" pitchFamily="34" charset="0"/>
              </a:rPr>
              <a:t>plankote</a:t>
            </a:r>
            <a:r>
              <a:rPr lang="tr-TR" sz="2400" dirty="0">
                <a:cs typeface="Arial" panose="020B0604020202020204" pitchFamily="34" charset="0"/>
              </a:rPr>
              <a:t>, kotlu plan) ve halihazır kullanımları içeren uygun ölçekte (1/200, 1/500, 1/1000) harita yada planların mevcut olması gerekir.</a:t>
            </a:r>
            <a:r>
              <a:rPr lang="tr-TR" sz="2400" i="1" dirty="0">
                <a:solidFill>
                  <a:schemeClr val="bg1">
                    <a:lumMod val="50000"/>
                  </a:schemeClr>
                </a:solidFill>
                <a:cs typeface="Arial" panose="020B0604020202020204" pitchFamily="34" charset="0"/>
              </a:rPr>
              <a:t> </a:t>
            </a:r>
          </a:p>
          <a:p>
            <a:pPr marL="0" indent="0" algn="r">
              <a:buNone/>
            </a:pPr>
            <a:r>
              <a:rPr lang="tr-TR" sz="2400" i="1" dirty="0">
                <a:solidFill>
                  <a:schemeClr val="bg1">
                    <a:lumMod val="50000"/>
                  </a:schemeClr>
                </a:solidFill>
                <a:cs typeface="Arial" panose="020B0604020202020204" pitchFamily="34" charset="0"/>
              </a:rPr>
              <a:t>                                                                                                     </a:t>
            </a:r>
            <a:endParaRPr lang="tr-TR" sz="1200" i="1" dirty="0">
              <a:cs typeface="Arial" panose="020B0604020202020204" pitchFamily="34" charset="0"/>
            </a:endParaRPr>
          </a:p>
          <a:p>
            <a:pPr marL="0" indent="0" algn="just">
              <a:buNone/>
            </a:pPr>
            <a:endParaRPr lang="tr-TR" sz="2400" dirty="0">
              <a:cs typeface="Arial" panose="020B0604020202020204" pitchFamily="34" charset="0"/>
            </a:endParaRPr>
          </a:p>
        </p:txBody>
      </p:sp>
      <p:sp>
        <p:nvSpPr>
          <p:cNvPr id="5" name="İçerik Yer Tutucusu 2">
            <a:extLst>
              <a:ext uri="{FF2B5EF4-FFF2-40B4-BE49-F238E27FC236}">
                <a16:creationId xmlns:a16="http://schemas.microsoft.com/office/drawing/2014/main" id="{D5B515F9-DF25-E947-ABED-D25C94BAB4DF}"/>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ARAZİ BİÇİMLENDİRME PLANLARI</a:t>
            </a:r>
          </a:p>
        </p:txBody>
      </p:sp>
      <p:sp>
        <p:nvSpPr>
          <p:cNvPr id="6" name="Dikdörtgen 5">
            <a:extLst>
              <a:ext uri="{FF2B5EF4-FFF2-40B4-BE49-F238E27FC236}">
                <a16:creationId xmlns:a16="http://schemas.microsoft.com/office/drawing/2014/main" id="{DCD27242-4FA9-894B-A398-E8B1B0F18157}"/>
              </a:ext>
            </a:extLst>
          </p:cNvPr>
          <p:cNvSpPr/>
          <p:nvPr/>
        </p:nvSpPr>
        <p:spPr>
          <a:xfrm>
            <a:off x="7253464" y="6309320"/>
            <a:ext cx="1886029" cy="400110"/>
          </a:xfrm>
          <a:prstGeom prst="rect">
            <a:avLst/>
          </a:prstGeom>
        </p:spPr>
        <p:txBody>
          <a:bodyPr wrap="none">
            <a:spAutoFit/>
          </a:bodyPr>
          <a:lstStyle/>
          <a:p>
            <a:r>
              <a:rPr lang="tr-TR" sz="2000"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4104335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908720"/>
            <a:ext cx="8496944" cy="5492161"/>
          </a:xfrm>
        </p:spPr>
        <p:txBody>
          <a:bodyPr>
            <a:normAutofit/>
          </a:bodyPr>
          <a:lstStyle/>
          <a:p>
            <a:pPr marL="0" indent="0" algn="just">
              <a:spcBef>
                <a:spcPts val="0"/>
              </a:spcBef>
              <a:buNone/>
            </a:pPr>
            <a:r>
              <a:rPr lang="tr-TR" sz="2400" dirty="0">
                <a:cs typeface="Arial" panose="020B0604020202020204" pitchFamily="34" charset="0"/>
              </a:rPr>
              <a:t>Eğim problemleri;</a:t>
            </a:r>
          </a:p>
          <a:p>
            <a:pPr marL="457200" indent="-457200" algn="just">
              <a:spcBef>
                <a:spcPts val="0"/>
              </a:spcBef>
              <a:buFont typeface="+mj-lt"/>
              <a:buAutoNum type="arabicPeriod"/>
            </a:pPr>
            <a:r>
              <a:rPr lang="tr-TR" sz="2400" dirty="0">
                <a:cs typeface="Arial" panose="020B0604020202020204" pitchFamily="34" charset="0"/>
              </a:rPr>
              <a:t>Eğimi %25 olan bir şevin oransal eğimi kaçtır?</a:t>
            </a:r>
          </a:p>
          <a:p>
            <a:pPr marL="457200" indent="-457200" algn="just">
              <a:spcBef>
                <a:spcPts val="0"/>
              </a:spcBef>
              <a:buFont typeface="+mj-lt"/>
              <a:buAutoNum type="arabicPeriod"/>
            </a:pPr>
            <a:r>
              <a:rPr lang="tr-TR" sz="2400" dirty="0">
                <a:cs typeface="Arial" panose="020B0604020202020204" pitchFamily="34" charset="0"/>
              </a:rPr>
              <a:t>1/3’lük bir oransal eğimi % olarak ifade ediniz.</a:t>
            </a:r>
          </a:p>
          <a:p>
            <a:pPr marL="457200" indent="-457200" algn="just">
              <a:spcBef>
                <a:spcPts val="0"/>
              </a:spcBef>
              <a:buFont typeface="+mj-lt"/>
              <a:buAutoNum type="arabicPeriod"/>
            </a:pPr>
            <a:r>
              <a:rPr lang="tr-TR" sz="2400" dirty="0">
                <a:cs typeface="Arial" panose="020B0604020202020204" pitchFamily="34" charset="0"/>
              </a:rPr>
              <a:t>8</a:t>
            </a:r>
            <a:r>
              <a:rPr lang="tr-TR" sz="2400" dirty="0">
                <a:cs typeface="Times New Roman"/>
              </a:rPr>
              <a:t>˚’lik bir meyille yükselen rampada L=10m ise son nokta ilk noktadan ne kadar yüksektedir?</a:t>
            </a:r>
          </a:p>
          <a:p>
            <a:pPr marL="457200" indent="-457200" algn="just">
              <a:spcBef>
                <a:spcPts val="0"/>
              </a:spcBef>
              <a:buFont typeface="+mj-lt"/>
              <a:buAutoNum type="arabicPeriod"/>
            </a:pPr>
            <a:r>
              <a:rPr lang="tr-TR" sz="2400" dirty="0">
                <a:cs typeface="Times New Roman"/>
              </a:rPr>
              <a:t>2/7’lik bir oransal eğimi % olarak ifade ediniz.</a:t>
            </a:r>
          </a:p>
          <a:p>
            <a:pPr marL="457200" indent="-457200" algn="just">
              <a:spcBef>
                <a:spcPts val="0"/>
              </a:spcBef>
              <a:buFont typeface="+mj-lt"/>
              <a:buAutoNum type="arabicPeriod"/>
            </a:pPr>
            <a:r>
              <a:rPr lang="tr-TR" sz="2400" dirty="0">
                <a:cs typeface="Times New Roman"/>
              </a:rPr>
              <a:t>Plan üzerinde 11/15/30 olarak ifade edilmiş bir merdivenin </a:t>
            </a:r>
          </a:p>
          <a:p>
            <a:pPr marL="720000" indent="-457200" algn="just">
              <a:spcBef>
                <a:spcPts val="0"/>
              </a:spcBef>
              <a:buFont typeface="+mj-lt"/>
              <a:buAutoNum type="alphaLcParenR"/>
            </a:pPr>
            <a:r>
              <a:rPr lang="tr-TR" sz="2400" dirty="0">
                <a:cs typeface="Times New Roman"/>
              </a:rPr>
              <a:t>yüzde,</a:t>
            </a:r>
          </a:p>
          <a:p>
            <a:pPr marL="720000" indent="-457200" algn="just">
              <a:spcBef>
                <a:spcPts val="0"/>
              </a:spcBef>
              <a:buFont typeface="+mj-lt"/>
              <a:buAutoNum type="alphaLcParenR"/>
            </a:pPr>
            <a:r>
              <a:rPr lang="tr-TR" sz="2400" dirty="0">
                <a:cs typeface="Times New Roman"/>
              </a:rPr>
              <a:t>oransal,</a:t>
            </a:r>
          </a:p>
          <a:p>
            <a:pPr marL="720000" indent="-457200" algn="just">
              <a:spcBef>
                <a:spcPts val="0"/>
              </a:spcBef>
              <a:buFont typeface="+mj-lt"/>
              <a:buAutoNum type="alphaLcParenR"/>
            </a:pPr>
            <a:r>
              <a:rPr lang="tr-TR" sz="2400" dirty="0">
                <a:cs typeface="Arial" panose="020B0604020202020204" pitchFamily="34" charset="0"/>
              </a:rPr>
              <a:t>derece olarak eğimi kaçtır?</a:t>
            </a:r>
          </a:p>
          <a:p>
            <a:pPr marL="457200" indent="-457200" algn="just">
              <a:spcBef>
                <a:spcPts val="0"/>
              </a:spcBef>
              <a:buFont typeface="+mj-lt"/>
              <a:buAutoNum type="arabicPeriod" startAt="6"/>
            </a:pPr>
            <a:r>
              <a:rPr lang="tr-TR" sz="2400" dirty="0">
                <a:cs typeface="Arial" panose="020B0604020202020204" pitchFamily="34" charset="0"/>
              </a:rPr>
              <a:t>Başlangıç kotu +0,20 ve bitiş kotu +1,30 ve L=9m olan rampanın,</a:t>
            </a:r>
          </a:p>
          <a:p>
            <a:pPr marL="720000" indent="-457200" algn="just">
              <a:spcBef>
                <a:spcPts val="0"/>
              </a:spcBef>
              <a:buFont typeface="+mj-lt"/>
              <a:buAutoNum type="alphaLcParenR"/>
            </a:pPr>
            <a:r>
              <a:rPr lang="tr-TR" sz="2400" dirty="0">
                <a:cs typeface="Arial" panose="020B0604020202020204" pitchFamily="34" charset="0"/>
              </a:rPr>
              <a:t>yüzde,</a:t>
            </a:r>
          </a:p>
          <a:p>
            <a:pPr marL="720000" indent="-457200" algn="just">
              <a:spcBef>
                <a:spcPts val="0"/>
              </a:spcBef>
              <a:buFont typeface="+mj-lt"/>
              <a:buAutoNum type="alphaLcParenR"/>
            </a:pPr>
            <a:r>
              <a:rPr lang="tr-TR" sz="2400" dirty="0">
                <a:cs typeface="Arial" panose="020B0604020202020204" pitchFamily="34" charset="0"/>
              </a:rPr>
              <a:t>oransal,</a:t>
            </a:r>
          </a:p>
          <a:p>
            <a:pPr marL="720000" indent="-457200" algn="just">
              <a:spcBef>
                <a:spcPts val="0"/>
              </a:spcBef>
              <a:buFont typeface="+mj-lt"/>
              <a:buAutoNum type="alphaLcParenR"/>
            </a:pPr>
            <a:r>
              <a:rPr lang="tr-TR" sz="2400" dirty="0">
                <a:cs typeface="Arial" panose="020B0604020202020204" pitchFamily="34" charset="0"/>
              </a:rPr>
              <a:t>derece olarak eğimi kaçtır?</a:t>
            </a:r>
          </a:p>
        </p:txBody>
      </p:sp>
    </p:spTree>
    <p:extLst>
      <p:ext uri="{BB962C8B-B14F-4D97-AF65-F5344CB8AC3E}">
        <p14:creationId xmlns:p14="http://schemas.microsoft.com/office/powerpoint/2010/main" val="3427583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980729"/>
            <a:ext cx="8496944" cy="5877272"/>
          </a:xfrm>
        </p:spPr>
        <p:txBody>
          <a:bodyPr>
            <a:normAutofit/>
          </a:bodyPr>
          <a:lstStyle/>
          <a:p>
            <a:pPr marL="457200" indent="-457200">
              <a:spcBef>
                <a:spcPts val="0"/>
              </a:spcBef>
              <a:buFont typeface="+mj-lt"/>
              <a:buAutoNum type="arabicPeriod" startAt="2"/>
            </a:pPr>
            <a:endParaRPr lang="tr-TR" sz="3100" dirty="0">
              <a:cs typeface="Arial" panose="020B0604020202020204" pitchFamily="34" charset="0"/>
            </a:endParaRPr>
          </a:p>
          <a:p>
            <a:pPr marL="0" indent="0" algn="just">
              <a:spcBef>
                <a:spcPts val="0"/>
              </a:spcBef>
              <a:buNone/>
            </a:pPr>
            <a:r>
              <a:rPr lang="tr-TR" sz="2400" dirty="0" err="1">
                <a:cs typeface="Arial" panose="020B0604020202020204" pitchFamily="34" charset="0"/>
              </a:rPr>
              <a:t>Enterpolasyon</a:t>
            </a:r>
            <a:r>
              <a:rPr lang="tr-TR" sz="2400" dirty="0">
                <a:cs typeface="Arial" panose="020B0604020202020204" pitchFamily="34" charset="0"/>
              </a:rPr>
              <a:t> </a:t>
            </a:r>
          </a:p>
          <a:p>
            <a:pPr marL="0" indent="0" algn="just">
              <a:spcBef>
                <a:spcPts val="0"/>
              </a:spcBef>
              <a:buNone/>
            </a:pPr>
            <a:r>
              <a:rPr lang="tr-TR" sz="2400" dirty="0">
                <a:cs typeface="Arial" panose="020B0604020202020204" pitchFamily="34" charset="0"/>
              </a:rPr>
              <a:t>Yüksekliği ve aralarındaki mesafe bilinen iki nokta arasındaki diğer bir noktanın yüksekliğinin</a:t>
            </a:r>
          </a:p>
          <a:p>
            <a:pPr marL="0" indent="0" algn="just">
              <a:spcBef>
                <a:spcPts val="0"/>
              </a:spcBef>
              <a:buNone/>
            </a:pPr>
            <a:endParaRPr lang="tr-TR" sz="2400" dirty="0">
              <a:cs typeface="Arial" panose="020B0604020202020204" pitchFamily="34" charset="0"/>
            </a:endParaRPr>
          </a:p>
          <a:p>
            <a:pPr marL="0" indent="0" algn="just">
              <a:spcBef>
                <a:spcPts val="0"/>
              </a:spcBef>
              <a:buNone/>
            </a:pPr>
            <a:r>
              <a:rPr lang="tr-TR" sz="2400" dirty="0">
                <a:cs typeface="Arial" panose="020B0604020202020204" pitchFamily="34" charset="0"/>
              </a:rPr>
              <a:t>Veya</a:t>
            </a:r>
          </a:p>
          <a:p>
            <a:pPr marL="0" indent="0" algn="just">
              <a:spcBef>
                <a:spcPts val="0"/>
              </a:spcBef>
              <a:buNone/>
            </a:pPr>
            <a:endParaRPr lang="tr-TR" sz="2400" dirty="0">
              <a:cs typeface="Arial" panose="020B0604020202020204" pitchFamily="34" charset="0"/>
            </a:endParaRPr>
          </a:p>
          <a:p>
            <a:pPr marL="0" indent="0" algn="just">
              <a:spcBef>
                <a:spcPts val="0"/>
              </a:spcBef>
              <a:buNone/>
            </a:pPr>
            <a:r>
              <a:rPr lang="tr-TR" sz="2400" dirty="0">
                <a:cs typeface="Arial" panose="020B0604020202020204" pitchFamily="34" charset="0"/>
              </a:rPr>
              <a:t>Yüksekliği ve aralarındaki mesafe bilinen iki nokta arasındaki yine yüksekliği bilinen diğer bir noktanın bu iki noktaya olan yatay mesafesinin hesaplanması işlemidir. </a:t>
            </a:r>
          </a:p>
          <a:p>
            <a:pPr marL="0" indent="0">
              <a:spcBef>
                <a:spcPts val="0"/>
              </a:spcBef>
              <a:buNone/>
            </a:pPr>
            <a:endParaRPr lang="tr-TR" sz="2400" dirty="0">
              <a:cs typeface="Arial" panose="020B0604020202020204" pitchFamily="34" charset="0"/>
            </a:endParaRPr>
          </a:p>
          <a:p>
            <a:pPr marL="0" indent="0">
              <a:spcBef>
                <a:spcPts val="0"/>
              </a:spcBef>
              <a:buNone/>
            </a:pPr>
            <a:r>
              <a:rPr lang="tr-TR" sz="2400" dirty="0">
                <a:solidFill>
                  <a:schemeClr val="bg1">
                    <a:lumMod val="50000"/>
                  </a:schemeClr>
                </a:solidFill>
                <a:cs typeface="Arial" panose="020B0604020202020204" pitchFamily="34" charset="0"/>
              </a:rPr>
              <a:t> </a:t>
            </a:r>
          </a:p>
          <a:p>
            <a:pPr marL="0" indent="0">
              <a:spcBef>
                <a:spcPts val="0"/>
              </a:spcBef>
              <a:buNone/>
            </a:pPr>
            <a:endParaRPr lang="tr-TR" sz="2400" dirty="0">
              <a:solidFill>
                <a:schemeClr val="bg1">
                  <a:lumMod val="50000"/>
                </a:schemeClr>
              </a:solidFill>
              <a:cs typeface="Arial" panose="020B0604020202020204" pitchFamily="34" charset="0"/>
            </a:endParaRPr>
          </a:p>
        </p:txBody>
      </p:sp>
    </p:spTree>
    <p:extLst>
      <p:ext uri="{BB962C8B-B14F-4D97-AF65-F5344CB8AC3E}">
        <p14:creationId xmlns:p14="http://schemas.microsoft.com/office/powerpoint/2010/main" val="2242792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980729"/>
            <a:ext cx="8496944" cy="5877272"/>
          </a:xfrm>
        </p:spPr>
        <p:txBody>
          <a:bodyPr>
            <a:normAutofit/>
          </a:bodyPr>
          <a:lstStyle/>
          <a:p>
            <a:pPr marL="457200" indent="-457200">
              <a:spcBef>
                <a:spcPts val="0"/>
              </a:spcBef>
              <a:buFont typeface="+mj-lt"/>
              <a:buAutoNum type="arabicPeriod" startAt="2"/>
            </a:pPr>
            <a:endParaRPr lang="tr-TR" sz="2400" dirty="0">
              <a:cs typeface="Arial" panose="020B0604020202020204" pitchFamily="34" charset="0"/>
            </a:endParaRPr>
          </a:p>
          <a:p>
            <a:pPr marL="0" indent="0" algn="just">
              <a:spcBef>
                <a:spcPts val="0"/>
              </a:spcBef>
              <a:buNone/>
            </a:pPr>
            <a:r>
              <a:rPr lang="tr-TR" sz="2400" dirty="0" err="1">
                <a:cs typeface="Arial" panose="020B0604020202020204" pitchFamily="34" charset="0"/>
              </a:rPr>
              <a:t>Enterpolasyon</a:t>
            </a:r>
            <a:r>
              <a:rPr lang="tr-TR" sz="2400" dirty="0">
                <a:cs typeface="Arial" panose="020B0604020202020204" pitchFamily="34" charset="0"/>
              </a:rPr>
              <a:t> problemi:</a:t>
            </a:r>
          </a:p>
          <a:p>
            <a:pPr marL="0" indent="0" algn="just">
              <a:spcBef>
                <a:spcPts val="0"/>
              </a:spcBef>
              <a:buNone/>
            </a:pPr>
            <a:endParaRPr lang="tr-TR" sz="2400" dirty="0">
              <a:cs typeface="Arial" panose="020B0604020202020204" pitchFamily="34" charset="0"/>
            </a:endParaRPr>
          </a:p>
          <a:p>
            <a:pPr marL="0" indent="0" algn="just">
              <a:spcBef>
                <a:spcPts val="0"/>
              </a:spcBef>
              <a:buNone/>
            </a:pPr>
            <a:r>
              <a:rPr lang="tr-TR" sz="2400" dirty="0">
                <a:cs typeface="Arial" panose="020B0604020202020204" pitchFamily="34" charset="0"/>
              </a:rPr>
              <a:t>1830 rakımındaki bir tepe ile 1100 rakımındaki bir vadi tabanı arasındaki yatay mesafe 1,2 km’dir.</a:t>
            </a:r>
          </a:p>
          <a:p>
            <a:pPr marL="720000" indent="-457200" algn="just">
              <a:spcBef>
                <a:spcPts val="0"/>
              </a:spcBef>
              <a:buFont typeface="+mj-lt"/>
              <a:buAutoNum type="alphaLcParenR"/>
            </a:pPr>
            <a:r>
              <a:rPr lang="tr-TR" sz="2400" dirty="0">
                <a:cs typeface="Arial" panose="020B0604020202020204" pitchFamily="34" charset="0"/>
              </a:rPr>
              <a:t>Vadiyi tepeye bağlayan en kısa yolun eğimi % kaçtır?</a:t>
            </a:r>
          </a:p>
          <a:p>
            <a:pPr marL="720000" indent="-457200" algn="just">
              <a:spcBef>
                <a:spcPts val="0"/>
              </a:spcBef>
              <a:buFont typeface="+mj-lt"/>
              <a:buAutoNum type="alphaLcParenR"/>
            </a:pPr>
            <a:r>
              <a:rPr lang="tr-TR" sz="2400" dirty="0">
                <a:cs typeface="Arial" panose="020B0604020202020204" pitchFamily="34" charset="0"/>
              </a:rPr>
              <a:t>Vadiden tepeye doğru 500m yüründüğünde kaç rakımına ulaşılır?</a:t>
            </a:r>
          </a:p>
          <a:p>
            <a:pPr marL="720000" indent="-457200" algn="just">
              <a:spcBef>
                <a:spcPts val="0"/>
              </a:spcBef>
              <a:buFont typeface="+mj-lt"/>
              <a:buAutoNum type="alphaLcParenR"/>
            </a:pPr>
            <a:r>
              <a:rPr lang="tr-TR" sz="2400" dirty="0">
                <a:cs typeface="Arial" panose="020B0604020202020204" pitchFamily="34" charset="0"/>
              </a:rPr>
              <a:t>Tepeden vadiye 820m yatay mesafede kaç rakımına ulaşılır?</a:t>
            </a:r>
          </a:p>
          <a:p>
            <a:pPr marL="720000" indent="-457200" algn="just">
              <a:spcBef>
                <a:spcPts val="0"/>
              </a:spcBef>
              <a:buFont typeface="+mj-lt"/>
              <a:buAutoNum type="alphaLcParenR"/>
            </a:pPr>
            <a:r>
              <a:rPr lang="tr-TR" sz="2400" dirty="0">
                <a:cs typeface="Arial" panose="020B0604020202020204" pitchFamily="34" charset="0"/>
              </a:rPr>
              <a:t>Vadiden tepeye doğru ne kadar yürünürse 1500 rakımına ulaşılır?</a:t>
            </a:r>
          </a:p>
          <a:p>
            <a:pPr marL="720000" indent="-457200" algn="just">
              <a:spcBef>
                <a:spcPts val="0"/>
              </a:spcBef>
              <a:buFont typeface="+mj-lt"/>
              <a:buAutoNum type="alphaLcParenR"/>
            </a:pPr>
            <a:r>
              <a:rPr lang="tr-TR" sz="2400" dirty="0">
                <a:cs typeface="Arial" panose="020B0604020202020204" pitchFamily="34" charset="0"/>
              </a:rPr>
              <a:t>1300 ve 1700 tesviye eğrilerinin tepeye olan yatay mesafeleri kaçtır?</a:t>
            </a:r>
          </a:p>
          <a:p>
            <a:pPr marL="0" indent="0">
              <a:spcBef>
                <a:spcPts val="0"/>
              </a:spcBef>
              <a:buNone/>
            </a:pPr>
            <a:endParaRPr lang="tr-TR" sz="2400" dirty="0">
              <a:cs typeface="Arial" panose="020B0604020202020204" pitchFamily="34" charset="0"/>
            </a:endParaRPr>
          </a:p>
          <a:p>
            <a:pPr marL="0" indent="0">
              <a:spcBef>
                <a:spcPts val="0"/>
              </a:spcBef>
              <a:buNone/>
            </a:pPr>
            <a:r>
              <a:rPr lang="tr-TR" sz="2400" dirty="0">
                <a:solidFill>
                  <a:schemeClr val="bg1">
                    <a:lumMod val="50000"/>
                  </a:schemeClr>
                </a:solidFill>
                <a:cs typeface="Arial" panose="020B0604020202020204" pitchFamily="34" charset="0"/>
              </a:rPr>
              <a:t> </a:t>
            </a:r>
          </a:p>
          <a:p>
            <a:pPr marL="0" indent="0">
              <a:spcBef>
                <a:spcPts val="0"/>
              </a:spcBef>
              <a:buNone/>
            </a:pPr>
            <a:endParaRPr lang="tr-TR" sz="2400" dirty="0">
              <a:solidFill>
                <a:schemeClr val="bg1">
                  <a:lumMod val="50000"/>
                </a:schemeClr>
              </a:solidFill>
              <a:cs typeface="Arial" panose="020B0604020202020204" pitchFamily="34" charset="0"/>
            </a:endParaRPr>
          </a:p>
        </p:txBody>
      </p:sp>
    </p:spTree>
    <p:extLst>
      <p:ext uri="{BB962C8B-B14F-4D97-AF65-F5344CB8AC3E}">
        <p14:creationId xmlns:p14="http://schemas.microsoft.com/office/powerpoint/2010/main" val="1738628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852655"/>
            <a:ext cx="8496944" cy="3448553"/>
          </a:xfrm>
        </p:spPr>
        <p:txBody>
          <a:bodyPr>
            <a:normAutofit/>
          </a:bodyPr>
          <a:lstStyle/>
          <a:p>
            <a:pPr marL="0" indent="0" algn="just">
              <a:spcBef>
                <a:spcPts val="0"/>
              </a:spcBef>
              <a:buNone/>
            </a:pPr>
            <a:r>
              <a:rPr lang="tr-TR" sz="2400" dirty="0">
                <a:cs typeface="Arial" panose="020B0604020202020204" pitchFamily="34" charset="0"/>
              </a:rPr>
              <a:t>Arazi biçimlendirme planların hazırlanabilmesi için, alana ilişkin tesviye eğrilerini ya da kotları (</a:t>
            </a:r>
            <a:r>
              <a:rPr lang="tr-TR" sz="2400" dirty="0" err="1">
                <a:cs typeface="Arial" panose="020B0604020202020204" pitchFamily="34" charset="0"/>
              </a:rPr>
              <a:t>plankote</a:t>
            </a:r>
            <a:r>
              <a:rPr lang="tr-TR" sz="2400" dirty="0">
                <a:cs typeface="Arial" panose="020B0604020202020204" pitchFamily="34" charset="0"/>
              </a:rPr>
              <a:t>, kotlu plan) ve halihazır kullanımları içeren uygun ölçekte harita ya da planların mevcut olması gerekir. Arazi biçimlendirme planları, bir bütün olarak, nokta yüksekliklerini esas almak suretiyle alanın mevcut potansiyeli ile istenilen formlar arasında denge kuruncaya kadar devam eden bir sürecin ürünüdür. Altı aşamadan oluşur:</a:t>
            </a:r>
            <a:r>
              <a:rPr lang="tr-TR" sz="2400" dirty="0">
                <a:solidFill>
                  <a:schemeClr val="bg1">
                    <a:lumMod val="50000"/>
                  </a:schemeClr>
                </a:solidFill>
                <a:cs typeface="Arial" panose="020B0604020202020204" pitchFamily="34" charset="0"/>
              </a:rPr>
              <a:t>                                                                                   </a:t>
            </a:r>
            <a:endParaRPr lang="tr-TR" sz="1200" i="1" dirty="0">
              <a:cs typeface="Arial" panose="020B0604020202020204" pitchFamily="34" charset="0"/>
            </a:endParaRPr>
          </a:p>
          <a:p>
            <a:pPr marL="0" indent="0">
              <a:spcBef>
                <a:spcPts val="0"/>
              </a:spcBef>
              <a:buNone/>
            </a:pPr>
            <a:r>
              <a:rPr lang="tr-TR" sz="3100" dirty="0">
                <a:cs typeface="Arial" panose="020B0604020202020204" pitchFamily="34" charset="0"/>
              </a:rPr>
              <a:t>                                                                                                                                                                     </a:t>
            </a:r>
          </a:p>
        </p:txBody>
      </p:sp>
      <p:sp>
        <p:nvSpPr>
          <p:cNvPr id="6" name="Dikdörtgen 5">
            <a:extLst>
              <a:ext uri="{FF2B5EF4-FFF2-40B4-BE49-F238E27FC236}">
                <a16:creationId xmlns:a16="http://schemas.microsoft.com/office/drawing/2014/main" id="{76CE54C1-9F48-1344-8A5B-7B1C46F6CE59}"/>
              </a:ext>
            </a:extLst>
          </p:cNvPr>
          <p:cNvSpPr/>
          <p:nvPr/>
        </p:nvSpPr>
        <p:spPr>
          <a:xfrm>
            <a:off x="7253464" y="6309320"/>
            <a:ext cx="1886029" cy="400110"/>
          </a:xfrm>
          <a:prstGeom prst="rect">
            <a:avLst/>
          </a:prstGeom>
        </p:spPr>
        <p:txBody>
          <a:bodyPr wrap="none">
            <a:spAutoFit/>
          </a:bodyPr>
          <a:lstStyle/>
          <a:p>
            <a:r>
              <a:rPr lang="tr-TR" sz="2000"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638586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628519"/>
            <a:ext cx="8496944" cy="6544897"/>
          </a:xfrm>
        </p:spPr>
        <p:txBody>
          <a:bodyPr>
            <a:normAutofit fontScale="92500"/>
          </a:bodyPr>
          <a:lstStyle/>
          <a:p>
            <a:pPr marL="457200" indent="-457200">
              <a:spcBef>
                <a:spcPts val="0"/>
              </a:spcBef>
              <a:buFont typeface="+mj-lt"/>
              <a:buAutoNum type="arabicPeriod"/>
            </a:pPr>
            <a:r>
              <a:rPr lang="tr-TR" sz="2600" dirty="0">
                <a:cs typeface="Arial" panose="020B0604020202020204" pitchFamily="34" charset="0"/>
              </a:rPr>
              <a:t>Birinci aşamada, alanda veya bitişiğinde mevcut ve plan ya da harita üzerinde de belirtilmiş uygun bir nokta (</a:t>
            </a:r>
            <a:r>
              <a:rPr lang="tr-TR" sz="2600" dirty="0" err="1">
                <a:cs typeface="Arial" panose="020B0604020202020204" pitchFamily="34" charset="0"/>
              </a:rPr>
              <a:t>röper</a:t>
            </a:r>
            <a:r>
              <a:rPr lang="tr-TR" sz="2600" dirty="0">
                <a:cs typeface="Arial" panose="020B0604020202020204" pitchFamily="34" charset="0"/>
              </a:rPr>
              <a:t> noktası) belirlenir. </a:t>
            </a:r>
            <a:r>
              <a:rPr lang="tr-TR" sz="2600" dirty="0" err="1">
                <a:cs typeface="Arial" panose="020B0604020202020204" pitchFamily="34" charset="0"/>
              </a:rPr>
              <a:t>Röper</a:t>
            </a:r>
            <a:r>
              <a:rPr lang="tr-TR" sz="2600" dirty="0">
                <a:cs typeface="Arial" panose="020B0604020202020204" pitchFamily="34" charset="0"/>
              </a:rPr>
              <a:t> noktası, mevcut bir caddenin bordürü ya da </a:t>
            </a:r>
            <a:r>
              <a:rPr lang="tr-TR" sz="2600" dirty="0" err="1">
                <a:cs typeface="Arial" panose="020B0604020202020204" pitchFamily="34" charset="0"/>
              </a:rPr>
              <a:t>tretuar</a:t>
            </a:r>
            <a:r>
              <a:rPr lang="tr-TR" sz="2600" dirty="0">
                <a:cs typeface="Arial" panose="020B0604020202020204" pitchFamily="34" charset="0"/>
              </a:rPr>
              <a:t> çizgisi, bir binanın köşe kotu vb. olabilir.</a:t>
            </a:r>
          </a:p>
          <a:p>
            <a:pPr marL="0" indent="0">
              <a:spcBef>
                <a:spcPts val="0"/>
              </a:spcBef>
              <a:buNone/>
            </a:pPr>
            <a:endParaRPr lang="tr-TR" sz="2600" dirty="0">
              <a:cs typeface="Arial" panose="020B0604020202020204" pitchFamily="34" charset="0"/>
            </a:endParaRPr>
          </a:p>
          <a:p>
            <a:pPr marL="514350" indent="-514350">
              <a:spcBef>
                <a:spcPts val="0"/>
              </a:spcBef>
              <a:buFont typeface="+mj-lt"/>
              <a:buAutoNum type="arabicPeriod" startAt="2"/>
            </a:pPr>
            <a:r>
              <a:rPr lang="tr-TR" sz="2600" dirty="0">
                <a:cs typeface="Arial" panose="020B0604020202020204" pitchFamily="34" charset="0"/>
              </a:rPr>
              <a:t>İkinci aşamada, plan üzerinde projede öngörülen kullanımlar (yapı kitleleri, yarı açık ve açık mekanlar, teraslar, spor ve oyun alanları, su kullanımları, yaya ve araç trafiği, otoparklar, servis mekanları vb.) aktarılır. Daha sonra plan üzerinde, kullanımların öngörülen zemin, giriş-çıkış ve </a:t>
            </a:r>
            <a:r>
              <a:rPr lang="tr-TR" sz="2600" dirty="0" err="1">
                <a:cs typeface="Arial" panose="020B0604020202020204" pitchFamily="34" charset="0"/>
              </a:rPr>
              <a:t>tretuar</a:t>
            </a:r>
            <a:r>
              <a:rPr lang="tr-TR" sz="2600" dirty="0">
                <a:cs typeface="Arial" panose="020B0604020202020204" pitchFamily="34" charset="0"/>
              </a:rPr>
              <a:t> kotları belirtilir.</a:t>
            </a:r>
          </a:p>
          <a:p>
            <a:pPr marL="0" indent="0">
              <a:spcBef>
                <a:spcPts val="0"/>
              </a:spcBef>
              <a:buNone/>
            </a:pPr>
            <a:endParaRPr lang="tr-TR" sz="2600" dirty="0">
              <a:cs typeface="Arial" panose="020B0604020202020204" pitchFamily="34" charset="0"/>
            </a:endParaRPr>
          </a:p>
          <a:p>
            <a:pPr marL="514350" indent="-514350">
              <a:spcBef>
                <a:spcPts val="0"/>
              </a:spcBef>
              <a:buFont typeface="+mj-lt"/>
              <a:buAutoNum type="arabicPeriod" startAt="3"/>
            </a:pPr>
            <a:r>
              <a:rPr lang="tr-TR" sz="2600" dirty="0">
                <a:cs typeface="Arial" panose="020B0604020202020204" pitchFamily="34" charset="0"/>
              </a:rPr>
              <a:t>Üçüncü aşamada, alan kullanımlarının oturtulacağı kot değerlerine göre, oturum alanı içerisinden  geçen yüksek ya da düşük değerli tesviye eğrileri oturum alanının dışına alınır. Dışarıya  alınan öneri tesviye eğrileri daha sonra kazı ya da dolgu alanı dışında ait oldukları orijinal eğriler ile birleştirilerek kazı ya da dolgunun alacağı şekil ortaya çıkartılır.                                                                                                      </a:t>
            </a:r>
          </a:p>
          <a:p>
            <a:pPr marL="0" indent="0" algn="r">
              <a:spcBef>
                <a:spcPts val="0"/>
              </a:spcBef>
              <a:buNone/>
            </a:pPr>
            <a:r>
              <a:rPr lang="tr-TR" sz="2400" dirty="0">
                <a:solidFill>
                  <a:schemeClr val="bg1">
                    <a:lumMod val="50000"/>
                  </a:schemeClr>
                </a:solidFill>
                <a:cs typeface="Arial" panose="020B0604020202020204" pitchFamily="34" charset="0"/>
              </a:rPr>
              <a:t>                                                                                                       </a:t>
            </a:r>
            <a:endParaRPr lang="tr-TR" sz="1400" i="1" dirty="0">
              <a:cs typeface="Arial" panose="020B0604020202020204" pitchFamily="34" charset="0"/>
            </a:endParaRPr>
          </a:p>
          <a:p>
            <a:pPr marL="0" indent="0">
              <a:spcBef>
                <a:spcPts val="0"/>
              </a:spcBef>
              <a:buNone/>
            </a:pPr>
            <a:r>
              <a:rPr lang="tr-TR" sz="3100" dirty="0">
                <a:cs typeface="Arial" panose="020B0604020202020204" pitchFamily="34" charset="0"/>
              </a:rPr>
              <a:t>                                                                                                                                                                     </a:t>
            </a:r>
          </a:p>
        </p:txBody>
      </p:sp>
      <p:sp>
        <p:nvSpPr>
          <p:cNvPr id="6" name="Dikdörtgen 5">
            <a:extLst>
              <a:ext uri="{FF2B5EF4-FFF2-40B4-BE49-F238E27FC236}">
                <a16:creationId xmlns:a16="http://schemas.microsoft.com/office/drawing/2014/main" id="{7ED13FDF-6FB5-9043-B399-CD0F276BB462}"/>
              </a:ext>
            </a:extLst>
          </p:cNvPr>
          <p:cNvSpPr/>
          <p:nvPr/>
        </p:nvSpPr>
        <p:spPr>
          <a:xfrm>
            <a:off x="7253464" y="6309320"/>
            <a:ext cx="1886029" cy="400110"/>
          </a:xfrm>
          <a:prstGeom prst="rect">
            <a:avLst/>
          </a:prstGeom>
        </p:spPr>
        <p:txBody>
          <a:bodyPr wrap="none">
            <a:spAutoFit/>
          </a:bodyPr>
          <a:lstStyle/>
          <a:p>
            <a:r>
              <a:rPr lang="tr-TR" sz="2000"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607380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196752"/>
            <a:ext cx="8496944" cy="5608793"/>
          </a:xfrm>
        </p:spPr>
        <p:txBody>
          <a:bodyPr>
            <a:noAutofit/>
          </a:bodyPr>
          <a:lstStyle/>
          <a:p>
            <a:pPr marL="457200" indent="-457200" algn="just">
              <a:spcBef>
                <a:spcPts val="0"/>
              </a:spcBef>
              <a:buFont typeface="+mj-lt"/>
              <a:buAutoNum type="arabicPeriod" startAt="4"/>
            </a:pPr>
            <a:r>
              <a:rPr lang="tr-TR" sz="2400" dirty="0">
                <a:cs typeface="Arial" panose="020B0604020202020204" pitchFamily="34" charset="0"/>
              </a:rPr>
              <a:t>Dördüncü aşamada, projede öngörülen sirkülasyon sistemi ayrıntı olarak kodlandırılır. Sirkülasyon sistemi bünyesinde, araç ve yaya yollarının, otopark ve kavşakların kullanımlara olan bağlantısının, giriş ve çıkışların ve rampaların belirlenen uygun eğim düzeyleri ve yönlerinde </a:t>
            </a:r>
            <a:r>
              <a:rPr lang="tr-TR" sz="2400" dirty="0" err="1">
                <a:cs typeface="Arial" panose="020B0604020202020204" pitchFamily="34" charset="0"/>
              </a:rPr>
              <a:t>kotlandırılması</a:t>
            </a:r>
            <a:r>
              <a:rPr lang="tr-TR" sz="2400" dirty="0">
                <a:cs typeface="Arial" panose="020B0604020202020204" pitchFamily="34" charset="0"/>
              </a:rPr>
              <a:t> gerekir. Yaya yolları bünyesinde merdiven yapılmasına zorunluluk duyulduğunda, basamak kotlarının da belirtilmesi önem taşımaktadır. Diğer yandan, yol boyu drenaj sistemi dahilinde oluşturulacak kanal ve hendeklerin, belirlenen uygun eğim değerleri ve yönleri çerçevesinde </a:t>
            </a:r>
            <a:r>
              <a:rPr lang="tr-TR" sz="2400" dirty="0" err="1">
                <a:cs typeface="Arial" panose="020B0604020202020204" pitchFamily="34" charset="0"/>
              </a:rPr>
              <a:t>kotlandırılması</a:t>
            </a:r>
            <a:r>
              <a:rPr lang="tr-TR" sz="2400" dirty="0">
                <a:cs typeface="Arial" panose="020B0604020202020204" pitchFamily="34" charset="0"/>
              </a:rPr>
              <a:t> gerekmektedir. Kotlamalarda, proje genelinde ve birbiriyle ilişkili bir drenaj sisteminin tesisine önem verilmelidir.</a:t>
            </a: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r>
              <a:rPr lang="tr-TR" sz="1400" dirty="0">
                <a:solidFill>
                  <a:schemeClr val="bg1">
                    <a:lumMod val="50000"/>
                  </a:schemeClr>
                </a:solidFill>
                <a:cs typeface="Arial" panose="020B0604020202020204" pitchFamily="34" charset="0"/>
              </a:rPr>
              <a:t>(</a:t>
            </a:r>
            <a:r>
              <a:rPr lang="tr-TR" sz="1400" dirty="0" err="1">
                <a:solidFill>
                  <a:schemeClr val="bg1">
                    <a:lumMod val="50000"/>
                  </a:schemeClr>
                </a:solidFill>
                <a:cs typeface="Arial" panose="020B0604020202020204" pitchFamily="34" charset="0"/>
              </a:rPr>
              <a:t>Altunkasa</a:t>
            </a:r>
            <a:r>
              <a:rPr lang="tr-TR" sz="1400" dirty="0">
                <a:solidFill>
                  <a:schemeClr val="bg1">
                    <a:lumMod val="50000"/>
                  </a:schemeClr>
                </a:solidFill>
                <a:cs typeface="Arial" panose="020B0604020202020204" pitchFamily="34" charset="0"/>
              </a:rPr>
              <a:t> 2011).</a:t>
            </a:r>
            <a:endParaRPr lang="tr-TR" sz="1400" dirty="0">
              <a:cs typeface="Arial" panose="020B0604020202020204" pitchFamily="34" charset="0"/>
            </a:endParaRPr>
          </a:p>
          <a:p>
            <a:pPr marL="0" indent="0">
              <a:spcBef>
                <a:spcPts val="0"/>
              </a:spcBef>
              <a:buNone/>
            </a:pPr>
            <a:r>
              <a:rPr lang="tr-TR" sz="3100" dirty="0">
                <a:cs typeface="Arial" panose="020B0604020202020204" pitchFamily="34" charset="0"/>
              </a:rPr>
              <a:t>                                                                                                                                                                     </a:t>
            </a:r>
          </a:p>
        </p:txBody>
      </p:sp>
      <p:sp>
        <p:nvSpPr>
          <p:cNvPr id="6" name="Dikdörtgen 5">
            <a:extLst>
              <a:ext uri="{FF2B5EF4-FFF2-40B4-BE49-F238E27FC236}">
                <a16:creationId xmlns:a16="http://schemas.microsoft.com/office/drawing/2014/main" id="{200C0EED-4EA8-2046-AF70-668353EAD682}"/>
              </a:ext>
            </a:extLst>
          </p:cNvPr>
          <p:cNvSpPr/>
          <p:nvPr/>
        </p:nvSpPr>
        <p:spPr>
          <a:xfrm>
            <a:off x="7253464" y="6309320"/>
            <a:ext cx="1886029" cy="400110"/>
          </a:xfrm>
          <a:prstGeom prst="rect">
            <a:avLst/>
          </a:prstGeom>
        </p:spPr>
        <p:txBody>
          <a:bodyPr wrap="none">
            <a:spAutoFit/>
          </a:bodyPr>
          <a:lstStyle/>
          <a:p>
            <a:r>
              <a:rPr lang="tr-TR" sz="2000"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3467092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492615"/>
            <a:ext cx="8496944" cy="5608793"/>
          </a:xfrm>
        </p:spPr>
        <p:txBody>
          <a:bodyPr>
            <a:noAutofit/>
          </a:bodyPr>
          <a:lstStyle/>
          <a:p>
            <a:pPr marL="457200" indent="-457200" algn="just">
              <a:spcBef>
                <a:spcPts val="0"/>
              </a:spcBef>
              <a:buFont typeface="+mj-lt"/>
              <a:buAutoNum type="arabicPeriod" startAt="5"/>
            </a:pPr>
            <a:r>
              <a:rPr lang="tr-TR" sz="2400" dirty="0">
                <a:cs typeface="Arial" panose="020B0604020202020204" pitchFamily="34" charset="0"/>
              </a:rPr>
              <a:t>Beşinci aşamada, proje alanı genelinde öngörülen kotların kontrolü yapılır, eksik ya da hatalı kotlamalar giderilir, ortaya çıkaracak </a:t>
            </a:r>
            <a:r>
              <a:rPr lang="tr-TR" sz="2400" dirty="0" err="1">
                <a:cs typeface="Arial" panose="020B0604020202020204" pitchFamily="34" charset="0"/>
              </a:rPr>
              <a:t>topografik</a:t>
            </a:r>
            <a:r>
              <a:rPr lang="tr-TR" sz="2400" dirty="0">
                <a:cs typeface="Arial" panose="020B0604020202020204" pitchFamily="34" charset="0"/>
              </a:rPr>
              <a:t> formun fonksiyonel ve estetik (özellikle görsel) açıdan kullanma ve algılama niteliklerinin irdelenmesine çalışılır. Bu aşamada, bir kontrol listesinin hazırlanması ve alan plastiğine ilişkin kontrollerin bu liste aracılığı ile yapılması, harcanan zamanı ve hata paylarını en aza indirgeyebilir.</a:t>
            </a:r>
          </a:p>
          <a:p>
            <a:pPr marL="457200" indent="-457200" algn="just">
              <a:spcBef>
                <a:spcPts val="0"/>
              </a:spcBef>
              <a:buFont typeface="+mj-lt"/>
              <a:buAutoNum type="arabicPeriod" startAt="5"/>
            </a:pPr>
            <a:r>
              <a:rPr lang="tr-TR" sz="2400" dirty="0">
                <a:cs typeface="Arial" panose="020B0604020202020204" pitchFamily="34" charset="0"/>
              </a:rPr>
              <a:t>Altıncı aşamada, alan plastiği planı üzerinde belirlenen tüm kotlara göre öneri tesviye eğrileri çizilir ve alan ya da tesviye planı tamamlanmış olur.</a:t>
            </a: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endParaRPr lang="tr-TR" sz="2400" dirty="0">
              <a:solidFill>
                <a:schemeClr val="bg1">
                  <a:lumMod val="50000"/>
                </a:schemeClr>
              </a:solidFill>
              <a:cs typeface="Arial" panose="020B0604020202020204" pitchFamily="34" charset="0"/>
            </a:endParaRPr>
          </a:p>
          <a:p>
            <a:pPr marL="0" indent="0">
              <a:spcBef>
                <a:spcPts val="0"/>
              </a:spcBef>
              <a:buNone/>
            </a:pPr>
            <a:r>
              <a:rPr lang="tr-TR" sz="1400" dirty="0">
                <a:solidFill>
                  <a:schemeClr val="bg1">
                    <a:lumMod val="50000"/>
                  </a:schemeClr>
                </a:solidFill>
                <a:cs typeface="Arial" panose="020B0604020202020204" pitchFamily="34" charset="0"/>
              </a:rPr>
              <a:t>(</a:t>
            </a:r>
            <a:r>
              <a:rPr lang="tr-TR" sz="1400" dirty="0" err="1">
                <a:solidFill>
                  <a:schemeClr val="bg1">
                    <a:lumMod val="50000"/>
                  </a:schemeClr>
                </a:solidFill>
                <a:cs typeface="Arial" panose="020B0604020202020204" pitchFamily="34" charset="0"/>
              </a:rPr>
              <a:t>Altunkasa</a:t>
            </a:r>
            <a:r>
              <a:rPr lang="tr-TR" sz="1400" dirty="0">
                <a:solidFill>
                  <a:schemeClr val="bg1">
                    <a:lumMod val="50000"/>
                  </a:schemeClr>
                </a:solidFill>
                <a:cs typeface="Arial" panose="020B0604020202020204" pitchFamily="34" charset="0"/>
              </a:rPr>
              <a:t> 2011).</a:t>
            </a:r>
            <a:endParaRPr lang="tr-TR" sz="1400" dirty="0">
              <a:cs typeface="Arial" panose="020B0604020202020204" pitchFamily="34" charset="0"/>
            </a:endParaRPr>
          </a:p>
          <a:p>
            <a:pPr marL="0" indent="0">
              <a:spcBef>
                <a:spcPts val="0"/>
              </a:spcBef>
              <a:buNone/>
            </a:pPr>
            <a:r>
              <a:rPr lang="tr-TR" sz="3100" dirty="0">
                <a:cs typeface="Arial" panose="020B0604020202020204" pitchFamily="34" charset="0"/>
              </a:rPr>
              <a:t>                                                                                                                                                                     </a:t>
            </a:r>
          </a:p>
        </p:txBody>
      </p:sp>
      <p:sp>
        <p:nvSpPr>
          <p:cNvPr id="6" name="Dikdörtgen 5">
            <a:extLst>
              <a:ext uri="{FF2B5EF4-FFF2-40B4-BE49-F238E27FC236}">
                <a16:creationId xmlns:a16="http://schemas.microsoft.com/office/drawing/2014/main" id="{63BDB46F-D38D-E44E-82B4-B8F60D584AAD}"/>
              </a:ext>
            </a:extLst>
          </p:cNvPr>
          <p:cNvSpPr/>
          <p:nvPr/>
        </p:nvSpPr>
        <p:spPr>
          <a:xfrm>
            <a:off x="7253464" y="6309320"/>
            <a:ext cx="1886029" cy="400110"/>
          </a:xfrm>
          <a:prstGeom prst="rect">
            <a:avLst/>
          </a:prstGeom>
        </p:spPr>
        <p:txBody>
          <a:bodyPr wrap="none">
            <a:spAutoFit/>
          </a:bodyPr>
          <a:lstStyle/>
          <a:p>
            <a:r>
              <a:rPr lang="tr-TR" sz="2000" dirty="0">
                <a:solidFill>
                  <a:schemeClr val="bg1">
                    <a:lumMod val="50000"/>
                  </a:schemeClr>
                </a:solidFill>
                <a:cs typeface="Arial" panose="020B0604020202020204" pitchFamily="34" charset="0"/>
              </a:rPr>
              <a:t> </a:t>
            </a:r>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4225664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825271"/>
            <a:ext cx="8496944" cy="4556057"/>
          </a:xfrm>
        </p:spPr>
        <p:txBody>
          <a:bodyPr>
            <a:normAutofit/>
          </a:bodyPr>
          <a:lstStyle/>
          <a:p>
            <a:pPr marL="0" indent="0" algn="just">
              <a:spcBef>
                <a:spcPts val="0"/>
              </a:spcBef>
              <a:buNone/>
            </a:pPr>
            <a:r>
              <a:rPr lang="tr-TR" sz="2400" dirty="0">
                <a:cs typeface="Arial" panose="020B0604020202020204" pitchFamily="34" charset="0"/>
              </a:rPr>
              <a:t>Eğim</a:t>
            </a:r>
          </a:p>
          <a:p>
            <a:pPr marL="0" indent="0" algn="just">
              <a:spcBef>
                <a:spcPts val="0"/>
              </a:spcBef>
              <a:buNone/>
            </a:pPr>
            <a:r>
              <a:rPr lang="tr-TR" sz="2400" dirty="0">
                <a:cs typeface="Arial" panose="020B0604020202020204" pitchFamily="34" charset="0"/>
              </a:rPr>
              <a:t>Eğim, bir yüzeyin yataya göre şev yüzdesi, şev oranı veya şev açısıdır. O halde eğimi, yüzde, oran veya açı cinsinden ifade etmek mümkündür. </a:t>
            </a:r>
          </a:p>
          <a:p>
            <a:pPr algn="just">
              <a:spcBef>
                <a:spcPts val="0"/>
              </a:spcBef>
              <a:buFont typeface="Wingdings" panose="05000000000000000000" pitchFamily="2" charset="2"/>
              <a:buChar char="ü"/>
            </a:pPr>
            <a:r>
              <a:rPr lang="tr-TR" sz="2400" dirty="0">
                <a:cs typeface="Arial" panose="020B0604020202020204" pitchFamily="34" charset="0"/>
              </a:rPr>
              <a:t>Yüzde eğim veya eğim yüzdesi </a:t>
            </a:r>
          </a:p>
          <a:p>
            <a:pPr marL="0" indent="0" algn="just">
              <a:spcBef>
                <a:spcPts val="0"/>
              </a:spcBef>
              <a:buNone/>
            </a:pPr>
            <a:r>
              <a:rPr lang="tr-TR" sz="2400" dirty="0">
                <a:cs typeface="Arial" panose="020B0604020202020204" pitchFamily="34" charset="0"/>
              </a:rPr>
              <a:t>Yüzde eğim veya eğim yüzdesi, 100m yatay mesafedeki yükseliş veya alçalış miktarının anlatımı olup, örneğin 100m yatay mesafede 2m çıkış veya inişin ifadesi, eğimin %2 olduğu anlamındadır. Bu eğim yüzdesinin hesabı için e=h/L şeklindeki basit oransal eşitlikten yararlanılır. Burada e ile % eğim, h ile eğimli yüzeyin başlangıç ve bitiş noktaları arasındaki kot farkı ve L ile bu noktalar arasındaki yatay mesafe ifade edilir.</a:t>
            </a:r>
            <a:endParaRPr lang="tr-TR" sz="2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lgn="r">
              <a:spcBef>
                <a:spcPts val="0"/>
              </a:spcBef>
              <a:buNone/>
            </a:pPr>
            <a:endParaRPr lang="tr-TR" sz="2200" i="1" dirty="0">
              <a:cs typeface="Arial" panose="020B0604020202020204" pitchFamily="34" charset="0"/>
            </a:endParaRPr>
          </a:p>
        </p:txBody>
      </p:sp>
      <p:sp>
        <p:nvSpPr>
          <p:cNvPr id="6" name="İçerik Yer Tutucusu 2">
            <a:extLst>
              <a:ext uri="{FF2B5EF4-FFF2-40B4-BE49-F238E27FC236}">
                <a16:creationId xmlns:a16="http://schemas.microsoft.com/office/drawing/2014/main" id="{711691C2-33FE-4445-884E-EF7695E6053D}"/>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EĞİM ve ENTERPOLASYON</a:t>
            </a:r>
          </a:p>
        </p:txBody>
      </p:sp>
      <p:sp>
        <p:nvSpPr>
          <p:cNvPr id="2" name="Dikdörtgen 1">
            <a:extLst>
              <a:ext uri="{FF2B5EF4-FFF2-40B4-BE49-F238E27FC236}">
                <a16:creationId xmlns:a16="http://schemas.microsoft.com/office/drawing/2014/main" id="{CAF64524-BBDD-1640-9255-B64646D0B160}"/>
              </a:ext>
            </a:extLst>
          </p:cNvPr>
          <p:cNvSpPr/>
          <p:nvPr/>
        </p:nvSpPr>
        <p:spPr>
          <a:xfrm>
            <a:off x="7524328" y="6381328"/>
            <a:ext cx="1433406"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(Seçkin 2003)</a:t>
            </a:r>
            <a:endParaRPr lang="tr-TR" dirty="0"/>
          </a:p>
        </p:txBody>
      </p:sp>
    </p:spTree>
    <p:extLst>
      <p:ext uri="{BB962C8B-B14F-4D97-AF65-F5344CB8AC3E}">
        <p14:creationId xmlns:p14="http://schemas.microsoft.com/office/powerpoint/2010/main" val="1405510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465231"/>
            <a:ext cx="8496944" cy="5492161"/>
          </a:xfrm>
        </p:spPr>
        <p:txBody>
          <a:bodyPr>
            <a:normAutofit/>
          </a:bodyPr>
          <a:lstStyle/>
          <a:p>
            <a:pPr algn="just">
              <a:spcBef>
                <a:spcPts val="0"/>
              </a:spcBef>
              <a:buFont typeface="Wingdings" panose="05000000000000000000" pitchFamily="2" charset="2"/>
              <a:buChar char="ü"/>
            </a:pPr>
            <a:r>
              <a:rPr lang="tr-TR" sz="2400" dirty="0">
                <a:cs typeface="Arial" panose="020B0604020202020204" pitchFamily="34" charset="0"/>
              </a:rPr>
              <a:t>Eğim analizi</a:t>
            </a:r>
          </a:p>
          <a:p>
            <a:pPr marL="0" indent="0" algn="just">
              <a:spcBef>
                <a:spcPts val="0"/>
              </a:spcBef>
              <a:buNone/>
            </a:pPr>
            <a:r>
              <a:rPr lang="tr-TR" sz="2400" dirty="0">
                <a:cs typeface="Arial" panose="020B0604020202020204" pitchFamily="34" charset="0"/>
              </a:rPr>
              <a:t>Bina, yol, otopark ve benzeri diğer peyzaj öğelerinin en uygun konum alanlarının belirlenmesi için arazinin dikliğini gösteren bir eğim analizi yapılır. Bu analizin bir harita üzerinde yapılması yatay ölçek, tesviye eğrilerinin arasındaki kot farkı ve yüzde eğim grupları ya da sınıfları gibi bilgileri gerektirir. Ölçek ve tesviye eğrileri arasındaki kot farkı, analiz için kullanılan tesviye eğrileri haritadan sağlanır. Eğim sınıfları arazi şeklinin karmaşıklığına, kotların değişim miktarına ve yapılacak aktivitelerin tipine bağlı olarak tasarımcı tarafından belirlenir.</a:t>
            </a: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2" name="Dikdörtgen 1">
            <a:extLst>
              <a:ext uri="{FF2B5EF4-FFF2-40B4-BE49-F238E27FC236}">
                <a16:creationId xmlns:a16="http://schemas.microsoft.com/office/drawing/2014/main" id="{14F17DDC-E933-BE43-81A6-90A26343819E}"/>
              </a:ext>
            </a:extLst>
          </p:cNvPr>
          <p:cNvSpPr/>
          <p:nvPr/>
        </p:nvSpPr>
        <p:spPr>
          <a:xfrm>
            <a:off x="7524328"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1579786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95536" y="1753263"/>
            <a:ext cx="8496944" cy="5492161"/>
          </a:xfrm>
        </p:spPr>
        <p:txBody>
          <a:bodyPr>
            <a:normAutofit/>
          </a:bodyPr>
          <a:lstStyle/>
          <a:p>
            <a:pPr algn="just">
              <a:spcBef>
                <a:spcPts val="0"/>
              </a:spcBef>
              <a:buFont typeface="Wingdings" panose="05000000000000000000" pitchFamily="2" charset="2"/>
              <a:buChar char="ü"/>
            </a:pPr>
            <a:r>
              <a:rPr lang="tr-TR" sz="2400" dirty="0">
                <a:cs typeface="Arial" panose="020B0604020202020204" pitchFamily="34" charset="0"/>
              </a:rPr>
              <a:t>Eğim oranı</a:t>
            </a:r>
          </a:p>
          <a:p>
            <a:pPr marL="0" indent="0" algn="just">
              <a:spcBef>
                <a:spcPts val="0"/>
              </a:spcBef>
              <a:buNone/>
            </a:pPr>
            <a:r>
              <a:rPr lang="tr-TR" sz="2400" dirty="0">
                <a:cs typeface="Arial" panose="020B0604020202020204" pitchFamily="34" charset="0"/>
              </a:rPr>
              <a:t>Yatay mesafenin düşey mesafeye oranıdır. </a:t>
            </a:r>
          </a:p>
          <a:p>
            <a:pPr marL="0" indent="0" algn="just">
              <a:spcBef>
                <a:spcPts val="0"/>
              </a:spcBef>
              <a:buNone/>
            </a:pPr>
            <a:endParaRPr lang="tr-TR" sz="2400" dirty="0">
              <a:cs typeface="Arial" panose="020B0604020202020204" pitchFamily="34" charset="0"/>
            </a:endParaRPr>
          </a:p>
          <a:p>
            <a:pPr algn="just">
              <a:spcBef>
                <a:spcPts val="0"/>
              </a:spcBef>
              <a:buFont typeface="Wingdings" panose="05000000000000000000" pitchFamily="2" charset="2"/>
              <a:buChar char="ü"/>
            </a:pPr>
            <a:r>
              <a:rPr lang="tr-TR" sz="2400" dirty="0">
                <a:cs typeface="Arial" panose="020B0604020202020204" pitchFamily="34" charset="0"/>
              </a:rPr>
              <a:t>Eğim açısı</a:t>
            </a:r>
          </a:p>
          <a:p>
            <a:pPr marL="0" indent="0" algn="just">
              <a:spcBef>
                <a:spcPts val="0"/>
              </a:spcBef>
              <a:buNone/>
            </a:pPr>
            <a:r>
              <a:rPr lang="tr-TR" sz="2400" dirty="0">
                <a:cs typeface="Arial" panose="020B0604020202020204" pitchFamily="34" charset="0"/>
              </a:rPr>
              <a:t>Örneğin eğimin 30</a:t>
            </a:r>
            <a:r>
              <a:rPr lang="tr-TR" sz="2400" dirty="0">
                <a:cs typeface="Times New Roman"/>
              </a:rPr>
              <a:t>˚, 40˚ ve benzeri şekilde </a:t>
            </a:r>
            <a:r>
              <a:rPr lang="tr-TR" sz="2400" dirty="0" err="1">
                <a:cs typeface="Times New Roman"/>
              </a:rPr>
              <a:t>açısal</a:t>
            </a:r>
            <a:r>
              <a:rPr lang="tr-TR" sz="2400" dirty="0">
                <a:cs typeface="Times New Roman"/>
              </a:rPr>
              <a:t> ifadesi olup, yüzeysel madencilik ve diğer kazı işleri gibi büyük ölçekli toprak tesviyesi projelerinde söz konusu olur. </a:t>
            </a:r>
            <a:endParaRPr lang="tr-TR" sz="2400" dirty="0">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A8B82F5E-3128-CF4E-B640-244EFB9B068A}"/>
              </a:ext>
            </a:extLst>
          </p:cNvPr>
          <p:cNvSpPr/>
          <p:nvPr/>
        </p:nvSpPr>
        <p:spPr>
          <a:xfrm>
            <a:off x="7524328"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1405938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2329327"/>
            <a:ext cx="8496944" cy="2467825"/>
          </a:xfrm>
        </p:spPr>
        <p:txBody>
          <a:bodyPr>
            <a:normAutofit/>
          </a:bodyPr>
          <a:lstStyle/>
          <a:p>
            <a:pPr marL="0" indent="0" algn="just">
              <a:spcBef>
                <a:spcPts val="0"/>
              </a:spcBef>
              <a:buNone/>
            </a:pPr>
            <a:r>
              <a:rPr lang="tr-TR" sz="2400" dirty="0">
                <a:cs typeface="Arial" panose="020B0604020202020204" pitchFamily="34" charset="0"/>
              </a:rPr>
              <a:t>Eğim haritaları, bir alanın </a:t>
            </a:r>
            <a:r>
              <a:rPr lang="tr-TR" sz="2400" dirty="0" err="1">
                <a:cs typeface="Arial" panose="020B0604020202020204" pitchFamily="34" charset="0"/>
              </a:rPr>
              <a:t>topografik</a:t>
            </a:r>
            <a:r>
              <a:rPr lang="tr-TR" sz="2400" dirty="0">
                <a:cs typeface="Arial" panose="020B0604020202020204" pitchFamily="34" charset="0"/>
              </a:rPr>
              <a:t> yapısındaki farklı eğim gruplarını sınırlandırılmış lekeler halinde gösteren haritalardır.</a:t>
            </a:r>
          </a:p>
          <a:p>
            <a:pPr marL="0" indent="0" algn="just">
              <a:spcBef>
                <a:spcPts val="0"/>
              </a:spcBef>
              <a:buNone/>
            </a:pPr>
            <a:r>
              <a:rPr lang="tr-TR" sz="2400" dirty="0">
                <a:cs typeface="Arial" panose="020B0604020202020204" pitchFamily="34" charset="0"/>
              </a:rPr>
              <a:t>Bir alanın eğimi, basit bir tanımlama ile o alanın belirli bir yatay mesafede ortaya koyduğu yükselme ve düşüşün oransal ölçüsüdür. </a:t>
            </a:r>
            <a:endParaRPr lang="tr-TR" sz="2000" i="1" dirty="0">
              <a:cs typeface="Arial" panose="020B0604020202020204" pitchFamily="34" charset="0"/>
            </a:endParaRPr>
          </a:p>
        </p:txBody>
      </p:sp>
      <p:sp>
        <p:nvSpPr>
          <p:cNvPr id="2" name="Dikdörtgen 1">
            <a:extLst>
              <a:ext uri="{FF2B5EF4-FFF2-40B4-BE49-F238E27FC236}">
                <a16:creationId xmlns:a16="http://schemas.microsoft.com/office/drawing/2014/main" id="{CE25E3D5-B8D5-5748-B4C7-8A1A43EAB3DD}"/>
              </a:ext>
            </a:extLst>
          </p:cNvPr>
          <p:cNvSpPr/>
          <p:nvPr/>
        </p:nvSpPr>
        <p:spPr>
          <a:xfrm>
            <a:off x="7315679" y="6372036"/>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3049429704"/>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1086</Words>
  <Application>Microsoft Office PowerPoint</Application>
  <PresentationFormat>Ekran Gösterisi (4:3)</PresentationFormat>
  <Paragraphs>130</Paragraphs>
  <Slides>12</Slides>
  <Notes>11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dc:creator>
  <cp:lastModifiedBy>FA</cp:lastModifiedBy>
  <cp:revision>3</cp:revision>
  <dcterms:created xsi:type="dcterms:W3CDTF">2019-12-05T10:36:05Z</dcterms:created>
  <dcterms:modified xsi:type="dcterms:W3CDTF">2019-12-05T10:41:43Z</dcterms:modified>
</cp:coreProperties>
</file>