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2D04A7-9526-45EC-A8C4-D824E5F832A6}" type="datetimeFigureOut">
              <a:rPr lang="tr-TR" smtClean="0"/>
              <a:t>23.12.2019</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B5D564-39C4-49AD-8C44-C91368D283E4}" type="slidenum">
              <a:rPr lang="tr-TR" smtClean="0"/>
              <a:t>‹#›</a:t>
            </a:fld>
            <a:endParaRPr lang="tr-TR"/>
          </a:p>
        </p:txBody>
      </p:sp>
    </p:spTree>
    <p:extLst>
      <p:ext uri="{BB962C8B-B14F-4D97-AF65-F5344CB8AC3E}">
        <p14:creationId xmlns:p14="http://schemas.microsoft.com/office/powerpoint/2010/main" val="6576892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0C298D1A-C7FF-C94C-A3B2-0C65B65507A6}" type="slidenum">
              <a:rPr lang="tr-TR" smtClean="0"/>
              <a:t>3</a:t>
            </a:fld>
            <a:endParaRPr lang="tr-TR"/>
          </a:p>
        </p:txBody>
      </p:sp>
    </p:spTree>
    <p:extLst>
      <p:ext uri="{BB962C8B-B14F-4D97-AF65-F5344CB8AC3E}">
        <p14:creationId xmlns:p14="http://schemas.microsoft.com/office/powerpoint/2010/main" val="8994799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23.12.2019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5644B9BB-E42F-6A44-8823-8344F058BDA6}"/>
              </a:ext>
            </a:extLst>
          </p:cNvPr>
          <p:cNvSpPr>
            <a:spLocks noGrp="1"/>
          </p:cNvSpPr>
          <p:nvPr>
            <p:ph type="title"/>
          </p:nvPr>
        </p:nvSpPr>
        <p:spPr/>
        <p:txBody>
          <a:bodyPr/>
          <a:lstStyle/>
          <a:p>
            <a:pPr algn="ctr"/>
            <a:r>
              <a:rPr lang="tr-TR" b="1" dirty="0">
                <a:solidFill>
                  <a:srgbClr val="7030A0"/>
                </a:solidFill>
                <a:latin typeface="Arial" panose="020B0604020202020204" pitchFamily="34" charset="0"/>
                <a:cs typeface="Arial" panose="020B0604020202020204" pitchFamily="34" charset="0"/>
              </a:rPr>
              <a:t>12. HAFTA</a:t>
            </a:r>
          </a:p>
        </p:txBody>
      </p:sp>
      <p:sp>
        <p:nvSpPr>
          <p:cNvPr id="3" name="İçerik Yer Tutucusu 2">
            <a:extLst>
              <a:ext uri="{FF2B5EF4-FFF2-40B4-BE49-F238E27FC236}">
                <a16:creationId xmlns:a16="http://schemas.microsoft.com/office/drawing/2014/main" xmlns="" id="{D0CB8AD1-7709-704C-87D7-C91730389804}"/>
              </a:ext>
            </a:extLst>
          </p:cNvPr>
          <p:cNvSpPr>
            <a:spLocks noGrp="1"/>
          </p:cNvSpPr>
          <p:nvPr>
            <p:ph idx="1"/>
          </p:nvPr>
        </p:nvSpPr>
        <p:spPr/>
        <p:txBody>
          <a:bodyPr/>
          <a:lstStyle/>
          <a:p>
            <a:pPr algn="just"/>
            <a:r>
              <a:rPr lang="tr-TR" b="1" dirty="0">
                <a:latin typeface="Arial" panose="020B0604020202020204" pitchFamily="34" charset="0"/>
                <a:cs typeface="Arial" panose="020B0604020202020204" pitchFamily="34" charset="0"/>
              </a:rPr>
              <a:t>Adi komandit şirket</a:t>
            </a:r>
          </a:p>
          <a:p>
            <a:pPr algn="just">
              <a:buFontTx/>
              <a:buChar char="-"/>
            </a:pPr>
            <a:r>
              <a:rPr lang="tr-TR" b="1" dirty="0">
                <a:latin typeface="Arial" panose="020B0604020202020204" pitchFamily="34" charset="0"/>
                <a:cs typeface="Arial" panose="020B0604020202020204" pitchFamily="34" charset="0"/>
              </a:rPr>
              <a:t>Giriş ve temel özellikler</a:t>
            </a:r>
          </a:p>
          <a:p>
            <a:pPr algn="just">
              <a:buFontTx/>
              <a:buChar char="-"/>
            </a:pPr>
            <a:r>
              <a:rPr lang="tr-TR" b="1" dirty="0">
                <a:latin typeface="Arial" panose="020B0604020202020204" pitchFamily="34" charset="0"/>
                <a:cs typeface="Arial" panose="020B0604020202020204" pitchFamily="34" charset="0"/>
              </a:rPr>
              <a:t>Kuruluş</a:t>
            </a:r>
          </a:p>
          <a:p>
            <a:pPr algn="just">
              <a:buFontTx/>
              <a:buChar char="-"/>
            </a:pPr>
            <a:r>
              <a:rPr lang="tr-TR" b="1" dirty="0">
                <a:latin typeface="Arial" panose="020B0604020202020204" pitchFamily="34" charset="0"/>
                <a:cs typeface="Arial" panose="020B0604020202020204" pitchFamily="34" charset="0"/>
              </a:rPr>
              <a:t>İç ilişkiler</a:t>
            </a:r>
          </a:p>
        </p:txBody>
      </p:sp>
    </p:spTree>
    <p:extLst>
      <p:ext uri="{BB962C8B-B14F-4D97-AF65-F5344CB8AC3E}">
        <p14:creationId xmlns:p14="http://schemas.microsoft.com/office/powerpoint/2010/main" val="8866388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lvl="1">
              <a:spcBef>
                <a:spcPts val="600"/>
              </a:spcBef>
              <a:spcAft>
                <a:spcPts val="600"/>
              </a:spcAft>
              <a:buNone/>
            </a:pPr>
            <a:endParaRPr lang="tr-TR" sz="3000" b="1" i="1" dirty="0"/>
          </a:p>
          <a:p>
            <a:pPr lvl="1">
              <a:spcBef>
                <a:spcPts val="600"/>
              </a:spcBef>
              <a:spcAft>
                <a:spcPts val="600"/>
              </a:spcAft>
              <a:buNone/>
            </a:pPr>
            <a:endParaRPr lang="tr-TR" sz="3000" b="1" i="1" dirty="0"/>
          </a:p>
          <a:p>
            <a:pPr lvl="1" algn="ctr">
              <a:spcBef>
                <a:spcPts val="600"/>
              </a:spcBef>
              <a:spcAft>
                <a:spcPts val="600"/>
              </a:spcAft>
              <a:buNone/>
            </a:pPr>
            <a:r>
              <a:rPr lang="tr-TR" sz="4400" b="1" dirty="0">
                <a:solidFill>
                  <a:srgbClr val="7030A0"/>
                </a:solidFill>
                <a:latin typeface="Arial" panose="020B0604020202020204" pitchFamily="34" charset="0"/>
                <a:cs typeface="Arial" panose="020B0604020202020204" pitchFamily="34" charset="0"/>
              </a:rPr>
              <a:t>ADİ KOMANDİT ŞİRKETLER</a:t>
            </a:r>
          </a:p>
          <a:p>
            <a:pPr>
              <a:spcBef>
                <a:spcPts val="600"/>
              </a:spcBef>
              <a:spcAft>
                <a:spcPts val="600"/>
              </a:spcAft>
            </a:pPr>
            <a:endParaRPr lang="tr-TR" dirty="0"/>
          </a:p>
        </p:txBody>
      </p:sp>
    </p:spTree>
    <p:extLst>
      <p:ext uri="{BB962C8B-B14F-4D97-AF65-F5344CB8AC3E}">
        <p14:creationId xmlns:p14="http://schemas.microsoft.com/office/powerpoint/2010/main" val="1217321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394790" y="774510"/>
            <a:ext cx="6372708" cy="418058"/>
          </a:xfrm>
        </p:spPr>
        <p:txBody>
          <a:bodyPr>
            <a:noAutofit/>
          </a:bodyPr>
          <a:lstStyle/>
          <a:p>
            <a:pPr algn="ctr"/>
            <a:r>
              <a:rPr lang="tr-TR" b="1" dirty="0">
                <a:solidFill>
                  <a:srgbClr val="7030A0"/>
                </a:solidFill>
                <a:latin typeface="Arial" panose="020B0604020202020204" pitchFamily="34" charset="0"/>
                <a:cs typeface="Arial" panose="020B0604020202020204" pitchFamily="34" charset="0"/>
              </a:rPr>
              <a:t>Giriş ve Temel Özellikler</a:t>
            </a:r>
            <a:endParaRPr lang="tr-TR" dirty="0">
              <a:solidFill>
                <a:srgbClr val="7030A0"/>
              </a:solidFill>
              <a:latin typeface="Arial" panose="020B0604020202020204" pitchFamily="34" charset="0"/>
              <a:cs typeface="Arial" panose="020B0604020202020204" pitchFamily="34" charset="0"/>
            </a:endParaRPr>
          </a:p>
        </p:txBody>
      </p:sp>
      <p:sp>
        <p:nvSpPr>
          <p:cNvPr id="3" name="2 İçerik Yer Tutucusu"/>
          <p:cNvSpPr>
            <a:spLocks noGrp="1"/>
          </p:cNvSpPr>
          <p:nvPr>
            <p:ph idx="1"/>
          </p:nvPr>
        </p:nvSpPr>
        <p:spPr>
          <a:xfrm>
            <a:off x="395536" y="1844824"/>
            <a:ext cx="7756638" cy="5170888"/>
          </a:xfrm>
        </p:spPr>
        <p:txBody>
          <a:bodyPr>
            <a:noAutofit/>
          </a:bodyPr>
          <a:lstStyle/>
          <a:p>
            <a:pPr algn="just">
              <a:spcBef>
                <a:spcPts val="600"/>
              </a:spcBef>
              <a:spcAft>
                <a:spcPts val="600"/>
              </a:spcAft>
            </a:pPr>
            <a:r>
              <a:rPr lang="tr-TR" dirty="0">
                <a:latin typeface="Arial" panose="020B0604020202020204" pitchFamily="34" charset="0"/>
                <a:cs typeface="Arial" panose="020B0604020202020204" pitchFamily="34" charset="0"/>
              </a:rPr>
              <a:t>Adi komandit şirketlerin kanuni tanımına göre “ticari bir işletmeyi bir ticaret unvanı altında işletmek amacıyla kurulan, şirket alacaklılarına karşı ortaklardan bir veya birkaçının sorumluluğu sınırlandırılmamış ve diğer ortak veya ortakların sorumluluğu belirli bir sermaye ile sınırlandırılmış olan şirket komandit şirkettir”.</a:t>
            </a:r>
          </a:p>
        </p:txBody>
      </p:sp>
    </p:spTree>
    <p:extLst>
      <p:ext uri="{BB962C8B-B14F-4D97-AF65-F5344CB8AC3E}">
        <p14:creationId xmlns:p14="http://schemas.microsoft.com/office/powerpoint/2010/main" val="1767818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0CE6CA6B-23E6-F84F-B57E-219B4A20AC29}"/>
              </a:ext>
            </a:extLst>
          </p:cNvPr>
          <p:cNvSpPr>
            <a:spLocks noGrp="1"/>
          </p:cNvSpPr>
          <p:nvPr>
            <p:ph idx="1"/>
          </p:nvPr>
        </p:nvSpPr>
        <p:spPr>
          <a:xfrm>
            <a:off x="611560" y="1124744"/>
            <a:ext cx="7886700" cy="4351338"/>
          </a:xfrm>
        </p:spPr>
        <p:txBody>
          <a:bodyPr>
            <a:normAutofit fontScale="92500" lnSpcReduction="20000"/>
          </a:bodyPr>
          <a:lstStyle/>
          <a:p>
            <a:pPr algn="just">
              <a:spcBef>
                <a:spcPts val="600"/>
              </a:spcBef>
              <a:spcAft>
                <a:spcPts val="600"/>
              </a:spcAft>
            </a:pPr>
            <a:r>
              <a:rPr lang="tr-TR" dirty="0">
                <a:latin typeface="Arial" panose="020B0604020202020204" pitchFamily="34" charset="0"/>
                <a:cs typeface="Arial" panose="020B0604020202020204" pitchFamily="34" charset="0"/>
              </a:rPr>
              <a:t>Bu tür şirketlerde sorumluluğu sınırlı olmayan ortaklara komandite, sorumluluğu sınırlı olanlara komanditer denir. Komandite ortakların gerçek kişi olmaları gerekir. Tüzel kişiler adi komandit şirketlere sadece komanditer ortak olabilirler. </a:t>
            </a:r>
          </a:p>
          <a:p>
            <a:pPr algn="just">
              <a:spcBef>
                <a:spcPts val="600"/>
              </a:spcBef>
              <a:spcAft>
                <a:spcPts val="600"/>
              </a:spcAft>
            </a:pPr>
            <a:r>
              <a:rPr lang="tr-TR" dirty="0">
                <a:latin typeface="Arial" panose="020B0604020202020204" pitchFamily="34" charset="0"/>
                <a:cs typeface="Arial" panose="020B0604020202020204" pitchFamily="34" charset="0"/>
              </a:rPr>
              <a:t>Adi komandit şirketler açısından önem taşıyan bir diğer nokta bu tür şirketlerin sadece “ticari işletme işletmek amacıyla” kurulabilmesidir. </a:t>
            </a:r>
          </a:p>
          <a:p>
            <a:pPr marL="0" indent="0">
              <a:buNone/>
            </a:pPr>
            <a:endParaRPr lang="tr-TR" dirty="0"/>
          </a:p>
        </p:txBody>
      </p:sp>
    </p:spTree>
    <p:extLst>
      <p:ext uri="{BB962C8B-B14F-4D97-AF65-F5344CB8AC3E}">
        <p14:creationId xmlns:p14="http://schemas.microsoft.com/office/powerpoint/2010/main" val="1140348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1" dirty="0">
                <a:solidFill>
                  <a:srgbClr val="7030A0"/>
                </a:solidFill>
                <a:latin typeface="Arial" panose="020B0604020202020204" pitchFamily="34" charset="0"/>
                <a:cs typeface="Arial" panose="020B0604020202020204" pitchFamily="34" charset="0"/>
              </a:rPr>
              <a:t>Adi Komandit Şirketlerde İç İlişkiler</a:t>
            </a:r>
            <a:endParaRPr lang="tr-TR" dirty="0">
              <a:solidFill>
                <a:srgbClr val="7030A0"/>
              </a:solidFill>
              <a:latin typeface="Arial" panose="020B0604020202020204" pitchFamily="34" charset="0"/>
              <a:cs typeface="Arial" panose="020B0604020202020204" pitchFamily="34" charset="0"/>
            </a:endParaRPr>
          </a:p>
        </p:txBody>
      </p:sp>
      <p:sp>
        <p:nvSpPr>
          <p:cNvPr id="3" name="2 İçerik Yer Tutucusu"/>
          <p:cNvSpPr>
            <a:spLocks noGrp="1"/>
          </p:cNvSpPr>
          <p:nvPr>
            <p:ph idx="1"/>
          </p:nvPr>
        </p:nvSpPr>
        <p:spPr>
          <a:xfrm>
            <a:off x="628650" y="2203577"/>
            <a:ext cx="7886700" cy="4351338"/>
          </a:xfrm>
        </p:spPr>
        <p:txBody>
          <a:bodyPr>
            <a:normAutofit fontScale="92500"/>
          </a:bodyPr>
          <a:lstStyle/>
          <a:p>
            <a:pPr algn="just"/>
            <a:r>
              <a:rPr lang="tr-TR" dirty="0">
                <a:latin typeface="Arial" panose="020B0604020202020204" pitchFamily="34" charset="0"/>
                <a:cs typeface="Arial" panose="020B0604020202020204" pitchFamily="34" charset="0"/>
              </a:rPr>
              <a:t>Adi komandit şirketlerde ortakların birbirleriyle olan ilişkileri şirket sözleşmesi ile düzenlenir. Şirket sözleşmesinde hüküm bulunmayan durumlarda, adi komandit şirketlere ilişkin TTK m. 304-328 arasındaki hükümler saklı kalmak şartıyla, </a:t>
            </a:r>
            <a:r>
              <a:rPr lang="tr-TR" dirty="0" err="1">
                <a:latin typeface="Arial" panose="020B0604020202020204" pitchFamily="34" charset="0"/>
                <a:cs typeface="Arial" panose="020B0604020202020204" pitchFamily="34" charset="0"/>
              </a:rPr>
              <a:t>kollektif</a:t>
            </a:r>
            <a:r>
              <a:rPr lang="tr-TR" dirty="0">
                <a:latin typeface="Arial" panose="020B0604020202020204" pitchFamily="34" charset="0"/>
                <a:cs typeface="Arial" panose="020B0604020202020204" pitchFamily="34" charset="0"/>
              </a:rPr>
              <a:t> şirketlere ilişkin 217 ilâ 231 inci maddeler uygulanır (TTK m. 308). </a:t>
            </a:r>
          </a:p>
          <a:p>
            <a:pPr algn="just">
              <a:buNone/>
            </a:pPr>
            <a:r>
              <a:rPr lang="tr-TR" dirty="0">
                <a:latin typeface="Arial" panose="020B0604020202020204" pitchFamily="34" charset="0"/>
                <a:cs typeface="Arial" panose="020B0604020202020204" pitchFamily="34" charset="0"/>
              </a:rPr>
              <a:t>	 	</a:t>
            </a:r>
          </a:p>
          <a:p>
            <a:pPr algn="just">
              <a:buNone/>
            </a:pP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7203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3568" y="260648"/>
            <a:ext cx="7886700" cy="1325563"/>
          </a:xfrm>
        </p:spPr>
        <p:txBody>
          <a:bodyPr/>
          <a:lstStyle/>
          <a:p>
            <a:pPr algn="ctr"/>
            <a:r>
              <a:rPr lang="tr-TR" b="1" dirty="0">
                <a:solidFill>
                  <a:srgbClr val="7030A0"/>
                </a:solidFill>
                <a:latin typeface="Arial" panose="020B0604020202020204" pitchFamily="34" charset="0"/>
                <a:cs typeface="Arial" panose="020B0604020202020204" pitchFamily="34" charset="0"/>
              </a:rPr>
              <a:t>Kâr ve Zararın Paylaşımı</a:t>
            </a:r>
          </a:p>
        </p:txBody>
      </p:sp>
      <p:sp>
        <p:nvSpPr>
          <p:cNvPr id="3" name="2 İçerik Yer Tutucusu"/>
          <p:cNvSpPr>
            <a:spLocks noGrp="1"/>
          </p:cNvSpPr>
          <p:nvPr>
            <p:ph idx="1"/>
          </p:nvPr>
        </p:nvSpPr>
        <p:spPr>
          <a:xfrm>
            <a:off x="395536" y="1556792"/>
            <a:ext cx="8352928" cy="4635584"/>
          </a:xfrm>
        </p:spPr>
        <p:txBody>
          <a:bodyPr>
            <a:normAutofit/>
          </a:bodyPr>
          <a:lstStyle/>
          <a:p>
            <a:pPr algn="just"/>
            <a:r>
              <a:rPr lang="tr-TR" dirty="0">
                <a:latin typeface="Arial" panose="020B0604020202020204" pitchFamily="34" charset="0"/>
                <a:cs typeface="Arial" panose="020B0604020202020204" pitchFamily="34" charset="0"/>
              </a:rPr>
              <a:t>Adi komandit şirketlerde kâr ve zararın paylaşımı konusu esas itibarıyla </a:t>
            </a:r>
            <a:r>
              <a:rPr lang="tr-TR" dirty="0" err="1">
                <a:latin typeface="Arial" panose="020B0604020202020204" pitchFamily="34" charset="0"/>
                <a:cs typeface="Arial" panose="020B0604020202020204" pitchFamily="34" charset="0"/>
              </a:rPr>
              <a:t>kollektif</a:t>
            </a:r>
            <a:r>
              <a:rPr lang="tr-TR" dirty="0">
                <a:latin typeface="Arial" panose="020B0604020202020204" pitchFamily="34" charset="0"/>
                <a:cs typeface="Arial" panose="020B0604020202020204" pitchFamily="34" charset="0"/>
              </a:rPr>
              <a:t> şirkette olandan önemli bir farklılık içermez. Sözleşme ile sözleşmede hüküm yoksa paylaştırıcılar tarafından tespit ya da komanditer ortak komandite ortak ayrımı yapılmaksızın kanun gereği eşit paylaştırma kuralı uygulanır.</a:t>
            </a:r>
          </a:p>
        </p:txBody>
      </p:sp>
    </p:spTree>
    <p:extLst>
      <p:ext uri="{BB962C8B-B14F-4D97-AF65-F5344CB8AC3E}">
        <p14:creationId xmlns:p14="http://schemas.microsoft.com/office/powerpoint/2010/main" val="10784108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b="1" dirty="0">
                <a:solidFill>
                  <a:srgbClr val="7030A0"/>
                </a:solidFill>
                <a:latin typeface="Arial" panose="020B0604020202020204" pitchFamily="34" charset="0"/>
                <a:cs typeface="Arial" panose="020B0604020202020204" pitchFamily="34" charset="0"/>
              </a:rPr>
              <a:t> Ortaklar Arası Değişiklikler</a:t>
            </a:r>
            <a:endParaRPr lang="tr-TR" dirty="0">
              <a:solidFill>
                <a:srgbClr val="7030A0"/>
              </a:solidFill>
              <a:latin typeface="Arial" panose="020B0604020202020204" pitchFamily="34" charset="0"/>
              <a:cs typeface="Arial" panose="020B0604020202020204" pitchFamily="34" charset="0"/>
            </a:endParaRPr>
          </a:p>
        </p:txBody>
      </p:sp>
      <p:sp>
        <p:nvSpPr>
          <p:cNvPr id="3" name="2 İçerik Yer Tutucusu"/>
          <p:cNvSpPr>
            <a:spLocks noGrp="1"/>
          </p:cNvSpPr>
          <p:nvPr>
            <p:ph idx="1"/>
          </p:nvPr>
        </p:nvSpPr>
        <p:spPr>
          <a:xfrm>
            <a:off x="628650" y="1959737"/>
            <a:ext cx="7886700" cy="4351338"/>
          </a:xfrm>
        </p:spPr>
        <p:txBody>
          <a:bodyPr/>
          <a:lstStyle/>
          <a:p>
            <a:endParaRPr lang="tr-TR" dirty="0"/>
          </a:p>
          <a:p>
            <a:pPr algn="just"/>
            <a:r>
              <a:rPr lang="tr-TR" dirty="0" err="1">
                <a:latin typeface="Arial" panose="020B0604020202020204" pitchFamily="34" charset="0"/>
                <a:cs typeface="Arial" panose="020B0604020202020204" pitchFamily="34" charset="0"/>
              </a:rPr>
              <a:t>Kollektif</a:t>
            </a:r>
            <a:r>
              <a:rPr lang="tr-TR" dirty="0">
                <a:latin typeface="Arial" panose="020B0604020202020204" pitchFamily="34" charset="0"/>
                <a:cs typeface="Arial" panose="020B0604020202020204" pitchFamily="34" charset="0"/>
              </a:rPr>
              <a:t> şirketlerde ortakların şirketten çıkma ve çıkarılmasına ilişkin hükümlerin komandit şirketlerde de uygulanacağı kararlaştırılmıştır (TTK m. 328).</a:t>
            </a:r>
          </a:p>
          <a:p>
            <a:endParaRPr lang="tr-TR" dirty="0"/>
          </a:p>
        </p:txBody>
      </p:sp>
    </p:spTree>
    <p:extLst>
      <p:ext uri="{BB962C8B-B14F-4D97-AF65-F5344CB8AC3E}">
        <p14:creationId xmlns:p14="http://schemas.microsoft.com/office/powerpoint/2010/main" val="345273308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238</Words>
  <Application>Microsoft Office PowerPoint</Application>
  <PresentationFormat>Ekran Gösterisi (4:3)</PresentationFormat>
  <Paragraphs>21</Paragraphs>
  <Slides>7</Slides>
  <Notes>1</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12. HAFTA</vt:lpstr>
      <vt:lpstr>PowerPoint Sunusu</vt:lpstr>
      <vt:lpstr>Giriş ve Temel Özellikler</vt:lpstr>
      <vt:lpstr>PowerPoint Sunusu</vt:lpstr>
      <vt:lpstr>Adi Komandit Şirketlerde İç İlişkiler</vt:lpstr>
      <vt:lpstr>Kâr ve Zararın Paylaşımı</vt:lpstr>
      <vt:lpstr> Ortaklar Arası Değişiklikler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 HAFTA</dc:title>
  <dc:creator>KORKUT OZKORKUT</dc:creator>
  <cp:lastModifiedBy>KORKUT OZKORKUT</cp:lastModifiedBy>
  <cp:revision>2</cp:revision>
  <dcterms:created xsi:type="dcterms:W3CDTF">2019-12-20T10:06:23Z</dcterms:created>
  <dcterms:modified xsi:type="dcterms:W3CDTF">2019-12-23T11:41:59Z</dcterms:modified>
</cp:coreProperties>
</file>