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7" autoAdjust="0"/>
    <p:restoredTop sz="94660"/>
  </p:normalViewPr>
  <p:slideViewPr>
    <p:cSldViewPr snapToGrid="0">
      <p:cViewPr varScale="1">
        <p:scale>
          <a:sx n="83" d="100"/>
          <a:sy n="83" d="100"/>
        </p:scale>
        <p:origin x="96" y="1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3E9AE-7BD2-4102-9464-7B47EB72915A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49D41-FA3F-4358-8DFE-E61AB18B24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7535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3E9AE-7BD2-4102-9464-7B47EB72915A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49D41-FA3F-4358-8DFE-E61AB18B24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4070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3E9AE-7BD2-4102-9464-7B47EB72915A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49D41-FA3F-4358-8DFE-E61AB18B24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814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3E9AE-7BD2-4102-9464-7B47EB72915A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49D41-FA3F-4358-8DFE-E61AB18B24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0811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3E9AE-7BD2-4102-9464-7B47EB72915A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49D41-FA3F-4358-8DFE-E61AB18B24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9717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3E9AE-7BD2-4102-9464-7B47EB72915A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49D41-FA3F-4358-8DFE-E61AB18B24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6217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3E9AE-7BD2-4102-9464-7B47EB72915A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49D41-FA3F-4358-8DFE-E61AB18B24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353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3E9AE-7BD2-4102-9464-7B47EB72915A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49D41-FA3F-4358-8DFE-E61AB18B24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7784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3E9AE-7BD2-4102-9464-7B47EB72915A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49D41-FA3F-4358-8DFE-E61AB18B24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30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3E9AE-7BD2-4102-9464-7B47EB72915A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49D41-FA3F-4358-8DFE-E61AB18B24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0941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3E9AE-7BD2-4102-9464-7B47EB72915A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49D41-FA3F-4358-8DFE-E61AB18B24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0126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3E9AE-7BD2-4102-9464-7B47EB72915A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849D41-FA3F-4358-8DFE-E61AB18B24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7036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Brakiterapi</a:t>
            </a:r>
            <a:r>
              <a:rPr lang="tr-TR" dirty="0" smtClean="0"/>
              <a:t>-I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2160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‘</a:t>
            </a:r>
            <a:r>
              <a:rPr lang="tr-TR" dirty="0" err="1" smtClean="0"/>
              <a:t>Brachy</a:t>
            </a:r>
            <a:r>
              <a:rPr lang="tr-TR" smtClean="0"/>
              <a:t>’</a:t>
            </a:r>
            <a:r>
              <a:rPr lang="tr-TR" smtClean="0"/>
              <a:t> </a:t>
            </a:r>
            <a:r>
              <a:rPr lang="tr-TR" dirty="0" smtClean="0"/>
              <a:t>Yunanca yakın anlamına gelir.</a:t>
            </a:r>
          </a:p>
          <a:p>
            <a:endParaRPr lang="tr-TR" dirty="0" smtClean="0"/>
          </a:p>
          <a:p>
            <a:r>
              <a:rPr lang="tr-TR" dirty="0" smtClean="0"/>
              <a:t>İlk uygulama Paris’te Dr. M. </a:t>
            </a:r>
            <a:r>
              <a:rPr lang="tr-TR" dirty="0" err="1" smtClean="0"/>
              <a:t>Danlos</a:t>
            </a:r>
            <a:r>
              <a:rPr lang="tr-TR" dirty="0" smtClean="0"/>
              <a:t> tarafından 1901 yılında radyum ile yapılmış.</a:t>
            </a:r>
          </a:p>
          <a:p>
            <a:r>
              <a:rPr lang="tr-TR" dirty="0" smtClean="0"/>
              <a:t>Radyasyon tedavisinde ana tedavi modellerinden biridir.</a:t>
            </a:r>
          </a:p>
          <a:p>
            <a:endParaRPr lang="tr-TR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Brakiterapi</a:t>
            </a:r>
            <a:r>
              <a:rPr lang="tr-TR" dirty="0" smtClean="0"/>
              <a:t>-I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0324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İlk </a:t>
            </a:r>
            <a:r>
              <a:rPr lang="tr-TR" dirty="0" err="1" smtClean="0"/>
              <a:t>konformal</a:t>
            </a:r>
            <a:r>
              <a:rPr lang="tr-TR" dirty="0" smtClean="0"/>
              <a:t> radyasyon tedavisidir</a:t>
            </a:r>
          </a:p>
          <a:p>
            <a:r>
              <a:rPr lang="tr-TR" dirty="0" smtClean="0"/>
              <a:t>Lokalize tümörlerin tedavisinde etkin</a:t>
            </a:r>
          </a:p>
          <a:p>
            <a:r>
              <a:rPr lang="tr-TR" dirty="0" smtClean="0"/>
              <a:t>Hızlı doz düşüşü  </a:t>
            </a:r>
          </a:p>
          <a:p>
            <a:r>
              <a:rPr lang="tr-TR" dirty="0" smtClean="0"/>
              <a:t>Organ hareketlerinin belirsizliğini önler</a:t>
            </a:r>
            <a:endParaRPr lang="tr-TR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Brakiterapi</a:t>
            </a:r>
            <a:r>
              <a:rPr lang="tr-TR" dirty="0" smtClean="0"/>
              <a:t>-I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48323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Radyoaktif kaynakların tedavi edilecek dokunun </a:t>
            </a:r>
            <a:endParaRPr lang="tr-TR" dirty="0" smtClean="0"/>
          </a:p>
          <a:p>
            <a:endParaRPr lang="tr-TR" dirty="0" smtClean="0"/>
          </a:p>
          <a:p>
            <a:pPr lvl="1"/>
            <a:r>
              <a:rPr lang="tr-TR" sz="2800" dirty="0"/>
              <a:t>İ</a:t>
            </a:r>
            <a:r>
              <a:rPr lang="tr-TR" sz="2800" dirty="0" smtClean="0"/>
              <a:t>çine </a:t>
            </a:r>
            <a:r>
              <a:rPr lang="tr-TR" sz="2800" dirty="0"/>
              <a:t>( </a:t>
            </a:r>
            <a:r>
              <a:rPr lang="tr-TR" sz="2800" dirty="0" err="1"/>
              <a:t>interstisyel</a:t>
            </a:r>
            <a:r>
              <a:rPr lang="tr-TR" sz="2800" dirty="0"/>
              <a:t>) , </a:t>
            </a:r>
            <a:endParaRPr lang="tr-TR" sz="2800" dirty="0" smtClean="0"/>
          </a:p>
          <a:p>
            <a:pPr lvl="1"/>
            <a:r>
              <a:rPr lang="tr-TR" sz="2800" dirty="0"/>
              <a:t>V</a:t>
            </a:r>
            <a:r>
              <a:rPr lang="tr-TR" sz="2800" dirty="0" smtClean="0"/>
              <a:t>ücut </a:t>
            </a:r>
            <a:r>
              <a:rPr lang="tr-TR" sz="2800" dirty="0"/>
              <a:t>boşluklarına ( </a:t>
            </a:r>
            <a:r>
              <a:rPr lang="tr-TR" sz="2800" dirty="0" err="1"/>
              <a:t>intrakaviter</a:t>
            </a:r>
            <a:r>
              <a:rPr lang="tr-TR" sz="2800" dirty="0"/>
              <a:t>) veya </a:t>
            </a:r>
            <a:endParaRPr lang="tr-TR" sz="2800" dirty="0" smtClean="0"/>
          </a:p>
          <a:p>
            <a:pPr lvl="1"/>
            <a:r>
              <a:rPr lang="tr-TR" sz="2800" dirty="0" smtClean="0"/>
              <a:t>Yakınına </a:t>
            </a:r>
            <a:r>
              <a:rPr lang="tr-TR" sz="2800" dirty="0"/>
              <a:t>(yüzeysel) yerleştirilmesiyle  </a:t>
            </a:r>
            <a:r>
              <a:rPr lang="tr-TR" sz="2800" dirty="0" smtClean="0"/>
              <a:t>yapılabilir</a:t>
            </a:r>
          </a:p>
          <a:p>
            <a:pPr lvl="1"/>
            <a:endParaRPr lang="tr-TR" sz="2800" dirty="0"/>
          </a:p>
          <a:p>
            <a:pPr lvl="1"/>
            <a:r>
              <a:rPr lang="tr-TR" dirty="0" err="1"/>
              <a:t>Brakiterapi</a:t>
            </a:r>
            <a:r>
              <a:rPr lang="tr-TR" dirty="0"/>
              <a:t> ile komşu sağlıklı dokulardaki hızlı doz düşüşü sayesinde tümöre yüksek radyasyon dozu lokal olarak </a:t>
            </a:r>
            <a:r>
              <a:rPr lang="tr-TR" dirty="0" err="1"/>
              <a:t>verilebilinir</a:t>
            </a:r>
            <a:r>
              <a:rPr lang="tr-TR" dirty="0"/>
              <a:t>.</a:t>
            </a:r>
            <a:endParaRPr lang="tr-TR" sz="2800" dirty="0" smtClean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Brakiterapi</a:t>
            </a:r>
            <a:r>
              <a:rPr lang="tr-TR" dirty="0" smtClean="0"/>
              <a:t>-I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40617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İmplant</a:t>
            </a:r>
            <a:r>
              <a:rPr lang="tr-TR" dirty="0" smtClean="0"/>
              <a:t> </a:t>
            </a:r>
          </a:p>
          <a:p>
            <a:pPr lvl="1"/>
            <a:r>
              <a:rPr lang="tr-TR" dirty="0" smtClean="0"/>
              <a:t>Kalıcı</a:t>
            </a:r>
          </a:p>
          <a:p>
            <a:pPr lvl="1"/>
            <a:r>
              <a:rPr lang="tr-TR" dirty="0" smtClean="0"/>
              <a:t>Geçici</a:t>
            </a:r>
          </a:p>
          <a:p>
            <a:r>
              <a:rPr lang="tr-TR" dirty="0" smtClean="0"/>
              <a:t>Doz hızı</a:t>
            </a:r>
          </a:p>
          <a:p>
            <a:pPr lvl="1"/>
            <a:r>
              <a:rPr lang="tr-TR" dirty="0" err="1" smtClean="0"/>
              <a:t>Low</a:t>
            </a:r>
            <a:r>
              <a:rPr lang="tr-TR" dirty="0" smtClean="0"/>
              <a:t> </a:t>
            </a:r>
            <a:r>
              <a:rPr lang="tr-TR" dirty="0" err="1" smtClean="0"/>
              <a:t>dose</a:t>
            </a:r>
            <a:r>
              <a:rPr lang="tr-TR" dirty="0" smtClean="0"/>
              <a:t> rate (LDR)0,4-2 </a:t>
            </a:r>
            <a:r>
              <a:rPr lang="tr-TR" dirty="0" err="1" smtClean="0"/>
              <a:t>Gy</a:t>
            </a:r>
            <a:r>
              <a:rPr lang="tr-TR" dirty="0" smtClean="0"/>
              <a:t>/saat</a:t>
            </a:r>
          </a:p>
          <a:p>
            <a:pPr lvl="1"/>
            <a:r>
              <a:rPr lang="tr-TR" dirty="0" err="1" smtClean="0"/>
              <a:t>Medium</a:t>
            </a:r>
            <a:r>
              <a:rPr lang="tr-TR" dirty="0" smtClean="0"/>
              <a:t> </a:t>
            </a:r>
            <a:r>
              <a:rPr lang="tr-TR" dirty="0" err="1" smtClean="0"/>
              <a:t>dose</a:t>
            </a:r>
            <a:r>
              <a:rPr lang="tr-TR" dirty="0" smtClean="0"/>
              <a:t> rate (MDR)2-12 </a:t>
            </a:r>
            <a:r>
              <a:rPr lang="tr-TR" dirty="0" err="1" smtClean="0"/>
              <a:t>Gy</a:t>
            </a:r>
            <a:r>
              <a:rPr lang="tr-TR" dirty="0" smtClean="0"/>
              <a:t>/saat</a:t>
            </a:r>
          </a:p>
          <a:p>
            <a:pPr lvl="1"/>
            <a:r>
              <a:rPr lang="tr-TR" dirty="0" err="1" smtClean="0"/>
              <a:t>Pulsed</a:t>
            </a:r>
            <a:r>
              <a:rPr lang="tr-TR" dirty="0" smtClean="0"/>
              <a:t> </a:t>
            </a:r>
            <a:r>
              <a:rPr lang="tr-TR" dirty="0" err="1" smtClean="0"/>
              <a:t>dose</a:t>
            </a:r>
            <a:r>
              <a:rPr lang="tr-TR" dirty="0" smtClean="0"/>
              <a:t> rate (PDR)10 </a:t>
            </a:r>
            <a:r>
              <a:rPr lang="tr-TR" dirty="0" err="1" smtClean="0"/>
              <a:t>dk</a:t>
            </a:r>
            <a:r>
              <a:rPr lang="tr-TR" dirty="0" smtClean="0"/>
              <a:t>/saat </a:t>
            </a:r>
            <a:r>
              <a:rPr lang="tr-TR" dirty="0" err="1" smtClean="0"/>
              <a:t>pulslarla</a:t>
            </a:r>
            <a:endParaRPr lang="tr-TR" dirty="0" smtClean="0"/>
          </a:p>
          <a:p>
            <a:pPr lvl="1"/>
            <a:r>
              <a:rPr lang="tr-TR" dirty="0" smtClean="0"/>
              <a:t>High </a:t>
            </a:r>
            <a:r>
              <a:rPr lang="tr-TR" dirty="0" err="1" smtClean="0"/>
              <a:t>dose</a:t>
            </a:r>
            <a:r>
              <a:rPr lang="tr-TR" dirty="0" smtClean="0"/>
              <a:t> rate (HDR)&gt;12 </a:t>
            </a:r>
            <a:r>
              <a:rPr lang="tr-TR" dirty="0" err="1" smtClean="0"/>
              <a:t>Gy</a:t>
            </a:r>
            <a:r>
              <a:rPr lang="tr-TR" dirty="0" smtClean="0"/>
              <a:t>/saat</a:t>
            </a:r>
            <a:endParaRPr lang="tr-TR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Brakiterapi</a:t>
            </a:r>
            <a:r>
              <a:rPr lang="tr-TR" dirty="0" smtClean="0"/>
              <a:t>-I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5823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Brakiterapi</a:t>
            </a:r>
            <a:r>
              <a:rPr lang="tr-TR" dirty="0"/>
              <a:t> kaynaklarının büyük çoğunluğu kapalı </a:t>
            </a:r>
            <a:r>
              <a:rPr lang="tr-TR" dirty="0" smtClean="0"/>
              <a:t>kaynaklardır.</a:t>
            </a:r>
          </a:p>
          <a:p>
            <a:endParaRPr lang="tr-TR" dirty="0" smtClean="0"/>
          </a:p>
          <a:p>
            <a:r>
              <a:rPr lang="tr-TR" dirty="0" smtClean="0"/>
              <a:t>Radyoaktif </a:t>
            </a:r>
            <a:r>
              <a:rPr lang="tr-TR" dirty="0"/>
              <a:t>materyalin kaybolma riskini aza indirmek ve alfa ve beta gibi istenmeyen radyasyonun </a:t>
            </a:r>
            <a:r>
              <a:rPr lang="tr-TR" dirty="0" err="1"/>
              <a:t>absorbe</a:t>
            </a:r>
            <a:r>
              <a:rPr lang="tr-TR" dirty="0"/>
              <a:t> edilmesi için çift kapsül ile kapatılır.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/>
              <a:t>Radyoaktif kaynaklara örnek: kobalt-60, sezyum 137, iridyum-192, iyot-125, palladyum-102 ,  stronsyum-90, rutenyum-106 .</a:t>
            </a:r>
          </a:p>
          <a:p>
            <a:endParaRPr lang="tr-TR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Brakiterapi</a:t>
            </a:r>
            <a:r>
              <a:rPr lang="tr-TR" dirty="0" smtClean="0"/>
              <a:t>-I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2072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065771"/>
            <a:ext cx="10515600" cy="4351338"/>
          </a:xfrm>
        </p:spPr>
        <p:txBody>
          <a:bodyPr/>
          <a:lstStyle/>
          <a:p>
            <a:r>
              <a:rPr lang="tr-TR" dirty="0"/>
              <a:t>Radyoizotopların özellikleri ışın tipleri, ortalama enerjileri, yarı ömürleri ve </a:t>
            </a:r>
            <a:r>
              <a:rPr lang="tr-TR" dirty="0" err="1"/>
              <a:t>half</a:t>
            </a:r>
            <a:r>
              <a:rPr lang="tr-TR" dirty="0"/>
              <a:t> </a:t>
            </a:r>
            <a:r>
              <a:rPr lang="tr-TR" dirty="0" err="1"/>
              <a:t>value</a:t>
            </a:r>
            <a:r>
              <a:rPr lang="tr-TR" dirty="0"/>
              <a:t> </a:t>
            </a:r>
            <a:r>
              <a:rPr lang="tr-TR" dirty="0" err="1"/>
              <a:t>layer</a:t>
            </a:r>
            <a:r>
              <a:rPr lang="tr-TR" dirty="0"/>
              <a:t> ile tanımlanır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smtClean="0"/>
              <a:t> </a:t>
            </a:r>
            <a:r>
              <a:rPr lang="tr-TR" dirty="0"/>
              <a:t>Yarı ömür; radyoaktif kaynağın aktivitesinin yarıya indiği süredir.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Half</a:t>
            </a:r>
            <a:r>
              <a:rPr lang="tr-TR" dirty="0" smtClean="0"/>
              <a:t> </a:t>
            </a:r>
            <a:r>
              <a:rPr lang="tr-TR" dirty="0" err="1"/>
              <a:t>value</a:t>
            </a:r>
            <a:r>
              <a:rPr lang="tr-TR" dirty="0"/>
              <a:t> </a:t>
            </a:r>
            <a:r>
              <a:rPr lang="tr-TR" dirty="0" err="1"/>
              <a:t>layer</a:t>
            </a:r>
            <a:r>
              <a:rPr lang="tr-TR" dirty="0"/>
              <a:t> ; bir radyasyon kaynağının dozunu yarıya düşüren doku veya kurşun tabaka kalınlığı olarak tanımlanır</a:t>
            </a:r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Brakiterapi</a:t>
            </a:r>
            <a:r>
              <a:rPr lang="tr-TR" dirty="0" smtClean="0"/>
              <a:t>-I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1007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Brakiterapi</a:t>
            </a:r>
            <a:r>
              <a:rPr lang="tr-TR" dirty="0" smtClean="0"/>
              <a:t> uygulama alanları</a:t>
            </a:r>
          </a:p>
          <a:p>
            <a:pPr lvl="1"/>
            <a:r>
              <a:rPr lang="tr-TR" dirty="0" err="1" smtClean="0"/>
              <a:t>Brakiterapi</a:t>
            </a:r>
            <a:r>
              <a:rPr lang="tr-TR" dirty="0" smtClean="0"/>
              <a:t> tek başına veya </a:t>
            </a:r>
            <a:r>
              <a:rPr lang="tr-TR" dirty="0" err="1" smtClean="0"/>
              <a:t>eksternal</a:t>
            </a:r>
            <a:r>
              <a:rPr lang="tr-TR" dirty="0" smtClean="0"/>
              <a:t> RT ile kombine uygulanır</a:t>
            </a:r>
          </a:p>
          <a:p>
            <a:pPr lvl="1"/>
            <a:r>
              <a:rPr lang="tr-TR" dirty="0" smtClean="0"/>
              <a:t>Jinekolojik tümörler (</a:t>
            </a:r>
            <a:r>
              <a:rPr lang="tr-TR" dirty="0" err="1" smtClean="0"/>
              <a:t>serviks</a:t>
            </a:r>
            <a:r>
              <a:rPr lang="tr-TR" dirty="0" smtClean="0"/>
              <a:t>, </a:t>
            </a:r>
            <a:r>
              <a:rPr lang="tr-TR" dirty="0" err="1" smtClean="0"/>
              <a:t>endometriyum</a:t>
            </a:r>
            <a:r>
              <a:rPr lang="tr-TR" dirty="0" smtClean="0"/>
              <a:t>, vajina </a:t>
            </a:r>
            <a:r>
              <a:rPr lang="tr-TR" dirty="0" err="1" smtClean="0"/>
              <a:t>tm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Prostat </a:t>
            </a:r>
            <a:r>
              <a:rPr lang="tr-TR" dirty="0" err="1" smtClean="0"/>
              <a:t>ca</a:t>
            </a:r>
            <a:endParaRPr lang="tr-TR" dirty="0" smtClean="0"/>
          </a:p>
          <a:p>
            <a:pPr lvl="1"/>
            <a:r>
              <a:rPr lang="tr-TR" dirty="0" smtClean="0"/>
              <a:t>Meme </a:t>
            </a:r>
            <a:r>
              <a:rPr lang="tr-TR" dirty="0" err="1" smtClean="0"/>
              <a:t>tm</a:t>
            </a:r>
            <a:endParaRPr lang="tr-TR" dirty="0" smtClean="0"/>
          </a:p>
          <a:p>
            <a:pPr lvl="1"/>
            <a:r>
              <a:rPr lang="tr-TR" dirty="0" smtClean="0"/>
              <a:t>Baş-boyun </a:t>
            </a:r>
            <a:r>
              <a:rPr lang="tr-TR" dirty="0" err="1" smtClean="0"/>
              <a:t>tm</a:t>
            </a:r>
            <a:endParaRPr lang="tr-TR" dirty="0" smtClean="0"/>
          </a:p>
          <a:p>
            <a:pPr lvl="1"/>
            <a:r>
              <a:rPr lang="tr-TR" dirty="0" err="1" smtClean="0"/>
              <a:t>Özefagus</a:t>
            </a:r>
            <a:r>
              <a:rPr lang="tr-TR" dirty="0" smtClean="0"/>
              <a:t> </a:t>
            </a:r>
            <a:r>
              <a:rPr lang="tr-TR" dirty="0" err="1" smtClean="0"/>
              <a:t>ca</a:t>
            </a:r>
            <a:endParaRPr lang="tr-TR" dirty="0" smtClean="0"/>
          </a:p>
          <a:p>
            <a:pPr lvl="1"/>
            <a:r>
              <a:rPr lang="tr-TR" dirty="0" err="1" smtClean="0"/>
              <a:t>Ac</a:t>
            </a:r>
            <a:r>
              <a:rPr lang="tr-TR" dirty="0" smtClean="0"/>
              <a:t> </a:t>
            </a:r>
            <a:r>
              <a:rPr lang="tr-TR" dirty="0" err="1" smtClean="0"/>
              <a:t>ca</a:t>
            </a:r>
            <a:endParaRPr lang="tr-TR" dirty="0" smtClean="0"/>
          </a:p>
          <a:p>
            <a:pPr lvl="1"/>
            <a:r>
              <a:rPr lang="tr-TR" dirty="0" smtClean="0"/>
              <a:t>Göz </a:t>
            </a:r>
            <a:r>
              <a:rPr lang="tr-TR" dirty="0" err="1" smtClean="0"/>
              <a:t>tm</a:t>
            </a:r>
            <a:endParaRPr lang="tr-TR" dirty="0" smtClean="0"/>
          </a:p>
          <a:p>
            <a:pPr lvl="1"/>
            <a:r>
              <a:rPr lang="tr-TR" dirty="0" smtClean="0"/>
              <a:t>Cilt </a:t>
            </a:r>
            <a:r>
              <a:rPr lang="tr-TR" dirty="0" err="1" smtClean="0"/>
              <a:t>tm</a:t>
            </a:r>
            <a:endParaRPr lang="tr-TR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Brakiterapi</a:t>
            </a:r>
            <a:r>
              <a:rPr lang="tr-TR" dirty="0" smtClean="0"/>
              <a:t>-I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9143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252</Words>
  <Application>Microsoft Office PowerPoint</Application>
  <PresentationFormat>Geniş ekran</PresentationFormat>
  <Paragraphs>51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Brakiterapi-I</vt:lpstr>
      <vt:lpstr>Brakiterapi-I</vt:lpstr>
      <vt:lpstr>Brakiterapi-I</vt:lpstr>
      <vt:lpstr>Brakiterapi-I</vt:lpstr>
      <vt:lpstr>Brakiterapi-I</vt:lpstr>
      <vt:lpstr>Brakiterapi-I</vt:lpstr>
      <vt:lpstr>Brakiterapi-I</vt:lpstr>
      <vt:lpstr>Brakiterapi-I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Brakiterapi-I</dc:title>
  <dc:creator>lenovo</dc:creator>
  <cp:lastModifiedBy>lenovo</cp:lastModifiedBy>
  <cp:revision>3</cp:revision>
  <dcterms:created xsi:type="dcterms:W3CDTF">2019-02-24T18:52:37Z</dcterms:created>
  <dcterms:modified xsi:type="dcterms:W3CDTF">2019-02-24T19:04:34Z</dcterms:modified>
</cp:coreProperties>
</file>