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90461C3-1925-496E-A849-8F0105A532B2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187905-D0A4-4D70-9198-0F6B970C160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Sanayii Devrimi Sonrası Gelişmeler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703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376064"/>
            <a:ext cx="8229600" cy="2692896"/>
          </a:xfrm>
        </p:spPr>
        <p:txBody>
          <a:bodyPr/>
          <a:lstStyle/>
          <a:p>
            <a:r>
              <a:rPr lang="tr-TR" dirty="0" smtClean="0"/>
              <a:t>İnsanlar yerleşik yaşama geçtikleri için mi tarıma başladılar?</a:t>
            </a:r>
          </a:p>
          <a:p>
            <a:r>
              <a:rPr lang="tr-TR" dirty="0" smtClean="0"/>
              <a:t>Tarıma geçtikleri için mi yerleştiler?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32" y="2132856"/>
            <a:ext cx="6153912" cy="381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6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Toplumların tükettiği öğün sayıları, öğünlerde tüketilenler de ülkelere göre farklılık gösterir. </a:t>
            </a:r>
            <a:endParaRPr lang="tr-TR" dirty="0" smtClean="0"/>
          </a:p>
          <a:p>
            <a:pPr marL="82296" indent="0">
              <a:buNone/>
            </a:pPr>
            <a:endParaRPr lang="tr-TR" dirty="0" smtClean="0"/>
          </a:p>
          <a:p>
            <a:r>
              <a:rPr lang="tr-TR" b="1" dirty="0" smtClean="0"/>
              <a:t>Antik </a:t>
            </a:r>
            <a:r>
              <a:rPr lang="tr-TR" b="1" dirty="0"/>
              <a:t>çağlarda yemekler önce tek öğün olarak tüketilmiş, daha sonra iki öğüne çıkmıştır. </a:t>
            </a:r>
            <a:r>
              <a:rPr lang="tr-TR" dirty="0"/>
              <a:t>Bunlar geç sabah (</a:t>
            </a:r>
            <a:r>
              <a:rPr lang="tr-TR" dirty="0" err="1"/>
              <a:t>Ariston</a:t>
            </a:r>
            <a:r>
              <a:rPr lang="tr-TR" dirty="0"/>
              <a:t>) ve erken akşam (</a:t>
            </a:r>
            <a:r>
              <a:rPr lang="tr-TR" dirty="0" err="1"/>
              <a:t>Deipnon</a:t>
            </a:r>
            <a:r>
              <a:rPr lang="tr-TR" dirty="0"/>
              <a:t>) yemekleri olarak adlandırılmaktadır.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Yemeklerin </a:t>
            </a:r>
            <a:r>
              <a:rPr lang="tr-TR" dirty="0"/>
              <a:t>üç öğün halinde tüketimi, </a:t>
            </a:r>
            <a:r>
              <a:rPr lang="tr-TR" b="1" dirty="0"/>
              <a:t>Sanayii Devrimi </a:t>
            </a:r>
            <a:r>
              <a:rPr lang="tr-TR" dirty="0"/>
              <a:t>sonrasında çalışma saatlerinin düzenlenmesi, çalışan insan sayısı ve gelişen teknolojiye bağlı olarak 18. yüzyılda gündeme gelmiştir. Öğün sayısı ve içeriği de toplumdan topluma farklılık gösterir. </a:t>
            </a:r>
          </a:p>
        </p:txBody>
      </p:sp>
    </p:spTree>
    <p:extLst>
      <p:ext uri="{BB962C8B-B14F-4D97-AF65-F5344CB8AC3E}">
        <p14:creationId xmlns:p14="http://schemas.microsoft.com/office/powerpoint/2010/main" val="51673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Besinler, </a:t>
            </a:r>
            <a:r>
              <a:rPr lang="tr-TR" b="1" dirty="0"/>
              <a:t>dinsel sembollerin, dini günlerin ve ritüellerin</a:t>
            </a:r>
            <a:r>
              <a:rPr lang="tr-TR" dirty="0"/>
              <a:t> de önemli bir parçasıdır.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Pek </a:t>
            </a:r>
            <a:r>
              <a:rPr lang="tr-TR" dirty="0"/>
              <a:t>çok inanç sisteminde yemeğe ilişkin çeşitli uygulamalar, </a:t>
            </a:r>
            <a:r>
              <a:rPr lang="tr-TR" b="1" dirty="0"/>
              <a:t>tabular</a:t>
            </a:r>
            <a:r>
              <a:rPr lang="tr-TR" dirty="0"/>
              <a:t> ve bunlara eşlik eden  ritüeller bulunmaktadır. Dinlerde genellikle mezheplere göre değişiklik gösteren uygulamalar da mevcuttur. </a:t>
            </a:r>
          </a:p>
        </p:txBody>
      </p:sp>
    </p:spTree>
    <p:extLst>
      <p:ext uri="{BB962C8B-B14F-4D97-AF65-F5344CB8AC3E}">
        <p14:creationId xmlns:p14="http://schemas.microsoft.com/office/powerpoint/2010/main" val="356931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İnsan; </a:t>
            </a:r>
            <a:br>
              <a:rPr lang="tr-TR" b="1" dirty="0" smtClean="0"/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* 4 milyon yıldan daha uzun süredir dünyada yaşıyor.</a:t>
            </a:r>
          </a:p>
          <a:p>
            <a:pPr algn="just"/>
            <a:endParaRPr lang="tr-TR" dirty="0" smtClean="0"/>
          </a:p>
          <a:p>
            <a:pPr algn="just">
              <a:buNone/>
            </a:pPr>
            <a:r>
              <a:rPr lang="tr-TR" dirty="0" smtClean="0"/>
              <a:t>	* Bu sürenin % 99’undan daha fazlasında </a:t>
            </a:r>
            <a:r>
              <a:rPr lang="tr-TR" b="1" dirty="0" smtClean="0"/>
              <a:t>yiyeceği üretmemiş - besin yetiştirmemiş. 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25822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tr-TR" b="1" dirty="0" smtClean="0"/>
              <a:t>Avcı-Toplayıcılık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5496" y="1124744"/>
            <a:ext cx="9108504" cy="547260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tr-TR" dirty="0" smtClean="0"/>
              <a:t>	</a:t>
            </a:r>
            <a:r>
              <a:rPr lang="tr-TR" sz="3100" dirty="0" smtClean="0"/>
              <a:t>Hayvanları avlamak ve yabanıl bitkileri toplamak, temel beslenme biçimidir. Leş yiyicidirler, yemek yapmazlar. </a:t>
            </a:r>
          </a:p>
          <a:p>
            <a:pPr algn="just">
              <a:buNone/>
            </a:pPr>
            <a:r>
              <a:rPr lang="tr-TR" sz="3100" dirty="0" smtClean="0"/>
              <a:t>      </a:t>
            </a:r>
          </a:p>
          <a:p>
            <a:pPr algn="just">
              <a:buNone/>
            </a:pPr>
            <a:r>
              <a:rPr lang="tr-TR" sz="3100" dirty="0" smtClean="0"/>
              <a:t>	Avcı-toplayıcılar için iki örnek:</a:t>
            </a:r>
          </a:p>
          <a:p>
            <a:pPr algn="just"/>
            <a:r>
              <a:rPr lang="tr-TR" sz="3100" dirty="0" smtClean="0"/>
              <a:t>Güney Afrika’daki Dobe Ju/’hoansi ya da </a:t>
            </a:r>
          </a:p>
          <a:p>
            <a:pPr marL="0" indent="0" algn="just">
              <a:buNone/>
            </a:pPr>
            <a:r>
              <a:rPr lang="tr-TR" sz="3100" dirty="0" smtClean="0"/>
              <a:t>     !Kung’lar:   Fındık, sebze ve meyve toplama </a:t>
            </a:r>
          </a:p>
          <a:p>
            <a:pPr algn="just">
              <a:buNone/>
            </a:pPr>
            <a:r>
              <a:rPr lang="tr-TR" sz="3100" dirty="0" smtClean="0"/>
              <a:t>    </a:t>
            </a:r>
          </a:p>
          <a:p>
            <a:pPr algn="just"/>
            <a:r>
              <a:rPr lang="tr-TR" sz="3100" dirty="0" smtClean="0"/>
              <a:t>Kuzey Kutbu’ndaki İnuit ya da </a:t>
            </a:r>
          </a:p>
          <a:p>
            <a:pPr marL="0" indent="0" algn="just">
              <a:buNone/>
            </a:pPr>
            <a:r>
              <a:rPr lang="tr-TR" sz="3100" dirty="0" smtClean="0"/>
              <a:t>      Eskimolar: </a:t>
            </a:r>
          </a:p>
          <a:p>
            <a:pPr algn="just">
              <a:buNone/>
            </a:pPr>
            <a:r>
              <a:rPr lang="tr-TR" sz="3100" dirty="0" smtClean="0"/>
              <a:t>     Kara avcılığı ve balık tutma</a:t>
            </a:r>
          </a:p>
          <a:p>
            <a:pPr algn="just">
              <a:buNone/>
            </a:pPr>
            <a:r>
              <a:rPr lang="tr-TR" sz="3100" dirty="0" smtClean="0"/>
              <a:t>   </a:t>
            </a:r>
          </a:p>
          <a:p>
            <a:pPr algn="just">
              <a:buNone/>
            </a:pPr>
            <a:r>
              <a:rPr lang="tr-TR" sz="3100" dirty="0" smtClean="0"/>
              <a:t>     Avcı-toplayıcıların beslenme biçimi</a:t>
            </a:r>
          </a:p>
          <a:p>
            <a:pPr algn="just">
              <a:buNone/>
            </a:pPr>
            <a:r>
              <a:rPr lang="tr-TR" sz="3100" dirty="0"/>
              <a:t>	</a:t>
            </a:r>
            <a:r>
              <a:rPr lang="tr-TR" sz="3100" dirty="0" smtClean="0"/>
              <a:t>	       </a:t>
            </a:r>
            <a:r>
              <a:rPr lang="tr-TR" sz="3100" b="1" dirty="0" smtClean="0"/>
              <a:t>“Habitat” </a:t>
            </a:r>
          </a:p>
          <a:p>
            <a:pPr algn="just">
              <a:buNone/>
            </a:pPr>
            <a:r>
              <a:rPr lang="tr-TR" sz="3100" dirty="0" smtClean="0"/>
              <a:t>     tarafından belirlenmiştir. </a:t>
            </a:r>
            <a:endParaRPr lang="tr-TR" sz="3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720" y="2636912"/>
            <a:ext cx="4129280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41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600" b="1" dirty="0" smtClean="0"/>
              <a:t>Yeme-içme aletlerini üretme ve kullanma</a:t>
            </a:r>
            <a:r>
              <a:rPr lang="tr-TR" b="1" dirty="0" smtClean="0"/>
              <a:t/>
            </a:r>
            <a:br>
              <a:rPr lang="tr-TR" b="1" dirty="0" smtClean="0"/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68761"/>
            <a:ext cx="8229600" cy="3672408"/>
          </a:xfrm>
        </p:spPr>
        <p:txBody>
          <a:bodyPr>
            <a:normAutofit/>
          </a:bodyPr>
          <a:lstStyle/>
          <a:p>
            <a:r>
              <a:rPr lang="tr-TR" dirty="0" smtClean="0"/>
              <a:t>İlk üretilen aletler sivri taşlar/kesiciler </a:t>
            </a:r>
          </a:p>
          <a:p>
            <a:r>
              <a:rPr lang="tr-TR" dirty="0" smtClean="0"/>
              <a:t>Ateşin </a:t>
            </a:r>
            <a:r>
              <a:rPr lang="tr-TR" dirty="0"/>
              <a:t>Bulunması</a:t>
            </a:r>
            <a:r>
              <a:rPr lang="tr-TR" dirty="0" smtClean="0"/>
              <a:t>:</a:t>
            </a:r>
            <a:r>
              <a:rPr lang="tr-TR" b="1" dirty="0" smtClean="0"/>
              <a:t>“ </a:t>
            </a:r>
            <a:r>
              <a:rPr lang="tr-TR" b="1" dirty="0"/>
              <a:t>İlk kez pişirme eylemi” 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047380"/>
            <a:ext cx="3816424" cy="326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09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	</a:t>
            </a:r>
            <a:r>
              <a:rPr lang="tr-TR" sz="4000" b="1" dirty="0" smtClean="0"/>
              <a:t>Doğa-kültür ilişkisi: Besin 	kaynaklarını yönetme</a:t>
            </a:r>
            <a:br>
              <a:rPr lang="tr-TR" sz="4000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* Yerli toplumlarda, av hayvanlarını besleyen bitki örtüsünün ya da tercih edilen bitki köklerinin yetişmesini kolaylaştırmak için düzenli ve kontrollü olarak ormanın yakılması.</a:t>
            </a:r>
          </a:p>
          <a:p>
            <a:pPr algn="just">
              <a:buNone/>
            </a:pPr>
            <a:r>
              <a:rPr lang="tr-TR" dirty="0" smtClean="0"/>
              <a:t>    * Doğadaki kıt kaynaklar: Besin maddelerinin mübadelesi </a:t>
            </a:r>
          </a:p>
          <a:p>
            <a:pPr algn="just">
              <a:buNone/>
            </a:pPr>
            <a:r>
              <a:rPr lang="tr-TR" dirty="0" smtClean="0"/>
              <a:t>					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4211960" y="5229200"/>
            <a:ext cx="432048" cy="6903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60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3600" b="1" dirty="0" smtClean="0"/>
              <a:t>Ticaretin ilk biçimleri: Değiş-tokuş/takas ya da trampa sistemi</a:t>
            </a:r>
            <a:br>
              <a:rPr lang="tr-TR" sz="3600" b="1" dirty="0" smtClean="0"/>
            </a:b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5496" y="1844824"/>
            <a:ext cx="4258816" cy="47811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	</a:t>
            </a:r>
            <a:r>
              <a:rPr lang="tr-TR" i="1" dirty="0" smtClean="0"/>
              <a:t>Örnek: </a:t>
            </a:r>
          </a:p>
          <a:p>
            <a:pPr>
              <a:buNone/>
            </a:pPr>
            <a:r>
              <a:rPr lang="tr-TR" i="1" dirty="0" smtClean="0"/>
              <a:t>	</a:t>
            </a:r>
            <a:r>
              <a:rPr lang="tr-TR" dirty="0" smtClean="0"/>
              <a:t>Bazı işlenmiş yiyecekler yapan “</a:t>
            </a:r>
            <a:r>
              <a:rPr lang="tr-TR" i="1" dirty="0" err="1" smtClean="0"/>
              <a:t>Bantu</a:t>
            </a:r>
            <a:r>
              <a:rPr lang="tr-TR" dirty="0" err="1" smtClean="0"/>
              <a:t>”larla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  av hayvanları konusunda uzman “</a:t>
            </a:r>
            <a:r>
              <a:rPr lang="tr-TR" i="1" dirty="0" smtClean="0"/>
              <a:t>Pigme</a:t>
            </a:r>
            <a:r>
              <a:rPr lang="tr-TR" dirty="0" smtClean="0"/>
              <a:t>”ler </a:t>
            </a:r>
          </a:p>
          <a:p>
            <a:pPr>
              <a:buNone/>
            </a:pPr>
            <a:r>
              <a:rPr lang="tr-TR" dirty="0" smtClean="0"/>
              <a:t>    arasındaki </a:t>
            </a:r>
            <a:r>
              <a:rPr lang="tr-TR" b="1" dirty="0" smtClean="0"/>
              <a:t>yiyecek </a:t>
            </a:r>
          </a:p>
          <a:p>
            <a:pPr>
              <a:buNone/>
            </a:pPr>
            <a:r>
              <a:rPr lang="tr-TR" b="1" dirty="0"/>
              <a:t>	</a:t>
            </a:r>
            <a:r>
              <a:rPr lang="tr-TR" b="1" dirty="0" smtClean="0"/>
              <a:t>alış-verişi. </a:t>
            </a:r>
            <a:endParaRPr lang="tr-TR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276872"/>
            <a:ext cx="4932040" cy="387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53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smtClean="0"/>
              <a:t/>
            </a:r>
            <a:br>
              <a:rPr lang="tr-TR" i="1" dirty="0" smtClean="0"/>
            </a:br>
            <a:r>
              <a:rPr lang="tr-TR" sz="4000" b="1" i="1" dirty="0" smtClean="0"/>
              <a:t>“Sadece aslanlar yalnız yer!”</a:t>
            </a:r>
            <a:br>
              <a:rPr lang="tr-TR" sz="4000" b="1" i="1" dirty="0" smtClean="0"/>
            </a:br>
            <a:r>
              <a:rPr lang="tr-TR" sz="4000" b="1" i="1" dirty="0" smtClean="0"/>
              <a:t>						  </a:t>
            </a:r>
            <a:r>
              <a:rPr lang="tr-TR" sz="2200" i="1" dirty="0" smtClean="0"/>
              <a:t> !Kung atasözü</a:t>
            </a:r>
            <a:endParaRPr lang="tr-TR" sz="2200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Avcı-toplayıcıların uyarlanmalarında hayati etmenler:</a:t>
            </a:r>
          </a:p>
          <a:p>
            <a:r>
              <a:rPr lang="tr-TR" u="sng" dirty="0" smtClean="0"/>
              <a:t>Paylaşma </a:t>
            </a:r>
            <a:r>
              <a:rPr lang="tr-TR" dirty="0" smtClean="0"/>
              <a:t>ve  </a:t>
            </a:r>
          </a:p>
          <a:p>
            <a:r>
              <a:rPr lang="tr-TR" u="sng" dirty="0" smtClean="0"/>
              <a:t>Karşılıklılık</a:t>
            </a:r>
            <a:r>
              <a:rPr lang="tr-TR" dirty="0" smtClean="0"/>
              <a:t> (“</a:t>
            </a:r>
            <a:r>
              <a:rPr lang="tr-TR" i="1" dirty="0" err="1" smtClean="0"/>
              <a:t>du</a:t>
            </a:r>
            <a:r>
              <a:rPr lang="tr-TR" i="1" dirty="0" smtClean="0"/>
              <a:t>-ot-</a:t>
            </a:r>
            <a:r>
              <a:rPr lang="tr-TR" i="1" dirty="0" err="1" smtClean="0"/>
              <a:t>des</a:t>
            </a:r>
            <a:r>
              <a:rPr lang="tr-TR" i="1" dirty="0" smtClean="0"/>
              <a:t>”</a:t>
            </a:r>
            <a:r>
              <a:rPr lang="tr-TR" dirty="0" smtClean="0"/>
              <a:t>) 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err="1" smtClean="0"/>
              <a:t>Marcel</a:t>
            </a:r>
            <a:r>
              <a:rPr lang="tr-TR" dirty="0" smtClean="0"/>
              <a:t> </a:t>
            </a:r>
            <a:r>
              <a:rPr lang="tr-TR" dirty="0" err="1" smtClean="0"/>
              <a:t>Mauss</a:t>
            </a:r>
            <a:r>
              <a:rPr lang="tr-TR" dirty="0" smtClean="0"/>
              <a:t>, </a:t>
            </a:r>
            <a:r>
              <a:rPr lang="tr-TR" i="1" dirty="0" smtClean="0"/>
              <a:t>Armağan (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Gift</a:t>
            </a:r>
            <a:r>
              <a:rPr lang="tr-TR" i="1" dirty="0" smtClean="0"/>
              <a:t>, 1925)</a:t>
            </a:r>
          </a:p>
          <a:p>
            <a:pPr>
              <a:buNone/>
            </a:pPr>
            <a:r>
              <a:rPr lang="tr-TR" i="1" dirty="0" smtClean="0"/>
              <a:t>    Paylaşmak ve değiş-tokuşun anlamı: “armağanın karşılık beklentisiyle verilmesi” 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14345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</TotalTime>
  <Words>189</Words>
  <Application>Microsoft Office PowerPoint</Application>
  <PresentationFormat>Ekran Gösterisi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Cumba</vt:lpstr>
      <vt:lpstr>Sanayii Devrimi Sonrası Gelişmeler</vt:lpstr>
      <vt:lpstr>PowerPoint Sunusu</vt:lpstr>
      <vt:lpstr>PowerPoint Sunusu</vt:lpstr>
      <vt:lpstr> İnsan;  </vt:lpstr>
      <vt:lpstr>Avcı-Toplayıcılık</vt:lpstr>
      <vt:lpstr> Yeme-içme aletlerini üretme ve kullanma </vt:lpstr>
      <vt:lpstr>   Doğa-kültür ilişkisi: Besin  kaynaklarını yönetme  </vt:lpstr>
      <vt:lpstr>  Ticaretin ilk biçimleri: Değiş-tokuş/takas ya da trampa sistemi </vt:lpstr>
      <vt:lpstr> “Sadece aslanlar yalnız yer!”          !Kung atasözü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Sanayii Devrimi Sonrası Gelişmeler</dc:title>
  <dc:creator>Hp-Pc</dc:creator>
  <cp:lastModifiedBy>Hp-Pc</cp:lastModifiedBy>
  <cp:revision>2</cp:revision>
  <dcterms:created xsi:type="dcterms:W3CDTF">2020-10-13T21:05:21Z</dcterms:created>
  <dcterms:modified xsi:type="dcterms:W3CDTF">2020-10-13T21:07:13Z</dcterms:modified>
</cp:coreProperties>
</file>