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4" r:id="rId3"/>
    <p:sldId id="258" r:id="rId4"/>
    <p:sldId id="265" r:id="rId5"/>
    <p:sldId id="257" r:id="rId6"/>
    <p:sldId id="266" r:id="rId7"/>
    <p:sldId id="261" r:id="rId8"/>
    <p:sldId id="267" r:id="rId9"/>
    <p:sldId id="268" r:id="rId10"/>
    <p:sldId id="263"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80" autoAdjust="0"/>
  </p:normalViewPr>
  <p:slideViewPr>
    <p:cSldViewPr>
      <p:cViewPr varScale="1">
        <p:scale>
          <a:sx n="73" d="100"/>
          <a:sy n="73" d="100"/>
        </p:scale>
        <p:origin x="-1674" y="-102"/>
      </p:cViewPr>
      <p:guideLst>
        <p:guide orient="horz" pos="2160"/>
        <p:guide pos="2880"/>
      </p:guideLst>
    </p:cSldViewPr>
  </p:slideViewPr>
  <p:outlineViewPr>
    <p:cViewPr>
      <p:scale>
        <a:sx n="33" d="100"/>
        <a:sy n="33" d="100"/>
      </p:scale>
      <p:origin x="204" y="264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17" name="Footer Placeholder 16"/>
          <p:cNvSpPr>
            <a:spLocks noGrp="1"/>
          </p:cNvSpPr>
          <p:nvPr>
            <p:ph type="ftr" sz="quarter" idx="11"/>
          </p:nvPr>
        </p:nvSpPr>
        <p:spPr/>
        <p:txBody>
          <a:bodyPr/>
          <a:lstStyle/>
          <a:p>
            <a:endParaRPr lang="fr-FR"/>
          </a:p>
        </p:txBody>
      </p:sp>
      <p:sp>
        <p:nvSpPr>
          <p:cNvPr id="29" name="Slide Number Placeholder 28"/>
          <p:cNvSpPr>
            <a:spLocks noGrp="1"/>
          </p:cNvSpPr>
          <p:nvPr>
            <p:ph type="sldNum" sz="quarter" idx="12"/>
          </p:nvPr>
        </p:nvSpPr>
        <p:spPr/>
        <p:txBody>
          <a:bodyPr/>
          <a:lstStyle/>
          <a:p>
            <a:fld id="{814C38F7-FFFC-432E-BA5B-21BD9DB3DF6C}" type="slidenum">
              <a:rPr lang="fr-FR" smtClean="0"/>
              <a:pPr/>
              <a:t>‹#›</a:t>
            </a:fld>
            <a:endParaRPr lang="fr-F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7924800" y="6416676"/>
            <a:ext cx="762000" cy="365125"/>
          </a:xfrm>
        </p:spPr>
        <p:txBody>
          <a:bodyPr/>
          <a:lstStyle/>
          <a:p>
            <a:fld id="{814C38F7-FFFC-432E-BA5B-21BD9DB3DF6C}"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62592A-BA2B-4CF9-ABA2-713D243E42FE}" type="datetimeFigureOut">
              <a:rPr lang="fr-FR" smtClean="0"/>
              <a:pPr/>
              <a:t>09/05/2020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4C38F7-FFFC-432E-BA5B-21BD9DB3DF6C}"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962592A-BA2B-4CF9-ABA2-713D243E42FE}" type="datetimeFigureOut">
              <a:rPr lang="fr-FR" smtClean="0"/>
              <a:pPr/>
              <a:t>09/05/2020</a:t>
            </a:fld>
            <a:endParaRPr lang="fr-FR"/>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4C38F7-FFFC-432E-BA5B-21BD9DB3DF6C}"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fr-FR" b="1" dirty="0" smtClean="0">
                <a:latin typeface="Times New Roman" panose="02020603050405020304" pitchFamily="18" charset="0"/>
                <a:cs typeface="Times New Roman" panose="02020603050405020304" pitchFamily="18" charset="0"/>
              </a:rPr>
              <a:t>Provence-Alpes-Côte d'Azur (Marseille)</a:t>
            </a:r>
            <a:r>
              <a:rPr lang="fr-FR" dirty="0" smtClean="0"/>
              <a:t/>
            </a:r>
            <a:br>
              <a:rPr lang="fr-FR" dirty="0" smtClean="0"/>
            </a:br>
            <a:endParaRPr lang="fr-FR" dirty="0"/>
          </a:p>
        </p:txBody>
      </p:sp>
      <p:pic>
        <p:nvPicPr>
          <p:cNvPr id="5" name="Content Placeholder 4" descr="logo-paca.jpg"/>
          <p:cNvPicPr>
            <a:picLocks noGrp="1" noChangeAspect="1"/>
          </p:cNvPicPr>
          <p:nvPr>
            <p:ph sz="half" idx="1"/>
          </p:nvPr>
        </p:nvPicPr>
        <p:blipFill>
          <a:blip r:embed="rId2" cstate="print"/>
          <a:stretch>
            <a:fillRect/>
          </a:stretch>
        </p:blipFill>
        <p:spPr>
          <a:xfrm>
            <a:off x="0" y="1124744"/>
            <a:ext cx="4038600" cy="4038600"/>
          </a:xfrm>
        </p:spPr>
      </p:pic>
      <p:pic>
        <p:nvPicPr>
          <p:cNvPr id="7" name="Content Placeholder 6" descr="provence-alpes-cote-azur-6353_w600.jpg"/>
          <p:cNvPicPr>
            <a:picLocks noGrp="1" noChangeAspect="1"/>
          </p:cNvPicPr>
          <p:nvPr>
            <p:ph sz="half" idx="2"/>
          </p:nvPr>
        </p:nvPicPr>
        <p:blipFill>
          <a:blip r:embed="rId3" cstate="print"/>
          <a:stretch>
            <a:fillRect/>
          </a:stretch>
        </p:blipFill>
        <p:spPr>
          <a:xfrm>
            <a:off x="4644008" y="908720"/>
            <a:ext cx="4038600" cy="3028950"/>
          </a:xfrm>
        </p:spPr>
      </p:pic>
      <p:pic>
        <p:nvPicPr>
          <p:cNvPr id="8" name="Picture 7" descr="provence-alpes-cote-azur-14948_w500.jpg"/>
          <p:cNvPicPr>
            <a:picLocks noChangeAspect="1"/>
          </p:cNvPicPr>
          <p:nvPr/>
        </p:nvPicPr>
        <p:blipFill>
          <a:blip r:embed="rId4" cstate="print"/>
          <a:stretch>
            <a:fillRect/>
          </a:stretch>
        </p:blipFill>
        <p:spPr>
          <a:xfrm>
            <a:off x="4716016" y="4045948"/>
            <a:ext cx="3749402" cy="2812052"/>
          </a:xfrm>
          <a:prstGeom prst="rect">
            <a:avLst/>
          </a:prstGeom>
        </p:spPr>
      </p:pic>
    </p:spTree>
    <p:extLst>
      <p:ext uri="{BB962C8B-B14F-4D97-AF65-F5344CB8AC3E}">
        <p14:creationId xmlns:p14="http://schemas.microsoft.com/office/powerpoint/2010/main" xmlns="" val="1594759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 France </a:t>
            </a:r>
            <a:r>
              <a:rPr lang="tr-TR" dirty="0" err="1" smtClean="0"/>
              <a:t>des</a:t>
            </a:r>
            <a:r>
              <a:rPr lang="tr-TR" dirty="0" smtClean="0"/>
              <a:t> </a:t>
            </a:r>
            <a:r>
              <a:rPr lang="tr-TR" dirty="0" err="1" smtClean="0"/>
              <a:t>Outre-Mer</a:t>
            </a:r>
            <a:endParaRPr lang="fr-F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55518" y="1390073"/>
            <a:ext cx="7266711" cy="5227782"/>
          </a:xfrm>
          <a:prstGeom prst="rect">
            <a:avLst/>
          </a:prstGeom>
        </p:spPr>
      </p:pic>
    </p:spTree>
    <p:extLst>
      <p:ext uri="{BB962C8B-B14F-4D97-AF65-F5344CB8AC3E}">
        <p14:creationId xmlns:p14="http://schemas.microsoft.com/office/powerpoint/2010/main" xmlns="" val="11321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latin typeface="Times New Roman" panose="02020603050405020304" pitchFamily="18" charset="0"/>
                <a:cs typeface="Times New Roman" panose="02020603050405020304" pitchFamily="18" charset="0"/>
              </a:rPr>
              <a:t>Provence-Alpes-Côte d'Azur (Marseille)</a:t>
            </a:r>
            <a:r>
              <a:rPr lang="fr-FR" dirty="0" smtClean="0"/>
              <a:t/>
            </a:r>
            <a:br>
              <a:rPr lang="fr-FR" dirty="0" smtClean="0"/>
            </a:br>
            <a:endParaRPr lang="fr-FR" dirty="0"/>
          </a:p>
        </p:txBody>
      </p:sp>
      <p:sp>
        <p:nvSpPr>
          <p:cNvPr id="3" name="Content Placeholder 2"/>
          <p:cNvSpPr>
            <a:spLocks noGrp="1"/>
          </p:cNvSpPr>
          <p:nvPr>
            <p:ph sz="half" idx="1"/>
          </p:nvPr>
        </p:nvSpPr>
        <p:spPr/>
        <p:txBody>
          <a:bodyPr>
            <a:normAutofit fontScale="70000" lnSpcReduction="20000"/>
          </a:bodyPr>
          <a:lstStyle/>
          <a:p>
            <a:r>
              <a:rPr lang="fr-FR" dirty="0" smtClean="0"/>
              <a:t>Mythique et légendaire, la fameuse French Riviera, qui se niche entre les Alpes, la frontière italienne et la mer Méditerranée, est l'une des destinations phares des vacanciers. Bénéficiant d'un climat doux et ensoleillé tout au long de l'année, cet agréable territoire qui s'étire le long du littoral du Var et des Alpes-Maritimes, ne manque en effet pas de sites à découvrir ! Appréciée des amateurs de découvertes et de farniente, la Côte d'Azur est célèbre dans le monde entier pour ses localités réputées comme Cannes, Nice, Monaco ou encore Saint-Tropez. </a:t>
            </a:r>
            <a:endParaRPr lang="fr-FR" dirty="0"/>
          </a:p>
        </p:txBody>
      </p:sp>
      <p:sp>
        <p:nvSpPr>
          <p:cNvPr id="4" name="Content Placeholder 3"/>
          <p:cNvSpPr>
            <a:spLocks noGrp="1"/>
          </p:cNvSpPr>
          <p:nvPr>
            <p:ph sz="half" idx="2"/>
          </p:nvPr>
        </p:nvSpPr>
        <p:spPr/>
        <p:txBody>
          <a:bodyPr>
            <a:normAutofit fontScale="70000" lnSpcReduction="20000"/>
          </a:bodyPr>
          <a:lstStyle/>
          <a:p>
            <a:r>
              <a:rPr lang="tr-TR" dirty="0" smtClean="0"/>
              <a:t>La Gastronomie</a:t>
            </a:r>
          </a:p>
          <a:p>
            <a:r>
              <a:rPr lang="tr-TR" dirty="0" smtClean="0"/>
              <a:t>L’olive de Nice</a:t>
            </a:r>
          </a:p>
          <a:p>
            <a:r>
              <a:rPr lang="tr-TR" dirty="0" smtClean="0"/>
              <a:t>L’huile d’olive de Provence</a:t>
            </a:r>
          </a:p>
          <a:p>
            <a:r>
              <a:rPr lang="tr-TR" dirty="0" smtClean="0"/>
              <a:t>Le miel de Lavande </a:t>
            </a:r>
          </a:p>
          <a:p>
            <a:r>
              <a:rPr lang="tr-TR" dirty="0" smtClean="0"/>
              <a:t>La Salade Niçoise</a:t>
            </a:r>
          </a:p>
          <a:p>
            <a:endParaRPr lang="fr-FR" dirty="0"/>
          </a:p>
        </p:txBody>
      </p:sp>
      <p:pic>
        <p:nvPicPr>
          <p:cNvPr id="5" name="Picture 4" descr="gd_recette_salade_nicoise.jpg"/>
          <p:cNvPicPr>
            <a:picLocks noChangeAspect="1"/>
          </p:cNvPicPr>
          <p:nvPr/>
        </p:nvPicPr>
        <p:blipFill>
          <a:blip r:embed="rId2" cstate="print"/>
          <a:stretch>
            <a:fillRect/>
          </a:stretch>
        </p:blipFill>
        <p:spPr>
          <a:xfrm>
            <a:off x="5220072" y="3356992"/>
            <a:ext cx="2714625" cy="2143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latin typeface="Times New Roman" panose="02020603050405020304" pitchFamily="18" charset="0"/>
                <a:cs typeface="Times New Roman" panose="02020603050405020304" pitchFamily="18" charset="0"/>
              </a:rPr>
              <a:t>L’Occitanie</a:t>
            </a:r>
            <a:r>
              <a:rPr lang="fr-FR" b="1" dirty="0" smtClean="0">
                <a:solidFill>
                  <a:srgbClr val="FF0000"/>
                </a:solidFill>
                <a:latin typeface="Times New Roman" panose="02020603050405020304" pitchFamily="18" charset="0"/>
                <a:cs typeface="Times New Roman" panose="02020603050405020304" pitchFamily="18" charset="0"/>
              </a:rPr>
              <a:t> (Toulouse</a:t>
            </a:r>
            <a:r>
              <a:rPr lang="tr-TR" b="1" dirty="0" smtClean="0">
                <a:solidFill>
                  <a:srgbClr val="FF0000"/>
                </a:solidFill>
                <a:latin typeface="Times New Roman" panose="02020603050405020304" pitchFamily="18" charset="0"/>
                <a:cs typeface="Times New Roman" panose="02020603050405020304" pitchFamily="18" charset="0"/>
              </a:rPr>
              <a:t>)</a:t>
            </a:r>
            <a:br>
              <a:rPr lang="tr-TR" b="1" dirty="0" smtClean="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endParaRPr>
          </a:p>
        </p:txBody>
      </p:sp>
      <p:sp>
        <p:nvSpPr>
          <p:cNvPr id="3" name="İçerik Yer Tutucusu 2"/>
          <p:cNvSpPr>
            <a:spLocks noGrp="1"/>
          </p:cNvSpPr>
          <p:nvPr>
            <p:ph sz="half" idx="1"/>
          </p:nvPr>
        </p:nvSpPr>
        <p:spPr/>
        <p:txBody>
          <a:bodyPr>
            <a:normAutofit fontScale="77500" lnSpcReduction="20000"/>
          </a:bodyPr>
          <a:lstStyle/>
          <a:p>
            <a:pPr>
              <a:buNone/>
            </a:pPr>
            <a:r>
              <a:rPr lang="tr-TR" dirty="0" smtClean="0"/>
              <a:t>*</a:t>
            </a:r>
            <a:r>
              <a:rPr lang="fr-FR" b="1" dirty="0" smtClean="0"/>
              <a:t>L'Occitanie</a:t>
            </a:r>
            <a:r>
              <a:rPr lang="fr-FR" dirty="0" smtClean="0"/>
              <a:t> </a:t>
            </a:r>
            <a:r>
              <a:rPr lang="fr-FR" dirty="0" smtClean="0"/>
              <a:t>est une </a:t>
            </a:r>
            <a:r>
              <a:rPr lang="fr-FR" b="1" dirty="0" smtClean="0"/>
              <a:t>région toute jeune</a:t>
            </a:r>
            <a:r>
              <a:rPr lang="fr-FR" dirty="0" smtClean="0"/>
              <a:t>. Beaucoup disent encore </a:t>
            </a:r>
            <a:r>
              <a:rPr lang="fr-FR" b="1" dirty="0" smtClean="0"/>
              <a:t>"Midi-Pyrénées"</a:t>
            </a:r>
            <a:r>
              <a:rPr lang="fr-FR" dirty="0" smtClean="0"/>
              <a:t> ou </a:t>
            </a:r>
            <a:r>
              <a:rPr lang="fr-FR" b="1" dirty="0" smtClean="0"/>
              <a:t>"Languedoc-Roussillon</a:t>
            </a:r>
            <a:r>
              <a:rPr lang="fr-FR" dirty="0" smtClean="0"/>
              <a:t>", car l'Occitanie est née de la fusion en 2016 de ces deux grandes régions. L'Occitanie se place aujourd'hui parmi les 3 premières destinations touristiques françaises. Elle réunit à elle seule tous les univers de vacances : la campagne, la montagne, la mer et la ville avec, bien sûr, </a:t>
            </a:r>
            <a:r>
              <a:rPr lang="fr-FR" b="1" dirty="0" smtClean="0"/>
              <a:t>Toulouse</a:t>
            </a:r>
            <a:r>
              <a:rPr lang="fr-FR" dirty="0" smtClean="0"/>
              <a:t> et </a:t>
            </a:r>
            <a:r>
              <a:rPr lang="fr-FR" b="1" dirty="0" smtClean="0"/>
              <a:t>Montpelli</a:t>
            </a:r>
            <a:r>
              <a:rPr lang="fr-FR" dirty="0" smtClean="0"/>
              <a:t>er en tête !</a:t>
            </a:r>
            <a:endParaRPr lang="tr-TR" dirty="0" smtClean="0"/>
          </a:p>
          <a:p>
            <a:pPr>
              <a:buNone/>
            </a:pPr>
            <a:endParaRPr lang="fr-FR" dirty="0"/>
          </a:p>
        </p:txBody>
      </p:sp>
      <p:pic>
        <p:nvPicPr>
          <p:cNvPr id="8" name="Content Placeholder 7" descr="Dome-de-la-Grave-et-Garonne.jpg"/>
          <p:cNvPicPr>
            <a:picLocks noGrp="1" noChangeAspect="1"/>
          </p:cNvPicPr>
          <p:nvPr>
            <p:ph sz="half" idx="2"/>
          </p:nvPr>
        </p:nvPicPr>
        <p:blipFill>
          <a:blip r:embed="rId2" cstate="print"/>
          <a:stretch>
            <a:fillRect/>
          </a:stretch>
        </p:blipFill>
        <p:spPr>
          <a:xfrm>
            <a:off x="4648199" y="2519512"/>
            <a:ext cx="4396833" cy="2925712"/>
          </a:xfrm>
        </p:spPr>
      </p:pic>
      <p:pic>
        <p:nvPicPr>
          <p:cNvPr id="1026" name="Picture 2"/>
          <p:cNvPicPr>
            <a:picLocks noChangeAspect="1" noChangeArrowheads="1"/>
          </p:cNvPicPr>
          <p:nvPr/>
        </p:nvPicPr>
        <p:blipFill>
          <a:blip r:embed="rId3" cstate="print"/>
          <a:srcRect/>
          <a:stretch>
            <a:fillRect/>
          </a:stretch>
        </p:blipFill>
        <p:spPr bwMode="auto">
          <a:xfrm>
            <a:off x="7277100" y="188640"/>
            <a:ext cx="1656184" cy="1656184"/>
          </a:xfrm>
          <a:prstGeom prst="rect">
            <a:avLst/>
          </a:prstGeom>
          <a:noFill/>
          <a:ln w="9525">
            <a:noFill/>
            <a:miter lim="800000"/>
            <a:headEnd/>
            <a:tailEnd/>
          </a:ln>
        </p:spPr>
      </p:pic>
      <p:sp>
        <p:nvSpPr>
          <p:cNvPr id="5" name="Rectangle 4"/>
          <p:cNvSpPr/>
          <p:nvPr/>
        </p:nvSpPr>
        <p:spPr>
          <a:xfrm>
            <a:off x="539552" y="1844824"/>
            <a:ext cx="8208912" cy="2585323"/>
          </a:xfrm>
          <a:prstGeom prst="rect">
            <a:avLst/>
          </a:prstGeom>
        </p:spPr>
        <p:txBody>
          <a:bodyPr wrap="square">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fr-FR" dirty="0"/>
          </a:p>
        </p:txBody>
      </p:sp>
    </p:spTree>
    <p:extLst>
      <p:ext uri="{BB962C8B-B14F-4D97-AF65-F5344CB8AC3E}">
        <p14:creationId xmlns:p14="http://schemas.microsoft.com/office/powerpoint/2010/main" xmlns="" val="364224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LA GASTRONOMIE </a:t>
            </a:r>
            <a:endParaRPr lang="fr-FR" dirty="0"/>
          </a:p>
        </p:txBody>
      </p:sp>
      <p:pic>
        <p:nvPicPr>
          <p:cNvPr id="5" name="Content Placeholder 4" descr="7_crtmp_0014672_bd.jpg"/>
          <p:cNvPicPr>
            <a:picLocks noGrp="1" noChangeAspect="1"/>
          </p:cNvPicPr>
          <p:nvPr>
            <p:ph sz="half" idx="1"/>
          </p:nvPr>
        </p:nvPicPr>
        <p:blipFill>
          <a:blip r:embed="rId2" cstate="print"/>
          <a:stretch>
            <a:fillRect/>
          </a:stretch>
        </p:blipFill>
        <p:spPr>
          <a:xfrm>
            <a:off x="457200" y="2091865"/>
            <a:ext cx="4038600" cy="3542632"/>
          </a:xfrm>
        </p:spPr>
      </p:pic>
      <p:sp>
        <p:nvSpPr>
          <p:cNvPr id="4" name="Content Placeholder 3"/>
          <p:cNvSpPr>
            <a:spLocks noGrp="1"/>
          </p:cNvSpPr>
          <p:nvPr>
            <p:ph sz="half" idx="2"/>
          </p:nvPr>
        </p:nvSpPr>
        <p:spPr/>
        <p:txBody>
          <a:bodyPr>
            <a:normAutofit fontScale="70000" lnSpcReduction="20000"/>
          </a:bodyPr>
          <a:lstStyle/>
          <a:p>
            <a:r>
              <a:rPr lang="fr-FR" dirty="0" smtClean="0"/>
              <a:t>Des spécialités uniques comme le </a:t>
            </a:r>
            <a:r>
              <a:rPr lang="fr-FR" b="1" dirty="0" smtClean="0"/>
              <a:t>cassoulet, </a:t>
            </a:r>
            <a:r>
              <a:rPr lang="fr-FR" dirty="0" smtClean="0"/>
              <a:t>qu’il soit de Castelnaudary, Carcassonne ou Toulouse, ajoutent aux charmes culinaires de l’Occitanie. En montagne, c’est </a:t>
            </a:r>
            <a:r>
              <a:rPr lang="fr-FR" b="1" dirty="0" smtClean="0"/>
              <a:t>garbure</a:t>
            </a:r>
            <a:r>
              <a:rPr lang="fr-FR" dirty="0" smtClean="0"/>
              <a:t> et </a:t>
            </a:r>
            <a:r>
              <a:rPr lang="fr-FR" b="1" dirty="0" smtClean="0"/>
              <a:t>millas</a:t>
            </a:r>
            <a:r>
              <a:rPr lang="fr-FR" dirty="0" smtClean="0"/>
              <a:t> dans les Pyrénées, </a:t>
            </a:r>
            <a:r>
              <a:rPr lang="fr-FR" b="1" dirty="0" smtClean="0"/>
              <a:t>aligot</a:t>
            </a:r>
            <a:r>
              <a:rPr lang="fr-FR" dirty="0" smtClean="0"/>
              <a:t> en Aubrac, les deux terroirs se partageant la tradition du </a:t>
            </a:r>
            <a:r>
              <a:rPr lang="fr-FR" b="1" dirty="0" smtClean="0"/>
              <a:t>gâteau à la broche</a:t>
            </a:r>
            <a:r>
              <a:rPr lang="fr-FR" dirty="0" smtClean="0"/>
              <a:t>.</a:t>
            </a:r>
          </a:p>
          <a:p>
            <a:r>
              <a:rPr lang="fr-FR" dirty="0" smtClean="0"/>
              <a:t>Le littoral méditerranéen ensoleillera vos papilles avec la </a:t>
            </a:r>
            <a:r>
              <a:rPr lang="fr-FR" b="1" dirty="0" smtClean="0"/>
              <a:t>brandade de morue de Nîmes</a:t>
            </a:r>
            <a:r>
              <a:rPr lang="fr-FR" dirty="0" smtClean="0"/>
              <a:t>, </a:t>
            </a:r>
            <a:r>
              <a:rPr lang="fr-FR" b="1" dirty="0" smtClean="0"/>
              <a:t>la </a:t>
            </a:r>
            <a:r>
              <a:rPr lang="fr-FR" b="1" dirty="0" err="1" smtClean="0"/>
              <a:t>cargolada</a:t>
            </a:r>
            <a:r>
              <a:rPr lang="fr-FR" dirty="0" smtClean="0"/>
              <a:t> ou la </a:t>
            </a:r>
            <a:r>
              <a:rPr lang="fr-FR" b="1" dirty="0" smtClean="0"/>
              <a:t>gardiane de taureau</a:t>
            </a:r>
            <a:r>
              <a:rPr lang="fr-FR" dirty="0" smtClean="0"/>
              <a:t>. Et bien sûr, tout le monde connaît la </a:t>
            </a:r>
            <a:r>
              <a:rPr lang="fr-FR" b="1" dirty="0" err="1" smtClean="0"/>
              <a:t>tielle</a:t>
            </a:r>
            <a:r>
              <a:rPr lang="fr-FR" b="1" dirty="0" smtClean="0"/>
              <a:t> de Sète</a:t>
            </a:r>
            <a:r>
              <a:rPr lang="fr-FR" dirty="0" smtClean="0"/>
              <a:t> et la </a:t>
            </a:r>
            <a:r>
              <a:rPr lang="fr-FR" b="1" dirty="0" smtClean="0"/>
              <a:t>crème catalane</a:t>
            </a:r>
            <a:r>
              <a:rPr lang="fr-FR" dirty="0" smtClean="0"/>
              <a:t> !</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fr-FR" b="1" dirty="0" smtClean="0">
                <a:solidFill>
                  <a:srgbClr val="FF0000"/>
                </a:solidFill>
                <a:latin typeface="Times New Roman" panose="02020603050405020304" pitchFamily="18" charset="0"/>
                <a:cs typeface="Times New Roman" panose="02020603050405020304" pitchFamily="18" charset="0"/>
              </a:rPr>
              <a:t>Bourgogne-Franche-Comté (Dijon) </a:t>
            </a:r>
            <a:r>
              <a:rPr lang="tr-TR" b="1" dirty="0" smtClean="0">
                <a:solidFill>
                  <a:srgbClr val="FF0000"/>
                </a:solidFill>
                <a:latin typeface="Times New Roman" panose="02020603050405020304" pitchFamily="18" charset="0"/>
                <a:cs typeface="Times New Roman" panose="02020603050405020304" pitchFamily="18" charset="0"/>
              </a:rPr>
              <a:t/>
            </a:r>
            <a:br>
              <a:rPr lang="tr-TR" b="1" dirty="0" smtClean="0">
                <a:solidFill>
                  <a:srgbClr val="FF0000"/>
                </a:solidFill>
                <a:latin typeface="Times New Roman" panose="02020603050405020304" pitchFamily="18" charset="0"/>
                <a:cs typeface="Times New Roman" panose="02020603050405020304" pitchFamily="18" charset="0"/>
              </a:rPr>
            </a:br>
            <a:r>
              <a:rPr lang="fr-FR" b="1" dirty="0" smtClean="0">
                <a:solidFill>
                  <a:srgbClr val="FF0000"/>
                </a:solidFill>
                <a:latin typeface="Times New Roman" panose="02020603050405020304" pitchFamily="18" charset="0"/>
                <a:cs typeface="Times New Roman" panose="02020603050405020304" pitchFamily="18" charset="0"/>
              </a:rPr>
              <a:t/>
            </a:r>
            <a:br>
              <a:rPr lang="fr-FR" b="1" dirty="0" smtClean="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endParaRPr>
          </a:p>
        </p:txBody>
      </p:sp>
      <p:sp>
        <p:nvSpPr>
          <p:cNvPr id="3" name="İçerik Yer Tutucusu 2"/>
          <p:cNvSpPr>
            <a:spLocks noGrp="1"/>
          </p:cNvSpPr>
          <p:nvPr>
            <p:ph idx="1"/>
          </p:nvPr>
        </p:nvSpPr>
        <p:spPr/>
        <p:txBody>
          <a:bodyPr>
            <a:normAutofit fontScale="85000" lnSpcReduction="20000"/>
          </a:bodyPr>
          <a:lstStyle/>
          <a:p>
            <a:r>
              <a:rPr lang="fr-FR" dirty="0" smtClean="0"/>
              <a:t>La Bourgogne-Franche-Comté recèle d’édifices, de sites, de villes et villages d’art et d’histoire : hospices de Beaune, Châteaux de </a:t>
            </a:r>
            <a:r>
              <a:rPr lang="fr-FR" dirty="0" err="1" smtClean="0"/>
              <a:t>Guédelon</a:t>
            </a:r>
            <a:r>
              <a:rPr lang="fr-FR" dirty="0" smtClean="0"/>
              <a:t>, du Clos de Vougeot, de Châteauneuf-en-Auxois, Château de Joux, Palais des Ducs et des Etats à Dijon, vestiges d’Alésia, oppidum de Bibracte, temple de Janus à Autun, abbayes de Cîteaux et Cluny¸ Chapelle Notre-Dame-du-Haut à Ronchamp, Lion de Bartholdi à Belfort, villages de Vézelay, Baume-les-Messieurs, Château-Chalon, etc. Un patrimoine reconnu par l’UNESCO : Abbaye cistercienne de Fontenay, Basilique de Vézelay, Prieuré de La Charité-sur-Loire, citadelle de Besançon, chapelle de Ronchamp, saline royale d’Arc-et-</a:t>
            </a:r>
            <a:r>
              <a:rPr lang="fr-FR" dirty="0" err="1" smtClean="0"/>
              <a:t>Senans</a:t>
            </a:r>
            <a:r>
              <a:rPr lang="fr-FR" dirty="0" smtClean="0"/>
              <a:t>, Grande saline de Salins-les-Bains, climats du vignoble de Bourgogne.</a:t>
            </a:r>
            <a:endParaRPr lang="fr-FR" dirty="0"/>
          </a:p>
        </p:txBody>
      </p:sp>
      <p:pic>
        <p:nvPicPr>
          <p:cNvPr id="4" name="Picture 3" descr="Bourgogne-Franche-Comté_2016.svg.png"/>
          <p:cNvPicPr>
            <a:picLocks noChangeAspect="1"/>
          </p:cNvPicPr>
          <p:nvPr/>
        </p:nvPicPr>
        <p:blipFill>
          <a:blip r:embed="rId2" cstate="print"/>
          <a:stretch>
            <a:fillRect/>
          </a:stretch>
        </p:blipFill>
        <p:spPr>
          <a:xfrm>
            <a:off x="7380312" y="188640"/>
            <a:ext cx="1905000" cy="1524000"/>
          </a:xfrm>
          <a:prstGeom prst="rect">
            <a:avLst/>
          </a:prstGeom>
        </p:spPr>
      </p:pic>
    </p:spTree>
    <p:extLst>
      <p:ext uri="{BB962C8B-B14F-4D97-AF65-F5344CB8AC3E}">
        <p14:creationId xmlns:p14="http://schemas.microsoft.com/office/powerpoint/2010/main" xmlns="" val="91793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Dijon et la Gastronomie</a:t>
            </a:r>
            <a:endParaRPr lang="fr-FR" dirty="0"/>
          </a:p>
        </p:txBody>
      </p:sp>
      <p:pic>
        <p:nvPicPr>
          <p:cNvPr id="8" name="Content Placeholder 7" descr="dijon-original-mustard.png"/>
          <p:cNvPicPr>
            <a:picLocks noGrp="1" noChangeAspect="1"/>
          </p:cNvPicPr>
          <p:nvPr>
            <p:ph sz="half" idx="2"/>
          </p:nvPr>
        </p:nvPicPr>
        <p:blipFill>
          <a:blip r:embed="rId2" cstate="print"/>
          <a:stretch>
            <a:fillRect/>
          </a:stretch>
        </p:blipFill>
        <p:spPr>
          <a:xfrm>
            <a:off x="4648200" y="1911191"/>
            <a:ext cx="4038600" cy="3903980"/>
          </a:xfrm>
        </p:spPr>
      </p:pic>
      <p:pic>
        <p:nvPicPr>
          <p:cNvPr id="1026" name="Picture 2"/>
          <p:cNvPicPr>
            <a:picLocks noGrp="1" noChangeAspect="1" noChangeArrowheads="1"/>
          </p:cNvPicPr>
          <p:nvPr>
            <p:ph sz="half" idx="1"/>
          </p:nvPr>
        </p:nvPicPr>
        <p:blipFill>
          <a:blip r:embed="rId3" cstate="print"/>
          <a:srcRect/>
          <a:stretch>
            <a:fillRect/>
          </a:stretch>
        </p:blipFill>
        <p:spPr bwMode="auto">
          <a:xfrm>
            <a:off x="457200" y="2706526"/>
            <a:ext cx="4038600" cy="231331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fr-FR" b="1" dirty="0" smtClean="0">
                <a:latin typeface="Times New Roman" panose="02020603050405020304" pitchFamily="18" charset="0"/>
                <a:cs typeface="Times New Roman" panose="02020603050405020304" pitchFamily="18" charset="0"/>
              </a:rPr>
              <a:t>Centre-Val de Loire (Orléans)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fr-FR" dirty="0"/>
          </a:p>
        </p:txBody>
      </p:sp>
      <p:pic>
        <p:nvPicPr>
          <p:cNvPr id="4" name="Content Placeholder 3" descr="rcvl-280x35.png"/>
          <p:cNvPicPr>
            <a:picLocks noGrp="1" noChangeAspect="1"/>
          </p:cNvPicPr>
          <p:nvPr>
            <p:ph idx="1"/>
          </p:nvPr>
        </p:nvPicPr>
        <p:blipFill>
          <a:blip r:embed="rId2" cstate="print"/>
          <a:stretch>
            <a:fillRect/>
          </a:stretch>
        </p:blipFill>
        <p:spPr>
          <a:xfrm>
            <a:off x="3419872" y="1052736"/>
            <a:ext cx="2667000" cy="333375"/>
          </a:xfrm>
        </p:spPr>
      </p:pic>
      <p:sp>
        <p:nvSpPr>
          <p:cNvPr id="5" name="Rectangle 4"/>
          <p:cNvSpPr/>
          <p:nvPr/>
        </p:nvSpPr>
        <p:spPr>
          <a:xfrm>
            <a:off x="467544" y="1700808"/>
            <a:ext cx="4572000" cy="2862322"/>
          </a:xfrm>
          <a:prstGeom prst="rect">
            <a:avLst/>
          </a:prstGeom>
        </p:spPr>
        <p:txBody>
          <a:bodyPr>
            <a:spAutoFit/>
          </a:bodyPr>
          <a:lstStyle/>
          <a:p>
            <a:r>
              <a:rPr lang="fr-FR" dirty="0" smtClean="0"/>
              <a:t>Étendue de l'Île-de-France à l'Auvergne, des Pays de la Loire à la Bourgogne, héritière des trois anciennes provinces d'Orléanais, de Touraine et du Berry, la Région Centre occupe 7 % du territoire et vient au 4ème rang des Régions françaises métropolitaines par sa superficie. Les deux plus grandes villes, Orléans et Tours, sont situées sur la Loire, dont les paysages sont emblématiques du cadre de vie régional.</a:t>
            </a:r>
            <a:endParaRPr lang="fr-FR" dirty="0"/>
          </a:p>
        </p:txBody>
      </p:sp>
      <p:pic>
        <p:nvPicPr>
          <p:cNvPr id="7" name="Picture 6" descr="1314650-Orléans.jpg"/>
          <p:cNvPicPr>
            <a:picLocks noChangeAspect="1"/>
          </p:cNvPicPr>
          <p:nvPr/>
        </p:nvPicPr>
        <p:blipFill>
          <a:blip r:embed="rId3" cstate="print"/>
          <a:stretch>
            <a:fillRect/>
          </a:stretch>
        </p:blipFill>
        <p:spPr>
          <a:xfrm>
            <a:off x="5058776" y="2708920"/>
            <a:ext cx="4085224" cy="3060204"/>
          </a:xfrm>
          <a:prstGeom prst="rect">
            <a:avLst/>
          </a:prstGeom>
        </p:spPr>
      </p:pic>
    </p:spTree>
    <p:extLst>
      <p:ext uri="{BB962C8B-B14F-4D97-AF65-F5344CB8AC3E}">
        <p14:creationId xmlns:p14="http://schemas.microsoft.com/office/powerpoint/2010/main" xmlns="" val="46651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Gastronomie </a:t>
            </a:r>
            <a:endParaRPr lang="fr-FR" dirty="0"/>
          </a:p>
        </p:txBody>
      </p:sp>
      <p:sp>
        <p:nvSpPr>
          <p:cNvPr id="3" name="Content Placeholder 2"/>
          <p:cNvSpPr>
            <a:spLocks noGrp="1"/>
          </p:cNvSpPr>
          <p:nvPr>
            <p:ph sz="half" idx="1"/>
          </p:nvPr>
        </p:nvSpPr>
        <p:spPr/>
        <p:txBody>
          <a:bodyPr>
            <a:normAutofit fontScale="85000" lnSpcReduction="20000"/>
          </a:bodyPr>
          <a:lstStyle/>
          <a:p>
            <a:r>
              <a:rPr lang="fr-FR" b="1" dirty="0" smtClean="0"/>
              <a:t>Les </a:t>
            </a:r>
            <a:r>
              <a:rPr lang="fr-FR" b="1" dirty="0" err="1" smtClean="0"/>
              <a:t>Praslines</a:t>
            </a:r>
            <a:r>
              <a:rPr lang="fr-FR" b="1" dirty="0" smtClean="0"/>
              <a:t> de Montargis</a:t>
            </a:r>
          </a:p>
          <a:p>
            <a:r>
              <a:rPr lang="fr-FR" dirty="0" smtClean="0"/>
              <a:t>Côté sucré, les </a:t>
            </a:r>
            <a:r>
              <a:rPr lang="fr-FR" dirty="0" err="1" smtClean="0"/>
              <a:t>praslines</a:t>
            </a:r>
            <a:r>
              <a:rPr lang="fr-FR" dirty="0" smtClean="0"/>
              <a:t> de Montargis sont des délicieuses amandes grillées et caramélisées, créées par l’officier de bouche du Maréchal Duc de Plessis-</a:t>
            </a:r>
            <a:r>
              <a:rPr lang="fr-FR" dirty="0" err="1" smtClean="0"/>
              <a:t>Praslin</a:t>
            </a:r>
            <a:r>
              <a:rPr lang="fr-FR" dirty="0" smtClean="0"/>
              <a:t> au XVIIe siècle étant donné que la cour du roi Louis XIII en raffolait. La maison </a:t>
            </a:r>
            <a:r>
              <a:rPr lang="fr-FR" dirty="0" err="1" smtClean="0"/>
              <a:t>Mazet</a:t>
            </a:r>
            <a:r>
              <a:rPr lang="fr-FR" dirty="0" smtClean="0"/>
              <a:t> continue depuis 1903 une tradition multiséculaire dans leur fabrication.</a:t>
            </a:r>
          </a:p>
          <a:p>
            <a:endParaRPr lang="fr-FR" dirty="0"/>
          </a:p>
        </p:txBody>
      </p:sp>
      <p:pic>
        <p:nvPicPr>
          <p:cNvPr id="5" name="Content Placeholder 4" descr="praslines.jpg"/>
          <p:cNvPicPr>
            <a:picLocks noGrp="1" noChangeAspect="1"/>
          </p:cNvPicPr>
          <p:nvPr>
            <p:ph sz="half" idx="2"/>
          </p:nvPr>
        </p:nvPicPr>
        <p:blipFill>
          <a:blip r:embed="rId2" cstate="print"/>
          <a:stretch>
            <a:fillRect/>
          </a:stretch>
        </p:blipFill>
        <p:spPr>
          <a:xfrm>
            <a:off x="4648200" y="2348706"/>
            <a:ext cx="4038600" cy="30289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Corse-Ajaccio</a:t>
            </a:r>
            <a:endParaRPr lang="fr-FR" dirty="0"/>
          </a:p>
        </p:txBody>
      </p:sp>
      <p:sp>
        <p:nvSpPr>
          <p:cNvPr id="3" name="Content Placeholder 2"/>
          <p:cNvSpPr>
            <a:spLocks noGrp="1"/>
          </p:cNvSpPr>
          <p:nvPr>
            <p:ph sz="half" idx="1"/>
          </p:nvPr>
        </p:nvSpPr>
        <p:spPr/>
        <p:txBody>
          <a:bodyPr>
            <a:normAutofit fontScale="70000" lnSpcReduction="20000"/>
          </a:bodyPr>
          <a:lstStyle/>
          <a:p>
            <a:r>
              <a:rPr lang="fr-FR" dirty="0" smtClean="0"/>
              <a:t>Le Pays d’Ajaccio est un ensemble géographique harmonieux composé d’une façade littorale et d’un arrière pays montagneux.  Fait exceptionnel aux abords d’une ville, la région présente des richesses environnementales remarquables au plan insulaire. L’extrême qualité paysagère du golfe, la présence de la nature quasiment en ville, la richesse de la biodiversité terrestre et marine représentent des atouts incontestables pour des vacances placées sous la signe de la nature...</a:t>
            </a:r>
            <a:endParaRPr lang="fr-FR" dirty="0"/>
          </a:p>
        </p:txBody>
      </p:sp>
      <p:pic>
        <p:nvPicPr>
          <p:cNvPr id="5" name="Content Placeholder 4" descr="citadelle-2.JPG"/>
          <p:cNvPicPr>
            <a:picLocks noGrp="1" noChangeAspect="1"/>
          </p:cNvPicPr>
          <p:nvPr>
            <p:ph sz="half" idx="2"/>
          </p:nvPr>
        </p:nvPicPr>
        <p:blipFill>
          <a:blip r:embed="rId2" cstate="print"/>
          <a:stretch>
            <a:fillRect/>
          </a:stretch>
        </p:blipFill>
        <p:spPr>
          <a:xfrm>
            <a:off x="4648200" y="2204864"/>
            <a:ext cx="4038600" cy="241555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79</TotalTime>
  <Words>556</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Provence-Alpes-Côte d'Azur (Marseille) </vt:lpstr>
      <vt:lpstr>Provence-Alpes-Côte d'Azur (Marseille) </vt:lpstr>
      <vt:lpstr>L’Occitanie (Toulouse) </vt:lpstr>
      <vt:lpstr>LA GASTRONOMIE </vt:lpstr>
      <vt:lpstr>Bourgogne-Franche-Comté (Dijon)   </vt:lpstr>
      <vt:lpstr>Dijon et la Gastronomie</vt:lpstr>
      <vt:lpstr>Centre-Val de Loire (Orléans)  </vt:lpstr>
      <vt:lpstr>Gastronomie </vt:lpstr>
      <vt:lpstr>Corse-Ajaccio</vt:lpstr>
      <vt:lpstr>La France des Outre-Mer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Bourgogne-Franche-Comté (Dijon)  </dc:title>
  <dc:creator>A</dc:creator>
  <cp:lastModifiedBy>A</cp:lastModifiedBy>
  <cp:revision>15</cp:revision>
  <dcterms:created xsi:type="dcterms:W3CDTF">2020-05-08T18:41:34Z</dcterms:created>
  <dcterms:modified xsi:type="dcterms:W3CDTF">2020-05-09T09:10:01Z</dcterms:modified>
</cp:coreProperties>
</file>