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685800"/>
            <a:ext cx="7239000" cy="3124200"/>
          </a:xfrm>
        </p:spPr>
        <p:txBody>
          <a:bodyPr/>
          <a:lstStyle/>
          <a:p>
            <a:pPr algn="ctr"/>
            <a:r>
              <a:rPr lang="tr-TR" b="1" dirty="0">
                <a:latin typeface="Times New Roman" pitchFamily="18" charset="0"/>
              </a:rPr>
              <a:t>KARBON İSKELETLERİNİN METABOLİZMASI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572000"/>
            <a:ext cx="7537648" cy="20574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tr-TR" sz="2800" b="1" dirty="0" err="1">
                <a:latin typeface="Times New Roman" pitchFamily="18" charset="0"/>
              </a:rPr>
              <a:t>Prof.Dr</a:t>
            </a:r>
            <a:r>
              <a:rPr lang="tr-TR" sz="2800" b="1" dirty="0">
                <a:latin typeface="Times New Roman" pitchFamily="18" charset="0"/>
              </a:rPr>
              <a:t>.</a:t>
            </a:r>
            <a:r>
              <a:rPr lang="tr-TR" sz="2800" b="1" dirty="0" err="1">
                <a:latin typeface="Times New Roman" pitchFamily="18" charset="0"/>
              </a:rPr>
              <a:t>Serenay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Elgün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Ülkar</a:t>
            </a:r>
            <a:endParaRPr lang="tr-TR" sz="2800" b="1" dirty="0">
              <a:latin typeface="Times New Roman" pitchFamily="18" charset="0"/>
            </a:endParaRPr>
          </a:p>
          <a:p>
            <a:pPr algn="l"/>
            <a:r>
              <a:rPr lang="tr-TR" sz="2400" b="1" dirty="0">
                <a:latin typeface="Times New Roman" pitchFamily="18" charset="0"/>
              </a:rPr>
              <a:t>Kaynaklar:</a:t>
            </a:r>
          </a:p>
          <a:p>
            <a:pPr algn="l"/>
            <a:r>
              <a:rPr lang="tr-TR" sz="2400" b="1" dirty="0">
                <a:latin typeface="Times New Roman" pitchFamily="18" charset="0"/>
              </a:rPr>
              <a:t>1- </a:t>
            </a:r>
            <a:r>
              <a:rPr lang="tr-TR" sz="2400" b="1" dirty="0" err="1" smtClean="0">
                <a:latin typeface="Times New Roman" pitchFamily="18" charset="0"/>
              </a:rPr>
              <a:t>Lippincott’s</a:t>
            </a:r>
            <a:r>
              <a:rPr lang="tr-TR" sz="2400" b="1" dirty="0" smtClean="0">
                <a:latin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</a:rPr>
              <a:t>Illustrated</a:t>
            </a:r>
            <a:r>
              <a:rPr lang="tr-TR" sz="2400" b="1" dirty="0" smtClean="0">
                <a:latin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</a:rPr>
              <a:t>Biochemistry</a:t>
            </a:r>
            <a:endParaRPr lang="tr-TR" sz="2400" b="1" dirty="0">
              <a:latin typeface="Times New Roman" pitchFamily="18" charset="0"/>
            </a:endParaRPr>
          </a:p>
          <a:p>
            <a:pPr algn="l"/>
            <a:r>
              <a:rPr lang="tr-TR" sz="2400" b="1" dirty="0" smtClean="0">
                <a:latin typeface="Times New Roman" pitchFamily="18" charset="0"/>
              </a:rPr>
              <a:t>2-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Tıbbi Biyokimya,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Prof.Dr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.S.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Elgün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Ülkar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, Hipokrat/Pelikan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Kitabevi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sz="2400" b="1" dirty="0">
                <a:latin typeface="Times New Roman" pitchFamily="18" charset="0"/>
              </a:rPr>
              <a:t>3- </a:t>
            </a:r>
            <a:r>
              <a:rPr lang="tr-TR" sz="2400" b="1" dirty="0" err="1">
                <a:latin typeface="Times New Roman" pitchFamily="18" charset="0"/>
              </a:rPr>
              <a:t>Harper’s</a:t>
            </a:r>
            <a:r>
              <a:rPr lang="tr-TR" sz="2400" b="1" dirty="0">
                <a:latin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</a:rPr>
              <a:t>Biochemistry</a:t>
            </a:r>
            <a:endParaRPr lang="tr-TR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Amino asit Sınıflandırması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/>
              <a:t>Kaynağına göre:</a:t>
            </a:r>
          </a:p>
          <a:p>
            <a:pPr>
              <a:buFontTx/>
              <a:buNone/>
            </a:pPr>
            <a:r>
              <a:rPr lang="tr-TR"/>
              <a:t>Esansiyel</a:t>
            </a:r>
          </a:p>
          <a:p>
            <a:pPr>
              <a:buFontTx/>
              <a:buNone/>
            </a:pPr>
            <a:r>
              <a:rPr lang="tr-TR"/>
              <a:t>Non-esansiyel</a:t>
            </a:r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tr-TR"/>
              <a:t>Metabolizmasına göre:</a:t>
            </a:r>
          </a:p>
          <a:p>
            <a:pPr>
              <a:buFontTx/>
              <a:buNone/>
            </a:pPr>
            <a:r>
              <a:rPr lang="tr-TR"/>
              <a:t>Glukojenik</a:t>
            </a:r>
          </a:p>
          <a:p>
            <a:pPr>
              <a:buFontTx/>
              <a:buNone/>
            </a:pPr>
            <a:r>
              <a:rPr lang="tr-TR"/>
              <a:t>Ketojenik</a:t>
            </a:r>
          </a:p>
          <a:p>
            <a:pPr>
              <a:buFontTx/>
              <a:buNone/>
            </a:pPr>
            <a:r>
              <a:rPr lang="tr-TR"/>
              <a:t>Hem glukojenik hem ketojenik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00088"/>
            <a:ext cx="7993062" cy="5453062"/>
          </a:xfrm>
        </p:spPr>
        <p:txBody>
          <a:bodyPr>
            <a:normAutofit fontScale="90000"/>
          </a:bodyPr>
          <a:lstStyle/>
          <a:p>
            <a:pPr algn="l"/>
            <a:r>
              <a:rPr lang="tr-TR" sz="3200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tr-TR" sz="320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tr-TR" sz="3200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tr-TR" sz="320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tr-TR" sz="3200">
                <a:solidFill>
                  <a:srgbClr val="FF0066"/>
                </a:solidFill>
                <a:latin typeface="Times New Roman" pitchFamily="18" charset="0"/>
              </a:rPr>
              <a:t>Arginin ve histidin</a:t>
            </a:r>
            <a:r>
              <a:rPr lang="tr-TR" sz="3200">
                <a:latin typeface="Times New Roman" pitchFamily="18" charset="0"/>
              </a:rPr>
              <a:t> </a:t>
            </a:r>
            <a:r>
              <a:rPr lang="tr-TR" sz="3200">
                <a:solidFill>
                  <a:schemeClr val="accent1"/>
                </a:solidFill>
                <a:latin typeface="Times New Roman" pitchFamily="18" charset="0"/>
              </a:rPr>
              <a:t>yarı esansiyaldir</a:t>
            </a:r>
            <a:r>
              <a:rPr lang="tr-TR" sz="3200">
                <a:latin typeface="Times New Roman" pitchFamily="18" charset="0"/>
              </a:rPr>
              <a:t>. </a:t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/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>Büyüme çağındaki çocuklarda üretime rağmen, yetersiz kaldıklarından esansiyel kabul edilirler.</a:t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/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/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/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/>
            </a:r>
            <a:br>
              <a:rPr lang="tr-TR" sz="3200">
                <a:latin typeface="Times New Roman" pitchFamily="18" charset="0"/>
              </a:rPr>
            </a:br>
            <a:r>
              <a:rPr lang="tr-TR" sz="3200">
                <a:latin typeface="Times New Roman" pitchFamily="18" charset="0"/>
              </a:rPr>
              <a:t>                                                           </a:t>
            </a:r>
            <a:endParaRPr lang="tr-TR" sz="18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85788"/>
            <a:ext cx="7772400" cy="1190625"/>
          </a:xfrm>
        </p:spPr>
        <p:txBody>
          <a:bodyPr/>
          <a:lstStyle/>
          <a:p>
            <a:r>
              <a:rPr lang="tr-TR" sz="3600">
                <a:latin typeface="Times New Roman" pitchFamily="18" charset="0"/>
              </a:rPr>
              <a:t>Amino asitlerden açığa çıkan karbon iskeletleri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Times New Roman" pitchFamily="18" charset="0"/>
              </a:rPr>
              <a:t>Okzaloasetat </a:t>
            </a:r>
            <a:r>
              <a:rPr lang="tr-TR">
                <a:solidFill>
                  <a:srgbClr val="FF0000"/>
                </a:solidFill>
                <a:latin typeface="Times New Roman" pitchFamily="18" charset="0"/>
              </a:rPr>
              <a:t>(glukojenik)</a:t>
            </a:r>
          </a:p>
          <a:p>
            <a:r>
              <a:rPr lang="tr-TR">
                <a:latin typeface="Times New Roman" pitchFamily="18" charset="0"/>
                <a:sym typeface="Symbol" pitchFamily="18" charset="2"/>
              </a:rPr>
              <a:t>-ketoglutarat </a:t>
            </a:r>
            <a:r>
              <a:rPr lang="tr-TR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(glukojenik)</a:t>
            </a:r>
          </a:p>
          <a:p>
            <a:r>
              <a:rPr lang="tr-TR">
                <a:latin typeface="Times New Roman" pitchFamily="18" charset="0"/>
                <a:sym typeface="Symbol" pitchFamily="18" charset="2"/>
              </a:rPr>
              <a:t>Piruvat </a:t>
            </a:r>
            <a:r>
              <a:rPr lang="tr-TR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(glukojenik)</a:t>
            </a:r>
          </a:p>
          <a:p>
            <a:r>
              <a:rPr lang="tr-TR">
                <a:latin typeface="Times New Roman" pitchFamily="18" charset="0"/>
                <a:sym typeface="Symbol" pitchFamily="18" charset="2"/>
              </a:rPr>
              <a:t>Fumarat </a:t>
            </a:r>
            <a:r>
              <a:rPr lang="tr-TR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(glukojenik)</a:t>
            </a:r>
          </a:p>
          <a:p>
            <a:r>
              <a:rPr lang="tr-TR">
                <a:latin typeface="Times New Roman" pitchFamily="18" charset="0"/>
                <a:sym typeface="Symbol" pitchFamily="18" charset="2"/>
              </a:rPr>
              <a:t>Süksinil koA </a:t>
            </a:r>
            <a:r>
              <a:rPr lang="tr-TR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(glukojenik)</a:t>
            </a:r>
          </a:p>
          <a:p>
            <a:r>
              <a:rPr lang="tr-TR">
                <a:latin typeface="Times New Roman" pitchFamily="18" charset="0"/>
                <a:sym typeface="Symbol" pitchFamily="18" charset="2"/>
              </a:rPr>
              <a:t>Asetil koA, asetoasetil koA </a:t>
            </a:r>
            <a:r>
              <a:rPr lang="tr-TR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(ketojenik)</a:t>
            </a:r>
          </a:p>
          <a:p>
            <a:pPr algn="r">
              <a:buFontTx/>
              <a:buNone/>
            </a:pPr>
            <a:endParaRPr lang="tr-TR" sz="180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6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r>
              <a:rPr lang="tr-TR"/>
              <a:t>Lösin ve lizin ketojenik amino asitlerdir. Oksidasyonları sonucunda yalnız asetil koA açığa çıkar.</a:t>
            </a:r>
          </a:p>
          <a:p>
            <a:endParaRPr lang="tr-TR"/>
          </a:p>
          <a:p>
            <a:r>
              <a:rPr lang="tr-TR"/>
              <a:t>Fenilalanin, tirozin, triptofan, izolösin ve treonin hem glukojenik hem ketojeniktir.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108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Metro</vt:lpstr>
      <vt:lpstr>KARBON İSKELETLERİNİN METABOLİZMASI</vt:lpstr>
      <vt:lpstr>Amino asit Sınıflandırması</vt:lpstr>
      <vt:lpstr>  Arginin ve histidin yarı esansiyaldir.   Büyüme çağındaki çocuklarda üretime rağmen, yetersiz kaldıklarından esansiyel kabul edilirler.                                                                </vt:lpstr>
      <vt:lpstr>Amino asitlerden açığa çıkan karbon iskeletleri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KARBON İSKELETLERİNİN METABOLİZMASI</dc:title>
  <dc:creator>ELGÜN</dc:creator>
  <cp:lastModifiedBy>user</cp:lastModifiedBy>
  <cp:revision>1</cp:revision>
  <dcterms:created xsi:type="dcterms:W3CDTF">2017-09-22T08:46:31Z</dcterms:created>
  <dcterms:modified xsi:type="dcterms:W3CDTF">2017-09-22T08:47:42Z</dcterms:modified>
</cp:coreProperties>
</file>