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6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ED03B-3328-49DA-A7F2-E94510AA5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1939"/>
          </a:xfrm>
        </p:spPr>
        <p:txBody>
          <a:bodyPr/>
          <a:lstStyle/>
          <a:p>
            <a:r>
              <a:rPr lang="ru-RU" dirty="0"/>
              <a:t>Составные сказуемые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E1652-D0A0-4118-990B-9A8E83799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7739"/>
            <a:ext cx="9601200" cy="440966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Составные сказуемые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это сказуемые, в которых лексическое значение и грамматическое значение (время и наклонение) выражаются разными словами. </a:t>
            </a:r>
            <a:endParaRPr lang="ru-RU" dirty="0">
              <a:solidFill>
                <a:schemeClr val="tx1"/>
              </a:solidFill>
              <a:latin typeface="Lato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Лексическое значение выражено в основной части, а грамматическое значение (время и наклонение) – в вспомогательной части.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Lato"/>
              </a:rPr>
              <a:t>Следует заметить, что вспомогательная часть составного глагольного сказуемого не только выполняет грамматическую функцию, но и может обладать определенным значением.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Пример: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Он запел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(ПГС). 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Он начал петь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(СГС); 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Он болел два месяца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(ПГС). </a:t>
            </a:r>
            <a:endParaRPr lang="ru-RU" dirty="0">
              <a:solidFill>
                <a:schemeClr val="tx1"/>
              </a:solidFill>
              <a:latin typeface="Lato"/>
            </a:endParaRP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 был болен два месяца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(СИС).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95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8DE87-775D-4C96-85DE-8FD304532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1696"/>
          </a:xfrm>
        </p:spPr>
        <p:txBody>
          <a:bodyPr/>
          <a:lstStyle/>
          <a:p>
            <a:r>
              <a:rPr lang="ru-RU" dirty="0"/>
              <a:t>Составное глагольное сказуемое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7186A-4754-4622-8CE5-8E7C40690B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69774"/>
            <a:ext cx="9601200" cy="419762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Составное глагольное сказуемое (СГС)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состоит из двух частей: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а)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вспомогательная часть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(глагол в спрягаемой форме) выражает 	грамматическое значение (время и наклонение);</a:t>
            </a:r>
          </a:p>
          <a:p>
            <a:pPr marL="0" indent="0" algn="just">
              <a:buNone/>
            </a:pPr>
            <a:br>
              <a:rPr lang="ru-RU" b="0" i="0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б)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основная часть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(неопределённая форма глагола – инфинитив) 	выражает лексическое значение.</a:t>
            </a:r>
          </a:p>
          <a:p>
            <a:pPr marL="0" indent="0" algn="ctr">
              <a:buNone/>
            </a:pP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СГС = вспомогательный глагол + инфинитив</a:t>
            </a: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  <a:latin typeface="Lato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ример: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Я начал петь.</a:t>
            </a:r>
          </a:p>
          <a:p>
            <a:pPr marL="0" indent="0">
              <a:buNone/>
            </a:pPr>
            <a:r>
              <a:rPr lang="ru-RU" i="1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Я хочу петь.</a:t>
            </a:r>
          </a:p>
          <a:p>
            <a:pPr marL="0" indent="0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Я боюсь петь.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242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B15B6-C655-4BFA-A0A6-24B66430A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930" y="344557"/>
            <a:ext cx="9872870" cy="596347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Внимание!!!</a:t>
            </a:r>
          </a:p>
          <a:p>
            <a:pPr algn="just">
              <a:buFont typeface="+mj-lt"/>
              <a:buAutoNum type="arabicPeriod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Для функции вспомогательного глагола глагол должен быть лексически неполнозначным, то есть его одного (без инфинитива) недостаточно, чтобы понять, о чем идёт речь в предложении.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inherit"/>
              </a:rPr>
              <a:t>Пример: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я 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начал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– что делать?;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я 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хочу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– что делать?.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Если в сочетании «глагол + инфинитив» глагол знаменательный, то он один является простым глагольным сказуемым, а инфинитив – второстепенный член предложения.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inherit"/>
              </a:rPr>
              <a:t>Пример: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Она 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присела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(с какой целью?)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отдохнуть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2. Действие инфинитива должно относиться к подлежащему (это субъектный инфинитив). Если действие инфинитива относится к другому члену предложения (объектный инфинитив), то инфинитив не входит в состав сказуемого, а является второстепенным членом.</a:t>
            </a:r>
          </a:p>
          <a:p>
            <a:pPr marL="0" indent="0" algn="just" fontAlgn="base">
              <a:buNone/>
            </a:pPr>
            <a:br>
              <a:rPr lang="ru-RU" b="0" i="0" dirty="0">
                <a:solidFill>
                  <a:schemeClr val="tx1"/>
                </a:solidFill>
                <a:effectLst/>
                <a:latin typeface="inherit"/>
              </a:rPr>
            </a:br>
            <a:r>
              <a:rPr lang="ru-RU" b="1" dirty="0">
                <a:solidFill>
                  <a:schemeClr val="tx1"/>
                </a:solidFill>
                <a:latin typeface="inherit"/>
              </a:rPr>
              <a:t>Пример: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Я хочу петь. Хочу петь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– составное глагольное сказуемое 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inherit"/>
              </a:rPr>
              <a:t>	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(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хочу – я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, 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петь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буду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– 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я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).</a:t>
            </a:r>
          </a:p>
          <a:p>
            <a:pPr marL="0" indent="0" algn="just" fontAlgn="base">
              <a:buNone/>
            </a:pPr>
            <a:r>
              <a:rPr lang="ru-RU" b="1" dirty="0">
                <a:solidFill>
                  <a:schemeClr val="tx1"/>
                </a:solidFill>
                <a:latin typeface="inherit"/>
              </a:rPr>
              <a:t>	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Я просил её спеть. Просил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– простое глагольное сказуемое,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спеть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– 	дополнение (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просил – я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, 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петь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будет – 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она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029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14CA6-588A-475A-96F8-D10C26461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1696"/>
          </a:xfrm>
        </p:spPr>
        <p:txBody>
          <a:bodyPr/>
          <a:lstStyle/>
          <a:p>
            <a:r>
              <a:rPr lang="ru-RU" dirty="0"/>
              <a:t>Составное именное сказуемое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7F951-EF38-4579-B278-0E6735709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97496"/>
            <a:ext cx="9601200" cy="4876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Составное именное сказуемое (СИС)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состоит из двух частей: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а) вспомогательная часть –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связка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(глагол в спрягаемой форме) 	выражает грамматическое значение (время и наклонение);</a:t>
            </a:r>
            <a:br>
              <a:rPr lang="ru-RU" b="0" i="0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б) основная часть –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именная часть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(имя, наречие) выражает 	лексическое значение.</a:t>
            </a:r>
          </a:p>
          <a:p>
            <a:pPr marL="0" indent="0" algn="ctr">
              <a:buNone/>
            </a:pP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СИС = связка + именная часть</a:t>
            </a:r>
          </a:p>
          <a:p>
            <a:pPr marL="0" indent="0" algn="just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Примеры: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Он был врачом.</a:t>
            </a:r>
          </a:p>
          <a:p>
            <a:pPr marL="0" indent="0" algn="just" fontAlgn="base">
              <a:buNone/>
            </a:pPr>
            <a:r>
              <a:rPr lang="ru-RU" i="1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 Он стал врачом.</a:t>
            </a:r>
          </a:p>
          <a:p>
            <a:pPr marL="0" indent="0" algn="just" fontAlgn="base">
              <a:buNone/>
            </a:pPr>
            <a:r>
              <a:rPr lang="ru-RU" i="1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 Он был болен.</a:t>
            </a: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 Он был больным.</a:t>
            </a: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 Он был ранен.</a:t>
            </a: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 Он пришёл первым.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marL="0" indent="0" algn="ctr">
              <a:buNone/>
            </a:pPr>
            <a:endParaRPr lang="ru-RU" b="1" i="0" dirty="0">
              <a:solidFill>
                <a:srgbClr val="CC0033"/>
              </a:solidFill>
              <a:effectLst/>
              <a:latin typeface="Lat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079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07826-22ED-47B7-AB97-9CD18A396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10818"/>
            <a:ext cx="9601200" cy="1378226"/>
          </a:xfrm>
        </p:spPr>
        <p:txBody>
          <a:bodyPr>
            <a:normAutofit fontScale="90000"/>
          </a:bodyPr>
          <a:lstStyle/>
          <a:p>
            <a:r>
              <a:rPr lang="ru-RU" dirty="0"/>
              <a:t>Функцию связки в составе составного именного сказуемого могут выполнять: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83FBD-C748-43A0-8ACE-39BA6E661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89044"/>
            <a:ext cx="9601200" cy="4078356"/>
          </a:xfrm>
        </p:spPr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Глаголы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быть, являться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. В настоящем времени связка </a:t>
            </a:r>
            <a:r>
              <a:rPr lang="ru-RU" b="1" i="1" dirty="0">
                <a:solidFill>
                  <a:srgbClr val="CC0033"/>
                </a:solidFill>
                <a:effectLst/>
                <a:latin typeface="Lato"/>
              </a:rPr>
              <a:t>быть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обычно стоит в нулевой форме («нулевая связка»): отсутствие связки указывает на настоящее время изъявительного наклонения</a:t>
            </a:r>
          </a:p>
          <a:p>
            <a:r>
              <a:rPr lang="ru-RU" dirty="0">
                <a:solidFill>
                  <a:srgbClr val="000000"/>
                </a:solidFill>
                <a:latin typeface="Lato"/>
              </a:rPr>
              <a:t>Глаголы со значением 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возникновения или развития признака: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стать, становиться, делаться, сделаться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;</a:t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Lato"/>
              </a:rPr>
              <a:t>Глаголы со значением 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сохранения признака: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остаться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;</a:t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Lato"/>
              </a:rPr>
              <a:t>Глаголы со значением 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проявления, обнаружения признака: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бывать, оказаться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;</a:t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Lato"/>
              </a:rPr>
              <a:t>Глаголы со значением 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оценки признака с точки зрения реальности: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показаться, казаться, представляться, считаться, слыть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;</a:t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Lato"/>
              </a:rPr>
              <a:t>Глаголы со значением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 названия признака: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зваться, называться, почитаться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60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A7758-8071-44BA-BAB7-6A85C8B8F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30087"/>
            <a:ext cx="9601200" cy="5337313"/>
          </a:xfrm>
        </p:spPr>
        <p:txBody>
          <a:bodyPr>
            <a:normAutofit lnSpcReduction="10000"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Глаголы положения в пространстве: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сидеть, лежать, стоять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;</a:t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Lato"/>
              </a:rPr>
              <a:t>Г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лаголы движения: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идти, приехать, вернуться, бродить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;</a:t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Lato"/>
              </a:rPr>
              <a:t>Г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лаголы состояния: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жить, работать, родиться, умереть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.</a:t>
            </a:r>
          </a:p>
          <a:p>
            <a:endParaRPr lang="ru-RU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Примеры: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 Он был врачом.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будет врачом.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врач.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был больным.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 Он стал больным.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остался больным.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бывал больным каждую осень.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оказался больным.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считался больным.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казался больным.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является больным.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слыл больным.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Их называли больными.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971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9469E-257F-455F-9DB0-4B6EA86A5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356" y="437322"/>
            <a:ext cx="9601200" cy="58674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Примеры: 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Он больной.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является больным.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 Она сидела усталая.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ушёл сердитый.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вернулся расстроенный.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жил отшельником.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родился счастливым.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Он умер героем.</a:t>
            </a: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Глагол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быть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может выступать самостоятельным простым глагольным сказуемым в предложениях со значением бытия или обладания:</a:t>
            </a:r>
          </a:p>
          <a:p>
            <a:pPr marL="0" indent="0" algn="just" fontAlgn="base">
              <a:buNone/>
            </a:pP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Пример: У него было три сына; У него было много денег.</a:t>
            </a:r>
            <a:endParaRPr lang="ru-RU" b="0" i="0" dirty="0">
              <a:solidFill>
                <a:srgbClr val="000000"/>
              </a:solidFill>
              <a:effectLst/>
              <a:latin typeface="Lato"/>
            </a:endParaRPr>
          </a:p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Глаголы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стать, становится, оказаться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и т.д. тоже могут быть самостоятельными простыми глагольными сказуемыми, но в другом значении:</a:t>
            </a:r>
          </a:p>
          <a:p>
            <a:pPr marL="0" indent="0" algn="just" fontAlgn="base">
              <a:buNone/>
            </a:pP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Пример: Он оказался в центре города; Он стал у стены.</a:t>
            </a:r>
            <a:endParaRPr lang="ru-RU" b="0" i="0" dirty="0">
              <a:solidFill>
                <a:srgbClr val="000000"/>
              </a:solidFill>
              <a:effectLst/>
              <a:latin typeface="Lato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273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1381</TotalTime>
  <Words>920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Franklin Gothic Book</vt:lpstr>
      <vt:lpstr>inherit</vt:lpstr>
      <vt:lpstr>Lato</vt:lpstr>
      <vt:lpstr>Crop</vt:lpstr>
      <vt:lpstr>Синтаксис I</vt:lpstr>
      <vt:lpstr>Составные сказуемые</vt:lpstr>
      <vt:lpstr>Составное глагольное сказуемое</vt:lpstr>
      <vt:lpstr>PowerPoint Presentation</vt:lpstr>
      <vt:lpstr>Составное именное сказуемое</vt:lpstr>
      <vt:lpstr>Функцию связки в составе составного именного сказуемого могут выполнять: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230</cp:revision>
  <dcterms:created xsi:type="dcterms:W3CDTF">2020-03-16T17:46:39Z</dcterms:created>
  <dcterms:modified xsi:type="dcterms:W3CDTF">2020-06-27T15:05:03Z</dcterms:modified>
</cp:coreProperties>
</file>