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55"/>
  </p:notesMasterIdLst>
  <p:sldIdLst>
    <p:sldId id="256" r:id="rId2"/>
    <p:sldId id="261" r:id="rId3"/>
    <p:sldId id="262"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8" r:id="rId48"/>
    <p:sldId id="309" r:id="rId49"/>
    <p:sldId id="310" r:id="rId50"/>
    <p:sldId id="311" r:id="rId51"/>
    <p:sldId id="312" r:id="rId52"/>
    <p:sldId id="307" r:id="rId53"/>
    <p:sldId id="260" r:id="rId5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C77D"/>
    <a:srgbClr val="204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96433" autoAdjust="0"/>
  </p:normalViewPr>
  <p:slideViewPr>
    <p:cSldViewPr snapToGrid="0">
      <p:cViewPr varScale="1">
        <p:scale>
          <a:sx n="109" d="100"/>
          <a:sy n="109" d="100"/>
        </p:scale>
        <p:origin x="534" y="9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08CFC-4A2A-47E8-BC3E-ED0B7C7E7493}" type="datetimeFigureOut">
              <a:rPr lang="tr-TR" smtClean="0"/>
              <a:t>12.12.2017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E8213-E6FB-4089-BA6A-B62E5B4E9554}" type="slidenum">
              <a:rPr lang="tr-TR" smtClean="0"/>
              <a:t>‹#›</a:t>
            </a:fld>
            <a:endParaRPr lang="tr-TR"/>
          </a:p>
        </p:txBody>
      </p:sp>
    </p:spTree>
    <p:extLst>
      <p:ext uri="{BB962C8B-B14F-4D97-AF65-F5344CB8AC3E}">
        <p14:creationId xmlns:p14="http://schemas.microsoft.com/office/powerpoint/2010/main" val="45025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3200" b="0" spc="-50" baseline="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ctr">
              <a:buNone/>
              <a:defRPr sz="1800" cap="all" spc="200" baseline="0">
                <a:solidFill>
                  <a:schemeClr val="tx2"/>
                </a:solidFill>
                <a:latin typeface="Times New Roman" panose="02020603050405020304" pitchFamily="18" charset="0"/>
                <a:cs typeface="Times New Roman" panose="020206030504050203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dirty="0"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12.12.2017</a:t>
            </a:fld>
            <a:endParaRPr lang="tr-T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tr-TR" dirty="0"/>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Resim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91391" y="826686"/>
            <a:ext cx="1527835" cy="1527835"/>
          </a:xfrm>
          <a:prstGeom prst="rect">
            <a:avLst/>
          </a:prstGeom>
        </p:spPr>
      </p:pic>
      <p:sp>
        <p:nvSpPr>
          <p:cNvPr id="12" name="Metin kutusu 11"/>
          <p:cNvSpPr txBox="1"/>
          <p:nvPr userDrawn="1"/>
        </p:nvSpPr>
        <p:spPr>
          <a:xfrm>
            <a:off x="3929604" y="1051995"/>
            <a:ext cx="5188408" cy="1077218"/>
          </a:xfrm>
          <a:prstGeom prst="rect">
            <a:avLst/>
          </a:prstGeom>
          <a:noFill/>
        </p:spPr>
        <p:txBody>
          <a:bodyPr wrap="none" rtlCol="0">
            <a:spAutoFit/>
          </a:bodyPr>
          <a:lstStyle/>
          <a:p>
            <a:pPr algn="ctr"/>
            <a:r>
              <a:rPr lang="tr-TR" sz="3200" b="0" dirty="0" smtClean="0">
                <a:solidFill>
                  <a:srgbClr val="204788"/>
                </a:solidFill>
                <a:latin typeface="Times New Roman" panose="02020603050405020304" pitchFamily="18" charset="0"/>
                <a:cs typeface="Times New Roman" panose="02020603050405020304" pitchFamily="18" charset="0"/>
              </a:rPr>
              <a:t>Ankara Üniversitesi</a:t>
            </a:r>
          </a:p>
          <a:p>
            <a:pPr algn="ctr"/>
            <a:r>
              <a:rPr lang="tr-TR" sz="3200" b="0" dirty="0" smtClean="0">
                <a:solidFill>
                  <a:srgbClr val="204788"/>
                </a:solidFill>
                <a:latin typeface="Times New Roman" panose="02020603050405020304" pitchFamily="18" charset="0"/>
                <a:cs typeface="Times New Roman" panose="02020603050405020304" pitchFamily="18" charset="0"/>
              </a:rPr>
              <a:t>Nallıhan</a:t>
            </a:r>
            <a:r>
              <a:rPr lang="tr-TR" sz="3200" b="0" baseline="0" dirty="0" smtClean="0">
                <a:solidFill>
                  <a:srgbClr val="204788"/>
                </a:solidFill>
                <a:latin typeface="Times New Roman" panose="02020603050405020304" pitchFamily="18" charset="0"/>
                <a:cs typeface="Times New Roman" panose="02020603050405020304" pitchFamily="18" charset="0"/>
              </a:rPr>
              <a:t> Meslek Yüksekokulu</a:t>
            </a:r>
            <a:endParaRPr lang="tr-TR" sz="3200" b="0" dirty="0">
              <a:solidFill>
                <a:srgbClr val="20478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31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AD21F69-E93F-40C2-85AE-E33A1B82552E}" type="datetimeFigureOut">
              <a:rPr lang="tr-TR" smtClean="0"/>
              <a:t>12.12.2017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8268733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AD21F69-E93F-40C2-85AE-E33A1B82552E}" type="datetimeFigureOut">
              <a:rPr lang="tr-TR" smtClean="0"/>
              <a:t>12.12.2017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407613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lvl1pPr>
              <a:defRPr sz="2800">
                <a:solidFill>
                  <a:schemeClr val="bg2">
                    <a:lumMod val="25000"/>
                  </a:schemeClr>
                </a:solidFill>
                <a:latin typeface="Times New Roman" panose="02020603050405020304" pitchFamily="18" charset="0"/>
                <a:cs typeface="Times New Roman" panose="02020603050405020304" pitchFamily="18" charset="0"/>
              </a:defRPr>
            </a:lvl1pPr>
            <a:lvl2pPr>
              <a:defRPr sz="2400">
                <a:solidFill>
                  <a:schemeClr val="bg2">
                    <a:lumMod val="25000"/>
                  </a:schemeClr>
                </a:solidFill>
                <a:latin typeface="Times New Roman" panose="02020603050405020304" pitchFamily="18" charset="0"/>
                <a:cs typeface="Times New Roman" panose="02020603050405020304" pitchFamily="18" charset="0"/>
              </a:defRPr>
            </a:lvl2pPr>
            <a:lvl3pPr>
              <a:defRPr sz="1800">
                <a:solidFill>
                  <a:schemeClr val="bg2">
                    <a:lumMod val="25000"/>
                  </a:schemeClr>
                </a:solidFill>
                <a:latin typeface="Times New Roman" panose="02020603050405020304" pitchFamily="18" charset="0"/>
                <a:cs typeface="Times New Roman" panose="02020603050405020304" pitchFamily="18" charset="0"/>
              </a:defRPr>
            </a:lvl3pPr>
            <a:lvl4pPr>
              <a:defRPr sz="1800">
                <a:solidFill>
                  <a:schemeClr val="bg2">
                    <a:lumMod val="25000"/>
                  </a:schemeClr>
                </a:solidFill>
                <a:latin typeface="Times New Roman" panose="02020603050405020304" pitchFamily="18" charset="0"/>
                <a:cs typeface="Times New Roman" panose="02020603050405020304" pitchFamily="18" charset="0"/>
              </a:defRPr>
            </a:lvl4pPr>
            <a:lvl5pPr>
              <a:defRPr sz="1800">
                <a:solidFill>
                  <a:schemeClr val="bg2">
                    <a:lumMod val="25000"/>
                  </a:schemeClr>
                </a:solidFill>
                <a:latin typeface="Times New Roman" panose="02020603050405020304" pitchFamily="18" charset="0"/>
                <a:cs typeface="Times New Roman" panose="02020603050405020304" pitchFamily="18"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12.12.2017</a:t>
            </a:fld>
            <a:endParaRPr lang="tr-TR"/>
          </a:p>
        </p:txBody>
      </p:sp>
      <p:sp>
        <p:nvSpPr>
          <p:cNvPr id="5" name="Footer Placeholder 4"/>
          <p:cNvSpPr>
            <a:spLocks noGrp="1"/>
          </p:cNvSpPr>
          <p:nvPr>
            <p:ph type="ftr" sz="quarter" idx="11"/>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spTree>
    <p:extLst>
      <p:ext uri="{BB962C8B-B14F-4D97-AF65-F5344CB8AC3E}">
        <p14:creationId xmlns:p14="http://schemas.microsoft.com/office/powerpoint/2010/main" val="234575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3600" b="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200" baseline="0">
                <a:solidFill>
                  <a:srgbClr val="204788"/>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12.12.2017</a:t>
            </a:fld>
            <a:endParaRPr lang="tr-T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285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dirty="0" smtClean="0"/>
              <a:t>Asıl başlık stili için tıklatın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AD21F69-E93F-40C2-85AE-E33A1B82552E}" type="datetimeFigureOut">
              <a:rPr lang="tr-TR" smtClean="0"/>
              <a:t>12.12.2017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22198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5"/>
            <a:ext cx="493776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AD21F69-E93F-40C2-85AE-E33A1B82552E}" type="datetimeFigureOut">
              <a:rPr lang="tr-TR" smtClean="0"/>
              <a:t>12.12.2017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355914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Date Placeholder 2"/>
          <p:cNvSpPr>
            <a:spLocks noGrp="1"/>
          </p:cNvSpPr>
          <p:nvPr>
            <p:ph type="dt" sz="half" idx="10"/>
          </p:nvPr>
        </p:nvSpPr>
        <p:spPr/>
        <p:txBody>
          <a:bodyPr/>
          <a:lstStyle/>
          <a:p>
            <a:fld id="{4AD21F69-E93F-40C2-85AE-E33A1B82552E}" type="datetimeFigureOut">
              <a:rPr lang="tr-TR" smtClean="0"/>
              <a:t>12.12.2017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128962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D21F69-E93F-40C2-85AE-E33A1B82552E}" type="datetimeFigureOut">
              <a:rPr lang="tr-TR" smtClean="0"/>
              <a:t>12.12.2017</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424928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rgbClr val="204788"/>
                </a:solidFill>
                <a:latin typeface="Times New Roman" panose="02020603050405020304" pitchFamily="18" charset="0"/>
                <a:cs typeface="Times New Roman" panose="02020603050405020304" pitchFamily="18" charset="0"/>
              </a:defRPr>
            </a:lvl1pPr>
            <a:lvl2pPr>
              <a:defRPr>
                <a:solidFill>
                  <a:srgbClr val="204788"/>
                </a:solidFill>
                <a:latin typeface="Times New Roman" panose="02020603050405020304" pitchFamily="18" charset="0"/>
                <a:cs typeface="Times New Roman" panose="02020603050405020304" pitchFamily="18" charset="0"/>
              </a:defRPr>
            </a:lvl2pPr>
            <a:lvl3pPr>
              <a:defRPr>
                <a:solidFill>
                  <a:srgbClr val="204788"/>
                </a:solidFill>
                <a:latin typeface="Times New Roman" panose="02020603050405020304" pitchFamily="18" charset="0"/>
                <a:cs typeface="Times New Roman" panose="02020603050405020304" pitchFamily="18" charset="0"/>
              </a:defRPr>
            </a:lvl3pPr>
            <a:lvl4pPr>
              <a:defRPr>
                <a:solidFill>
                  <a:srgbClr val="204788"/>
                </a:solidFill>
                <a:latin typeface="Times New Roman" panose="02020603050405020304" pitchFamily="18" charset="0"/>
                <a:cs typeface="Times New Roman" panose="02020603050405020304" pitchFamily="18" charset="0"/>
              </a:defRPr>
            </a:lvl4pPr>
            <a:lvl5pPr>
              <a:defRPr>
                <a:solidFill>
                  <a:srgbClr val="204788"/>
                </a:solidFill>
                <a:latin typeface="Times New Roman" panose="02020603050405020304" pitchFamily="18" charset="0"/>
                <a:cs typeface="Times New Roman" panose="02020603050405020304" pitchFamily="18"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12.12.2017</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rgbClr val="204788"/>
                </a:solidFill>
                <a:latin typeface="Times New Roman" panose="02020603050405020304" pitchFamily="18" charset="0"/>
                <a:cs typeface="Times New Roman" panose="02020603050405020304" pitchFamily="18" charset="0"/>
              </a:defRPr>
            </a:lvl1pPr>
          </a:lstStyle>
          <a:p>
            <a:endParaRPr lang="tr-TR"/>
          </a:p>
        </p:txBody>
      </p:sp>
      <p:sp>
        <p:nvSpPr>
          <p:cNvPr id="7" name="Slide Number Placeholder 6"/>
          <p:cNvSpPr>
            <a:spLocks noGrp="1"/>
          </p:cNvSpPr>
          <p:nvPr>
            <p:ph type="sldNum" sz="quarter" idx="12"/>
          </p:nvPr>
        </p:nvSpPr>
        <p:spPr/>
        <p:txBody>
          <a:bodyPr/>
          <a:lstStyle>
            <a:lvl1pPr>
              <a:defRPr>
                <a:solidFill>
                  <a:srgbClr val="204788"/>
                </a:solidFill>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spTree>
    <p:extLst>
      <p:ext uri="{BB962C8B-B14F-4D97-AF65-F5344CB8AC3E}">
        <p14:creationId xmlns:p14="http://schemas.microsoft.com/office/powerpoint/2010/main" val="40231924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AD21F69-E93F-40C2-85AE-E33A1B82552E}" type="datetimeFigureOut">
              <a:rPr lang="tr-TR" smtClean="0"/>
              <a:t>12.12.2017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3765022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204788"/>
                </a:solidFill>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12.12.2017</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204788"/>
                </a:solidFill>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204788"/>
                </a:solidFill>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7866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3600" kern="1200" spc="-50" baseline="0">
          <a:solidFill>
            <a:srgbClr val="204788"/>
          </a:solidFill>
          <a:latin typeface="Times New Roman" panose="02020603050405020304" pitchFamily="18" charset="0"/>
          <a:ea typeface="+mj-ea"/>
          <a:cs typeface="Times New Roman" panose="02020603050405020304" pitchFamily="18"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204788"/>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204788"/>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3600" dirty="0" smtClean="0"/>
              <a:t>Windows 7 </a:t>
            </a:r>
            <a:r>
              <a:rPr lang="tr-TR" sz="3600" dirty="0" smtClean="0">
                <a:latin typeface="Times New Roman" panose="02020603050405020304" pitchFamily="18" charset="0"/>
                <a:cs typeface="Times New Roman" panose="02020603050405020304" pitchFamily="18" charset="0"/>
              </a:rPr>
              <a:t>İşletim Sistemi</a:t>
            </a:r>
            <a:endParaRPr lang="tr-TR" sz="36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r>
              <a:rPr lang="tr-TR" dirty="0" smtClean="0">
                <a:latin typeface="Times New Roman" panose="02020603050405020304" pitchFamily="18" charset="0"/>
                <a:cs typeface="Times New Roman" panose="02020603050405020304" pitchFamily="18" charset="0"/>
              </a:rPr>
              <a:t>BİT101 BİLGİ VE İLETİŞİM TEKNOLOJİLERİ</a:t>
            </a:r>
          </a:p>
          <a:p>
            <a:r>
              <a:rPr lang="tr-TR" dirty="0" smtClean="0"/>
              <a:t>ÖĞR.GÖR.DR. UFUK TANYERİ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01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836941"/>
            <a:ext cx="8424884" cy="4511523"/>
          </a:xfrm>
        </p:spPr>
        <p:txBody>
          <a:bodyPr>
            <a:normAutofit/>
          </a:bodyPr>
          <a:lstStyle/>
          <a:p>
            <a:r>
              <a:rPr lang="tr-TR" sz="2000" b="1" dirty="0" smtClean="0"/>
              <a:t>Dosya </a:t>
            </a:r>
            <a:r>
              <a:rPr lang="tr-TR" sz="2000" b="1" dirty="0"/>
              <a:t>ve Klasör İşlemleri</a:t>
            </a:r>
          </a:p>
          <a:p>
            <a:r>
              <a:rPr lang="tr-TR" sz="2000" dirty="0" smtClean="0"/>
              <a:t>Klasörler</a:t>
            </a:r>
            <a:r>
              <a:rPr lang="tr-TR" sz="2000" dirty="0"/>
              <a:t>, programlar ve dosyalar için bir kapsayıcıdır, bir çekmeceye  benzetebileceğimiz klasörler, bir diskteki program ve belgelerin düzenlenmesine yönelik  bir araçtır, aşağıdaki resimde “Java” klasörü içi dolu bir klasörü, “C” klasörü ise içi boş bir  klasörü göstermektedir, tüm klasör görünümleri bu şekildedir. Yeni klasör oluşturmak için  bulunduğumuz klasör içinde ya da masaüstünde fareyle sağ tıkladıktan sonra ”Yeni” daha  sonra “Yeni klasör” demek yeterli olacaktır.</a:t>
            </a:r>
          </a:p>
        </p:txBody>
      </p:sp>
      <p:sp>
        <p:nvSpPr>
          <p:cNvPr id="4" name="object 5"/>
          <p:cNvSpPr/>
          <p:nvPr/>
        </p:nvSpPr>
        <p:spPr>
          <a:xfrm>
            <a:off x="9768254" y="1946146"/>
            <a:ext cx="1325880" cy="2076195"/>
          </a:xfrm>
          <a:prstGeom prst="rect">
            <a:avLst/>
          </a:prstGeom>
          <a:blipFill>
            <a:blip r:embed="rId2" cstate="print"/>
            <a:srcRect/>
            <a:stretch>
              <a:fillRect l="-12069"/>
            </a:stretch>
          </a:blipFill>
        </p:spPr>
        <p:txBody>
          <a:bodyPr wrap="square" lIns="0" tIns="0" rIns="0" bIns="0" rtlCol="0"/>
          <a:lstStyle/>
          <a:p>
            <a:endParaRPr/>
          </a:p>
        </p:txBody>
      </p:sp>
    </p:spTree>
    <p:extLst>
      <p:ext uri="{BB962C8B-B14F-4D97-AF65-F5344CB8AC3E}">
        <p14:creationId xmlns:p14="http://schemas.microsoft.com/office/powerpoint/2010/main" val="402933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p:txBody>
          <a:bodyPr>
            <a:normAutofit/>
          </a:bodyPr>
          <a:lstStyle/>
          <a:p>
            <a:r>
              <a:rPr lang="tr-TR" sz="2000" spc="-5" dirty="0">
                <a:solidFill>
                  <a:srgbClr val="002060"/>
                </a:solidFill>
                <a:latin typeface="Times New Roman"/>
                <a:cs typeface="Times New Roman"/>
              </a:rPr>
              <a:t>Dosyalar </a:t>
            </a:r>
            <a:r>
              <a:rPr lang="tr-TR" sz="2000" dirty="0">
                <a:solidFill>
                  <a:srgbClr val="002060"/>
                </a:solidFill>
                <a:latin typeface="Times New Roman"/>
                <a:cs typeface="Times New Roman"/>
              </a:rPr>
              <a:t>ise </a:t>
            </a:r>
            <a:r>
              <a:rPr lang="tr-TR" sz="2000" spc="-5" dirty="0">
                <a:solidFill>
                  <a:srgbClr val="002060"/>
                </a:solidFill>
                <a:latin typeface="Times New Roman"/>
                <a:cs typeface="Times New Roman"/>
              </a:rPr>
              <a:t>çeşitli programlara ait, yazı, ses, resim, </a:t>
            </a:r>
            <a:r>
              <a:rPr lang="tr-TR" sz="2000" dirty="0">
                <a:solidFill>
                  <a:srgbClr val="002060"/>
                </a:solidFill>
                <a:latin typeface="Times New Roman"/>
                <a:cs typeface="Times New Roman"/>
              </a:rPr>
              <a:t>çizim, video </a:t>
            </a:r>
            <a:r>
              <a:rPr lang="tr-TR" sz="2000" spc="-5" dirty="0">
                <a:solidFill>
                  <a:srgbClr val="002060"/>
                </a:solidFill>
                <a:latin typeface="Times New Roman"/>
                <a:cs typeface="Times New Roman"/>
              </a:rPr>
              <a:t>gibi verilerin  saklandığı </a:t>
            </a:r>
            <a:r>
              <a:rPr lang="tr-TR" sz="2000" dirty="0">
                <a:solidFill>
                  <a:srgbClr val="002060"/>
                </a:solidFill>
                <a:latin typeface="Times New Roman"/>
                <a:cs typeface="Times New Roman"/>
              </a:rPr>
              <a:t>ise </a:t>
            </a:r>
            <a:r>
              <a:rPr lang="tr-TR" sz="2000" spc="-5" dirty="0">
                <a:solidFill>
                  <a:srgbClr val="002060"/>
                </a:solidFill>
                <a:latin typeface="Times New Roman"/>
                <a:cs typeface="Times New Roman"/>
              </a:rPr>
              <a:t>bileşenlerdir, her dosya varsayılan olarak </a:t>
            </a:r>
            <a:r>
              <a:rPr lang="tr-TR" sz="2000" dirty="0">
                <a:solidFill>
                  <a:srgbClr val="002060"/>
                </a:solidFill>
                <a:latin typeface="Times New Roman"/>
                <a:cs typeface="Times New Roman"/>
              </a:rPr>
              <a:t>ilişkili </a:t>
            </a:r>
            <a:r>
              <a:rPr lang="tr-TR" sz="2000" spc="-5" dirty="0">
                <a:solidFill>
                  <a:srgbClr val="002060"/>
                </a:solidFill>
                <a:latin typeface="Times New Roman"/>
                <a:cs typeface="Times New Roman"/>
              </a:rPr>
              <a:t>olduğu programla </a:t>
            </a:r>
            <a:r>
              <a:rPr lang="tr-TR" sz="2000" dirty="0">
                <a:solidFill>
                  <a:srgbClr val="002060"/>
                </a:solidFill>
                <a:latin typeface="Times New Roman"/>
                <a:cs typeface="Times New Roman"/>
              </a:rPr>
              <a:t>birlikte  </a:t>
            </a:r>
            <a:r>
              <a:rPr lang="tr-TR" sz="2000" spc="-10" dirty="0">
                <a:solidFill>
                  <a:srgbClr val="002060"/>
                </a:solidFill>
                <a:latin typeface="Times New Roman"/>
                <a:cs typeface="Times New Roman"/>
              </a:rPr>
              <a:t>çalışır, </a:t>
            </a:r>
            <a:r>
              <a:rPr lang="tr-TR" sz="2000" spc="-5" dirty="0">
                <a:solidFill>
                  <a:srgbClr val="002060"/>
                </a:solidFill>
                <a:latin typeface="Times New Roman"/>
                <a:cs typeface="Times New Roman"/>
              </a:rPr>
              <a:t>dosya isimleri “.” </a:t>
            </a:r>
            <a:r>
              <a:rPr lang="tr-TR" sz="2000" dirty="0">
                <a:solidFill>
                  <a:srgbClr val="002060"/>
                </a:solidFill>
                <a:latin typeface="Times New Roman"/>
                <a:cs typeface="Times New Roman"/>
              </a:rPr>
              <a:t>ile </a:t>
            </a:r>
            <a:r>
              <a:rPr lang="tr-TR" sz="2000" spc="-5" dirty="0">
                <a:solidFill>
                  <a:srgbClr val="002060"/>
                </a:solidFill>
                <a:latin typeface="Times New Roman"/>
                <a:cs typeface="Times New Roman"/>
              </a:rPr>
              <a:t>ayrılmış ad </a:t>
            </a:r>
            <a:r>
              <a:rPr lang="tr-TR" sz="2000" dirty="0">
                <a:solidFill>
                  <a:srgbClr val="002060"/>
                </a:solidFill>
                <a:latin typeface="Times New Roman"/>
                <a:cs typeface="Times New Roman"/>
              </a:rPr>
              <a:t>ve </a:t>
            </a:r>
            <a:r>
              <a:rPr lang="tr-TR" sz="2000" spc="-5" dirty="0">
                <a:solidFill>
                  <a:srgbClr val="002060"/>
                </a:solidFill>
                <a:latin typeface="Times New Roman"/>
                <a:cs typeface="Times New Roman"/>
              </a:rPr>
              <a:t>uzantıdan </a:t>
            </a:r>
            <a:r>
              <a:rPr lang="tr-TR" sz="2000" spc="-5" dirty="0" smtClean="0">
                <a:solidFill>
                  <a:srgbClr val="002060"/>
                </a:solidFill>
                <a:latin typeface="Times New Roman"/>
                <a:cs typeface="Times New Roman"/>
              </a:rPr>
              <a:t>oluşur (“</a:t>
            </a:r>
            <a:r>
              <a:rPr lang="tr-TR" sz="2000" spc="-5" dirty="0">
                <a:solidFill>
                  <a:srgbClr val="002060"/>
                </a:solidFill>
                <a:latin typeface="Times New Roman"/>
                <a:cs typeface="Times New Roman"/>
              </a:rPr>
              <a:t>yenibelge.doc” gibi) </a:t>
            </a:r>
            <a:r>
              <a:rPr lang="tr-TR" sz="2000" dirty="0">
                <a:solidFill>
                  <a:srgbClr val="002060"/>
                </a:solidFill>
                <a:latin typeface="Times New Roman"/>
                <a:cs typeface="Times New Roman"/>
              </a:rPr>
              <a:t>burada </a:t>
            </a:r>
            <a:r>
              <a:rPr lang="tr-TR" sz="2000" spc="-5" dirty="0" smtClean="0">
                <a:solidFill>
                  <a:srgbClr val="002060"/>
                </a:solidFill>
                <a:latin typeface="Times New Roman"/>
                <a:cs typeface="Times New Roman"/>
              </a:rPr>
              <a:t>“.</a:t>
            </a:r>
            <a:r>
              <a:rPr lang="tr-TR" sz="2000" spc="-5" dirty="0" err="1">
                <a:solidFill>
                  <a:srgbClr val="002060"/>
                </a:solidFill>
                <a:latin typeface="Times New Roman"/>
                <a:cs typeface="Times New Roman"/>
              </a:rPr>
              <a:t>doc</a:t>
            </a:r>
            <a:r>
              <a:rPr lang="tr-TR" sz="2000" spc="-5" dirty="0">
                <a:solidFill>
                  <a:srgbClr val="002060"/>
                </a:solidFill>
                <a:latin typeface="Times New Roman"/>
                <a:cs typeface="Times New Roman"/>
              </a:rPr>
              <a:t>” </a:t>
            </a:r>
            <a:r>
              <a:rPr lang="tr-TR" sz="2000" dirty="0">
                <a:solidFill>
                  <a:srgbClr val="002060"/>
                </a:solidFill>
                <a:latin typeface="Times New Roman"/>
                <a:cs typeface="Times New Roman"/>
              </a:rPr>
              <a:t>uzantısı o dosyanın </a:t>
            </a:r>
            <a:r>
              <a:rPr lang="tr-TR" sz="2000" spc="-5" dirty="0">
                <a:solidFill>
                  <a:srgbClr val="002060"/>
                </a:solidFill>
                <a:latin typeface="Times New Roman"/>
                <a:cs typeface="Times New Roman"/>
              </a:rPr>
              <a:t>hangi programla </a:t>
            </a:r>
            <a:r>
              <a:rPr lang="tr-TR" sz="2000" dirty="0">
                <a:solidFill>
                  <a:srgbClr val="002060"/>
                </a:solidFill>
                <a:latin typeface="Times New Roman"/>
                <a:cs typeface="Times New Roman"/>
              </a:rPr>
              <a:t>ilişkili </a:t>
            </a:r>
            <a:r>
              <a:rPr lang="tr-TR" sz="2000" spc="-5" dirty="0">
                <a:solidFill>
                  <a:srgbClr val="002060"/>
                </a:solidFill>
                <a:latin typeface="Times New Roman"/>
                <a:cs typeface="Times New Roman"/>
              </a:rPr>
              <a:t>olduğunu </a:t>
            </a:r>
            <a:r>
              <a:rPr lang="tr-TR" sz="2000" dirty="0">
                <a:solidFill>
                  <a:srgbClr val="002060"/>
                </a:solidFill>
                <a:latin typeface="Times New Roman"/>
                <a:cs typeface="Times New Roman"/>
              </a:rPr>
              <a:t>da </a:t>
            </a:r>
            <a:r>
              <a:rPr lang="tr-TR" sz="2000" spc="-10" dirty="0">
                <a:solidFill>
                  <a:srgbClr val="002060"/>
                </a:solidFill>
                <a:latin typeface="Times New Roman"/>
                <a:cs typeface="Times New Roman"/>
              </a:rPr>
              <a:t>belirler, </a:t>
            </a:r>
            <a:r>
              <a:rPr lang="tr-TR" sz="2000" spc="-5" dirty="0">
                <a:solidFill>
                  <a:srgbClr val="002060"/>
                </a:solidFill>
                <a:latin typeface="Times New Roman"/>
                <a:cs typeface="Times New Roman"/>
              </a:rPr>
              <a:t>“.</a:t>
            </a:r>
            <a:r>
              <a:rPr lang="tr-TR" sz="2000" spc="-5" dirty="0" err="1">
                <a:solidFill>
                  <a:srgbClr val="002060"/>
                </a:solidFill>
                <a:latin typeface="Times New Roman"/>
                <a:cs typeface="Times New Roman"/>
              </a:rPr>
              <a:t>exe</a:t>
            </a:r>
            <a:r>
              <a:rPr lang="tr-TR" sz="2000" spc="-5" dirty="0">
                <a:solidFill>
                  <a:srgbClr val="002060"/>
                </a:solidFill>
                <a:latin typeface="Times New Roman"/>
                <a:cs typeface="Times New Roman"/>
              </a:rPr>
              <a:t>” program  dosyalarına ait uzantılardır (örnek olarak “winword.exe” </a:t>
            </a:r>
            <a:r>
              <a:rPr lang="tr-TR" sz="2000" dirty="0" err="1">
                <a:solidFill>
                  <a:srgbClr val="002060"/>
                </a:solidFill>
                <a:latin typeface="Times New Roman"/>
                <a:cs typeface="Times New Roman"/>
              </a:rPr>
              <a:t>word</a:t>
            </a:r>
            <a:r>
              <a:rPr lang="tr-TR" sz="2000" dirty="0">
                <a:solidFill>
                  <a:srgbClr val="002060"/>
                </a:solidFill>
                <a:latin typeface="Times New Roman"/>
                <a:cs typeface="Times New Roman"/>
              </a:rPr>
              <a:t> programını </a:t>
            </a:r>
            <a:r>
              <a:rPr lang="tr-TR" sz="2000" spc="-5" dirty="0">
                <a:solidFill>
                  <a:srgbClr val="002060"/>
                </a:solidFill>
                <a:latin typeface="Times New Roman"/>
                <a:cs typeface="Times New Roman"/>
              </a:rPr>
              <a:t>ifade eder)  aşağıdaki </a:t>
            </a:r>
            <a:r>
              <a:rPr lang="tr-TR" sz="2000" dirty="0">
                <a:solidFill>
                  <a:srgbClr val="002060"/>
                </a:solidFill>
                <a:latin typeface="Times New Roman"/>
                <a:cs typeface="Times New Roman"/>
              </a:rPr>
              <a:t>resimde </a:t>
            </a:r>
            <a:r>
              <a:rPr lang="tr-TR" sz="2000" spc="-5" dirty="0">
                <a:solidFill>
                  <a:srgbClr val="002060"/>
                </a:solidFill>
                <a:latin typeface="Times New Roman"/>
                <a:cs typeface="Times New Roman"/>
              </a:rPr>
              <a:t>görüldüğü gibi </a:t>
            </a:r>
            <a:r>
              <a:rPr lang="tr-TR" sz="2000" dirty="0">
                <a:solidFill>
                  <a:srgbClr val="002060"/>
                </a:solidFill>
                <a:latin typeface="Times New Roman"/>
                <a:cs typeface="Times New Roman"/>
              </a:rPr>
              <a:t>her dosyanın </a:t>
            </a:r>
            <a:r>
              <a:rPr lang="tr-TR" sz="2000" spc="-5" dirty="0">
                <a:solidFill>
                  <a:srgbClr val="002060"/>
                </a:solidFill>
                <a:latin typeface="Times New Roman"/>
                <a:cs typeface="Times New Roman"/>
              </a:rPr>
              <a:t>simgesi ait olduğu </a:t>
            </a:r>
            <a:r>
              <a:rPr lang="tr-TR" sz="2000" spc="-5" dirty="0" smtClean="0">
                <a:solidFill>
                  <a:srgbClr val="002060"/>
                </a:solidFill>
                <a:latin typeface="Times New Roman"/>
                <a:cs typeface="Times New Roman"/>
              </a:rPr>
              <a:t>türe (</a:t>
            </a:r>
            <a:r>
              <a:rPr lang="tr-TR" sz="2000" spc="-5" dirty="0">
                <a:solidFill>
                  <a:srgbClr val="002060"/>
                </a:solidFill>
                <a:latin typeface="Times New Roman"/>
                <a:cs typeface="Times New Roman"/>
              </a:rPr>
              <a:t>uygulama, belge  </a:t>
            </a:r>
            <a:r>
              <a:rPr lang="tr-TR" sz="2000" dirty="0">
                <a:solidFill>
                  <a:srgbClr val="002060"/>
                </a:solidFill>
                <a:latin typeface="Times New Roman"/>
                <a:cs typeface="Times New Roman"/>
              </a:rPr>
              <a:t>vs</a:t>
            </a:r>
            <a:r>
              <a:rPr lang="tr-TR" sz="2000" dirty="0" smtClean="0">
                <a:solidFill>
                  <a:srgbClr val="002060"/>
                </a:solidFill>
                <a:latin typeface="Times New Roman"/>
                <a:cs typeface="Times New Roman"/>
              </a:rPr>
              <a:t>.) </a:t>
            </a:r>
            <a:r>
              <a:rPr lang="tr-TR" sz="2000" spc="-5" dirty="0">
                <a:solidFill>
                  <a:srgbClr val="002060"/>
                </a:solidFill>
                <a:latin typeface="Times New Roman"/>
                <a:cs typeface="Times New Roman"/>
              </a:rPr>
              <a:t>göre </a:t>
            </a:r>
            <a:r>
              <a:rPr lang="tr-TR" sz="2000" dirty="0">
                <a:solidFill>
                  <a:srgbClr val="002060"/>
                </a:solidFill>
                <a:latin typeface="Times New Roman"/>
                <a:cs typeface="Times New Roman"/>
              </a:rPr>
              <a:t>farklılık</a:t>
            </a:r>
            <a:r>
              <a:rPr lang="tr-TR" sz="2000" spc="-35" dirty="0">
                <a:solidFill>
                  <a:srgbClr val="002060"/>
                </a:solidFill>
                <a:latin typeface="Times New Roman"/>
                <a:cs typeface="Times New Roman"/>
              </a:rPr>
              <a:t> </a:t>
            </a:r>
            <a:r>
              <a:rPr lang="tr-TR" sz="2000" spc="-10" dirty="0">
                <a:solidFill>
                  <a:srgbClr val="002060"/>
                </a:solidFill>
                <a:latin typeface="Times New Roman"/>
                <a:cs typeface="Times New Roman"/>
              </a:rPr>
              <a:t>göstermektedir.</a:t>
            </a:r>
            <a:endParaRPr lang="tr-TR" sz="2000" dirty="0">
              <a:solidFill>
                <a:srgbClr val="002060"/>
              </a:solidFill>
              <a:latin typeface="Times New Roman"/>
              <a:cs typeface="Times New Roman"/>
            </a:endParaRPr>
          </a:p>
          <a:p>
            <a:endParaRPr lang="tr-TR" sz="2000" dirty="0">
              <a:solidFill>
                <a:srgbClr val="002060"/>
              </a:solidFill>
            </a:endParaRPr>
          </a:p>
        </p:txBody>
      </p:sp>
    </p:spTree>
    <p:extLst>
      <p:ext uri="{BB962C8B-B14F-4D97-AF65-F5344CB8AC3E}">
        <p14:creationId xmlns:p14="http://schemas.microsoft.com/office/powerpoint/2010/main" val="125305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4" name="object 4"/>
          <p:cNvSpPr/>
          <p:nvPr/>
        </p:nvSpPr>
        <p:spPr>
          <a:xfrm>
            <a:off x="1318957" y="2831124"/>
            <a:ext cx="4615851" cy="1450730"/>
          </a:xfrm>
          <a:prstGeom prst="rect">
            <a:avLst/>
          </a:prstGeom>
          <a:blipFill>
            <a:blip r:embed="rId2" cstate="email">
              <a:extLst>
                <a:ext uri="{28A0092B-C50C-407E-A947-70E740481C1C}">
                  <a14:useLocalDpi xmlns:a14="http://schemas.microsoft.com/office/drawing/2010/main"/>
                </a:ext>
              </a:extLst>
            </a:blip>
            <a:srcRect/>
            <a:stretch>
              <a:fillRect t="-7372" b="-20312"/>
            </a:stretch>
          </a:blipFill>
        </p:spPr>
        <p:txBody>
          <a:bodyPr wrap="square" lIns="0" tIns="0" rIns="0" bIns="0" rtlCol="0"/>
          <a:lstStyle/>
          <a:p>
            <a:endParaRPr/>
          </a:p>
        </p:txBody>
      </p:sp>
      <p:graphicFrame>
        <p:nvGraphicFramePr>
          <p:cNvPr id="5" name="object 2"/>
          <p:cNvGraphicFramePr>
            <a:graphicFrameLocks noGrp="1"/>
          </p:cNvGraphicFramePr>
          <p:nvPr>
            <p:extLst>
              <p:ext uri="{D42A27DB-BD31-4B8C-83A1-F6EECF244321}">
                <p14:modId xmlns:p14="http://schemas.microsoft.com/office/powerpoint/2010/main" val="2053790793"/>
              </p:ext>
            </p:extLst>
          </p:nvPr>
        </p:nvGraphicFramePr>
        <p:xfrm>
          <a:off x="6154672" y="2017485"/>
          <a:ext cx="5001008" cy="3248756"/>
        </p:xfrm>
        <a:graphic>
          <a:graphicData uri="http://schemas.openxmlformats.org/drawingml/2006/table">
            <a:tbl>
              <a:tblPr firstRow="1" bandRow="1">
                <a:tableStyleId>{2D5ABB26-0587-4C30-8999-92F81FD0307C}</a:tableStyleId>
              </a:tblPr>
              <a:tblGrid>
                <a:gridCol w="1899353">
                  <a:extLst>
                    <a:ext uri="{9D8B030D-6E8A-4147-A177-3AD203B41FA5}">
                      <a16:colId xmlns="" xmlns:a16="http://schemas.microsoft.com/office/drawing/2014/main" val="20000"/>
                    </a:ext>
                  </a:extLst>
                </a:gridCol>
                <a:gridCol w="1451200">
                  <a:extLst>
                    <a:ext uri="{9D8B030D-6E8A-4147-A177-3AD203B41FA5}">
                      <a16:colId xmlns="" xmlns:a16="http://schemas.microsoft.com/office/drawing/2014/main" val="20001"/>
                    </a:ext>
                  </a:extLst>
                </a:gridCol>
                <a:gridCol w="1650455">
                  <a:extLst>
                    <a:ext uri="{9D8B030D-6E8A-4147-A177-3AD203B41FA5}">
                      <a16:colId xmlns="" xmlns:a16="http://schemas.microsoft.com/office/drawing/2014/main" val="20002"/>
                    </a:ext>
                  </a:extLst>
                </a:gridCol>
              </a:tblGrid>
              <a:tr h="223220">
                <a:tc>
                  <a:txBody>
                    <a:bodyPr/>
                    <a:lstStyle/>
                    <a:p>
                      <a:pPr marL="33020">
                        <a:lnSpc>
                          <a:spcPct val="100000"/>
                        </a:lnSpc>
                        <a:spcBef>
                          <a:spcPts val="180"/>
                        </a:spcBef>
                      </a:pPr>
                      <a:r>
                        <a:rPr sz="1200" b="1" dirty="0">
                          <a:solidFill>
                            <a:srgbClr val="000009"/>
                          </a:solidFill>
                          <a:latin typeface="Times New Roman"/>
                          <a:cs typeface="Times New Roman"/>
                        </a:rPr>
                        <a:t>Dosya</a:t>
                      </a:r>
                      <a:r>
                        <a:rPr sz="1200" b="1" spc="-75" dirty="0">
                          <a:solidFill>
                            <a:srgbClr val="000009"/>
                          </a:solidFill>
                          <a:latin typeface="Times New Roman"/>
                          <a:cs typeface="Times New Roman"/>
                        </a:rPr>
                        <a:t> </a:t>
                      </a:r>
                      <a:r>
                        <a:rPr sz="1200" b="1" spc="-5" dirty="0">
                          <a:solidFill>
                            <a:srgbClr val="000009"/>
                          </a:solidFill>
                          <a:latin typeface="Times New Roman"/>
                          <a:cs typeface="Times New Roman"/>
                        </a:rPr>
                        <a:t>uzantısı</a:t>
                      </a:r>
                      <a:endParaRPr sz="1200" dirty="0">
                        <a:latin typeface="Times New Roman"/>
                        <a:cs typeface="Times New Roman"/>
                      </a:endParaRPr>
                    </a:p>
                  </a:txBody>
                  <a:tcPr marL="0" marR="0" marT="22860" marB="0">
                    <a:lnL w="3048">
                      <a:solidFill>
                        <a:srgbClr val="000000"/>
                      </a:solidFill>
                      <a:prstDash val="solid"/>
                    </a:lnL>
                    <a:lnR w="3048">
                      <a:solidFill>
                        <a:srgbClr val="000000"/>
                      </a:solidFill>
                      <a:prstDash val="solid"/>
                    </a:lnR>
                    <a:lnT w="3048">
                      <a:solidFill>
                        <a:srgbClr val="000000"/>
                      </a:solidFill>
                      <a:prstDash val="solid"/>
                    </a:lnT>
                    <a:lnB w="3048">
                      <a:solidFill>
                        <a:srgbClr val="000000"/>
                      </a:solidFill>
                      <a:prstDash val="solid"/>
                    </a:lnB>
                  </a:tcPr>
                </a:tc>
                <a:tc>
                  <a:txBody>
                    <a:bodyPr/>
                    <a:lstStyle/>
                    <a:p>
                      <a:pPr marL="33020">
                        <a:lnSpc>
                          <a:spcPct val="100000"/>
                        </a:lnSpc>
                        <a:spcBef>
                          <a:spcPts val="180"/>
                        </a:spcBef>
                      </a:pPr>
                      <a:r>
                        <a:rPr sz="1200" b="1" spc="-5" dirty="0">
                          <a:solidFill>
                            <a:srgbClr val="000009"/>
                          </a:solidFill>
                          <a:latin typeface="Times New Roman"/>
                          <a:cs typeface="Times New Roman"/>
                        </a:rPr>
                        <a:t>Türü</a:t>
                      </a:r>
                      <a:endParaRPr sz="1200">
                        <a:latin typeface="Times New Roman"/>
                        <a:cs typeface="Times New Roman"/>
                      </a:endParaRPr>
                    </a:p>
                  </a:txBody>
                  <a:tcPr marL="0" marR="0" marT="22860" marB="0">
                    <a:lnL w="3048">
                      <a:solidFill>
                        <a:srgbClr val="000000"/>
                      </a:solidFill>
                      <a:prstDash val="solid"/>
                    </a:lnL>
                    <a:lnR w="3047">
                      <a:solidFill>
                        <a:srgbClr val="000000"/>
                      </a:solidFill>
                      <a:prstDash val="solid"/>
                    </a:lnR>
                    <a:lnT w="3048">
                      <a:solidFill>
                        <a:srgbClr val="000000"/>
                      </a:solidFill>
                      <a:prstDash val="solid"/>
                    </a:lnT>
                    <a:lnB w="3048">
                      <a:solidFill>
                        <a:srgbClr val="000000"/>
                      </a:solidFill>
                      <a:prstDash val="solid"/>
                    </a:lnB>
                  </a:tcPr>
                </a:tc>
                <a:tc>
                  <a:txBody>
                    <a:bodyPr/>
                    <a:lstStyle/>
                    <a:p>
                      <a:pPr marL="31750">
                        <a:lnSpc>
                          <a:spcPct val="100000"/>
                        </a:lnSpc>
                        <a:spcBef>
                          <a:spcPts val="180"/>
                        </a:spcBef>
                      </a:pPr>
                      <a:r>
                        <a:rPr sz="1200" b="1" spc="-5" dirty="0">
                          <a:solidFill>
                            <a:srgbClr val="000009"/>
                          </a:solidFill>
                          <a:latin typeface="Times New Roman"/>
                          <a:cs typeface="Times New Roman"/>
                        </a:rPr>
                        <a:t>Program</a:t>
                      </a:r>
                      <a:endParaRPr sz="1200" dirty="0">
                        <a:latin typeface="Times New Roman"/>
                        <a:cs typeface="Times New Roman"/>
                      </a:endParaRPr>
                    </a:p>
                  </a:txBody>
                  <a:tcPr marL="0" marR="0" marT="22860" marB="0">
                    <a:lnL w="3047">
                      <a:solidFill>
                        <a:srgbClr val="000000"/>
                      </a:solidFill>
                      <a:prstDash val="solid"/>
                    </a:lnL>
                    <a:lnR w="3048">
                      <a:solidFill>
                        <a:srgbClr val="000000"/>
                      </a:solidFill>
                      <a:prstDash val="solid"/>
                    </a:lnR>
                    <a:lnT w="3048">
                      <a:solidFill>
                        <a:srgbClr val="000000"/>
                      </a:solidFill>
                      <a:prstDash val="solid"/>
                    </a:lnT>
                    <a:lnB w="3048">
                      <a:solidFill>
                        <a:srgbClr val="000000"/>
                      </a:solidFill>
                      <a:prstDash val="solid"/>
                    </a:lnB>
                  </a:tcPr>
                </a:tc>
                <a:extLst>
                  <a:ext uri="{0D108BD9-81ED-4DB2-BD59-A6C34878D82A}">
                    <a16:rowId xmlns="" xmlns:a16="http://schemas.microsoft.com/office/drawing/2014/main" val="10000"/>
                  </a:ext>
                </a:extLst>
              </a:tr>
              <a:tr h="220482">
                <a:tc>
                  <a:txBody>
                    <a:bodyPr/>
                    <a:lstStyle/>
                    <a:p>
                      <a:pPr marL="33020">
                        <a:lnSpc>
                          <a:spcPct val="100000"/>
                        </a:lnSpc>
                        <a:spcBef>
                          <a:spcPts val="130"/>
                        </a:spcBef>
                      </a:pPr>
                      <a:r>
                        <a:rPr sz="1200" dirty="0">
                          <a:solidFill>
                            <a:srgbClr val="000009"/>
                          </a:solidFill>
                          <a:latin typeface="Times New Roman"/>
                          <a:cs typeface="Times New Roman"/>
                        </a:rPr>
                        <a:t>.exe/.com/.bat</a:t>
                      </a:r>
                      <a:endParaRPr sz="1200">
                        <a:latin typeface="Times New Roman"/>
                        <a:cs typeface="Times New Roman"/>
                      </a:endParaRPr>
                    </a:p>
                  </a:txBody>
                  <a:tcPr marL="0" marR="0" marT="16510" marB="0">
                    <a:lnL w="3048">
                      <a:solidFill>
                        <a:srgbClr val="000000"/>
                      </a:solidFill>
                      <a:prstDash val="solid"/>
                    </a:lnL>
                    <a:lnR w="3048">
                      <a:solidFill>
                        <a:srgbClr val="000000"/>
                      </a:solidFill>
                      <a:prstDash val="solid"/>
                    </a:lnR>
                    <a:lnT w="3048">
                      <a:solidFill>
                        <a:srgbClr val="000000"/>
                      </a:solidFill>
                      <a:prstDash val="solid"/>
                    </a:lnT>
                    <a:lnB w="3047">
                      <a:solidFill>
                        <a:srgbClr val="000000"/>
                      </a:solidFill>
                      <a:prstDash val="solid"/>
                    </a:lnB>
                  </a:tcPr>
                </a:tc>
                <a:tc>
                  <a:txBody>
                    <a:bodyPr/>
                    <a:lstStyle/>
                    <a:p>
                      <a:pPr marL="33020">
                        <a:lnSpc>
                          <a:spcPct val="100000"/>
                        </a:lnSpc>
                        <a:spcBef>
                          <a:spcPts val="130"/>
                        </a:spcBef>
                      </a:pPr>
                      <a:r>
                        <a:rPr sz="1200" spc="-5" dirty="0">
                          <a:solidFill>
                            <a:srgbClr val="000009"/>
                          </a:solidFill>
                          <a:latin typeface="Times New Roman"/>
                          <a:cs typeface="Times New Roman"/>
                        </a:rPr>
                        <a:t>Uygulama</a:t>
                      </a:r>
                      <a:endParaRPr sz="1200">
                        <a:latin typeface="Times New Roman"/>
                        <a:cs typeface="Times New Roman"/>
                      </a:endParaRPr>
                    </a:p>
                  </a:txBody>
                  <a:tcPr marL="0" marR="0" marT="16510" marB="0">
                    <a:lnL w="3048">
                      <a:solidFill>
                        <a:srgbClr val="000000"/>
                      </a:solidFill>
                      <a:prstDash val="solid"/>
                    </a:lnL>
                    <a:lnR w="3047">
                      <a:solidFill>
                        <a:srgbClr val="000000"/>
                      </a:solidFill>
                      <a:prstDash val="solid"/>
                    </a:lnR>
                    <a:lnT w="3048">
                      <a:solidFill>
                        <a:srgbClr val="000000"/>
                      </a:solidFill>
                      <a:prstDash val="solid"/>
                    </a:lnT>
                    <a:lnB w="3047">
                      <a:solidFill>
                        <a:srgbClr val="000000"/>
                      </a:solidFill>
                      <a:prstDash val="solid"/>
                    </a:lnB>
                  </a:tcPr>
                </a:tc>
                <a:tc>
                  <a:txBody>
                    <a:bodyPr/>
                    <a:lstStyle/>
                    <a:p>
                      <a:pPr marL="31750">
                        <a:lnSpc>
                          <a:spcPct val="100000"/>
                        </a:lnSpc>
                        <a:spcBef>
                          <a:spcPts val="130"/>
                        </a:spcBef>
                      </a:pPr>
                      <a:r>
                        <a:rPr sz="1200" spc="-5" dirty="0">
                          <a:solidFill>
                            <a:srgbClr val="000009"/>
                          </a:solidFill>
                          <a:latin typeface="Times New Roman"/>
                          <a:cs typeface="Times New Roman"/>
                        </a:rPr>
                        <a:t>Çalışabilir</a:t>
                      </a:r>
                      <a:r>
                        <a:rPr sz="1200" spc="-35" dirty="0">
                          <a:solidFill>
                            <a:srgbClr val="000009"/>
                          </a:solidFill>
                          <a:latin typeface="Times New Roman"/>
                          <a:cs typeface="Times New Roman"/>
                        </a:rPr>
                        <a:t> </a:t>
                      </a:r>
                      <a:r>
                        <a:rPr sz="1200" spc="-5" dirty="0">
                          <a:solidFill>
                            <a:srgbClr val="000009"/>
                          </a:solidFill>
                          <a:latin typeface="Times New Roman"/>
                          <a:cs typeface="Times New Roman"/>
                        </a:rPr>
                        <a:t>uygulama</a:t>
                      </a:r>
                      <a:endParaRPr sz="1200">
                        <a:latin typeface="Times New Roman"/>
                        <a:cs typeface="Times New Roman"/>
                      </a:endParaRPr>
                    </a:p>
                  </a:txBody>
                  <a:tcPr marL="0" marR="0" marT="16510" marB="0">
                    <a:lnL w="3047">
                      <a:solidFill>
                        <a:srgbClr val="000000"/>
                      </a:solidFill>
                      <a:prstDash val="solid"/>
                    </a:lnL>
                    <a:lnR w="3048">
                      <a:solidFill>
                        <a:srgbClr val="000000"/>
                      </a:solidFill>
                      <a:prstDash val="solid"/>
                    </a:lnR>
                    <a:lnT w="3048">
                      <a:solidFill>
                        <a:srgbClr val="000000"/>
                      </a:solidFill>
                      <a:prstDash val="solid"/>
                    </a:lnT>
                    <a:lnB w="3047">
                      <a:solidFill>
                        <a:srgbClr val="000000"/>
                      </a:solidFill>
                      <a:prstDash val="solid"/>
                    </a:lnB>
                  </a:tcPr>
                </a:tc>
                <a:extLst>
                  <a:ext uri="{0D108BD9-81ED-4DB2-BD59-A6C34878D82A}">
                    <a16:rowId xmlns="" xmlns:a16="http://schemas.microsoft.com/office/drawing/2014/main" val="10001"/>
                  </a:ext>
                </a:extLst>
              </a:tr>
              <a:tr h="220482">
                <a:tc>
                  <a:txBody>
                    <a:bodyPr/>
                    <a:lstStyle/>
                    <a:p>
                      <a:pPr marL="33020">
                        <a:lnSpc>
                          <a:spcPct val="100000"/>
                        </a:lnSpc>
                        <a:spcBef>
                          <a:spcPts val="130"/>
                        </a:spcBef>
                      </a:pPr>
                      <a:r>
                        <a:rPr sz="1200" dirty="0">
                          <a:solidFill>
                            <a:srgbClr val="000009"/>
                          </a:solidFill>
                          <a:latin typeface="Times New Roman"/>
                          <a:cs typeface="Times New Roman"/>
                        </a:rPr>
                        <a:t>.msi</a:t>
                      </a:r>
                      <a:endParaRPr sz="1200">
                        <a:latin typeface="Times New Roman"/>
                        <a:cs typeface="Times New Roman"/>
                      </a:endParaRPr>
                    </a:p>
                  </a:txBody>
                  <a:tcPr marL="0" marR="0" marT="16510" marB="0">
                    <a:lnL w="3048">
                      <a:solidFill>
                        <a:srgbClr val="000000"/>
                      </a:solidFill>
                      <a:prstDash val="solid"/>
                    </a:lnL>
                    <a:lnR w="3048">
                      <a:solidFill>
                        <a:srgbClr val="000000"/>
                      </a:solidFill>
                      <a:prstDash val="solid"/>
                    </a:lnR>
                    <a:lnT w="3047">
                      <a:solidFill>
                        <a:srgbClr val="000000"/>
                      </a:solidFill>
                      <a:prstDash val="solid"/>
                    </a:lnT>
                    <a:lnB w="3047">
                      <a:solidFill>
                        <a:srgbClr val="000000"/>
                      </a:solidFill>
                      <a:prstDash val="solid"/>
                    </a:lnB>
                  </a:tcPr>
                </a:tc>
                <a:tc>
                  <a:txBody>
                    <a:bodyPr/>
                    <a:lstStyle/>
                    <a:p>
                      <a:pPr marL="33020">
                        <a:lnSpc>
                          <a:spcPct val="100000"/>
                        </a:lnSpc>
                        <a:spcBef>
                          <a:spcPts val="130"/>
                        </a:spcBef>
                      </a:pPr>
                      <a:r>
                        <a:rPr sz="1200" spc="-5" dirty="0">
                          <a:solidFill>
                            <a:srgbClr val="000009"/>
                          </a:solidFill>
                          <a:latin typeface="Times New Roman"/>
                          <a:cs typeface="Times New Roman"/>
                        </a:rPr>
                        <a:t>Uygulama</a:t>
                      </a:r>
                      <a:endParaRPr sz="1200">
                        <a:latin typeface="Times New Roman"/>
                        <a:cs typeface="Times New Roman"/>
                      </a:endParaRPr>
                    </a:p>
                  </a:txBody>
                  <a:tcPr marL="0" marR="0" marT="16510" marB="0">
                    <a:lnL w="3048">
                      <a:solidFill>
                        <a:srgbClr val="000000"/>
                      </a:solidFill>
                      <a:prstDash val="solid"/>
                    </a:lnL>
                    <a:lnR w="3047">
                      <a:solidFill>
                        <a:srgbClr val="000000"/>
                      </a:solidFill>
                      <a:prstDash val="solid"/>
                    </a:lnR>
                    <a:lnT w="3047">
                      <a:solidFill>
                        <a:srgbClr val="000000"/>
                      </a:solidFill>
                      <a:prstDash val="solid"/>
                    </a:lnT>
                    <a:lnB w="3047">
                      <a:solidFill>
                        <a:srgbClr val="000000"/>
                      </a:solidFill>
                      <a:prstDash val="solid"/>
                    </a:lnB>
                  </a:tcPr>
                </a:tc>
                <a:tc>
                  <a:txBody>
                    <a:bodyPr/>
                    <a:lstStyle/>
                    <a:p>
                      <a:pPr marL="31750">
                        <a:lnSpc>
                          <a:spcPct val="100000"/>
                        </a:lnSpc>
                        <a:spcBef>
                          <a:spcPts val="130"/>
                        </a:spcBef>
                      </a:pPr>
                      <a:r>
                        <a:rPr sz="1200" spc="-5" dirty="0">
                          <a:solidFill>
                            <a:srgbClr val="000009"/>
                          </a:solidFill>
                          <a:latin typeface="Times New Roman"/>
                          <a:cs typeface="Times New Roman"/>
                        </a:rPr>
                        <a:t>Setup/kurulum</a:t>
                      </a:r>
                      <a:r>
                        <a:rPr sz="1200" spc="-25" dirty="0">
                          <a:solidFill>
                            <a:srgbClr val="000009"/>
                          </a:solidFill>
                          <a:latin typeface="Times New Roman"/>
                          <a:cs typeface="Times New Roman"/>
                        </a:rPr>
                        <a:t> </a:t>
                      </a:r>
                      <a:r>
                        <a:rPr sz="1200" spc="-5" dirty="0">
                          <a:solidFill>
                            <a:srgbClr val="000009"/>
                          </a:solidFill>
                          <a:latin typeface="Times New Roman"/>
                          <a:cs typeface="Times New Roman"/>
                        </a:rPr>
                        <a:t>dosyası</a:t>
                      </a:r>
                      <a:endParaRPr sz="1200">
                        <a:latin typeface="Times New Roman"/>
                        <a:cs typeface="Times New Roman"/>
                      </a:endParaRPr>
                    </a:p>
                  </a:txBody>
                  <a:tcPr marL="0" marR="0" marT="16510" marB="0">
                    <a:lnL w="3047">
                      <a:solidFill>
                        <a:srgbClr val="000000"/>
                      </a:solidFill>
                      <a:prstDash val="solid"/>
                    </a:lnL>
                    <a:lnR w="3048">
                      <a:solidFill>
                        <a:srgbClr val="000000"/>
                      </a:solidFill>
                      <a:prstDash val="solid"/>
                    </a:lnR>
                    <a:lnT w="3047">
                      <a:solidFill>
                        <a:srgbClr val="000000"/>
                      </a:solidFill>
                      <a:prstDash val="solid"/>
                    </a:lnT>
                    <a:lnB w="3047">
                      <a:solidFill>
                        <a:srgbClr val="000000"/>
                      </a:solidFill>
                      <a:prstDash val="solid"/>
                    </a:lnB>
                  </a:tcPr>
                </a:tc>
                <a:extLst>
                  <a:ext uri="{0D108BD9-81ED-4DB2-BD59-A6C34878D82A}">
                    <a16:rowId xmlns="" xmlns:a16="http://schemas.microsoft.com/office/drawing/2014/main" val="10002"/>
                  </a:ext>
                </a:extLst>
              </a:tr>
              <a:tr h="220481">
                <a:tc>
                  <a:txBody>
                    <a:bodyPr/>
                    <a:lstStyle/>
                    <a:p>
                      <a:pPr marL="33020">
                        <a:lnSpc>
                          <a:spcPct val="100000"/>
                        </a:lnSpc>
                        <a:spcBef>
                          <a:spcPts val="130"/>
                        </a:spcBef>
                      </a:pPr>
                      <a:r>
                        <a:rPr sz="1200" spc="-5" dirty="0">
                          <a:solidFill>
                            <a:srgbClr val="000009"/>
                          </a:solidFill>
                          <a:latin typeface="Times New Roman"/>
                          <a:cs typeface="Times New Roman"/>
                        </a:rPr>
                        <a:t>.txt/.doc/.docx</a:t>
                      </a:r>
                      <a:endParaRPr sz="1200">
                        <a:latin typeface="Times New Roman"/>
                        <a:cs typeface="Times New Roman"/>
                      </a:endParaRPr>
                    </a:p>
                  </a:txBody>
                  <a:tcPr marL="0" marR="0" marT="16510" marB="0">
                    <a:lnL w="3048">
                      <a:solidFill>
                        <a:srgbClr val="000000"/>
                      </a:solidFill>
                      <a:prstDash val="solid"/>
                    </a:lnL>
                    <a:lnR w="3048">
                      <a:solidFill>
                        <a:srgbClr val="000000"/>
                      </a:solidFill>
                      <a:prstDash val="solid"/>
                    </a:lnR>
                    <a:lnT w="3047">
                      <a:solidFill>
                        <a:srgbClr val="000000"/>
                      </a:solidFill>
                      <a:prstDash val="solid"/>
                    </a:lnT>
                    <a:lnB w="3047">
                      <a:solidFill>
                        <a:srgbClr val="000000"/>
                      </a:solidFill>
                      <a:prstDash val="solid"/>
                    </a:lnB>
                  </a:tcPr>
                </a:tc>
                <a:tc>
                  <a:txBody>
                    <a:bodyPr/>
                    <a:lstStyle/>
                    <a:p>
                      <a:pPr marL="33020">
                        <a:lnSpc>
                          <a:spcPct val="100000"/>
                        </a:lnSpc>
                        <a:spcBef>
                          <a:spcPts val="130"/>
                        </a:spcBef>
                      </a:pPr>
                      <a:r>
                        <a:rPr sz="1200" spc="-5" dirty="0">
                          <a:solidFill>
                            <a:srgbClr val="000009"/>
                          </a:solidFill>
                          <a:latin typeface="Times New Roman"/>
                          <a:cs typeface="Times New Roman"/>
                        </a:rPr>
                        <a:t>Ofis</a:t>
                      </a:r>
                      <a:r>
                        <a:rPr sz="1200" spc="-95" dirty="0">
                          <a:solidFill>
                            <a:srgbClr val="000009"/>
                          </a:solidFill>
                          <a:latin typeface="Times New Roman"/>
                          <a:cs typeface="Times New Roman"/>
                        </a:rPr>
                        <a:t> </a:t>
                      </a:r>
                      <a:r>
                        <a:rPr sz="1200" dirty="0">
                          <a:solidFill>
                            <a:srgbClr val="000009"/>
                          </a:solidFill>
                          <a:latin typeface="Times New Roman"/>
                          <a:cs typeface="Times New Roman"/>
                        </a:rPr>
                        <a:t>belgesi</a:t>
                      </a:r>
                      <a:endParaRPr sz="1200" dirty="0">
                        <a:latin typeface="Times New Roman"/>
                        <a:cs typeface="Times New Roman"/>
                      </a:endParaRPr>
                    </a:p>
                  </a:txBody>
                  <a:tcPr marL="0" marR="0" marT="16510" marB="0">
                    <a:lnL w="3048">
                      <a:solidFill>
                        <a:srgbClr val="000000"/>
                      </a:solidFill>
                      <a:prstDash val="solid"/>
                    </a:lnL>
                    <a:lnR w="3047">
                      <a:solidFill>
                        <a:srgbClr val="000000"/>
                      </a:solidFill>
                      <a:prstDash val="solid"/>
                    </a:lnR>
                    <a:lnT w="3047">
                      <a:solidFill>
                        <a:srgbClr val="000000"/>
                      </a:solidFill>
                      <a:prstDash val="solid"/>
                    </a:lnT>
                    <a:lnB w="3047">
                      <a:solidFill>
                        <a:srgbClr val="000000"/>
                      </a:solidFill>
                      <a:prstDash val="solid"/>
                    </a:lnB>
                  </a:tcPr>
                </a:tc>
                <a:tc>
                  <a:txBody>
                    <a:bodyPr/>
                    <a:lstStyle/>
                    <a:p>
                      <a:pPr marL="31750">
                        <a:lnSpc>
                          <a:spcPct val="100000"/>
                        </a:lnSpc>
                        <a:spcBef>
                          <a:spcPts val="130"/>
                        </a:spcBef>
                      </a:pPr>
                      <a:r>
                        <a:rPr sz="1200" spc="-25" dirty="0">
                          <a:solidFill>
                            <a:srgbClr val="000009"/>
                          </a:solidFill>
                          <a:latin typeface="Times New Roman"/>
                          <a:cs typeface="Times New Roman"/>
                        </a:rPr>
                        <a:t>Word</a:t>
                      </a:r>
                      <a:endParaRPr sz="1200">
                        <a:latin typeface="Times New Roman"/>
                        <a:cs typeface="Times New Roman"/>
                      </a:endParaRPr>
                    </a:p>
                  </a:txBody>
                  <a:tcPr marL="0" marR="0" marT="16510" marB="0">
                    <a:lnL w="3047">
                      <a:solidFill>
                        <a:srgbClr val="000000"/>
                      </a:solidFill>
                      <a:prstDash val="solid"/>
                    </a:lnL>
                    <a:lnR w="3048">
                      <a:solidFill>
                        <a:srgbClr val="000000"/>
                      </a:solidFill>
                      <a:prstDash val="solid"/>
                    </a:lnR>
                    <a:lnT w="3047">
                      <a:solidFill>
                        <a:srgbClr val="000000"/>
                      </a:solidFill>
                      <a:prstDash val="solid"/>
                    </a:lnT>
                    <a:lnB w="3047">
                      <a:solidFill>
                        <a:srgbClr val="000000"/>
                      </a:solidFill>
                      <a:prstDash val="solid"/>
                    </a:lnB>
                  </a:tcPr>
                </a:tc>
                <a:extLst>
                  <a:ext uri="{0D108BD9-81ED-4DB2-BD59-A6C34878D82A}">
                    <a16:rowId xmlns="" xmlns:a16="http://schemas.microsoft.com/office/drawing/2014/main" val="10003"/>
                  </a:ext>
                </a:extLst>
              </a:tr>
              <a:tr h="220481">
                <a:tc>
                  <a:txBody>
                    <a:bodyPr/>
                    <a:lstStyle/>
                    <a:p>
                      <a:pPr marL="33020">
                        <a:lnSpc>
                          <a:spcPct val="100000"/>
                        </a:lnSpc>
                        <a:spcBef>
                          <a:spcPts val="130"/>
                        </a:spcBef>
                      </a:pPr>
                      <a:r>
                        <a:rPr sz="1200" spc="-5" dirty="0">
                          <a:solidFill>
                            <a:srgbClr val="000009"/>
                          </a:solidFill>
                          <a:latin typeface="Times New Roman"/>
                          <a:cs typeface="Times New Roman"/>
                        </a:rPr>
                        <a:t>.xls/.xlsx</a:t>
                      </a:r>
                      <a:endParaRPr sz="1200">
                        <a:latin typeface="Times New Roman"/>
                        <a:cs typeface="Times New Roman"/>
                      </a:endParaRPr>
                    </a:p>
                  </a:txBody>
                  <a:tcPr marL="0" marR="0" marT="16510" marB="0">
                    <a:lnL w="3048">
                      <a:solidFill>
                        <a:srgbClr val="000000"/>
                      </a:solidFill>
                      <a:prstDash val="solid"/>
                    </a:lnL>
                    <a:lnR w="3048">
                      <a:solidFill>
                        <a:srgbClr val="000000"/>
                      </a:solidFill>
                      <a:prstDash val="solid"/>
                    </a:lnR>
                    <a:lnT w="3047">
                      <a:solidFill>
                        <a:srgbClr val="000000"/>
                      </a:solidFill>
                      <a:prstDash val="solid"/>
                    </a:lnT>
                    <a:lnB w="3048">
                      <a:solidFill>
                        <a:srgbClr val="000000"/>
                      </a:solidFill>
                      <a:prstDash val="solid"/>
                    </a:lnB>
                  </a:tcPr>
                </a:tc>
                <a:tc>
                  <a:txBody>
                    <a:bodyPr/>
                    <a:lstStyle/>
                    <a:p>
                      <a:pPr marL="33020">
                        <a:lnSpc>
                          <a:spcPct val="100000"/>
                        </a:lnSpc>
                        <a:spcBef>
                          <a:spcPts val="130"/>
                        </a:spcBef>
                      </a:pPr>
                      <a:r>
                        <a:rPr sz="1200" spc="-5" dirty="0">
                          <a:solidFill>
                            <a:srgbClr val="000009"/>
                          </a:solidFill>
                          <a:latin typeface="Times New Roman"/>
                          <a:cs typeface="Times New Roman"/>
                        </a:rPr>
                        <a:t>Ofis</a:t>
                      </a:r>
                      <a:r>
                        <a:rPr sz="1200" spc="-95" dirty="0">
                          <a:solidFill>
                            <a:srgbClr val="000009"/>
                          </a:solidFill>
                          <a:latin typeface="Times New Roman"/>
                          <a:cs typeface="Times New Roman"/>
                        </a:rPr>
                        <a:t> </a:t>
                      </a:r>
                      <a:r>
                        <a:rPr sz="1200" dirty="0">
                          <a:solidFill>
                            <a:srgbClr val="000009"/>
                          </a:solidFill>
                          <a:latin typeface="Times New Roman"/>
                          <a:cs typeface="Times New Roman"/>
                        </a:rPr>
                        <a:t>belgesi</a:t>
                      </a:r>
                      <a:endParaRPr sz="1200">
                        <a:latin typeface="Times New Roman"/>
                        <a:cs typeface="Times New Roman"/>
                      </a:endParaRPr>
                    </a:p>
                  </a:txBody>
                  <a:tcPr marL="0" marR="0" marT="16510" marB="0">
                    <a:lnL w="3048">
                      <a:solidFill>
                        <a:srgbClr val="000000"/>
                      </a:solidFill>
                      <a:prstDash val="solid"/>
                    </a:lnL>
                    <a:lnR w="3047">
                      <a:solidFill>
                        <a:srgbClr val="000000"/>
                      </a:solidFill>
                      <a:prstDash val="solid"/>
                    </a:lnR>
                    <a:lnT w="3047">
                      <a:solidFill>
                        <a:srgbClr val="000000"/>
                      </a:solidFill>
                      <a:prstDash val="solid"/>
                    </a:lnT>
                    <a:lnB w="3048">
                      <a:solidFill>
                        <a:srgbClr val="000000"/>
                      </a:solidFill>
                      <a:prstDash val="solid"/>
                    </a:lnB>
                  </a:tcPr>
                </a:tc>
                <a:tc>
                  <a:txBody>
                    <a:bodyPr/>
                    <a:lstStyle/>
                    <a:p>
                      <a:pPr marL="31750">
                        <a:lnSpc>
                          <a:spcPct val="100000"/>
                        </a:lnSpc>
                        <a:spcBef>
                          <a:spcPts val="130"/>
                        </a:spcBef>
                      </a:pPr>
                      <a:r>
                        <a:rPr sz="1200" spc="-5" dirty="0">
                          <a:solidFill>
                            <a:srgbClr val="000009"/>
                          </a:solidFill>
                          <a:latin typeface="Times New Roman"/>
                          <a:cs typeface="Times New Roman"/>
                        </a:rPr>
                        <a:t>Excel</a:t>
                      </a:r>
                      <a:endParaRPr sz="1200">
                        <a:latin typeface="Times New Roman"/>
                        <a:cs typeface="Times New Roman"/>
                      </a:endParaRPr>
                    </a:p>
                  </a:txBody>
                  <a:tcPr marL="0" marR="0" marT="16510" marB="0">
                    <a:lnL w="3047">
                      <a:solidFill>
                        <a:srgbClr val="000000"/>
                      </a:solidFill>
                      <a:prstDash val="solid"/>
                    </a:lnL>
                    <a:lnR w="3048">
                      <a:solidFill>
                        <a:srgbClr val="000000"/>
                      </a:solidFill>
                      <a:prstDash val="solid"/>
                    </a:lnR>
                    <a:lnT w="3047">
                      <a:solidFill>
                        <a:srgbClr val="000000"/>
                      </a:solidFill>
                      <a:prstDash val="solid"/>
                    </a:lnT>
                    <a:lnB w="3048">
                      <a:solidFill>
                        <a:srgbClr val="000000"/>
                      </a:solidFill>
                      <a:prstDash val="solid"/>
                    </a:lnB>
                  </a:tcPr>
                </a:tc>
                <a:extLst>
                  <a:ext uri="{0D108BD9-81ED-4DB2-BD59-A6C34878D82A}">
                    <a16:rowId xmlns="" xmlns:a16="http://schemas.microsoft.com/office/drawing/2014/main" val="10004"/>
                  </a:ext>
                </a:extLst>
              </a:tr>
              <a:tr h="219112">
                <a:tc>
                  <a:txBody>
                    <a:bodyPr/>
                    <a:lstStyle/>
                    <a:p>
                      <a:pPr marL="33020">
                        <a:lnSpc>
                          <a:spcPct val="100000"/>
                        </a:lnSpc>
                        <a:spcBef>
                          <a:spcPts val="130"/>
                        </a:spcBef>
                      </a:pPr>
                      <a:r>
                        <a:rPr sz="1200" dirty="0">
                          <a:solidFill>
                            <a:srgbClr val="000009"/>
                          </a:solidFill>
                          <a:latin typeface="Times New Roman"/>
                          <a:cs typeface="Times New Roman"/>
                        </a:rPr>
                        <a:t>.ppt/.pptx/.pps</a:t>
                      </a:r>
                      <a:endParaRPr sz="1200">
                        <a:latin typeface="Times New Roman"/>
                        <a:cs typeface="Times New Roman"/>
                      </a:endParaRPr>
                    </a:p>
                  </a:txBody>
                  <a:tcPr marL="0" marR="0" marT="16510" marB="0">
                    <a:lnL w="3048">
                      <a:solidFill>
                        <a:srgbClr val="000000"/>
                      </a:solidFill>
                      <a:prstDash val="solid"/>
                    </a:lnL>
                    <a:lnR w="3048">
                      <a:solidFill>
                        <a:srgbClr val="000000"/>
                      </a:solidFill>
                      <a:prstDash val="solid"/>
                    </a:lnR>
                    <a:lnT w="3048">
                      <a:solidFill>
                        <a:srgbClr val="000000"/>
                      </a:solidFill>
                      <a:prstDash val="solid"/>
                    </a:lnT>
                    <a:lnB w="3047">
                      <a:solidFill>
                        <a:srgbClr val="000000"/>
                      </a:solidFill>
                      <a:prstDash val="solid"/>
                    </a:lnB>
                  </a:tcPr>
                </a:tc>
                <a:tc>
                  <a:txBody>
                    <a:bodyPr/>
                    <a:lstStyle/>
                    <a:p>
                      <a:pPr marL="33020">
                        <a:lnSpc>
                          <a:spcPct val="100000"/>
                        </a:lnSpc>
                        <a:spcBef>
                          <a:spcPts val="130"/>
                        </a:spcBef>
                      </a:pPr>
                      <a:r>
                        <a:rPr sz="1200" spc="-5" dirty="0">
                          <a:solidFill>
                            <a:srgbClr val="000009"/>
                          </a:solidFill>
                          <a:latin typeface="Times New Roman"/>
                          <a:cs typeface="Times New Roman"/>
                        </a:rPr>
                        <a:t>Ofis</a:t>
                      </a:r>
                      <a:r>
                        <a:rPr sz="1200" spc="-95" dirty="0">
                          <a:solidFill>
                            <a:srgbClr val="000009"/>
                          </a:solidFill>
                          <a:latin typeface="Times New Roman"/>
                          <a:cs typeface="Times New Roman"/>
                        </a:rPr>
                        <a:t> </a:t>
                      </a:r>
                      <a:r>
                        <a:rPr sz="1200" dirty="0">
                          <a:solidFill>
                            <a:srgbClr val="000009"/>
                          </a:solidFill>
                          <a:latin typeface="Times New Roman"/>
                          <a:cs typeface="Times New Roman"/>
                        </a:rPr>
                        <a:t>belgesi</a:t>
                      </a:r>
                      <a:endParaRPr sz="1200">
                        <a:latin typeface="Times New Roman"/>
                        <a:cs typeface="Times New Roman"/>
                      </a:endParaRPr>
                    </a:p>
                  </a:txBody>
                  <a:tcPr marL="0" marR="0" marT="16510" marB="0">
                    <a:lnL w="3048">
                      <a:solidFill>
                        <a:srgbClr val="000000"/>
                      </a:solidFill>
                      <a:prstDash val="solid"/>
                    </a:lnL>
                    <a:lnR w="3047">
                      <a:solidFill>
                        <a:srgbClr val="000000"/>
                      </a:solidFill>
                      <a:prstDash val="solid"/>
                    </a:lnR>
                    <a:lnT w="3048">
                      <a:solidFill>
                        <a:srgbClr val="000000"/>
                      </a:solidFill>
                      <a:prstDash val="solid"/>
                    </a:lnT>
                    <a:lnB w="3047">
                      <a:solidFill>
                        <a:srgbClr val="000000"/>
                      </a:solidFill>
                      <a:prstDash val="solid"/>
                    </a:lnB>
                  </a:tcPr>
                </a:tc>
                <a:tc>
                  <a:txBody>
                    <a:bodyPr/>
                    <a:lstStyle/>
                    <a:p>
                      <a:pPr marL="31750">
                        <a:lnSpc>
                          <a:spcPct val="100000"/>
                        </a:lnSpc>
                        <a:spcBef>
                          <a:spcPts val="130"/>
                        </a:spcBef>
                      </a:pPr>
                      <a:r>
                        <a:rPr sz="1200" spc="-5" dirty="0">
                          <a:solidFill>
                            <a:srgbClr val="000009"/>
                          </a:solidFill>
                          <a:latin typeface="Times New Roman"/>
                          <a:cs typeface="Times New Roman"/>
                        </a:rPr>
                        <a:t>Powerpoint</a:t>
                      </a:r>
                      <a:endParaRPr sz="1200">
                        <a:latin typeface="Times New Roman"/>
                        <a:cs typeface="Times New Roman"/>
                      </a:endParaRPr>
                    </a:p>
                  </a:txBody>
                  <a:tcPr marL="0" marR="0" marT="16510" marB="0">
                    <a:lnL w="3047">
                      <a:solidFill>
                        <a:srgbClr val="000000"/>
                      </a:solidFill>
                      <a:prstDash val="solid"/>
                    </a:lnL>
                    <a:lnR w="3048">
                      <a:solidFill>
                        <a:srgbClr val="000000"/>
                      </a:solidFill>
                      <a:prstDash val="solid"/>
                    </a:lnR>
                    <a:lnT w="3048">
                      <a:solidFill>
                        <a:srgbClr val="000000"/>
                      </a:solidFill>
                      <a:prstDash val="solid"/>
                    </a:lnT>
                    <a:lnB w="3047">
                      <a:solidFill>
                        <a:srgbClr val="000000"/>
                      </a:solidFill>
                      <a:prstDash val="solid"/>
                    </a:lnB>
                  </a:tcPr>
                </a:tc>
                <a:extLst>
                  <a:ext uri="{0D108BD9-81ED-4DB2-BD59-A6C34878D82A}">
                    <a16:rowId xmlns="" xmlns:a16="http://schemas.microsoft.com/office/drawing/2014/main" val="10005"/>
                  </a:ext>
                </a:extLst>
              </a:tr>
              <a:tr h="220709">
                <a:tc>
                  <a:txBody>
                    <a:bodyPr/>
                    <a:lstStyle/>
                    <a:p>
                      <a:pPr marL="33020">
                        <a:lnSpc>
                          <a:spcPct val="100000"/>
                        </a:lnSpc>
                        <a:spcBef>
                          <a:spcPts val="130"/>
                        </a:spcBef>
                      </a:pPr>
                      <a:r>
                        <a:rPr sz="1200" spc="-5" dirty="0">
                          <a:solidFill>
                            <a:srgbClr val="000009"/>
                          </a:solidFill>
                          <a:latin typeface="Times New Roman"/>
                          <a:cs typeface="Times New Roman"/>
                        </a:rPr>
                        <a:t>.gif/.jpg/.tiff/.bmp</a:t>
                      </a:r>
                      <a:endParaRPr sz="1200">
                        <a:latin typeface="Times New Roman"/>
                        <a:cs typeface="Times New Roman"/>
                      </a:endParaRPr>
                    </a:p>
                  </a:txBody>
                  <a:tcPr marL="0" marR="0" marT="16510" marB="0">
                    <a:lnL w="3048">
                      <a:solidFill>
                        <a:srgbClr val="000000"/>
                      </a:solidFill>
                      <a:prstDash val="solid"/>
                    </a:lnL>
                    <a:lnR w="3048">
                      <a:solidFill>
                        <a:srgbClr val="000000"/>
                      </a:solidFill>
                      <a:prstDash val="solid"/>
                    </a:lnR>
                    <a:lnT w="3047">
                      <a:solidFill>
                        <a:srgbClr val="000000"/>
                      </a:solidFill>
                      <a:prstDash val="solid"/>
                    </a:lnT>
                    <a:lnB w="3048">
                      <a:solidFill>
                        <a:srgbClr val="000000"/>
                      </a:solidFill>
                      <a:prstDash val="solid"/>
                    </a:lnB>
                  </a:tcPr>
                </a:tc>
                <a:tc>
                  <a:txBody>
                    <a:bodyPr/>
                    <a:lstStyle/>
                    <a:p>
                      <a:pPr marL="33020">
                        <a:lnSpc>
                          <a:spcPct val="100000"/>
                        </a:lnSpc>
                        <a:spcBef>
                          <a:spcPts val="130"/>
                        </a:spcBef>
                      </a:pPr>
                      <a:r>
                        <a:rPr sz="1200" spc="-5" dirty="0">
                          <a:solidFill>
                            <a:srgbClr val="000009"/>
                          </a:solidFill>
                          <a:latin typeface="Times New Roman"/>
                          <a:cs typeface="Times New Roman"/>
                        </a:rPr>
                        <a:t>Resim</a:t>
                      </a:r>
                      <a:endParaRPr sz="1200">
                        <a:latin typeface="Times New Roman"/>
                        <a:cs typeface="Times New Roman"/>
                      </a:endParaRPr>
                    </a:p>
                  </a:txBody>
                  <a:tcPr marL="0" marR="0" marT="16510" marB="0">
                    <a:lnL w="3048">
                      <a:solidFill>
                        <a:srgbClr val="000000"/>
                      </a:solidFill>
                      <a:prstDash val="solid"/>
                    </a:lnL>
                    <a:lnR w="3047">
                      <a:solidFill>
                        <a:srgbClr val="000000"/>
                      </a:solidFill>
                      <a:prstDash val="solid"/>
                    </a:lnR>
                    <a:lnT w="3047">
                      <a:solidFill>
                        <a:srgbClr val="000000"/>
                      </a:solidFill>
                      <a:prstDash val="solid"/>
                    </a:lnT>
                    <a:lnB w="3048">
                      <a:solidFill>
                        <a:srgbClr val="000000"/>
                      </a:solidFill>
                      <a:prstDash val="solid"/>
                    </a:lnB>
                  </a:tcPr>
                </a:tc>
                <a:tc>
                  <a:txBody>
                    <a:bodyPr/>
                    <a:lstStyle/>
                    <a:p>
                      <a:pPr marL="31750">
                        <a:lnSpc>
                          <a:spcPct val="100000"/>
                        </a:lnSpc>
                        <a:spcBef>
                          <a:spcPts val="130"/>
                        </a:spcBef>
                      </a:pPr>
                      <a:r>
                        <a:rPr sz="1200" spc="-5" dirty="0">
                          <a:solidFill>
                            <a:srgbClr val="000009"/>
                          </a:solidFill>
                          <a:latin typeface="Times New Roman"/>
                          <a:cs typeface="Times New Roman"/>
                        </a:rPr>
                        <a:t>Resim</a:t>
                      </a:r>
                      <a:r>
                        <a:rPr sz="1200" spc="-40" dirty="0">
                          <a:solidFill>
                            <a:srgbClr val="000009"/>
                          </a:solidFill>
                          <a:latin typeface="Times New Roman"/>
                          <a:cs typeface="Times New Roman"/>
                        </a:rPr>
                        <a:t> </a:t>
                      </a:r>
                      <a:r>
                        <a:rPr sz="1200" spc="-5" dirty="0">
                          <a:solidFill>
                            <a:srgbClr val="000009"/>
                          </a:solidFill>
                          <a:latin typeface="Times New Roman"/>
                          <a:cs typeface="Times New Roman"/>
                        </a:rPr>
                        <a:t>görüntüleyici</a:t>
                      </a:r>
                      <a:endParaRPr sz="1200">
                        <a:latin typeface="Times New Roman"/>
                        <a:cs typeface="Times New Roman"/>
                      </a:endParaRPr>
                    </a:p>
                  </a:txBody>
                  <a:tcPr marL="0" marR="0" marT="16510" marB="0">
                    <a:lnL w="3047">
                      <a:solidFill>
                        <a:srgbClr val="000000"/>
                      </a:solidFill>
                      <a:prstDash val="solid"/>
                    </a:lnL>
                    <a:lnR w="3048">
                      <a:solidFill>
                        <a:srgbClr val="000000"/>
                      </a:solidFill>
                      <a:prstDash val="solid"/>
                    </a:lnR>
                    <a:lnT w="3047">
                      <a:solidFill>
                        <a:srgbClr val="000000"/>
                      </a:solidFill>
                      <a:prstDash val="solid"/>
                    </a:lnT>
                    <a:lnB w="3048">
                      <a:solidFill>
                        <a:srgbClr val="000000"/>
                      </a:solidFill>
                      <a:prstDash val="solid"/>
                    </a:lnB>
                  </a:tcPr>
                </a:tc>
                <a:extLst>
                  <a:ext uri="{0D108BD9-81ED-4DB2-BD59-A6C34878D82A}">
                    <a16:rowId xmlns="" xmlns:a16="http://schemas.microsoft.com/office/drawing/2014/main" val="10006"/>
                  </a:ext>
                </a:extLst>
              </a:tr>
              <a:tr h="220482">
                <a:tc>
                  <a:txBody>
                    <a:bodyPr/>
                    <a:lstStyle/>
                    <a:p>
                      <a:pPr marL="33020">
                        <a:lnSpc>
                          <a:spcPct val="100000"/>
                        </a:lnSpc>
                        <a:spcBef>
                          <a:spcPts val="130"/>
                        </a:spcBef>
                      </a:pPr>
                      <a:r>
                        <a:rPr sz="1200" spc="-5" dirty="0">
                          <a:solidFill>
                            <a:srgbClr val="000009"/>
                          </a:solidFill>
                          <a:latin typeface="Times New Roman"/>
                          <a:cs typeface="Times New Roman"/>
                        </a:rPr>
                        <a:t>.mp3/.wav</a:t>
                      </a:r>
                      <a:endParaRPr sz="1200">
                        <a:latin typeface="Times New Roman"/>
                        <a:cs typeface="Times New Roman"/>
                      </a:endParaRPr>
                    </a:p>
                  </a:txBody>
                  <a:tcPr marL="0" marR="0" marT="16510" marB="0">
                    <a:lnL w="3048">
                      <a:solidFill>
                        <a:srgbClr val="000000"/>
                      </a:solidFill>
                      <a:prstDash val="solid"/>
                    </a:lnL>
                    <a:lnR w="3048">
                      <a:solidFill>
                        <a:srgbClr val="000000"/>
                      </a:solidFill>
                      <a:prstDash val="solid"/>
                    </a:lnR>
                    <a:lnT w="3048">
                      <a:solidFill>
                        <a:srgbClr val="000000"/>
                      </a:solidFill>
                      <a:prstDash val="solid"/>
                    </a:lnT>
                    <a:lnB w="3047">
                      <a:solidFill>
                        <a:srgbClr val="000000"/>
                      </a:solidFill>
                      <a:prstDash val="solid"/>
                    </a:lnB>
                  </a:tcPr>
                </a:tc>
                <a:tc>
                  <a:txBody>
                    <a:bodyPr/>
                    <a:lstStyle/>
                    <a:p>
                      <a:pPr marL="33020">
                        <a:lnSpc>
                          <a:spcPct val="100000"/>
                        </a:lnSpc>
                        <a:spcBef>
                          <a:spcPts val="130"/>
                        </a:spcBef>
                      </a:pPr>
                      <a:r>
                        <a:rPr sz="1200" spc="-5" dirty="0">
                          <a:solidFill>
                            <a:srgbClr val="000009"/>
                          </a:solidFill>
                          <a:latin typeface="Times New Roman"/>
                          <a:cs typeface="Times New Roman"/>
                        </a:rPr>
                        <a:t>Ses</a:t>
                      </a:r>
                      <a:endParaRPr sz="1200">
                        <a:latin typeface="Times New Roman"/>
                        <a:cs typeface="Times New Roman"/>
                      </a:endParaRPr>
                    </a:p>
                  </a:txBody>
                  <a:tcPr marL="0" marR="0" marT="16510" marB="0">
                    <a:lnL w="3048">
                      <a:solidFill>
                        <a:srgbClr val="000000"/>
                      </a:solidFill>
                      <a:prstDash val="solid"/>
                    </a:lnL>
                    <a:lnR w="3047">
                      <a:solidFill>
                        <a:srgbClr val="000000"/>
                      </a:solidFill>
                      <a:prstDash val="solid"/>
                    </a:lnR>
                    <a:lnT w="3048">
                      <a:solidFill>
                        <a:srgbClr val="000000"/>
                      </a:solidFill>
                      <a:prstDash val="solid"/>
                    </a:lnT>
                    <a:lnB w="3047">
                      <a:solidFill>
                        <a:srgbClr val="000000"/>
                      </a:solidFill>
                      <a:prstDash val="solid"/>
                    </a:lnB>
                  </a:tcPr>
                </a:tc>
                <a:tc>
                  <a:txBody>
                    <a:bodyPr/>
                    <a:lstStyle/>
                    <a:p>
                      <a:pPr marL="31750">
                        <a:lnSpc>
                          <a:spcPct val="100000"/>
                        </a:lnSpc>
                        <a:spcBef>
                          <a:spcPts val="130"/>
                        </a:spcBef>
                      </a:pPr>
                      <a:r>
                        <a:rPr sz="1200" spc="-5" dirty="0">
                          <a:solidFill>
                            <a:srgbClr val="000009"/>
                          </a:solidFill>
                          <a:latin typeface="Times New Roman"/>
                          <a:cs typeface="Times New Roman"/>
                        </a:rPr>
                        <a:t>Winamp/media</a:t>
                      </a:r>
                      <a:r>
                        <a:rPr sz="1200" spc="-85" dirty="0">
                          <a:solidFill>
                            <a:srgbClr val="000009"/>
                          </a:solidFill>
                          <a:latin typeface="Times New Roman"/>
                          <a:cs typeface="Times New Roman"/>
                        </a:rPr>
                        <a:t> </a:t>
                      </a:r>
                      <a:r>
                        <a:rPr sz="1200" spc="-5" dirty="0">
                          <a:solidFill>
                            <a:srgbClr val="000009"/>
                          </a:solidFill>
                          <a:latin typeface="Times New Roman"/>
                          <a:cs typeface="Times New Roman"/>
                        </a:rPr>
                        <a:t>player</a:t>
                      </a:r>
                      <a:endParaRPr sz="1200">
                        <a:latin typeface="Times New Roman"/>
                        <a:cs typeface="Times New Roman"/>
                      </a:endParaRPr>
                    </a:p>
                  </a:txBody>
                  <a:tcPr marL="0" marR="0" marT="16510" marB="0">
                    <a:lnL w="3047">
                      <a:solidFill>
                        <a:srgbClr val="000000"/>
                      </a:solidFill>
                      <a:prstDash val="solid"/>
                    </a:lnL>
                    <a:lnR w="3048">
                      <a:solidFill>
                        <a:srgbClr val="000000"/>
                      </a:solidFill>
                      <a:prstDash val="solid"/>
                    </a:lnR>
                    <a:lnT w="3048">
                      <a:solidFill>
                        <a:srgbClr val="000000"/>
                      </a:solidFill>
                      <a:prstDash val="solid"/>
                    </a:lnT>
                    <a:lnB w="3047">
                      <a:solidFill>
                        <a:srgbClr val="000000"/>
                      </a:solidFill>
                      <a:prstDash val="solid"/>
                    </a:lnB>
                  </a:tcPr>
                </a:tc>
                <a:extLst>
                  <a:ext uri="{0D108BD9-81ED-4DB2-BD59-A6C34878D82A}">
                    <a16:rowId xmlns="" xmlns:a16="http://schemas.microsoft.com/office/drawing/2014/main" val="10007"/>
                  </a:ext>
                </a:extLst>
              </a:tr>
              <a:tr h="220481">
                <a:tc>
                  <a:txBody>
                    <a:bodyPr/>
                    <a:lstStyle/>
                    <a:p>
                      <a:pPr marL="33020">
                        <a:lnSpc>
                          <a:spcPct val="100000"/>
                        </a:lnSpc>
                        <a:spcBef>
                          <a:spcPts val="130"/>
                        </a:spcBef>
                      </a:pPr>
                      <a:r>
                        <a:rPr sz="1200" spc="-5" dirty="0">
                          <a:solidFill>
                            <a:srgbClr val="000009"/>
                          </a:solidFill>
                          <a:latin typeface="Times New Roman"/>
                          <a:cs typeface="Times New Roman"/>
                        </a:rPr>
                        <a:t>.avi/.divx/.mkv/.mp4/.mpg</a:t>
                      </a:r>
                      <a:endParaRPr sz="1200">
                        <a:latin typeface="Times New Roman"/>
                        <a:cs typeface="Times New Roman"/>
                      </a:endParaRPr>
                    </a:p>
                  </a:txBody>
                  <a:tcPr marL="0" marR="0" marT="16510" marB="0">
                    <a:lnL w="3048">
                      <a:solidFill>
                        <a:srgbClr val="000000"/>
                      </a:solidFill>
                      <a:prstDash val="solid"/>
                    </a:lnL>
                    <a:lnR w="3048">
                      <a:solidFill>
                        <a:srgbClr val="000000"/>
                      </a:solidFill>
                      <a:prstDash val="solid"/>
                    </a:lnR>
                    <a:lnT w="3047">
                      <a:solidFill>
                        <a:srgbClr val="000000"/>
                      </a:solidFill>
                      <a:prstDash val="solid"/>
                    </a:lnT>
                    <a:lnB w="3047">
                      <a:solidFill>
                        <a:srgbClr val="000000"/>
                      </a:solidFill>
                      <a:prstDash val="solid"/>
                    </a:lnB>
                  </a:tcPr>
                </a:tc>
                <a:tc>
                  <a:txBody>
                    <a:bodyPr/>
                    <a:lstStyle/>
                    <a:p>
                      <a:pPr marL="33020">
                        <a:lnSpc>
                          <a:spcPct val="100000"/>
                        </a:lnSpc>
                        <a:spcBef>
                          <a:spcPts val="130"/>
                        </a:spcBef>
                      </a:pPr>
                      <a:r>
                        <a:rPr sz="1200" spc="-15" dirty="0">
                          <a:solidFill>
                            <a:srgbClr val="000009"/>
                          </a:solidFill>
                          <a:latin typeface="Times New Roman"/>
                          <a:cs typeface="Times New Roman"/>
                        </a:rPr>
                        <a:t>Video</a:t>
                      </a:r>
                      <a:endParaRPr sz="1200" dirty="0">
                        <a:latin typeface="Times New Roman"/>
                        <a:cs typeface="Times New Roman"/>
                      </a:endParaRPr>
                    </a:p>
                  </a:txBody>
                  <a:tcPr marL="0" marR="0" marT="16510" marB="0">
                    <a:lnL w="3048">
                      <a:solidFill>
                        <a:srgbClr val="000000"/>
                      </a:solidFill>
                      <a:prstDash val="solid"/>
                    </a:lnL>
                    <a:lnR w="3047">
                      <a:solidFill>
                        <a:srgbClr val="000000"/>
                      </a:solidFill>
                      <a:prstDash val="solid"/>
                    </a:lnR>
                    <a:lnT w="3047">
                      <a:solidFill>
                        <a:srgbClr val="000000"/>
                      </a:solidFill>
                      <a:prstDash val="solid"/>
                    </a:lnT>
                    <a:lnB w="3047">
                      <a:solidFill>
                        <a:srgbClr val="000000"/>
                      </a:solidFill>
                      <a:prstDash val="solid"/>
                    </a:lnB>
                  </a:tcPr>
                </a:tc>
                <a:tc>
                  <a:txBody>
                    <a:bodyPr/>
                    <a:lstStyle/>
                    <a:p>
                      <a:pPr marL="31750">
                        <a:lnSpc>
                          <a:spcPct val="100000"/>
                        </a:lnSpc>
                        <a:spcBef>
                          <a:spcPts val="130"/>
                        </a:spcBef>
                      </a:pPr>
                      <a:r>
                        <a:rPr sz="1200" dirty="0">
                          <a:solidFill>
                            <a:srgbClr val="000009"/>
                          </a:solidFill>
                          <a:latin typeface="Times New Roman"/>
                          <a:cs typeface="Times New Roman"/>
                        </a:rPr>
                        <a:t>Media</a:t>
                      </a:r>
                      <a:r>
                        <a:rPr sz="1200" spc="-95" dirty="0">
                          <a:solidFill>
                            <a:srgbClr val="000009"/>
                          </a:solidFill>
                          <a:latin typeface="Times New Roman"/>
                          <a:cs typeface="Times New Roman"/>
                        </a:rPr>
                        <a:t> </a:t>
                      </a:r>
                      <a:r>
                        <a:rPr sz="1200" spc="-5" dirty="0">
                          <a:solidFill>
                            <a:srgbClr val="000009"/>
                          </a:solidFill>
                          <a:latin typeface="Times New Roman"/>
                          <a:cs typeface="Times New Roman"/>
                        </a:rPr>
                        <a:t>player</a:t>
                      </a:r>
                      <a:endParaRPr sz="1200">
                        <a:latin typeface="Times New Roman"/>
                        <a:cs typeface="Times New Roman"/>
                      </a:endParaRPr>
                    </a:p>
                  </a:txBody>
                  <a:tcPr marL="0" marR="0" marT="16510" marB="0">
                    <a:lnL w="3047">
                      <a:solidFill>
                        <a:srgbClr val="000000"/>
                      </a:solidFill>
                      <a:prstDash val="solid"/>
                    </a:lnL>
                    <a:lnR w="3048">
                      <a:solidFill>
                        <a:srgbClr val="000000"/>
                      </a:solidFill>
                      <a:prstDash val="solid"/>
                    </a:lnR>
                    <a:lnT w="3047">
                      <a:solidFill>
                        <a:srgbClr val="000000"/>
                      </a:solidFill>
                      <a:prstDash val="solid"/>
                    </a:lnT>
                    <a:lnB w="3047">
                      <a:solidFill>
                        <a:srgbClr val="000000"/>
                      </a:solidFill>
                      <a:prstDash val="solid"/>
                    </a:lnB>
                  </a:tcPr>
                </a:tc>
                <a:extLst>
                  <a:ext uri="{0D108BD9-81ED-4DB2-BD59-A6C34878D82A}">
                    <a16:rowId xmlns="" xmlns:a16="http://schemas.microsoft.com/office/drawing/2014/main" val="10008"/>
                  </a:ext>
                </a:extLst>
              </a:tr>
              <a:tr h="220482">
                <a:tc>
                  <a:txBody>
                    <a:bodyPr/>
                    <a:lstStyle/>
                    <a:p>
                      <a:pPr marL="33020">
                        <a:lnSpc>
                          <a:spcPct val="100000"/>
                        </a:lnSpc>
                        <a:spcBef>
                          <a:spcPts val="130"/>
                        </a:spcBef>
                      </a:pPr>
                      <a:r>
                        <a:rPr sz="1200" dirty="0">
                          <a:solidFill>
                            <a:srgbClr val="000009"/>
                          </a:solidFill>
                          <a:latin typeface="Times New Roman"/>
                          <a:cs typeface="Times New Roman"/>
                        </a:rPr>
                        <a:t>.pdf</a:t>
                      </a:r>
                      <a:endParaRPr sz="1200">
                        <a:latin typeface="Times New Roman"/>
                        <a:cs typeface="Times New Roman"/>
                      </a:endParaRPr>
                    </a:p>
                  </a:txBody>
                  <a:tcPr marL="0" marR="0" marT="16510" marB="0">
                    <a:lnL w="3048">
                      <a:solidFill>
                        <a:srgbClr val="000000"/>
                      </a:solidFill>
                      <a:prstDash val="solid"/>
                    </a:lnL>
                    <a:lnR w="3048">
                      <a:solidFill>
                        <a:srgbClr val="000000"/>
                      </a:solidFill>
                      <a:prstDash val="solid"/>
                    </a:lnR>
                    <a:lnT w="3047">
                      <a:solidFill>
                        <a:srgbClr val="000000"/>
                      </a:solidFill>
                      <a:prstDash val="solid"/>
                    </a:lnT>
                    <a:lnB w="3047">
                      <a:solidFill>
                        <a:srgbClr val="000000"/>
                      </a:solidFill>
                      <a:prstDash val="solid"/>
                    </a:lnB>
                  </a:tcPr>
                </a:tc>
                <a:tc>
                  <a:txBody>
                    <a:bodyPr/>
                    <a:lstStyle/>
                    <a:p>
                      <a:pPr marL="33020">
                        <a:lnSpc>
                          <a:spcPct val="100000"/>
                        </a:lnSpc>
                        <a:spcBef>
                          <a:spcPts val="130"/>
                        </a:spcBef>
                      </a:pPr>
                      <a:r>
                        <a:rPr sz="1200" spc="-5" dirty="0">
                          <a:solidFill>
                            <a:srgbClr val="000009"/>
                          </a:solidFill>
                          <a:latin typeface="Times New Roman"/>
                          <a:cs typeface="Times New Roman"/>
                        </a:rPr>
                        <a:t>Belge</a:t>
                      </a:r>
                      <a:endParaRPr sz="1200">
                        <a:latin typeface="Times New Roman"/>
                        <a:cs typeface="Times New Roman"/>
                      </a:endParaRPr>
                    </a:p>
                  </a:txBody>
                  <a:tcPr marL="0" marR="0" marT="16510" marB="0">
                    <a:lnL w="3048">
                      <a:solidFill>
                        <a:srgbClr val="000000"/>
                      </a:solidFill>
                      <a:prstDash val="solid"/>
                    </a:lnL>
                    <a:lnR w="3047">
                      <a:solidFill>
                        <a:srgbClr val="000000"/>
                      </a:solidFill>
                      <a:prstDash val="solid"/>
                    </a:lnR>
                    <a:lnT w="3047">
                      <a:solidFill>
                        <a:srgbClr val="000000"/>
                      </a:solidFill>
                      <a:prstDash val="solid"/>
                    </a:lnT>
                    <a:lnB w="3047">
                      <a:solidFill>
                        <a:srgbClr val="000000"/>
                      </a:solidFill>
                      <a:prstDash val="solid"/>
                    </a:lnB>
                  </a:tcPr>
                </a:tc>
                <a:tc>
                  <a:txBody>
                    <a:bodyPr/>
                    <a:lstStyle/>
                    <a:p>
                      <a:pPr marL="31750">
                        <a:lnSpc>
                          <a:spcPct val="100000"/>
                        </a:lnSpc>
                        <a:spcBef>
                          <a:spcPts val="130"/>
                        </a:spcBef>
                      </a:pPr>
                      <a:r>
                        <a:rPr sz="1200" spc="-5" dirty="0">
                          <a:solidFill>
                            <a:srgbClr val="000009"/>
                          </a:solidFill>
                          <a:latin typeface="Times New Roman"/>
                          <a:cs typeface="Times New Roman"/>
                        </a:rPr>
                        <a:t>Acrobat</a:t>
                      </a:r>
                      <a:r>
                        <a:rPr sz="1200" spc="-90" dirty="0">
                          <a:solidFill>
                            <a:srgbClr val="000009"/>
                          </a:solidFill>
                          <a:latin typeface="Times New Roman"/>
                          <a:cs typeface="Times New Roman"/>
                        </a:rPr>
                        <a:t> </a:t>
                      </a:r>
                      <a:r>
                        <a:rPr sz="1200" dirty="0">
                          <a:solidFill>
                            <a:srgbClr val="000009"/>
                          </a:solidFill>
                          <a:latin typeface="Times New Roman"/>
                          <a:cs typeface="Times New Roman"/>
                        </a:rPr>
                        <a:t>reader</a:t>
                      </a:r>
                      <a:endParaRPr sz="1200">
                        <a:latin typeface="Times New Roman"/>
                        <a:cs typeface="Times New Roman"/>
                      </a:endParaRPr>
                    </a:p>
                  </a:txBody>
                  <a:tcPr marL="0" marR="0" marT="16510" marB="0">
                    <a:lnL w="3047">
                      <a:solidFill>
                        <a:srgbClr val="000000"/>
                      </a:solidFill>
                      <a:prstDash val="solid"/>
                    </a:lnL>
                    <a:lnR w="3048">
                      <a:solidFill>
                        <a:srgbClr val="000000"/>
                      </a:solidFill>
                      <a:prstDash val="solid"/>
                    </a:lnR>
                    <a:lnT w="3047">
                      <a:solidFill>
                        <a:srgbClr val="000000"/>
                      </a:solidFill>
                      <a:prstDash val="solid"/>
                    </a:lnT>
                    <a:lnB w="3047">
                      <a:solidFill>
                        <a:srgbClr val="000000"/>
                      </a:solidFill>
                      <a:prstDash val="solid"/>
                    </a:lnB>
                  </a:tcPr>
                </a:tc>
                <a:extLst>
                  <a:ext uri="{0D108BD9-81ED-4DB2-BD59-A6C34878D82A}">
                    <a16:rowId xmlns="" xmlns:a16="http://schemas.microsoft.com/office/drawing/2014/main" val="10009"/>
                  </a:ext>
                </a:extLst>
              </a:tr>
              <a:tr h="220481">
                <a:tc>
                  <a:txBody>
                    <a:bodyPr/>
                    <a:lstStyle/>
                    <a:p>
                      <a:pPr marL="33020">
                        <a:lnSpc>
                          <a:spcPct val="100000"/>
                        </a:lnSpc>
                        <a:spcBef>
                          <a:spcPts val="130"/>
                        </a:spcBef>
                      </a:pPr>
                      <a:r>
                        <a:rPr sz="1200" spc="-5" dirty="0">
                          <a:solidFill>
                            <a:srgbClr val="000009"/>
                          </a:solidFill>
                          <a:latin typeface="Times New Roman"/>
                          <a:cs typeface="Times New Roman"/>
                        </a:rPr>
                        <a:t>.flv/.swf</a:t>
                      </a:r>
                      <a:endParaRPr sz="1200">
                        <a:latin typeface="Times New Roman"/>
                        <a:cs typeface="Times New Roman"/>
                      </a:endParaRPr>
                    </a:p>
                  </a:txBody>
                  <a:tcPr marL="0" marR="0" marT="16510" marB="0">
                    <a:lnL w="3048">
                      <a:solidFill>
                        <a:srgbClr val="000000"/>
                      </a:solidFill>
                      <a:prstDash val="solid"/>
                    </a:lnL>
                    <a:lnR w="3048">
                      <a:solidFill>
                        <a:srgbClr val="000000"/>
                      </a:solidFill>
                      <a:prstDash val="solid"/>
                    </a:lnR>
                    <a:lnT w="3047">
                      <a:solidFill>
                        <a:srgbClr val="000000"/>
                      </a:solidFill>
                      <a:prstDash val="solid"/>
                    </a:lnT>
                    <a:lnB w="3047">
                      <a:solidFill>
                        <a:srgbClr val="000000"/>
                      </a:solidFill>
                      <a:prstDash val="solid"/>
                    </a:lnB>
                  </a:tcPr>
                </a:tc>
                <a:tc>
                  <a:txBody>
                    <a:bodyPr/>
                    <a:lstStyle/>
                    <a:p>
                      <a:pPr marL="33020">
                        <a:lnSpc>
                          <a:spcPct val="100000"/>
                        </a:lnSpc>
                        <a:spcBef>
                          <a:spcPts val="130"/>
                        </a:spcBef>
                      </a:pPr>
                      <a:r>
                        <a:rPr sz="1200" spc="-5" dirty="0">
                          <a:solidFill>
                            <a:srgbClr val="000009"/>
                          </a:solidFill>
                          <a:latin typeface="Times New Roman"/>
                          <a:cs typeface="Times New Roman"/>
                        </a:rPr>
                        <a:t>Flash</a:t>
                      </a:r>
                      <a:endParaRPr sz="1200">
                        <a:latin typeface="Times New Roman"/>
                        <a:cs typeface="Times New Roman"/>
                      </a:endParaRPr>
                    </a:p>
                  </a:txBody>
                  <a:tcPr marL="0" marR="0" marT="16510" marB="0">
                    <a:lnL w="3048">
                      <a:solidFill>
                        <a:srgbClr val="000000"/>
                      </a:solidFill>
                      <a:prstDash val="solid"/>
                    </a:lnL>
                    <a:lnR w="3047">
                      <a:solidFill>
                        <a:srgbClr val="000000"/>
                      </a:solidFill>
                      <a:prstDash val="solid"/>
                    </a:lnR>
                    <a:lnT w="3047">
                      <a:solidFill>
                        <a:srgbClr val="000000"/>
                      </a:solidFill>
                      <a:prstDash val="solid"/>
                    </a:lnT>
                    <a:lnB w="3047">
                      <a:solidFill>
                        <a:srgbClr val="000000"/>
                      </a:solidFill>
                      <a:prstDash val="solid"/>
                    </a:lnB>
                  </a:tcPr>
                </a:tc>
                <a:tc>
                  <a:txBody>
                    <a:bodyPr/>
                    <a:lstStyle/>
                    <a:p>
                      <a:pPr marL="31750">
                        <a:lnSpc>
                          <a:spcPct val="100000"/>
                        </a:lnSpc>
                        <a:spcBef>
                          <a:spcPts val="130"/>
                        </a:spcBef>
                      </a:pPr>
                      <a:r>
                        <a:rPr sz="1200" spc="-5" dirty="0">
                          <a:solidFill>
                            <a:srgbClr val="000009"/>
                          </a:solidFill>
                          <a:latin typeface="Times New Roman"/>
                          <a:cs typeface="Times New Roman"/>
                        </a:rPr>
                        <a:t>Flash player/ web tarayıcı</a:t>
                      </a:r>
                      <a:endParaRPr sz="1200">
                        <a:latin typeface="Times New Roman"/>
                        <a:cs typeface="Times New Roman"/>
                      </a:endParaRPr>
                    </a:p>
                  </a:txBody>
                  <a:tcPr marL="0" marR="0" marT="16510" marB="0">
                    <a:lnL w="3047">
                      <a:solidFill>
                        <a:srgbClr val="000000"/>
                      </a:solidFill>
                      <a:prstDash val="solid"/>
                    </a:lnL>
                    <a:lnR w="3048">
                      <a:solidFill>
                        <a:srgbClr val="000000"/>
                      </a:solidFill>
                      <a:prstDash val="solid"/>
                    </a:lnR>
                    <a:lnT w="3047">
                      <a:solidFill>
                        <a:srgbClr val="000000"/>
                      </a:solidFill>
                      <a:prstDash val="solid"/>
                    </a:lnT>
                    <a:lnB w="3047">
                      <a:solidFill>
                        <a:srgbClr val="000000"/>
                      </a:solidFill>
                      <a:prstDash val="solid"/>
                    </a:lnB>
                  </a:tcPr>
                </a:tc>
                <a:extLst>
                  <a:ext uri="{0D108BD9-81ED-4DB2-BD59-A6C34878D82A}">
                    <a16:rowId xmlns="" xmlns:a16="http://schemas.microsoft.com/office/drawing/2014/main" val="10010"/>
                  </a:ext>
                </a:extLst>
              </a:tr>
              <a:tr h="219111">
                <a:tc>
                  <a:txBody>
                    <a:bodyPr/>
                    <a:lstStyle/>
                    <a:p>
                      <a:pPr marL="33020">
                        <a:lnSpc>
                          <a:spcPct val="100000"/>
                        </a:lnSpc>
                        <a:spcBef>
                          <a:spcPts val="130"/>
                        </a:spcBef>
                      </a:pPr>
                      <a:r>
                        <a:rPr sz="1200" dirty="0">
                          <a:solidFill>
                            <a:srgbClr val="000009"/>
                          </a:solidFill>
                          <a:latin typeface="Times New Roman"/>
                          <a:cs typeface="Times New Roman"/>
                        </a:rPr>
                        <a:t>.htm/.html</a:t>
                      </a:r>
                      <a:endParaRPr sz="1200" dirty="0">
                        <a:latin typeface="Times New Roman"/>
                        <a:cs typeface="Times New Roman"/>
                      </a:endParaRPr>
                    </a:p>
                  </a:txBody>
                  <a:tcPr marL="0" marR="0" marT="16510" marB="0">
                    <a:lnL w="3048">
                      <a:solidFill>
                        <a:srgbClr val="000000"/>
                      </a:solidFill>
                      <a:prstDash val="solid"/>
                    </a:lnL>
                    <a:lnR w="3048">
                      <a:solidFill>
                        <a:srgbClr val="000000"/>
                      </a:solidFill>
                      <a:prstDash val="solid"/>
                    </a:lnR>
                    <a:lnT w="3047">
                      <a:solidFill>
                        <a:srgbClr val="000000"/>
                      </a:solidFill>
                      <a:prstDash val="solid"/>
                    </a:lnT>
                    <a:lnB w="3048">
                      <a:solidFill>
                        <a:srgbClr val="000000"/>
                      </a:solidFill>
                      <a:prstDash val="solid"/>
                    </a:lnB>
                  </a:tcPr>
                </a:tc>
                <a:tc>
                  <a:txBody>
                    <a:bodyPr/>
                    <a:lstStyle/>
                    <a:p>
                      <a:pPr marL="33020">
                        <a:lnSpc>
                          <a:spcPct val="100000"/>
                        </a:lnSpc>
                        <a:spcBef>
                          <a:spcPts val="130"/>
                        </a:spcBef>
                      </a:pPr>
                      <a:r>
                        <a:rPr sz="1200" dirty="0">
                          <a:solidFill>
                            <a:srgbClr val="000009"/>
                          </a:solidFill>
                          <a:latin typeface="Times New Roman"/>
                          <a:cs typeface="Times New Roman"/>
                        </a:rPr>
                        <a:t>Html</a:t>
                      </a:r>
                      <a:r>
                        <a:rPr sz="1200" spc="-90" dirty="0">
                          <a:solidFill>
                            <a:srgbClr val="000009"/>
                          </a:solidFill>
                          <a:latin typeface="Times New Roman"/>
                          <a:cs typeface="Times New Roman"/>
                        </a:rPr>
                        <a:t> </a:t>
                      </a:r>
                      <a:r>
                        <a:rPr sz="1200" spc="-5" dirty="0">
                          <a:solidFill>
                            <a:srgbClr val="000009"/>
                          </a:solidFill>
                          <a:latin typeface="Times New Roman"/>
                          <a:cs typeface="Times New Roman"/>
                        </a:rPr>
                        <a:t>belgesi</a:t>
                      </a:r>
                      <a:endParaRPr sz="1200">
                        <a:latin typeface="Times New Roman"/>
                        <a:cs typeface="Times New Roman"/>
                      </a:endParaRPr>
                    </a:p>
                  </a:txBody>
                  <a:tcPr marL="0" marR="0" marT="16510" marB="0">
                    <a:lnL w="3048">
                      <a:solidFill>
                        <a:srgbClr val="000000"/>
                      </a:solidFill>
                      <a:prstDash val="solid"/>
                    </a:lnL>
                    <a:lnR w="3047">
                      <a:solidFill>
                        <a:srgbClr val="000000"/>
                      </a:solidFill>
                      <a:prstDash val="solid"/>
                    </a:lnR>
                    <a:lnT w="3047">
                      <a:solidFill>
                        <a:srgbClr val="000000"/>
                      </a:solidFill>
                      <a:prstDash val="solid"/>
                    </a:lnT>
                    <a:lnB w="3048">
                      <a:solidFill>
                        <a:srgbClr val="000000"/>
                      </a:solidFill>
                      <a:prstDash val="solid"/>
                    </a:lnB>
                  </a:tcPr>
                </a:tc>
                <a:tc>
                  <a:txBody>
                    <a:bodyPr/>
                    <a:lstStyle/>
                    <a:p>
                      <a:pPr marL="31750">
                        <a:lnSpc>
                          <a:spcPct val="100000"/>
                        </a:lnSpc>
                        <a:spcBef>
                          <a:spcPts val="130"/>
                        </a:spcBef>
                      </a:pPr>
                      <a:r>
                        <a:rPr sz="1200" spc="-5" dirty="0">
                          <a:solidFill>
                            <a:srgbClr val="000009"/>
                          </a:solidFill>
                          <a:latin typeface="Times New Roman"/>
                          <a:cs typeface="Times New Roman"/>
                        </a:rPr>
                        <a:t>Frontpage/web</a:t>
                      </a:r>
                      <a:r>
                        <a:rPr sz="1200" spc="-25" dirty="0">
                          <a:solidFill>
                            <a:srgbClr val="000009"/>
                          </a:solidFill>
                          <a:latin typeface="Times New Roman"/>
                          <a:cs typeface="Times New Roman"/>
                        </a:rPr>
                        <a:t> </a:t>
                      </a:r>
                      <a:r>
                        <a:rPr sz="1200" spc="-5" dirty="0">
                          <a:solidFill>
                            <a:srgbClr val="000009"/>
                          </a:solidFill>
                          <a:latin typeface="Times New Roman"/>
                          <a:cs typeface="Times New Roman"/>
                        </a:rPr>
                        <a:t>tarayıcı</a:t>
                      </a:r>
                      <a:endParaRPr sz="1200">
                        <a:latin typeface="Times New Roman"/>
                        <a:cs typeface="Times New Roman"/>
                      </a:endParaRPr>
                    </a:p>
                  </a:txBody>
                  <a:tcPr marL="0" marR="0" marT="16510" marB="0">
                    <a:lnL w="3047">
                      <a:solidFill>
                        <a:srgbClr val="000000"/>
                      </a:solidFill>
                      <a:prstDash val="solid"/>
                    </a:lnL>
                    <a:lnR w="3048">
                      <a:solidFill>
                        <a:srgbClr val="000000"/>
                      </a:solidFill>
                      <a:prstDash val="solid"/>
                    </a:lnR>
                    <a:lnT w="3047">
                      <a:solidFill>
                        <a:srgbClr val="000000"/>
                      </a:solidFill>
                      <a:prstDash val="solid"/>
                    </a:lnT>
                    <a:lnB w="3048">
                      <a:solidFill>
                        <a:srgbClr val="000000"/>
                      </a:solidFill>
                      <a:prstDash val="solid"/>
                    </a:lnB>
                  </a:tcPr>
                </a:tc>
                <a:extLst>
                  <a:ext uri="{0D108BD9-81ED-4DB2-BD59-A6C34878D82A}">
                    <a16:rowId xmlns="" xmlns:a16="http://schemas.microsoft.com/office/drawing/2014/main" val="10011"/>
                  </a:ext>
                </a:extLst>
              </a:tr>
              <a:tr h="220482">
                <a:tc>
                  <a:txBody>
                    <a:bodyPr/>
                    <a:lstStyle/>
                    <a:p>
                      <a:pPr marL="33020">
                        <a:lnSpc>
                          <a:spcPct val="100000"/>
                        </a:lnSpc>
                        <a:spcBef>
                          <a:spcPts val="130"/>
                        </a:spcBef>
                      </a:pPr>
                      <a:r>
                        <a:rPr sz="1200" spc="-5" dirty="0">
                          <a:solidFill>
                            <a:srgbClr val="000009"/>
                          </a:solidFill>
                          <a:latin typeface="Times New Roman"/>
                          <a:cs typeface="Times New Roman"/>
                        </a:rPr>
                        <a:t>.c/.cpp</a:t>
                      </a:r>
                      <a:endParaRPr sz="1200">
                        <a:latin typeface="Times New Roman"/>
                        <a:cs typeface="Times New Roman"/>
                      </a:endParaRPr>
                    </a:p>
                  </a:txBody>
                  <a:tcPr marL="0" marR="0" marT="16510" marB="0">
                    <a:lnL w="3048">
                      <a:solidFill>
                        <a:srgbClr val="000000"/>
                      </a:solidFill>
                      <a:prstDash val="solid"/>
                    </a:lnL>
                    <a:lnR w="3048">
                      <a:solidFill>
                        <a:srgbClr val="000000"/>
                      </a:solidFill>
                      <a:prstDash val="solid"/>
                    </a:lnR>
                    <a:lnT w="3048">
                      <a:solidFill>
                        <a:srgbClr val="000000"/>
                      </a:solidFill>
                      <a:prstDash val="solid"/>
                    </a:lnT>
                    <a:lnB w="3047">
                      <a:solidFill>
                        <a:srgbClr val="000000"/>
                      </a:solidFill>
                      <a:prstDash val="solid"/>
                    </a:lnB>
                  </a:tcPr>
                </a:tc>
                <a:tc>
                  <a:txBody>
                    <a:bodyPr/>
                    <a:lstStyle/>
                    <a:p>
                      <a:pPr marL="33020">
                        <a:lnSpc>
                          <a:spcPct val="100000"/>
                        </a:lnSpc>
                        <a:spcBef>
                          <a:spcPts val="130"/>
                        </a:spcBef>
                      </a:pPr>
                      <a:r>
                        <a:rPr sz="1200" dirty="0">
                          <a:solidFill>
                            <a:srgbClr val="000009"/>
                          </a:solidFill>
                          <a:latin typeface="Times New Roman"/>
                          <a:cs typeface="Times New Roman"/>
                        </a:rPr>
                        <a:t>C</a:t>
                      </a:r>
                      <a:r>
                        <a:rPr sz="1200" spc="-90" dirty="0">
                          <a:solidFill>
                            <a:srgbClr val="000009"/>
                          </a:solidFill>
                          <a:latin typeface="Times New Roman"/>
                          <a:cs typeface="Times New Roman"/>
                        </a:rPr>
                        <a:t> </a:t>
                      </a:r>
                      <a:r>
                        <a:rPr sz="1200" spc="-5" dirty="0">
                          <a:solidFill>
                            <a:srgbClr val="000009"/>
                          </a:solidFill>
                          <a:latin typeface="Times New Roman"/>
                          <a:cs typeface="Times New Roman"/>
                        </a:rPr>
                        <a:t>belgesi</a:t>
                      </a:r>
                      <a:endParaRPr sz="1200">
                        <a:latin typeface="Times New Roman"/>
                        <a:cs typeface="Times New Roman"/>
                      </a:endParaRPr>
                    </a:p>
                  </a:txBody>
                  <a:tcPr marL="0" marR="0" marT="16510" marB="0">
                    <a:lnL w="3048">
                      <a:solidFill>
                        <a:srgbClr val="000000"/>
                      </a:solidFill>
                      <a:prstDash val="solid"/>
                    </a:lnL>
                    <a:lnR w="3047">
                      <a:solidFill>
                        <a:srgbClr val="000000"/>
                      </a:solidFill>
                      <a:prstDash val="solid"/>
                    </a:lnR>
                    <a:lnT w="3048">
                      <a:solidFill>
                        <a:srgbClr val="000000"/>
                      </a:solidFill>
                      <a:prstDash val="solid"/>
                    </a:lnT>
                    <a:lnB w="3047">
                      <a:solidFill>
                        <a:srgbClr val="000000"/>
                      </a:solidFill>
                      <a:prstDash val="solid"/>
                    </a:lnB>
                  </a:tcPr>
                </a:tc>
                <a:tc>
                  <a:txBody>
                    <a:bodyPr/>
                    <a:lstStyle/>
                    <a:p>
                      <a:pPr marL="31750">
                        <a:lnSpc>
                          <a:spcPct val="100000"/>
                        </a:lnSpc>
                        <a:spcBef>
                          <a:spcPts val="130"/>
                        </a:spcBef>
                      </a:pPr>
                      <a:r>
                        <a:rPr sz="1200" spc="-10" dirty="0">
                          <a:solidFill>
                            <a:srgbClr val="000009"/>
                          </a:solidFill>
                          <a:latin typeface="Times New Roman"/>
                          <a:cs typeface="Times New Roman"/>
                        </a:rPr>
                        <a:t>Devc++/Turbo</a:t>
                      </a:r>
                      <a:r>
                        <a:rPr sz="1200" spc="-45" dirty="0">
                          <a:solidFill>
                            <a:srgbClr val="000009"/>
                          </a:solidFill>
                          <a:latin typeface="Times New Roman"/>
                          <a:cs typeface="Times New Roman"/>
                        </a:rPr>
                        <a:t> </a:t>
                      </a:r>
                      <a:r>
                        <a:rPr sz="1200" dirty="0">
                          <a:solidFill>
                            <a:srgbClr val="000009"/>
                          </a:solidFill>
                          <a:latin typeface="Times New Roman"/>
                          <a:cs typeface="Times New Roman"/>
                        </a:rPr>
                        <a:t>c</a:t>
                      </a:r>
                      <a:endParaRPr sz="1200">
                        <a:latin typeface="Times New Roman"/>
                        <a:cs typeface="Times New Roman"/>
                      </a:endParaRPr>
                    </a:p>
                  </a:txBody>
                  <a:tcPr marL="0" marR="0" marT="16510" marB="0">
                    <a:lnL w="3047">
                      <a:solidFill>
                        <a:srgbClr val="000000"/>
                      </a:solidFill>
                      <a:prstDash val="solid"/>
                    </a:lnL>
                    <a:lnR w="3048">
                      <a:solidFill>
                        <a:srgbClr val="000000"/>
                      </a:solidFill>
                      <a:prstDash val="solid"/>
                    </a:lnR>
                    <a:lnT w="3048">
                      <a:solidFill>
                        <a:srgbClr val="000000"/>
                      </a:solidFill>
                      <a:prstDash val="solid"/>
                    </a:lnT>
                    <a:lnB w="3047">
                      <a:solidFill>
                        <a:srgbClr val="000000"/>
                      </a:solidFill>
                      <a:prstDash val="solid"/>
                    </a:lnB>
                  </a:tcPr>
                </a:tc>
                <a:extLst>
                  <a:ext uri="{0D108BD9-81ED-4DB2-BD59-A6C34878D82A}">
                    <a16:rowId xmlns="" xmlns:a16="http://schemas.microsoft.com/office/drawing/2014/main" val="10012"/>
                  </a:ext>
                </a:extLst>
              </a:tr>
              <a:tr h="220481">
                <a:tc>
                  <a:txBody>
                    <a:bodyPr/>
                    <a:lstStyle/>
                    <a:p>
                      <a:pPr marL="33020">
                        <a:lnSpc>
                          <a:spcPct val="100000"/>
                        </a:lnSpc>
                        <a:spcBef>
                          <a:spcPts val="130"/>
                        </a:spcBef>
                      </a:pPr>
                      <a:r>
                        <a:rPr sz="1200" spc="-5" dirty="0">
                          <a:solidFill>
                            <a:srgbClr val="000009"/>
                          </a:solidFill>
                          <a:latin typeface="Times New Roman"/>
                          <a:cs typeface="Times New Roman"/>
                        </a:rPr>
                        <a:t>.rar/.zip/.tar</a:t>
                      </a:r>
                      <a:endParaRPr sz="1200">
                        <a:latin typeface="Times New Roman"/>
                        <a:cs typeface="Times New Roman"/>
                      </a:endParaRPr>
                    </a:p>
                  </a:txBody>
                  <a:tcPr marL="0" marR="0" marT="16510" marB="0">
                    <a:lnL w="3048">
                      <a:solidFill>
                        <a:srgbClr val="000000"/>
                      </a:solidFill>
                      <a:prstDash val="solid"/>
                    </a:lnL>
                    <a:lnR w="3048">
                      <a:solidFill>
                        <a:srgbClr val="000000"/>
                      </a:solidFill>
                      <a:prstDash val="solid"/>
                    </a:lnR>
                    <a:lnT w="3047">
                      <a:solidFill>
                        <a:srgbClr val="000000"/>
                      </a:solidFill>
                      <a:prstDash val="solid"/>
                    </a:lnT>
                    <a:lnB w="3047">
                      <a:solidFill>
                        <a:srgbClr val="000000"/>
                      </a:solidFill>
                      <a:prstDash val="solid"/>
                    </a:lnB>
                  </a:tcPr>
                </a:tc>
                <a:tc>
                  <a:txBody>
                    <a:bodyPr/>
                    <a:lstStyle/>
                    <a:p>
                      <a:pPr marL="33020">
                        <a:lnSpc>
                          <a:spcPct val="100000"/>
                        </a:lnSpc>
                        <a:spcBef>
                          <a:spcPts val="130"/>
                        </a:spcBef>
                      </a:pPr>
                      <a:r>
                        <a:rPr sz="1200" spc="-5" dirty="0">
                          <a:solidFill>
                            <a:srgbClr val="000009"/>
                          </a:solidFill>
                          <a:latin typeface="Times New Roman"/>
                          <a:cs typeface="Times New Roman"/>
                        </a:rPr>
                        <a:t>Sıkıştırılmış</a:t>
                      </a:r>
                      <a:r>
                        <a:rPr sz="1200" spc="-20" dirty="0">
                          <a:solidFill>
                            <a:srgbClr val="000009"/>
                          </a:solidFill>
                          <a:latin typeface="Times New Roman"/>
                          <a:cs typeface="Times New Roman"/>
                        </a:rPr>
                        <a:t> </a:t>
                      </a:r>
                      <a:r>
                        <a:rPr sz="1200" spc="-5" dirty="0">
                          <a:solidFill>
                            <a:srgbClr val="000009"/>
                          </a:solidFill>
                          <a:latin typeface="Times New Roman"/>
                          <a:cs typeface="Times New Roman"/>
                        </a:rPr>
                        <a:t>dosya/klasör</a:t>
                      </a:r>
                      <a:endParaRPr sz="1200">
                        <a:latin typeface="Times New Roman"/>
                        <a:cs typeface="Times New Roman"/>
                      </a:endParaRPr>
                    </a:p>
                  </a:txBody>
                  <a:tcPr marL="0" marR="0" marT="16510" marB="0">
                    <a:lnL w="3048">
                      <a:solidFill>
                        <a:srgbClr val="000000"/>
                      </a:solidFill>
                      <a:prstDash val="solid"/>
                    </a:lnL>
                    <a:lnR w="3047">
                      <a:solidFill>
                        <a:srgbClr val="000000"/>
                      </a:solidFill>
                      <a:prstDash val="solid"/>
                    </a:lnR>
                    <a:lnT w="3047">
                      <a:solidFill>
                        <a:srgbClr val="000000"/>
                      </a:solidFill>
                      <a:prstDash val="solid"/>
                    </a:lnT>
                    <a:lnB w="3047">
                      <a:solidFill>
                        <a:srgbClr val="000000"/>
                      </a:solidFill>
                      <a:prstDash val="solid"/>
                    </a:lnB>
                  </a:tcPr>
                </a:tc>
                <a:tc>
                  <a:txBody>
                    <a:bodyPr/>
                    <a:lstStyle/>
                    <a:p>
                      <a:pPr marL="31750">
                        <a:lnSpc>
                          <a:spcPct val="100000"/>
                        </a:lnSpc>
                        <a:spcBef>
                          <a:spcPts val="130"/>
                        </a:spcBef>
                      </a:pPr>
                      <a:r>
                        <a:rPr sz="1200" spc="-10" dirty="0">
                          <a:solidFill>
                            <a:srgbClr val="000009"/>
                          </a:solidFill>
                          <a:latin typeface="Times New Roman"/>
                          <a:cs typeface="Times New Roman"/>
                        </a:rPr>
                        <a:t>Winrar</a:t>
                      </a:r>
                      <a:endParaRPr sz="1200" dirty="0">
                        <a:latin typeface="Times New Roman"/>
                        <a:cs typeface="Times New Roman"/>
                      </a:endParaRPr>
                    </a:p>
                  </a:txBody>
                  <a:tcPr marL="0" marR="0" marT="16510" marB="0">
                    <a:lnL w="3047">
                      <a:solidFill>
                        <a:srgbClr val="000000"/>
                      </a:solidFill>
                      <a:prstDash val="solid"/>
                    </a:lnL>
                    <a:lnR w="3048">
                      <a:solidFill>
                        <a:srgbClr val="000000"/>
                      </a:solidFill>
                      <a:prstDash val="solid"/>
                    </a:lnR>
                    <a:lnT w="3047">
                      <a:solidFill>
                        <a:srgbClr val="000000"/>
                      </a:solidFill>
                      <a:prstDash val="solid"/>
                    </a:lnT>
                    <a:lnB w="3047">
                      <a:solidFill>
                        <a:srgbClr val="000000"/>
                      </a:solidFill>
                      <a:prstDash val="solid"/>
                    </a:lnB>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56280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2019310"/>
            <a:ext cx="7654834" cy="4023360"/>
          </a:xfrm>
        </p:spPr>
        <p:txBody>
          <a:bodyPr>
            <a:normAutofit lnSpcReduction="10000"/>
          </a:bodyPr>
          <a:lstStyle/>
          <a:p>
            <a:r>
              <a:rPr lang="tr-TR" dirty="0"/>
              <a:t>Dosya ya da Klasörler üzerinde sağ tıklamak</a:t>
            </a:r>
          </a:p>
          <a:p>
            <a:r>
              <a:rPr lang="tr-TR" dirty="0" smtClean="0"/>
              <a:t>“</a:t>
            </a:r>
            <a:r>
              <a:rPr lang="tr-TR" dirty="0"/>
              <a:t>Aç” klasör ise içeriği görüntülenir, dosya ise açılır, “Gönder” dosya ya da klasörü  harici bir depolama birimine, masaüstüne ya da belgeler içine pratik olarak kopyalanmasını  sağlar. “Kopyala” dosya ya da klasörü kopyalar. “Kes” dosya ya da klasörü bulunduğu  yerden silerek kopyalar. “Sil” dosya ya da klasörü geri dönüşüm kutusuna taşır, “Yapıştır”  daha önce “Kes/Kopyala” yapılmış klasör ya da dosyanın belirtilen konuma  kopyalanmasını sağlar.</a:t>
            </a:r>
          </a:p>
          <a:p>
            <a:endParaRPr lang="tr-TR" dirty="0"/>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35358" y="2019310"/>
            <a:ext cx="2420322" cy="3676207"/>
          </a:xfrm>
          <a:prstGeom prst="rect">
            <a:avLst/>
          </a:prstGeom>
        </p:spPr>
      </p:pic>
    </p:spTree>
    <p:extLst>
      <p:ext uri="{BB962C8B-B14F-4D97-AF65-F5344CB8AC3E}">
        <p14:creationId xmlns:p14="http://schemas.microsoft.com/office/powerpoint/2010/main" val="97999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845734"/>
            <a:ext cx="10058400" cy="4023360"/>
          </a:xfrm>
        </p:spPr>
        <p:txBody>
          <a:bodyPr>
            <a:normAutofit/>
          </a:bodyPr>
          <a:lstStyle/>
          <a:p>
            <a:pPr marL="12700" marR="5080" indent="0" algn="just">
              <a:lnSpc>
                <a:spcPct val="95900"/>
              </a:lnSpc>
              <a:buNone/>
            </a:pPr>
            <a:r>
              <a:rPr lang="tr-TR" sz="2400" spc="-5" dirty="0" smtClean="0">
                <a:solidFill>
                  <a:srgbClr val="002060"/>
                </a:solidFill>
                <a:latin typeface="Times New Roman"/>
                <a:cs typeface="Times New Roman"/>
              </a:rPr>
              <a:t>Klasör </a:t>
            </a:r>
            <a:r>
              <a:rPr lang="tr-TR" sz="2400" dirty="0">
                <a:solidFill>
                  <a:srgbClr val="002060"/>
                </a:solidFill>
                <a:latin typeface="Times New Roman"/>
                <a:cs typeface="Times New Roman"/>
              </a:rPr>
              <a:t>üzerinde </a:t>
            </a:r>
            <a:r>
              <a:rPr lang="tr-TR" sz="2400" spc="-5" dirty="0">
                <a:solidFill>
                  <a:srgbClr val="002060"/>
                </a:solidFill>
                <a:latin typeface="Times New Roman"/>
                <a:cs typeface="Times New Roman"/>
              </a:rPr>
              <a:t>sağ </a:t>
            </a:r>
            <a:r>
              <a:rPr lang="tr-TR" sz="2400" dirty="0">
                <a:solidFill>
                  <a:srgbClr val="002060"/>
                </a:solidFill>
                <a:latin typeface="Times New Roman"/>
                <a:cs typeface="Times New Roman"/>
              </a:rPr>
              <a:t>tıklanıp </a:t>
            </a:r>
            <a:r>
              <a:rPr lang="tr-TR" sz="2400" spc="-5" dirty="0">
                <a:solidFill>
                  <a:srgbClr val="002060"/>
                </a:solidFill>
                <a:latin typeface="Times New Roman"/>
                <a:cs typeface="Times New Roman"/>
              </a:rPr>
              <a:t>özellikler </a:t>
            </a:r>
            <a:r>
              <a:rPr lang="tr-TR" sz="2400" dirty="0">
                <a:solidFill>
                  <a:srgbClr val="002060"/>
                </a:solidFill>
                <a:latin typeface="Times New Roman"/>
                <a:cs typeface="Times New Roman"/>
              </a:rPr>
              <a:t>denildiğinde </a:t>
            </a:r>
            <a:r>
              <a:rPr lang="tr-TR" sz="2400" spc="-5" dirty="0">
                <a:solidFill>
                  <a:srgbClr val="002060"/>
                </a:solidFill>
                <a:latin typeface="Times New Roman"/>
                <a:cs typeface="Times New Roman"/>
              </a:rPr>
              <a:t>“</a:t>
            </a:r>
            <a:r>
              <a:rPr lang="tr-TR" sz="2400" i="1" spc="-5" dirty="0">
                <a:solidFill>
                  <a:srgbClr val="002060"/>
                </a:solidFill>
                <a:latin typeface="Times New Roman"/>
                <a:cs typeface="Times New Roman"/>
              </a:rPr>
              <a:t>Genel</a:t>
            </a:r>
            <a:r>
              <a:rPr lang="tr-TR" sz="2400" spc="-5" dirty="0">
                <a:solidFill>
                  <a:srgbClr val="002060"/>
                </a:solidFill>
                <a:latin typeface="Times New Roman"/>
                <a:cs typeface="Times New Roman"/>
              </a:rPr>
              <a:t>” sekmesinde klasörün  boyutunu, oluşturulma </a:t>
            </a:r>
            <a:r>
              <a:rPr lang="tr-TR" sz="2400" dirty="0">
                <a:solidFill>
                  <a:srgbClr val="002060"/>
                </a:solidFill>
                <a:latin typeface="Times New Roman"/>
                <a:cs typeface="Times New Roman"/>
              </a:rPr>
              <a:t>tarihini ve disk </a:t>
            </a:r>
            <a:r>
              <a:rPr lang="tr-TR" sz="2400" spc="-5" dirty="0">
                <a:solidFill>
                  <a:srgbClr val="002060"/>
                </a:solidFill>
                <a:latin typeface="Times New Roman"/>
                <a:cs typeface="Times New Roman"/>
              </a:rPr>
              <a:t>üzerindeki </a:t>
            </a:r>
            <a:r>
              <a:rPr lang="tr-TR" sz="2400" dirty="0">
                <a:solidFill>
                  <a:srgbClr val="002060"/>
                </a:solidFill>
                <a:latin typeface="Times New Roman"/>
                <a:cs typeface="Times New Roman"/>
              </a:rPr>
              <a:t>konumunu </a:t>
            </a:r>
            <a:r>
              <a:rPr lang="tr-TR" sz="2400" spc="-5" dirty="0">
                <a:solidFill>
                  <a:srgbClr val="002060"/>
                </a:solidFill>
                <a:latin typeface="Times New Roman"/>
                <a:cs typeface="Times New Roman"/>
              </a:rPr>
              <a:t>görebiliriz, buradaki </a:t>
            </a:r>
            <a:r>
              <a:rPr lang="tr-TR" sz="2400" spc="5" dirty="0">
                <a:solidFill>
                  <a:srgbClr val="002060"/>
                </a:solidFill>
                <a:latin typeface="Times New Roman"/>
                <a:cs typeface="Times New Roman"/>
              </a:rPr>
              <a:t>“</a:t>
            </a:r>
            <a:r>
              <a:rPr lang="tr-TR" sz="2400" i="1" spc="5" dirty="0">
                <a:solidFill>
                  <a:srgbClr val="002060"/>
                </a:solidFill>
                <a:latin typeface="Times New Roman"/>
                <a:cs typeface="Times New Roman"/>
              </a:rPr>
              <a:t>Gizli</a:t>
            </a:r>
            <a:r>
              <a:rPr lang="tr-TR" sz="2400" spc="5" dirty="0">
                <a:solidFill>
                  <a:srgbClr val="002060"/>
                </a:solidFill>
                <a:latin typeface="Times New Roman"/>
                <a:cs typeface="Times New Roman"/>
              </a:rPr>
              <a:t>”  </a:t>
            </a:r>
            <a:r>
              <a:rPr lang="tr-TR" sz="2400" spc="-5" dirty="0">
                <a:solidFill>
                  <a:srgbClr val="002060"/>
                </a:solidFill>
                <a:latin typeface="Times New Roman"/>
                <a:cs typeface="Times New Roman"/>
              </a:rPr>
              <a:t>seçeneği aktif edilirse </a:t>
            </a:r>
            <a:r>
              <a:rPr lang="tr-TR" sz="2400" dirty="0">
                <a:solidFill>
                  <a:srgbClr val="002060"/>
                </a:solidFill>
                <a:latin typeface="Times New Roman"/>
                <a:cs typeface="Times New Roman"/>
              </a:rPr>
              <a:t>klasör </a:t>
            </a:r>
            <a:r>
              <a:rPr lang="tr-TR" sz="2400" spc="-5" dirty="0">
                <a:solidFill>
                  <a:srgbClr val="002060"/>
                </a:solidFill>
                <a:latin typeface="Times New Roman"/>
                <a:cs typeface="Times New Roman"/>
              </a:rPr>
              <a:t>gizlenmiş olur(tekrar görünür yapmak </a:t>
            </a:r>
            <a:r>
              <a:rPr lang="tr-TR" sz="2400" dirty="0">
                <a:solidFill>
                  <a:srgbClr val="002060"/>
                </a:solidFill>
                <a:latin typeface="Times New Roman"/>
                <a:cs typeface="Times New Roman"/>
              </a:rPr>
              <a:t>için </a:t>
            </a:r>
            <a:r>
              <a:rPr lang="tr-TR" sz="2400" spc="-5" dirty="0">
                <a:solidFill>
                  <a:srgbClr val="002060"/>
                </a:solidFill>
                <a:latin typeface="Times New Roman"/>
                <a:cs typeface="Times New Roman"/>
              </a:rPr>
              <a:t>denetim  </a:t>
            </a:r>
            <a:r>
              <a:rPr lang="tr-TR" sz="2400" spc="-5" dirty="0" err="1">
                <a:solidFill>
                  <a:srgbClr val="002060"/>
                </a:solidFill>
                <a:latin typeface="Times New Roman"/>
                <a:cs typeface="Times New Roman"/>
              </a:rPr>
              <a:t>masası</a:t>
            </a:r>
            <a:r>
              <a:rPr lang="tr-TR" sz="2400" spc="-5" dirty="0" err="1">
                <a:solidFill>
                  <a:srgbClr val="002060"/>
                </a:solidFill>
                <a:latin typeface="Wingdings"/>
                <a:cs typeface="Wingdings"/>
              </a:rPr>
              <a:t></a:t>
            </a:r>
            <a:r>
              <a:rPr lang="tr-TR" sz="2400" spc="-5" dirty="0" err="1">
                <a:solidFill>
                  <a:srgbClr val="002060"/>
                </a:solidFill>
                <a:latin typeface="Times New Roman"/>
                <a:cs typeface="Times New Roman"/>
              </a:rPr>
              <a:t>klasör</a:t>
            </a:r>
            <a:r>
              <a:rPr lang="tr-TR" sz="2400" spc="-5" dirty="0">
                <a:solidFill>
                  <a:srgbClr val="002060"/>
                </a:solidFill>
                <a:latin typeface="Times New Roman"/>
                <a:cs typeface="Times New Roman"/>
              </a:rPr>
              <a:t> </a:t>
            </a:r>
            <a:r>
              <a:rPr lang="tr-TR" sz="2400" spc="-5" dirty="0" err="1">
                <a:solidFill>
                  <a:srgbClr val="002060"/>
                </a:solidFill>
                <a:latin typeface="Times New Roman"/>
                <a:cs typeface="Times New Roman"/>
              </a:rPr>
              <a:t>seçenekleri</a:t>
            </a:r>
            <a:r>
              <a:rPr lang="tr-TR" sz="2400" spc="-5" dirty="0" err="1">
                <a:solidFill>
                  <a:srgbClr val="002060"/>
                </a:solidFill>
                <a:latin typeface="Wingdings"/>
                <a:cs typeface="Wingdings"/>
              </a:rPr>
              <a:t></a:t>
            </a:r>
            <a:r>
              <a:rPr lang="tr-TR" sz="2400" spc="-5" dirty="0" err="1">
                <a:solidFill>
                  <a:srgbClr val="002060"/>
                </a:solidFill>
                <a:latin typeface="Times New Roman"/>
                <a:cs typeface="Times New Roman"/>
              </a:rPr>
              <a:t>gizli</a:t>
            </a:r>
            <a:r>
              <a:rPr lang="tr-TR" sz="2400" spc="-5" dirty="0">
                <a:solidFill>
                  <a:srgbClr val="002060"/>
                </a:solidFill>
                <a:latin typeface="Times New Roman"/>
                <a:cs typeface="Times New Roman"/>
              </a:rPr>
              <a:t> dosya </a:t>
            </a:r>
            <a:r>
              <a:rPr lang="tr-TR" sz="2400" dirty="0">
                <a:solidFill>
                  <a:srgbClr val="002060"/>
                </a:solidFill>
                <a:latin typeface="Times New Roman"/>
                <a:cs typeface="Times New Roman"/>
              </a:rPr>
              <a:t>ve klasörleri </a:t>
            </a:r>
            <a:r>
              <a:rPr lang="tr-TR" sz="2400" spc="-5" dirty="0">
                <a:solidFill>
                  <a:srgbClr val="002060"/>
                </a:solidFill>
                <a:latin typeface="Times New Roman"/>
                <a:cs typeface="Times New Roman"/>
              </a:rPr>
              <a:t>göster). </a:t>
            </a:r>
            <a:r>
              <a:rPr lang="tr-TR" sz="2400" dirty="0">
                <a:solidFill>
                  <a:srgbClr val="002060"/>
                </a:solidFill>
                <a:latin typeface="Times New Roman"/>
                <a:cs typeface="Times New Roman"/>
              </a:rPr>
              <a:t>“</a:t>
            </a:r>
            <a:r>
              <a:rPr lang="tr-TR" sz="2400" i="1" dirty="0">
                <a:solidFill>
                  <a:srgbClr val="002060"/>
                </a:solidFill>
                <a:latin typeface="Times New Roman"/>
                <a:cs typeface="Times New Roman"/>
              </a:rPr>
              <a:t>Paylaşım</a:t>
            </a:r>
            <a:r>
              <a:rPr lang="tr-TR" sz="2400" dirty="0">
                <a:solidFill>
                  <a:srgbClr val="002060"/>
                </a:solidFill>
                <a:latin typeface="Times New Roman"/>
                <a:cs typeface="Times New Roman"/>
              </a:rPr>
              <a:t>” sekmesi </a:t>
            </a:r>
            <a:r>
              <a:rPr lang="tr-TR" sz="2400" spc="-5" dirty="0">
                <a:solidFill>
                  <a:srgbClr val="002060"/>
                </a:solidFill>
                <a:latin typeface="Times New Roman"/>
                <a:cs typeface="Times New Roman"/>
              </a:rPr>
              <a:t>klasöre  paylaşım verilmesini </a:t>
            </a:r>
            <a:r>
              <a:rPr lang="tr-TR" sz="2400" spc="-10" dirty="0">
                <a:solidFill>
                  <a:srgbClr val="002060"/>
                </a:solidFill>
                <a:latin typeface="Times New Roman"/>
                <a:cs typeface="Times New Roman"/>
              </a:rPr>
              <a:t>sağlar, </a:t>
            </a:r>
            <a:r>
              <a:rPr lang="tr-TR" sz="2400" dirty="0">
                <a:solidFill>
                  <a:srgbClr val="002060"/>
                </a:solidFill>
                <a:latin typeface="Times New Roman"/>
                <a:cs typeface="Times New Roman"/>
              </a:rPr>
              <a:t>bir sonraki konuda </a:t>
            </a:r>
            <a:r>
              <a:rPr lang="tr-TR" sz="2400" spc="-5" dirty="0">
                <a:solidFill>
                  <a:srgbClr val="002060"/>
                </a:solidFill>
                <a:latin typeface="Times New Roman"/>
                <a:cs typeface="Times New Roman"/>
              </a:rPr>
              <a:t>anlatılan </a:t>
            </a:r>
            <a:r>
              <a:rPr lang="tr-TR" sz="2400" spc="-10" dirty="0">
                <a:solidFill>
                  <a:srgbClr val="002060"/>
                </a:solidFill>
                <a:latin typeface="Times New Roman"/>
                <a:cs typeface="Times New Roman"/>
              </a:rPr>
              <a:t>yerel </a:t>
            </a:r>
            <a:r>
              <a:rPr lang="tr-TR" sz="2400" dirty="0">
                <a:solidFill>
                  <a:srgbClr val="002060"/>
                </a:solidFill>
                <a:latin typeface="Times New Roman"/>
                <a:cs typeface="Times New Roman"/>
              </a:rPr>
              <a:t>diske </a:t>
            </a:r>
            <a:r>
              <a:rPr lang="tr-TR" sz="2400" spc="-5" dirty="0">
                <a:solidFill>
                  <a:srgbClr val="002060"/>
                </a:solidFill>
                <a:latin typeface="Times New Roman"/>
                <a:cs typeface="Times New Roman"/>
              </a:rPr>
              <a:t>paylaşım verme  işlemiyle aynı şekilde </a:t>
            </a:r>
            <a:r>
              <a:rPr lang="tr-TR" sz="2400" spc="-10" dirty="0">
                <a:solidFill>
                  <a:srgbClr val="002060"/>
                </a:solidFill>
                <a:latin typeface="Times New Roman"/>
                <a:cs typeface="Times New Roman"/>
              </a:rPr>
              <a:t>gerçekleştirilir. </a:t>
            </a:r>
            <a:r>
              <a:rPr lang="tr-TR" sz="2400" dirty="0">
                <a:solidFill>
                  <a:srgbClr val="002060"/>
                </a:solidFill>
                <a:latin typeface="Times New Roman"/>
                <a:cs typeface="Times New Roman"/>
              </a:rPr>
              <a:t>“</a:t>
            </a:r>
            <a:r>
              <a:rPr lang="tr-TR" sz="2400" i="1" dirty="0">
                <a:solidFill>
                  <a:srgbClr val="002060"/>
                </a:solidFill>
                <a:latin typeface="Times New Roman"/>
                <a:cs typeface="Times New Roman"/>
              </a:rPr>
              <a:t>Özelleştir</a:t>
            </a:r>
            <a:r>
              <a:rPr lang="tr-TR" sz="2400" dirty="0">
                <a:solidFill>
                  <a:srgbClr val="002060"/>
                </a:solidFill>
                <a:latin typeface="Times New Roman"/>
                <a:cs typeface="Times New Roman"/>
              </a:rPr>
              <a:t>” </a:t>
            </a:r>
            <a:r>
              <a:rPr lang="tr-TR" sz="2400" spc="-5" dirty="0">
                <a:solidFill>
                  <a:srgbClr val="002060"/>
                </a:solidFill>
                <a:latin typeface="Times New Roman"/>
                <a:cs typeface="Times New Roman"/>
              </a:rPr>
              <a:t>sekmesinde </a:t>
            </a:r>
            <a:r>
              <a:rPr lang="tr-TR" sz="2400" dirty="0">
                <a:solidFill>
                  <a:srgbClr val="002060"/>
                </a:solidFill>
                <a:latin typeface="Times New Roman"/>
                <a:cs typeface="Times New Roman"/>
              </a:rPr>
              <a:t>ise klasör </a:t>
            </a:r>
            <a:r>
              <a:rPr lang="tr-TR" sz="2400" spc="-5" dirty="0">
                <a:solidFill>
                  <a:srgbClr val="002060"/>
                </a:solidFill>
                <a:latin typeface="Times New Roman"/>
                <a:cs typeface="Times New Roman"/>
              </a:rPr>
              <a:t>görünümü </a:t>
            </a:r>
            <a:r>
              <a:rPr lang="tr-TR" sz="2400" dirty="0">
                <a:solidFill>
                  <a:srgbClr val="002060"/>
                </a:solidFill>
                <a:latin typeface="Times New Roman"/>
                <a:cs typeface="Times New Roman"/>
              </a:rPr>
              <a:t>için bir  </a:t>
            </a:r>
            <a:r>
              <a:rPr lang="tr-TR" sz="2400" spc="-5" dirty="0">
                <a:solidFill>
                  <a:srgbClr val="002060"/>
                </a:solidFill>
                <a:latin typeface="Times New Roman"/>
                <a:cs typeface="Times New Roman"/>
              </a:rPr>
              <a:t>resim belirlenebilir </a:t>
            </a:r>
            <a:r>
              <a:rPr lang="tr-TR" sz="2400" spc="-15" dirty="0">
                <a:solidFill>
                  <a:srgbClr val="002060"/>
                </a:solidFill>
                <a:latin typeface="Times New Roman"/>
                <a:cs typeface="Times New Roman"/>
              </a:rPr>
              <a:t>ya </a:t>
            </a:r>
            <a:r>
              <a:rPr lang="tr-TR" sz="2400" dirty="0">
                <a:solidFill>
                  <a:srgbClr val="002060"/>
                </a:solidFill>
                <a:latin typeface="Times New Roman"/>
                <a:cs typeface="Times New Roman"/>
              </a:rPr>
              <a:t>da klasör </a:t>
            </a:r>
            <a:r>
              <a:rPr lang="tr-TR" sz="2400" spc="-5" dirty="0">
                <a:solidFill>
                  <a:srgbClr val="002060"/>
                </a:solidFill>
                <a:latin typeface="Times New Roman"/>
                <a:cs typeface="Times New Roman"/>
              </a:rPr>
              <a:t>görünümü </a:t>
            </a:r>
            <a:r>
              <a:rPr lang="tr-TR" sz="2400" dirty="0">
                <a:solidFill>
                  <a:srgbClr val="002060"/>
                </a:solidFill>
                <a:latin typeface="Times New Roman"/>
                <a:cs typeface="Times New Roman"/>
              </a:rPr>
              <a:t>buradaki </a:t>
            </a:r>
            <a:r>
              <a:rPr lang="tr-TR" sz="2400" spc="-5" dirty="0">
                <a:solidFill>
                  <a:srgbClr val="002060"/>
                </a:solidFill>
                <a:latin typeface="Times New Roman"/>
                <a:cs typeface="Times New Roman"/>
              </a:rPr>
              <a:t>simgelerden biriyle</a:t>
            </a:r>
            <a:r>
              <a:rPr lang="tr-TR" sz="2400" spc="150" dirty="0">
                <a:solidFill>
                  <a:srgbClr val="002060"/>
                </a:solidFill>
                <a:latin typeface="Times New Roman"/>
                <a:cs typeface="Times New Roman"/>
              </a:rPr>
              <a:t> </a:t>
            </a:r>
            <a:r>
              <a:rPr lang="tr-TR" sz="2400" spc="-5" dirty="0">
                <a:solidFill>
                  <a:srgbClr val="002060"/>
                </a:solidFill>
                <a:latin typeface="Times New Roman"/>
                <a:cs typeface="Times New Roman"/>
              </a:rPr>
              <a:t>değiştirilebilir.</a:t>
            </a:r>
            <a:endParaRPr lang="tr-TR" sz="2400" dirty="0">
              <a:solidFill>
                <a:srgbClr val="002060"/>
              </a:solidFill>
              <a:latin typeface="Times New Roman"/>
              <a:cs typeface="Times New Roman"/>
            </a:endParaRPr>
          </a:p>
          <a:p>
            <a:endParaRPr lang="tr-TR" sz="2400" dirty="0">
              <a:solidFill>
                <a:srgbClr val="002060"/>
              </a:solidFill>
            </a:endParaRPr>
          </a:p>
        </p:txBody>
      </p:sp>
    </p:spTree>
    <p:extLst>
      <p:ext uri="{BB962C8B-B14F-4D97-AF65-F5344CB8AC3E}">
        <p14:creationId xmlns:p14="http://schemas.microsoft.com/office/powerpoint/2010/main" val="424185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845734"/>
            <a:ext cx="6450149" cy="4023360"/>
          </a:xfrm>
        </p:spPr>
        <p:txBody>
          <a:bodyPr/>
          <a:lstStyle/>
          <a:p>
            <a:r>
              <a:rPr lang="tr-TR" spc="-5" dirty="0">
                <a:solidFill>
                  <a:srgbClr val="002060"/>
                </a:solidFill>
                <a:latin typeface="Times New Roman"/>
                <a:cs typeface="Times New Roman"/>
              </a:rPr>
              <a:t>Dosya </a:t>
            </a:r>
            <a:r>
              <a:rPr lang="tr-TR" dirty="0">
                <a:solidFill>
                  <a:srgbClr val="002060"/>
                </a:solidFill>
                <a:latin typeface="Times New Roman"/>
                <a:cs typeface="Times New Roman"/>
              </a:rPr>
              <a:t>üzerinde sağ tıklanıp </a:t>
            </a:r>
            <a:r>
              <a:rPr lang="tr-TR" spc="-5" dirty="0">
                <a:solidFill>
                  <a:srgbClr val="002060"/>
                </a:solidFill>
                <a:latin typeface="Times New Roman"/>
                <a:cs typeface="Times New Roman"/>
              </a:rPr>
              <a:t>“</a:t>
            </a:r>
            <a:r>
              <a:rPr lang="tr-TR" i="1" spc="-5" dirty="0">
                <a:solidFill>
                  <a:srgbClr val="002060"/>
                </a:solidFill>
                <a:latin typeface="Times New Roman"/>
                <a:cs typeface="Times New Roman"/>
              </a:rPr>
              <a:t>Özellikler</a:t>
            </a:r>
            <a:r>
              <a:rPr lang="tr-TR" spc="-5" dirty="0">
                <a:solidFill>
                  <a:srgbClr val="002060"/>
                </a:solidFill>
                <a:latin typeface="Times New Roman"/>
                <a:cs typeface="Times New Roman"/>
              </a:rPr>
              <a:t>” denildiğinde; “</a:t>
            </a:r>
            <a:r>
              <a:rPr lang="tr-TR" i="1" spc="-5" dirty="0">
                <a:solidFill>
                  <a:srgbClr val="002060"/>
                </a:solidFill>
                <a:latin typeface="Times New Roman"/>
                <a:cs typeface="Times New Roman"/>
              </a:rPr>
              <a:t>Genel</a:t>
            </a:r>
            <a:r>
              <a:rPr lang="tr-TR" spc="-5" dirty="0">
                <a:solidFill>
                  <a:srgbClr val="002060"/>
                </a:solidFill>
                <a:latin typeface="Times New Roman"/>
                <a:cs typeface="Times New Roman"/>
              </a:rPr>
              <a:t>” </a:t>
            </a:r>
            <a:r>
              <a:rPr lang="tr-TR" dirty="0">
                <a:solidFill>
                  <a:srgbClr val="002060"/>
                </a:solidFill>
                <a:latin typeface="Times New Roman"/>
                <a:cs typeface="Times New Roman"/>
              </a:rPr>
              <a:t>sekmesinde  </a:t>
            </a:r>
            <a:r>
              <a:rPr lang="tr-TR" spc="-5" dirty="0">
                <a:solidFill>
                  <a:srgbClr val="002060"/>
                </a:solidFill>
                <a:latin typeface="Times New Roman"/>
                <a:cs typeface="Times New Roman"/>
              </a:rPr>
              <a:t>yukarıda </a:t>
            </a:r>
            <a:r>
              <a:rPr lang="tr-TR" dirty="0">
                <a:solidFill>
                  <a:srgbClr val="002060"/>
                </a:solidFill>
                <a:latin typeface="Times New Roman"/>
                <a:cs typeface="Times New Roman"/>
              </a:rPr>
              <a:t>tabloda da verilen </a:t>
            </a:r>
            <a:r>
              <a:rPr lang="tr-TR" spc="-5" dirty="0">
                <a:solidFill>
                  <a:srgbClr val="002060"/>
                </a:solidFill>
                <a:latin typeface="Times New Roman"/>
                <a:cs typeface="Times New Roman"/>
              </a:rPr>
              <a:t>dosya türü(aşağıdaki örnekte </a:t>
            </a:r>
            <a:r>
              <a:rPr lang="tr-TR" dirty="0">
                <a:solidFill>
                  <a:srgbClr val="002060"/>
                </a:solidFill>
                <a:latin typeface="Times New Roman"/>
                <a:cs typeface="Times New Roman"/>
              </a:rPr>
              <a:t>“</a:t>
            </a:r>
            <a:r>
              <a:rPr lang="tr-TR" i="1" dirty="0">
                <a:solidFill>
                  <a:srgbClr val="002060"/>
                </a:solidFill>
                <a:latin typeface="Times New Roman"/>
                <a:cs typeface="Times New Roman"/>
              </a:rPr>
              <a:t>.</a:t>
            </a:r>
            <a:r>
              <a:rPr lang="tr-TR" i="1" dirty="0" err="1">
                <a:solidFill>
                  <a:srgbClr val="002060"/>
                </a:solidFill>
                <a:latin typeface="Times New Roman"/>
                <a:cs typeface="Times New Roman"/>
              </a:rPr>
              <a:t>docx</a:t>
            </a:r>
            <a:r>
              <a:rPr lang="tr-TR" dirty="0">
                <a:solidFill>
                  <a:srgbClr val="002060"/>
                </a:solidFill>
                <a:latin typeface="Times New Roman"/>
                <a:cs typeface="Times New Roman"/>
              </a:rPr>
              <a:t>”) ve bu </a:t>
            </a:r>
            <a:r>
              <a:rPr lang="tr-TR" spc="-5" dirty="0">
                <a:solidFill>
                  <a:srgbClr val="002060"/>
                </a:solidFill>
                <a:latin typeface="Times New Roman"/>
                <a:cs typeface="Times New Roman"/>
              </a:rPr>
              <a:t>dosya </a:t>
            </a:r>
            <a:r>
              <a:rPr lang="tr-TR" dirty="0">
                <a:solidFill>
                  <a:srgbClr val="002060"/>
                </a:solidFill>
                <a:latin typeface="Times New Roman"/>
                <a:cs typeface="Times New Roman"/>
              </a:rPr>
              <a:t>türünün  </a:t>
            </a:r>
            <a:r>
              <a:rPr lang="tr-TR" spc="-5" dirty="0">
                <a:solidFill>
                  <a:srgbClr val="002060"/>
                </a:solidFill>
                <a:latin typeface="Times New Roman"/>
                <a:cs typeface="Times New Roman"/>
              </a:rPr>
              <a:t>hangi programla ilişkilendirildiğini görülebilir(dosya </a:t>
            </a:r>
            <a:r>
              <a:rPr lang="tr-TR" dirty="0">
                <a:solidFill>
                  <a:srgbClr val="002060"/>
                </a:solidFill>
                <a:latin typeface="Times New Roman"/>
                <a:cs typeface="Times New Roman"/>
              </a:rPr>
              <a:t>türleri </a:t>
            </a:r>
            <a:r>
              <a:rPr lang="tr-TR" spc="-5" dirty="0">
                <a:solidFill>
                  <a:srgbClr val="002060"/>
                </a:solidFill>
                <a:latin typeface="Times New Roman"/>
                <a:cs typeface="Times New Roman"/>
              </a:rPr>
              <a:t>işletim sistemi tarafından  varsayılan programla </a:t>
            </a:r>
            <a:r>
              <a:rPr lang="tr-TR" dirty="0">
                <a:solidFill>
                  <a:srgbClr val="002060"/>
                </a:solidFill>
                <a:latin typeface="Times New Roman"/>
                <a:cs typeface="Times New Roman"/>
              </a:rPr>
              <a:t>otomatik </a:t>
            </a:r>
            <a:r>
              <a:rPr lang="tr-TR" spc="-5" dirty="0">
                <a:solidFill>
                  <a:srgbClr val="002060"/>
                </a:solidFill>
                <a:latin typeface="Times New Roman"/>
                <a:cs typeface="Times New Roman"/>
              </a:rPr>
              <a:t>olarak </a:t>
            </a:r>
            <a:r>
              <a:rPr lang="tr-TR" dirty="0">
                <a:solidFill>
                  <a:srgbClr val="002060"/>
                </a:solidFill>
                <a:latin typeface="Times New Roman"/>
                <a:cs typeface="Times New Roman"/>
              </a:rPr>
              <a:t>eşleştirilir bu </a:t>
            </a:r>
            <a:r>
              <a:rPr lang="tr-TR" spc="-5" dirty="0">
                <a:solidFill>
                  <a:srgbClr val="002060"/>
                </a:solidFill>
                <a:latin typeface="Times New Roman"/>
                <a:cs typeface="Times New Roman"/>
              </a:rPr>
              <a:t>varsayılan </a:t>
            </a:r>
            <a:r>
              <a:rPr lang="tr-TR" dirty="0">
                <a:solidFill>
                  <a:srgbClr val="002060"/>
                </a:solidFill>
                <a:latin typeface="Times New Roman"/>
                <a:cs typeface="Times New Roman"/>
              </a:rPr>
              <a:t>program bu </a:t>
            </a:r>
            <a:r>
              <a:rPr lang="tr-TR" spc="-5" dirty="0">
                <a:solidFill>
                  <a:srgbClr val="002060"/>
                </a:solidFill>
                <a:latin typeface="Times New Roman"/>
                <a:cs typeface="Times New Roman"/>
              </a:rPr>
              <a:t>sekmede  </a:t>
            </a:r>
            <a:r>
              <a:rPr lang="tr-TR" dirty="0">
                <a:solidFill>
                  <a:srgbClr val="002060"/>
                </a:solidFill>
                <a:latin typeface="Times New Roman"/>
                <a:cs typeface="Times New Roman"/>
              </a:rPr>
              <a:t>bulunan </a:t>
            </a:r>
            <a:r>
              <a:rPr lang="tr-TR" spc="-5" dirty="0">
                <a:solidFill>
                  <a:srgbClr val="002060"/>
                </a:solidFill>
                <a:latin typeface="Times New Roman"/>
                <a:cs typeface="Times New Roman"/>
              </a:rPr>
              <a:t>“</a:t>
            </a:r>
            <a:r>
              <a:rPr lang="tr-TR" i="1" spc="-5" dirty="0">
                <a:solidFill>
                  <a:srgbClr val="002060"/>
                </a:solidFill>
                <a:latin typeface="Times New Roman"/>
                <a:cs typeface="Times New Roman"/>
              </a:rPr>
              <a:t>Değiştir</a:t>
            </a:r>
            <a:r>
              <a:rPr lang="tr-TR" spc="-5" dirty="0">
                <a:solidFill>
                  <a:srgbClr val="002060"/>
                </a:solidFill>
                <a:latin typeface="Times New Roman"/>
                <a:cs typeface="Times New Roman"/>
              </a:rPr>
              <a:t>” seçeneğiyle </a:t>
            </a:r>
            <a:r>
              <a:rPr lang="tr-TR" dirty="0">
                <a:solidFill>
                  <a:srgbClr val="002060"/>
                </a:solidFill>
                <a:latin typeface="Times New Roman"/>
                <a:cs typeface="Times New Roman"/>
              </a:rPr>
              <a:t>başka bir programla</a:t>
            </a:r>
            <a:r>
              <a:rPr lang="tr-TR" spc="50" dirty="0">
                <a:solidFill>
                  <a:srgbClr val="002060"/>
                </a:solidFill>
                <a:latin typeface="Times New Roman"/>
                <a:cs typeface="Times New Roman"/>
              </a:rPr>
              <a:t> </a:t>
            </a:r>
            <a:r>
              <a:rPr lang="tr-TR" spc="-5" dirty="0">
                <a:solidFill>
                  <a:srgbClr val="002060"/>
                </a:solidFill>
                <a:latin typeface="Times New Roman"/>
                <a:cs typeface="Times New Roman"/>
              </a:rPr>
              <a:t>değiştirilebilir)</a:t>
            </a:r>
            <a:endParaRPr lang="tr-TR" dirty="0">
              <a:solidFill>
                <a:srgbClr val="002060"/>
              </a:solidFill>
              <a:latin typeface="Times New Roman"/>
              <a:cs typeface="Times New Roman"/>
            </a:endParaRPr>
          </a:p>
          <a:p>
            <a:endParaRPr lang="tr-TR" dirty="0">
              <a:solidFill>
                <a:srgbClr val="002060"/>
              </a:solidFill>
            </a:endParaRPr>
          </a:p>
        </p:txBody>
      </p:sp>
      <p:sp>
        <p:nvSpPr>
          <p:cNvPr id="4" name="object 2"/>
          <p:cNvSpPr txBox="1"/>
          <p:nvPr/>
        </p:nvSpPr>
        <p:spPr>
          <a:xfrm>
            <a:off x="7743413" y="6006797"/>
            <a:ext cx="3320828" cy="246221"/>
          </a:xfrm>
          <a:prstGeom prst="rect">
            <a:avLst/>
          </a:prstGeom>
        </p:spPr>
        <p:txBody>
          <a:bodyPr vert="horz" wrap="square" lIns="0" tIns="0" rIns="0" bIns="0" rtlCol="0">
            <a:spAutoFit/>
          </a:bodyPr>
          <a:lstStyle/>
          <a:p>
            <a:pPr algn="ctr">
              <a:lnSpc>
                <a:spcPct val="100000"/>
              </a:lnSpc>
            </a:pPr>
            <a:r>
              <a:rPr sz="1600" spc="-5" dirty="0" err="1" smtClean="0">
                <a:solidFill>
                  <a:srgbClr val="002060"/>
                </a:solidFill>
                <a:latin typeface="Times New Roman"/>
                <a:cs typeface="Times New Roman"/>
              </a:rPr>
              <a:t>Klasör</a:t>
            </a:r>
            <a:r>
              <a:rPr sz="1600" spc="-25" dirty="0" smtClean="0">
                <a:solidFill>
                  <a:srgbClr val="002060"/>
                </a:solidFill>
                <a:latin typeface="Times New Roman"/>
                <a:cs typeface="Times New Roman"/>
              </a:rPr>
              <a:t> </a:t>
            </a:r>
            <a:r>
              <a:rPr sz="1600" spc="-5" dirty="0" err="1" smtClean="0">
                <a:solidFill>
                  <a:srgbClr val="002060"/>
                </a:solidFill>
                <a:latin typeface="Times New Roman"/>
                <a:cs typeface="Times New Roman"/>
              </a:rPr>
              <a:t>özellikleri</a:t>
            </a:r>
            <a:endParaRPr sz="1600" dirty="0">
              <a:solidFill>
                <a:srgbClr val="002060"/>
              </a:solidFill>
              <a:latin typeface="Times New Roman"/>
              <a:cs typeface="Times New Roman"/>
            </a:endParaRPr>
          </a:p>
        </p:txBody>
      </p:sp>
      <p:sp>
        <p:nvSpPr>
          <p:cNvPr id="5" name="object 3"/>
          <p:cNvSpPr/>
          <p:nvPr/>
        </p:nvSpPr>
        <p:spPr>
          <a:xfrm>
            <a:off x="7834852" y="1845734"/>
            <a:ext cx="3156421" cy="41610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97792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845733"/>
            <a:ext cx="6298060" cy="4023360"/>
          </a:xfrm>
        </p:spPr>
        <p:txBody>
          <a:bodyPr>
            <a:normAutofit/>
          </a:bodyPr>
          <a:lstStyle/>
          <a:p>
            <a:r>
              <a:rPr lang="tr-TR" sz="2400" spc="-10" dirty="0">
                <a:solidFill>
                  <a:srgbClr val="002060"/>
                </a:solidFill>
                <a:latin typeface="Times New Roman"/>
                <a:cs typeface="Times New Roman"/>
              </a:rPr>
              <a:t>“</a:t>
            </a:r>
            <a:r>
              <a:rPr lang="tr-TR" sz="2400" i="1" spc="-10" dirty="0">
                <a:solidFill>
                  <a:srgbClr val="002060"/>
                </a:solidFill>
                <a:latin typeface="Times New Roman"/>
                <a:cs typeface="Times New Roman"/>
              </a:rPr>
              <a:t>Ayrıntılar</a:t>
            </a:r>
            <a:r>
              <a:rPr lang="tr-TR" sz="2400" spc="-10" dirty="0">
                <a:solidFill>
                  <a:srgbClr val="002060"/>
                </a:solidFill>
                <a:latin typeface="Times New Roman"/>
                <a:cs typeface="Times New Roman"/>
              </a:rPr>
              <a:t>” </a:t>
            </a:r>
            <a:r>
              <a:rPr lang="tr-TR" sz="2400" spc="-5" dirty="0">
                <a:solidFill>
                  <a:srgbClr val="002060"/>
                </a:solidFill>
                <a:latin typeface="Times New Roman"/>
                <a:cs typeface="Times New Roman"/>
              </a:rPr>
              <a:t>sekmesinde dosyayla </a:t>
            </a:r>
            <a:r>
              <a:rPr lang="tr-TR" sz="2400" dirty="0">
                <a:solidFill>
                  <a:srgbClr val="002060"/>
                </a:solidFill>
                <a:latin typeface="Times New Roman"/>
                <a:cs typeface="Times New Roman"/>
              </a:rPr>
              <a:t>ilgili teknik </a:t>
            </a:r>
            <a:r>
              <a:rPr lang="tr-TR" sz="2400" spc="-5" dirty="0">
                <a:solidFill>
                  <a:srgbClr val="002060"/>
                </a:solidFill>
                <a:latin typeface="Times New Roman"/>
                <a:cs typeface="Times New Roman"/>
              </a:rPr>
              <a:t>detaylara ulaşılabilir, buradaki  örnekte </a:t>
            </a:r>
            <a:r>
              <a:rPr lang="tr-TR" sz="2400" spc="-5" dirty="0" err="1">
                <a:solidFill>
                  <a:srgbClr val="002060"/>
                </a:solidFill>
                <a:latin typeface="Times New Roman"/>
                <a:cs typeface="Times New Roman"/>
              </a:rPr>
              <a:t>word</a:t>
            </a:r>
            <a:r>
              <a:rPr lang="tr-TR" sz="2400" spc="-5" dirty="0">
                <a:solidFill>
                  <a:srgbClr val="002060"/>
                </a:solidFill>
                <a:latin typeface="Times New Roman"/>
                <a:cs typeface="Times New Roman"/>
              </a:rPr>
              <a:t> </a:t>
            </a:r>
            <a:r>
              <a:rPr lang="tr-TR" sz="2400" dirty="0">
                <a:solidFill>
                  <a:srgbClr val="002060"/>
                </a:solidFill>
                <a:latin typeface="Times New Roman"/>
                <a:cs typeface="Times New Roman"/>
              </a:rPr>
              <a:t>belgesinin </a:t>
            </a:r>
            <a:r>
              <a:rPr lang="tr-TR" sz="2400" spc="-5" dirty="0">
                <a:solidFill>
                  <a:srgbClr val="002060"/>
                </a:solidFill>
                <a:latin typeface="Times New Roman"/>
                <a:cs typeface="Times New Roman"/>
              </a:rPr>
              <a:t>kaç </a:t>
            </a:r>
            <a:r>
              <a:rPr lang="tr-TR" sz="2400" spc="-10" dirty="0">
                <a:solidFill>
                  <a:srgbClr val="002060"/>
                </a:solidFill>
                <a:latin typeface="Times New Roman"/>
                <a:cs typeface="Times New Roman"/>
              </a:rPr>
              <a:t>satır, </a:t>
            </a:r>
            <a:r>
              <a:rPr lang="tr-TR" sz="2400" dirty="0">
                <a:solidFill>
                  <a:srgbClr val="002060"/>
                </a:solidFill>
                <a:latin typeface="Times New Roman"/>
                <a:cs typeface="Times New Roman"/>
              </a:rPr>
              <a:t>kaç kelime, </a:t>
            </a:r>
            <a:r>
              <a:rPr lang="tr-TR" sz="2400" spc="-5" dirty="0">
                <a:solidFill>
                  <a:srgbClr val="002060"/>
                </a:solidFill>
                <a:latin typeface="Times New Roman"/>
                <a:cs typeface="Times New Roman"/>
              </a:rPr>
              <a:t>kaç paragraftan </a:t>
            </a:r>
            <a:r>
              <a:rPr lang="tr-TR" sz="2400" dirty="0">
                <a:solidFill>
                  <a:srgbClr val="002060"/>
                </a:solidFill>
                <a:latin typeface="Times New Roman"/>
                <a:cs typeface="Times New Roman"/>
              </a:rPr>
              <a:t>oluştuğu </a:t>
            </a:r>
            <a:r>
              <a:rPr lang="tr-TR" sz="2400" spc="-5" dirty="0">
                <a:solidFill>
                  <a:srgbClr val="002060"/>
                </a:solidFill>
                <a:latin typeface="Times New Roman"/>
                <a:cs typeface="Times New Roman"/>
              </a:rPr>
              <a:t>gibi bilgiler  </a:t>
            </a:r>
            <a:r>
              <a:rPr lang="tr-TR" sz="2400" spc="-10" dirty="0">
                <a:solidFill>
                  <a:srgbClr val="002060"/>
                </a:solidFill>
                <a:latin typeface="Times New Roman"/>
                <a:cs typeface="Times New Roman"/>
              </a:rPr>
              <a:t>görülebilir, </a:t>
            </a:r>
            <a:r>
              <a:rPr lang="tr-TR" sz="2400" dirty="0">
                <a:solidFill>
                  <a:srgbClr val="002060"/>
                </a:solidFill>
                <a:latin typeface="Times New Roman"/>
                <a:cs typeface="Times New Roman"/>
              </a:rPr>
              <a:t>eğer </a:t>
            </a:r>
            <a:r>
              <a:rPr lang="tr-TR" sz="2400" spc="-5" dirty="0">
                <a:solidFill>
                  <a:srgbClr val="002060"/>
                </a:solidFill>
                <a:latin typeface="Times New Roman"/>
                <a:cs typeface="Times New Roman"/>
              </a:rPr>
              <a:t>belge </a:t>
            </a:r>
            <a:r>
              <a:rPr lang="tr-TR" sz="2400" dirty="0">
                <a:solidFill>
                  <a:srgbClr val="002060"/>
                </a:solidFill>
                <a:latin typeface="Times New Roman"/>
                <a:cs typeface="Times New Roman"/>
              </a:rPr>
              <a:t>bir </a:t>
            </a:r>
            <a:r>
              <a:rPr lang="tr-TR" sz="2400" spc="-5" dirty="0">
                <a:solidFill>
                  <a:srgbClr val="002060"/>
                </a:solidFill>
                <a:latin typeface="Times New Roman"/>
                <a:cs typeface="Times New Roman"/>
              </a:rPr>
              <a:t>resim dosyası olsaydı </a:t>
            </a:r>
            <a:r>
              <a:rPr lang="tr-TR" sz="2400" dirty="0">
                <a:solidFill>
                  <a:srgbClr val="002060"/>
                </a:solidFill>
                <a:latin typeface="Times New Roman"/>
                <a:cs typeface="Times New Roman"/>
              </a:rPr>
              <a:t>burada resmin çözünürlük </a:t>
            </a:r>
            <a:r>
              <a:rPr lang="tr-TR" sz="2400" spc="-5" dirty="0">
                <a:solidFill>
                  <a:srgbClr val="002060"/>
                </a:solidFill>
                <a:latin typeface="Times New Roman"/>
                <a:cs typeface="Times New Roman"/>
              </a:rPr>
              <a:t>değeri, en, </a:t>
            </a:r>
            <a:r>
              <a:rPr lang="tr-TR" sz="2400" spc="5" dirty="0">
                <a:solidFill>
                  <a:srgbClr val="002060"/>
                </a:solidFill>
                <a:latin typeface="Times New Roman"/>
                <a:cs typeface="Times New Roman"/>
              </a:rPr>
              <a:t>boy  </a:t>
            </a:r>
            <a:r>
              <a:rPr lang="tr-TR" sz="2400" spc="-5" dirty="0">
                <a:solidFill>
                  <a:srgbClr val="002060"/>
                </a:solidFill>
                <a:latin typeface="Times New Roman"/>
                <a:cs typeface="Times New Roman"/>
              </a:rPr>
              <a:t>değerleri</a:t>
            </a:r>
            <a:r>
              <a:rPr lang="tr-TR" sz="2400" spc="-25" dirty="0">
                <a:solidFill>
                  <a:srgbClr val="002060"/>
                </a:solidFill>
                <a:latin typeface="Times New Roman"/>
                <a:cs typeface="Times New Roman"/>
              </a:rPr>
              <a:t> </a:t>
            </a:r>
            <a:r>
              <a:rPr lang="tr-TR" sz="2400" spc="-5" dirty="0">
                <a:solidFill>
                  <a:srgbClr val="002060"/>
                </a:solidFill>
                <a:latin typeface="Times New Roman"/>
                <a:cs typeface="Times New Roman"/>
              </a:rPr>
              <a:t>görülürdü.</a:t>
            </a:r>
            <a:endParaRPr lang="tr-TR" sz="2400" dirty="0">
              <a:solidFill>
                <a:srgbClr val="002060"/>
              </a:solidFill>
              <a:latin typeface="Times New Roman"/>
              <a:cs typeface="Times New Roman"/>
            </a:endParaRPr>
          </a:p>
          <a:p>
            <a:endParaRPr lang="tr-TR" sz="2400" dirty="0">
              <a:solidFill>
                <a:srgbClr val="002060"/>
              </a:solidFill>
            </a:endParaRPr>
          </a:p>
        </p:txBody>
      </p:sp>
      <p:sp>
        <p:nvSpPr>
          <p:cNvPr id="4" name="object 4"/>
          <p:cNvSpPr/>
          <p:nvPr/>
        </p:nvSpPr>
        <p:spPr>
          <a:xfrm>
            <a:off x="7664049" y="1845733"/>
            <a:ext cx="3491631" cy="4023360"/>
          </a:xfrm>
          <a:prstGeom prst="rect">
            <a:avLst/>
          </a:prstGeom>
          <a:blipFill>
            <a:blip r:embed="rId2" cstate="print"/>
            <a:stretch>
              <a:fillRect/>
            </a:stretch>
          </a:blipFill>
        </p:spPr>
        <p:txBody>
          <a:bodyPr wrap="square" lIns="0" tIns="0" rIns="0" bIns="0" rtlCol="0"/>
          <a:lstStyle/>
          <a:p>
            <a:endParaRPr/>
          </a:p>
        </p:txBody>
      </p:sp>
      <p:sp>
        <p:nvSpPr>
          <p:cNvPr id="5" name="object 2"/>
          <p:cNvSpPr txBox="1"/>
          <p:nvPr/>
        </p:nvSpPr>
        <p:spPr>
          <a:xfrm>
            <a:off x="8826775" y="5869093"/>
            <a:ext cx="2116996" cy="246221"/>
          </a:xfrm>
          <a:prstGeom prst="rect">
            <a:avLst/>
          </a:prstGeom>
        </p:spPr>
        <p:txBody>
          <a:bodyPr vert="horz" wrap="square" lIns="0" tIns="0" rIns="0" bIns="0" rtlCol="0">
            <a:spAutoFit/>
          </a:bodyPr>
          <a:lstStyle/>
          <a:p>
            <a:pPr marL="12700"/>
            <a:r>
              <a:rPr sz="1600" spc="-10" dirty="0" err="1" smtClean="0">
                <a:solidFill>
                  <a:srgbClr val="002060"/>
                </a:solidFill>
                <a:latin typeface="Times New Roman"/>
                <a:cs typeface="Times New Roman"/>
              </a:rPr>
              <a:t>Dosya</a:t>
            </a:r>
            <a:r>
              <a:rPr sz="1600" spc="-20" dirty="0" smtClean="0">
                <a:solidFill>
                  <a:srgbClr val="002060"/>
                </a:solidFill>
                <a:latin typeface="Times New Roman"/>
                <a:cs typeface="Times New Roman"/>
              </a:rPr>
              <a:t> </a:t>
            </a:r>
            <a:r>
              <a:rPr sz="1600" spc="-5" dirty="0">
                <a:solidFill>
                  <a:srgbClr val="002060"/>
                </a:solidFill>
                <a:latin typeface="Times New Roman"/>
                <a:cs typeface="Times New Roman"/>
              </a:rPr>
              <a:t>özellikleri</a:t>
            </a:r>
            <a:endParaRPr sz="1600" dirty="0">
              <a:solidFill>
                <a:srgbClr val="002060"/>
              </a:solidFill>
              <a:latin typeface="Times New Roman"/>
              <a:cs typeface="Times New Roman"/>
            </a:endParaRPr>
          </a:p>
        </p:txBody>
      </p:sp>
    </p:spTree>
    <p:extLst>
      <p:ext uri="{BB962C8B-B14F-4D97-AF65-F5344CB8AC3E}">
        <p14:creationId xmlns:p14="http://schemas.microsoft.com/office/powerpoint/2010/main" val="302863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845735"/>
            <a:ext cx="5782491" cy="2218266"/>
          </a:xfrm>
        </p:spPr>
        <p:txBody>
          <a:bodyPr>
            <a:normAutofit fontScale="85000" lnSpcReduction="20000"/>
          </a:bodyPr>
          <a:lstStyle/>
          <a:p>
            <a:r>
              <a:rPr lang="tr-TR" dirty="0"/>
              <a:t>Masaüstünde sağ tıklamak</a:t>
            </a:r>
          </a:p>
          <a:p>
            <a:r>
              <a:rPr lang="tr-TR" dirty="0" smtClean="0"/>
              <a:t>Masaüstünde </a:t>
            </a:r>
            <a:r>
              <a:rPr lang="tr-TR" dirty="0"/>
              <a:t>sağ tık yapıldığında kullanıcı aşağıdakine benzer bir menü ile  karşılaşır, burada görülen “Grafik/ Değiştirilebilir Grafikleri Yapılandır” seçenekleri genel  bir seçenek olmayıp sistemde yüklü olan ekran kartına göre değişebilmektedir.</a:t>
            </a:r>
          </a:p>
          <a:p>
            <a:endParaRPr lang="tr-TR" dirty="0"/>
          </a:p>
        </p:txBody>
      </p:sp>
      <p:sp>
        <p:nvSpPr>
          <p:cNvPr id="4" name="object 5"/>
          <p:cNvSpPr/>
          <p:nvPr/>
        </p:nvSpPr>
        <p:spPr>
          <a:xfrm>
            <a:off x="7077166" y="1930400"/>
            <a:ext cx="4117248" cy="382935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2"/>
          <p:cNvSpPr txBox="1"/>
          <p:nvPr/>
        </p:nvSpPr>
        <p:spPr>
          <a:xfrm>
            <a:off x="7692571" y="5759752"/>
            <a:ext cx="3715658" cy="369332"/>
          </a:xfrm>
          <a:prstGeom prst="rect">
            <a:avLst/>
          </a:prstGeom>
        </p:spPr>
        <p:txBody>
          <a:bodyPr vert="horz" wrap="square" lIns="0" tIns="0" rIns="0" bIns="0" rtlCol="0">
            <a:spAutoFit/>
          </a:bodyPr>
          <a:lstStyle/>
          <a:p>
            <a:pPr marL="12700"/>
            <a:r>
              <a:rPr sz="2400" spc="-5" dirty="0" err="1" smtClean="0">
                <a:solidFill>
                  <a:srgbClr val="002060"/>
                </a:solidFill>
                <a:latin typeface="Times New Roman"/>
                <a:cs typeface="Times New Roman"/>
              </a:rPr>
              <a:t>Masaüstü</a:t>
            </a:r>
            <a:r>
              <a:rPr sz="2400" spc="-5" dirty="0" smtClean="0">
                <a:solidFill>
                  <a:srgbClr val="002060"/>
                </a:solidFill>
                <a:latin typeface="Times New Roman"/>
                <a:cs typeface="Times New Roman"/>
              </a:rPr>
              <a:t> </a:t>
            </a:r>
            <a:r>
              <a:rPr sz="2400" spc="-5" dirty="0">
                <a:solidFill>
                  <a:srgbClr val="002060"/>
                </a:solidFill>
                <a:latin typeface="Times New Roman"/>
                <a:cs typeface="Times New Roman"/>
              </a:rPr>
              <a:t>sağ </a:t>
            </a:r>
            <a:r>
              <a:rPr sz="2400" dirty="0">
                <a:solidFill>
                  <a:srgbClr val="002060"/>
                </a:solidFill>
                <a:latin typeface="Times New Roman"/>
                <a:cs typeface="Times New Roman"/>
              </a:rPr>
              <a:t>tık</a:t>
            </a:r>
            <a:r>
              <a:rPr sz="2400" spc="-15" dirty="0">
                <a:solidFill>
                  <a:srgbClr val="002060"/>
                </a:solidFill>
                <a:latin typeface="Times New Roman"/>
                <a:cs typeface="Times New Roman"/>
              </a:rPr>
              <a:t> </a:t>
            </a:r>
            <a:r>
              <a:rPr sz="2400" spc="-5" dirty="0">
                <a:solidFill>
                  <a:srgbClr val="002060"/>
                </a:solidFill>
                <a:latin typeface="Times New Roman"/>
                <a:cs typeface="Times New Roman"/>
              </a:rPr>
              <a:t>seçenekleri</a:t>
            </a:r>
            <a:endParaRPr sz="2400" dirty="0">
              <a:solidFill>
                <a:srgbClr val="002060"/>
              </a:solidFill>
              <a:latin typeface="Times New Roman"/>
              <a:cs typeface="Times New Roman"/>
            </a:endParaRPr>
          </a:p>
        </p:txBody>
      </p:sp>
      <p:sp>
        <p:nvSpPr>
          <p:cNvPr id="6" name="object 3"/>
          <p:cNvSpPr txBox="1"/>
          <p:nvPr/>
        </p:nvSpPr>
        <p:spPr>
          <a:xfrm>
            <a:off x="1097280" y="3913219"/>
            <a:ext cx="5979885" cy="738664"/>
          </a:xfrm>
          <a:prstGeom prst="rect">
            <a:avLst/>
          </a:prstGeom>
        </p:spPr>
        <p:txBody>
          <a:bodyPr vert="horz" wrap="square" lIns="0" tIns="0" rIns="0" bIns="0" rtlCol="0">
            <a:spAutoFit/>
          </a:bodyPr>
          <a:lstStyle/>
          <a:p>
            <a:pPr marL="12700"/>
            <a:r>
              <a:rPr sz="2400" spc="-5" dirty="0">
                <a:solidFill>
                  <a:srgbClr val="002060"/>
                </a:solidFill>
                <a:latin typeface="Times New Roman"/>
                <a:cs typeface="Times New Roman"/>
              </a:rPr>
              <a:t>“</a:t>
            </a:r>
            <a:r>
              <a:rPr sz="2400" i="1" spc="-5" dirty="0">
                <a:solidFill>
                  <a:srgbClr val="002060"/>
                </a:solidFill>
                <a:latin typeface="Times New Roman"/>
                <a:cs typeface="Times New Roman"/>
              </a:rPr>
              <a:t>Görünüm</a:t>
            </a:r>
            <a:r>
              <a:rPr sz="2400" spc="-5" dirty="0">
                <a:solidFill>
                  <a:srgbClr val="002060"/>
                </a:solidFill>
                <a:latin typeface="Times New Roman"/>
                <a:cs typeface="Times New Roman"/>
              </a:rPr>
              <a:t>” seçeneğiyle masaüstündeki öğelerin </a:t>
            </a:r>
            <a:r>
              <a:rPr sz="2400" dirty="0">
                <a:solidFill>
                  <a:srgbClr val="002060"/>
                </a:solidFill>
                <a:latin typeface="Times New Roman"/>
                <a:cs typeface="Times New Roman"/>
              </a:rPr>
              <a:t>nasıl </a:t>
            </a:r>
            <a:r>
              <a:rPr sz="2400" spc="-5" dirty="0">
                <a:solidFill>
                  <a:srgbClr val="002060"/>
                </a:solidFill>
                <a:latin typeface="Times New Roman"/>
                <a:cs typeface="Times New Roman"/>
              </a:rPr>
              <a:t>görüntüleneceği</a:t>
            </a:r>
            <a:r>
              <a:rPr sz="2400" spc="135" dirty="0">
                <a:solidFill>
                  <a:srgbClr val="002060"/>
                </a:solidFill>
                <a:latin typeface="Times New Roman"/>
                <a:cs typeface="Times New Roman"/>
              </a:rPr>
              <a:t> </a:t>
            </a:r>
            <a:r>
              <a:rPr sz="2400" spc="-10" dirty="0">
                <a:solidFill>
                  <a:srgbClr val="002060"/>
                </a:solidFill>
                <a:latin typeface="Times New Roman"/>
                <a:cs typeface="Times New Roman"/>
              </a:rPr>
              <a:t>seçilir.</a:t>
            </a:r>
            <a:endParaRPr sz="2400" dirty="0">
              <a:solidFill>
                <a:srgbClr val="002060"/>
              </a:solidFill>
              <a:latin typeface="Times New Roman"/>
              <a:cs typeface="Times New Roman"/>
            </a:endParaRPr>
          </a:p>
        </p:txBody>
      </p:sp>
      <p:sp>
        <p:nvSpPr>
          <p:cNvPr id="7" name="object 4"/>
          <p:cNvSpPr txBox="1"/>
          <p:nvPr/>
        </p:nvSpPr>
        <p:spPr>
          <a:xfrm>
            <a:off x="1107463" y="4728411"/>
            <a:ext cx="2860114" cy="738664"/>
          </a:xfrm>
          <a:prstGeom prst="rect">
            <a:avLst/>
          </a:prstGeom>
        </p:spPr>
        <p:txBody>
          <a:bodyPr vert="horz" wrap="square" lIns="0" tIns="0" rIns="0" bIns="0" rtlCol="0">
            <a:spAutoFit/>
          </a:bodyPr>
          <a:lstStyle/>
          <a:p>
            <a:pPr marL="12700"/>
            <a:r>
              <a:rPr sz="2400" spc="-5" dirty="0" err="1" smtClean="0">
                <a:solidFill>
                  <a:srgbClr val="002060"/>
                </a:solidFill>
                <a:latin typeface="Times New Roman"/>
                <a:cs typeface="Times New Roman"/>
              </a:rPr>
              <a:t>Masaüstü</a:t>
            </a:r>
            <a:r>
              <a:rPr sz="2400" spc="-5" dirty="0" smtClean="0">
                <a:solidFill>
                  <a:srgbClr val="002060"/>
                </a:solidFill>
                <a:latin typeface="Times New Roman"/>
                <a:cs typeface="Times New Roman"/>
              </a:rPr>
              <a:t> </a:t>
            </a:r>
            <a:r>
              <a:rPr sz="2400" spc="-5" dirty="0">
                <a:solidFill>
                  <a:srgbClr val="002060"/>
                </a:solidFill>
                <a:latin typeface="Times New Roman"/>
                <a:cs typeface="Times New Roman"/>
              </a:rPr>
              <a:t>öğeleri görünüm</a:t>
            </a:r>
            <a:r>
              <a:rPr sz="2400" spc="35" dirty="0">
                <a:solidFill>
                  <a:srgbClr val="002060"/>
                </a:solidFill>
                <a:latin typeface="Times New Roman"/>
                <a:cs typeface="Times New Roman"/>
              </a:rPr>
              <a:t> </a:t>
            </a:r>
            <a:r>
              <a:rPr sz="2400" spc="-5" dirty="0">
                <a:solidFill>
                  <a:srgbClr val="002060"/>
                </a:solidFill>
                <a:latin typeface="Times New Roman"/>
                <a:cs typeface="Times New Roman"/>
              </a:rPr>
              <a:t>seçenekleri</a:t>
            </a:r>
            <a:endParaRPr sz="2400" dirty="0">
              <a:solidFill>
                <a:srgbClr val="002060"/>
              </a:solidFill>
              <a:latin typeface="Times New Roman"/>
              <a:cs typeface="Times New Roman"/>
            </a:endParaRPr>
          </a:p>
        </p:txBody>
      </p:sp>
      <p:sp>
        <p:nvSpPr>
          <p:cNvPr id="8" name="object 6"/>
          <p:cNvSpPr/>
          <p:nvPr/>
        </p:nvSpPr>
        <p:spPr>
          <a:xfrm>
            <a:off x="3967577" y="4651883"/>
            <a:ext cx="2447738" cy="163038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4333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845733"/>
            <a:ext cx="5318034" cy="4322837"/>
          </a:xfrm>
        </p:spPr>
        <p:txBody>
          <a:bodyPr>
            <a:normAutofit fontScale="77500" lnSpcReduction="20000"/>
          </a:bodyPr>
          <a:lstStyle/>
          <a:p>
            <a:pPr>
              <a:lnSpc>
                <a:spcPct val="120000"/>
              </a:lnSpc>
              <a:spcBef>
                <a:spcPts val="600"/>
              </a:spcBef>
            </a:pPr>
            <a:r>
              <a:rPr lang="tr-TR" dirty="0"/>
              <a:t>Görev çubuğu üzerinde sağ tıklamak “Araç çubukları” seçeneğinde seçili olan öğelerin görev çubuğu üzerinde görünmesini sağlar. “Pencereleri basamakla/üst üste göster/yan yana göster” seçenekleri açık olan programların ekranda nasıl görüneceğini belirler, “Masaüstünü göster” seçeneği açık olan tüm programları görev çubuğuna atarak masaüstünün görünmesini sağlar. “Özellikler” seçeneği denetim masası altında da bulunan “Görev çubuğu ve başlat menüsü özellikleri” seçeneklerini açar. </a:t>
            </a:r>
          </a:p>
        </p:txBody>
      </p:sp>
      <p:sp>
        <p:nvSpPr>
          <p:cNvPr id="4" name="object 6"/>
          <p:cNvSpPr/>
          <p:nvPr/>
        </p:nvSpPr>
        <p:spPr>
          <a:xfrm>
            <a:off x="6415315" y="1957323"/>
            <a:ext cx="4740366" cy="191129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7491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885371" y="1845734"/>
            <a:ext cx="6023430" cy="4023360"/>
          </a:xfrm>
        </p:spPr>
        <p:txBody>
          <a:bodyPr/>
          <a:lstStyle/>
          <a:p>
            <a:r>
              <a:rPr lang="tr-TR" spc="-10" dirty="0">
                <a:solidFill>
                  <a:srgbClr val="002060"/>
                </a:solidFill>
                <a:latin typeface="Times New Roman"/>
                <a:cs typeface="Times New Roman"/>
              </a:rPr>
              <a:t>“</a:t>
            </a:r>
            <a:r>
              <a:rPr lang="tr-TR" i="1" spc="-10" dirty="0">
                <a:solidFill>
                  <a:srgbClr val="002060"/>
                </a:solidFill>
                <a:latin typeface="Times New Roman"/>
                <a:cs typeface="Times New Roman"/>
              </a:rPr>
              <a:t>Görev </a:t>
            </a:r>
            <a:r>
              <a:rPr lang="tr-TR" i="1" dirty="0" err="1">
                <a:solidFill>
                  <a:srgbClr val="002060"/>
                </a:solidFill>
                <a:latin typeface="Times New Roman"/>
                <a:cs typeface="Times New Roman"/>
              </a:rPr>
              <a:t>Yöneticisi’ni</a:t>
            </a:r>
            <a:r>
              <a:rPr lang="tr-TR" i="1" dirty="0">
                <a:solidFill>
                  <a:srgbClr val="002060"/>
                </a:solidFill>
                <a:latin typeface="Times New Roman"/>
                <a:cs typeface="Times New Roman"/>
              </a:rPr>
              <a:t> başlat</a:t>
            </a:r>
            <a:r>
              <a:rPr lang="tr-TR" dirty="0">
                <a:solidFill>
                  <a:srgbClr val="002060"/>
                </a:solidFill>
                <a:latin typeface="Times New Roman"/>
                <a:cs typeface="Times New Roman"/>
              </a:rPr>
              <a:t>” </a:t>
            </a:r>
            <a:r>
              <a:rPr lang="tr-TR" spc="-5" dirty="0">
                <a:solidFill>
                  <a:srgbClr val="002060"/>
                </a:solidFill>
                <a:latin typeface="Times New Roman"/>
                <a:cs typeface="Times New Roman"/>
              </a:rPr>
              <a:t>bilgisayar yönetimi açısından </a:t>
            </a:r>
            <a:r>
              <a:rPr lang="tr-TR" dirty="0">
                <a:solidFill>
                  <a:srgbClr val="002060"/>
                </a:solidFill>
                <a:latin typeface="Times New Roman"/>
                <a:cs typeface="Times New Roman"/>
              </a:rPr>
              <a:t>önemli bir </a:t>
            </a:r>
            <a:r>
              <a:rPr lang="tr-TR" spc="-10" dirty="0">
                <a:solidFill>
                  <a:srgbClr val="002060"/>
                </a:solidFill>
                <a:latin typeface="Times New Roman"/>
                <a:cs typeface="Times New Roman"/>
              </a:rPr>
              <a:t>seçenektir,  </a:t>
            </a:r>
            <a:r>
              <a:rPr lang="tr-TR" spc="-5" dirty="0">
                <a:solidFill>
                  <a:srgbClr val="002060"/>
                </a:solidFill>
                <a:latin typeface="Times New Roman"/>
                <a:cs typeface="Times New Roman"/>
              </a:rPr>
              <a:t>“</a:t>
            </a:r>
            <a:r>
              <a:rPr lang="tr-TR" i="1" spc="-5" dirty="0">
                <a:solidFill>
                  <a:srgbClr val="002060"/>
                </a:solidFill>
                <a:latin typeface="Times New Roman"/>
                <a:cs typeface="Times New Roman"/>
              </a:rPr>
              <a:t>Uygulamalar</a:t>
            </a:r>
            <a:r>
              <a:rPr lang="tr-TR" spc="-5" dirty="0">
                <a:solidFill>
                  <a:srgbClr val="002060"/>
                </a:solidFill>
                <a:latin typeface="Times New Roman"/>
                <a:cs typeface="Times New Roman"/>
              </a:rPr>
              <a:t>” </a:t>
            </a:r>
            <a:r>
              <a:rPr lang="tr-TR" dirty="0">
                <a:solidFill>
                  <a:srgbClr val="002060"/>
                </a:solidFill>
                <a:latin typeface="Times New Roman"/>
                <a:cs typeface="Times New Roman"/>
              </a:rPr>
              <a:t>sekmesinde </a:t>
            </a:r>
            <a:r>
              <a:rPr lang="tr-TR" spc="-5" dirty="0">
                <a:solidFill>
                  <a:srgbClr val="002060"/>
                </a:solidFill>
                <a:latin typeface="Times New Roman"/>
                <a:cs typeface="Times New Roman"/>
              </a:rPr>
              <a:t>kullanıcı tarafından çalıştırılan aktif programları </a:t>
            </a:r>
            <a:r>
              <a:rPr lang="tr-TR" dirty="0">
                <a:solidFill>
                  <a:srgbClr val="002060"/>
                </a:solidFill>
                <a:latin typeface="Times New Roman"/>
                <a:cs typeface="Times New Roman"/>
              </a:rPr>
              <a:t>ve </a:t>
            </a:r>
            <a:r>
              <a:rPr lang="tr-TR" spc="-5" dirty="0">
                <a:solidFill>
                  <a:srgbClr val="002060"/>
                </a:solidFill>
                <a:latin typeface="Times New Roman"/>
                <a:cs typeface="Times New Roman"/>
              </a:rPr>
              <a:t>çalışma  durumları görüntülenebilir(eğer kilitlenen </a:t>
            </a:r>
            <a:r>
              <a:rPr lang="tr-TR" dirty="0">
                <a:solidFill>
                  <a:srgbClr val="002060"/>
                </a:solidFill>
                <a:latin typeface="Times New Roman"/>
                <a:cs typeface="Times New Roman"/>
              </a:rPr>
              <a:t>bir </a:t>
            </a:r>
            <a:r>
              <a:rPr lang="tr-TR" spc="-5" dirty="0">
                <a:solidFill>
                  <a:srgbClr val="002060"/>
                </a:solidFill>
                <a:latin typeface="Times New Roman"/>
                <a:cs typeface="Times New Roman"/>
              </a:rPr>
              <a:t>program </a:t>
            </a:r>
            <a:r>
              <a:rPr lang="tr-TR" dirty="0">
                <a:solidFill>
                  <a:srgbClr val="002060"/>
                </a:solidFill>
                <a:latin typeface="Times New Roman"/>
                <a:cs typeface="Times New Roman"/>
              </a:rPr>
              <a:t>varsa durum “</a:t>
            </a:r>
            <a:r>
              <a:rPr lang="tr-TR" i="1" dirty="0">
                <a:solidFill>
                  <a:srgbClr val="002060"/>
                </a:solidFill>
                <a:latin typeface="Times New Roman"/>
                <a:cs typeface="Times New Roman"/>
              </a:rPr>
              <a:t>cevap vermiyor</a:t>
            </a:r>
            <a:r>
              <a:rPr lang="tr-TR" dirty="0">
                <a:solidFill>
                  <a:srgbClr val="002060"/>
                </a:solidFill>
                <a:latin typeface="Times New Roman"/>
                <a:cs typeface="Times New Roman"/>
              </a:rPr>
              <a:t>”  </a:t>
            </a:r>
            <a:r>
              <a:rPr lang="tr-TR" spc="-5" dirty="0">
                <a:solidFill>
                  <a:srgbClr val="002060"/>
                </a:solidFill>
                <a:latin typeface="Times New Roman"/>
                <a:cs typeface="Times New Roman"/>
              </a:rPr>
              <a:t>olarak </a:t>
            </a:r>
            <a:r>
              <a:rPr lang="tr-TR" spc="-10" dirty="0">
                <a:solidFill>
                  <a:srgbClr val="002060"/>
                </a:solidFill>
                <a:latin typeface="Times New Roman"/>
                <a:cs typeface="Times New Roman"/>
              </a:rPr>
              <a:t>görünür, “</a:t>
            </a:r>
            <a:r>
              <a:rPr lang="tr-TR" i="1" spc="-10" dirty="0">
                <a:solidFill>
                  <a:srgbClr val="002060"/>
                </a:solidFill>
                <a:latin typeface="Times New Roman"/>
                <a:cs typeface="Times New Roman"/>
              </a:rPr>
              <a:t>Görevi </a:t>
            </a:r>
            <a:r>
              <a:rPr lang="tr-TR" i="1" dirty="0">
                <a:solidFill>
                  <a:srgbClr val="002060"/>
                </a:solidFill>
                <a:latin typeface="Times New Roman"/>
                <a:cs typeface="Times New Roman"/>
              </a:rPr>
              <a:t>Sonlandır</a:t>
            </a:r>
            <a:r>
              <a:rPr lang="tr-TR" dirty="0">
                <a:solidFill>
                  <a:srgbClr val="002060"/>
                </a:solidFill>
                <a:latin typeface="Times New Roman"/>
                <a:cs typeface="Times New Roman"/>
              </a:rPr>
              <a:t>” </a:t>
            </a:r>
            <a:r>
              <a:rPr lang="tr-TR" spc="-5" dirty="0">
                <a:solidFill>
                  <a:srgbClr val="002060"/>
                </a:solidFill>
                <a:latin typeface="Times New Roman"/>
                <a:cs typeface="Times New Roman"/>
              </a:rPr>
              <a:t>diyerek programın kapatılması</a:t>
            </a:r>
            <a:r>
              <a:rPr lang="tr-TR" spc="120" dirty="0">
                <a:solidFill>
                  <a:srgbClr val="002060"/>
                </a:solidFill>
                <a:latin typeface="Times New Roman"/>
                <a:cs typeface="Times New Roman"/>
              </a:rPr>
              <a:t> </a:t>
            </a:r>
            <a:r>
              <a:rPr lang="tr-TR" spc="-5" dirty="0">
                <a:solidFill>
                  <a:srgbClr val="002060"/>
                </a:solidFill>
                <a:latin typeface="Times New Roman"/>
                <a:cs typeface="Times New Roman"/>
              </a:rPr>
              <a:t>gerekir)</a:t>
            </a:r>
            <a:endParaRPr lang="tr-TR" dirty="0">
              <a:solidFill>
                <a:srgbClr val="002060"/>
              </a:solidFill>
              <a:latin typeface="Times New Roman"/>
              <a:cs typeface="Times New Roman"/>
            </a:endParaRPr>
          </a:p>
          <a:p>
            <a:endParaRPr lang="tr-TR" dirty="0">
              <a:solidFill>
                <a:srgbClr val="002060"/>
              </a:solidFill>
            </a:endParaRPr>
          </a:p>
        </p:txBody>
      </p:sp>
      <p:sp>
        <p:nvSpPr>
          <p:cNvPr id="4" name="object 4"/>
          <p:cNvSpPr/>
          <p:nvPr/>
        </p:nvSpPr>
        <p:spPr>
          <a:xfrm>
            <a:off x="7050906" y="1845735"/>
            <a:ext cx="4104774" cy="410665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2831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spcBef>
                <a:spcPts val="35"/>
              </a:spcBef>
            </a:pPr>
            <a:r>
              <a:rPr lang="tr-TR" sz="2800" dirty="0">
                <a:latin typeface="Times New Roman"/>
                <a:cs typeface="Times New Roman"/>
              </a:rPr>
              <a:t/>
            </a:r>
            <a:br>
              <a:rPr lang="tr-TR" sz="2800" dirty="0">
                <a:latin typeface="Times New Roman"/>
                <a:cs typeface="Times New Roman"/>
              </a:rPr>
            </a:br>
            <a:r>
              <a:rPr lang="tr-TR" dirty="0"/>
              <a:t>Windows 7 İşletim </a:t>
            </a:r>
            <a:r>
              <a:rPr lang="tr-TR" dirty="0" smtClean="0"/>
              <a:t>Sistemi [1]</a:t>
            </a:r>
            <a:endParaRPr lang="tr-TR" dirty="0">
              <a:solidFill>
                <a:srgbClr val="002060"/>
              </a:solidFill>
            </a:endParaRPr>
          </a:p>
        </p:txBody>
      </p:sp>
      <p:sp>
        <p:nvSpPr>
          <p:cNvPr id="3" name="İçerik Yer Tutucusu 2"/>
          <p:cNvSpPr>
            <a:spLocks noGrp="1"/>
          </p:cNvSpPr>
          <p:nvPr>
            <p:ph sz="half" idx="1"/>
          </p:nvPr>
        </p:nvSpPr>
        <p:spPr/>
        <p:txBody>
          <a:bodyPr>
            <a:normAutofit/>
          </a:bodyPr>
          <a:lstStyle/>
          <a:p>
            <a:endParaRPr lang="tr-TR" sz="2100" b="1" spc="-5" dirty="0" smtClean="0">
              <a:solidFill>
                <a:srgbClr val="002060"/>
              </a:solidFill>
              <a:latin typeface="Times New Roman"/>
              <a:cs typeface="Times New Roman"/>
            </a:endParaRPr>
          </a:p>
          <a:p>
            <a:r>
              <a:rPr lang="tr-TR" sz="2100" b="1" spc="-5" dirty="0" smtClean="0">
                <a:solidFill>
                  <a:srgbClr val="002060"/>
                </a:solidFill>
                <a:latin typeface="Times New Roman"/>
                <a:cs typeface="Times New Roman"/>
              </a:rPr>
              <a:t>Açılış</a:t>
            </a:r>
            <a:r>
              <a:rPr lang="tr-TR" sz="2100" b="1" spc="-60" dirty="0" smtClean="0">
                <a:solidFill>
                  <a:srgbClr val="002060"/>
                </a:solidFill>
                <a:latin typeface="Times New Roman"/>
                <a:cs typeface="Times New Roman"/>
              </a:rPr>
              <a:t> </a:t>
            </a:r>
            <a:r>
              <a:rPr lang="tr-TR" sz="2100" b="1" spc="-5" dirty="0" smtClean="0">
                <a:solidFill>
                  <a:srgbClr val="002060"/>
                </a:solidFill>
                <a:latin typeface="Times New Roman"/>
                <a:cs typeface="Times New Roman"/>
              </a:rPr>
              <a:t>Ekranı: </a:t>
            </a:r>
            <a:r>
              <a:rPr lang="tr-TR" sz="2100" spc="-5" dirty="0" smtClean="0">
                <a:solidFill>
                  <a:srgbClr val="002060"/>
                </a:solidFill>
                <a:latin typeface="Times New Roman"/>
                <a:cs typeface="Times New Roman"/>
              </a:rPr>
              <a:t>Açılış </a:t>
            </a:r>
            <a:r>
              <a:rPr lang="tr-TR" sz="2100" spc="-5" dirty="0">
                <a:solidFill>
                  <a:srgbClr val="002060"/>
                </a:solidFill>
                <a:latin typeface="Times New Roman"/>
                <a:cs typeface="Times New Roman"/>
              </a:rPr>
              <a:t>ekranında bilgisayarda </a:t>
            </a:r>
            <a:r>
              <a:rPr lang="tr-TR" sz="2100" dirty="0">
                <a:solidFill>
                  <a:srgbClr val="002060"/>
                </a:solidFill>
                <a:latin typeface="Times New Roman"/>
                <a:cs typeface="Times New Roman"/>
              </a:rPr>
              <a:t>tanımlı </a:t>
            </a:r>
            <a:r>
              <a:rPr lang="tr-TR" sz="2100" spc="-5" dirty="0">
                <a:solidFill>
                  <a:srgbClr val="002060"/>
                </a:solidFill>
                <a:latin typeface="Times New Roman"/>
                <a:cs typeface="Times New Roman"/>
              </a:rPr>
              <a:t>kullanıcılar listelenmektedir, kullanıcı  şifresini doğru yazdığınız takdirde </a:t>
            </a:r>
            <a:r>
              <a:rPr lang="tr-TR" sz="2100" dirty="0">
                <a:solidFill>
                  <a:srgbClr val="002060"/>
                </a:solidFill>
                <a:latin typeface="Times New Roman"/>
                <a:cs typeface="Times New Roman"/>
              </a:rPr>
              <a:t>bir sonraki bölümde </a:t>
            </a:r>
            <a:r>
              <a:rPr lang="tr-TR" sz="2100" spc="-5" dirty="0">
                <a:solidFill>
                  <a:srgbClr val="002060"/>
                </a:solidFill>
                <a:latin typeface="Times New Roman"/>
                <a:cs typeface="Times New Roman"/>
              </a:rPr>
              <a:t>anlatılacak </a:t>
            </a:r>
            <a:r>
              <a:rPr lang="tr-TR" sz="2100" dirty="0">
                <a:solidFill>
                  <a:srgbClr val="002060"/>
                </a:solidFill>
                <a:latin typeface="Times New Roman"/>
                <a:cs typeface="Times New Roman"/>
              </a:rPr>
              <a:t>olan “</a:t>
            </a:r>
            <a:r>
              <a:rPr lang="tr-TR" sz="2100" i="1" dirty="0">
                <a:solidFill>
                  <a:srgbClr val="002060"/>
                </a:solidFill>
                <a:latin typeface="Times New Roman"/>
                <a:cs typeface="Times New Roman"/>
              </a:rPr>
              <a:t>masaüstü</a:t>
            </a:r>
            <a:r>
              <a:rPr lang="tr-TR" sz="2100" dirty="0">
                <a:solidFill>
                  <a:srgbClr val="002060"/>
                </a:solidFill>
                <a:latin typeface="Times New Roman"/>
                <a:cs typeface="Times New Roman"/>
              </a:rPr>
              <a:t>” </a:t>
            </a:r>
            <a:r>
              <a:rPr lang="tr-TR" sz="2100" spc="-5" dirty="0">
                <a:solidFill>
                  <a:srgbClr val="002060"/>
                </a:solidFill>
                <a:latin typeface="Times New Roman"/>
                <a:cs typeface="Times New Roman"/>
              </a:rPr>
              <a:t>ortamı  </a:t>
            </a:r>
            <a:r>
              <a:rPr lang="tr-TR" sz="2100" dirty="0">
                <a:solidFill>
                  <a:srgbClr val="002060"/>
                </a:solidFill>
                <a:latin typeface="Times New Roman"/>
                <a:cs typeface="Times New Roman"/>
              </a:rPr>
              <a:t>ile </a:t>
            </a:r>
            <a:r>
              <a:rPr lang="tr-TR" sz="2100" spc="-5" dirty="0">
                <a:solidFill>
                  <a:srgbClr val="002060"/>
                </a:solidFill>
                <a:latin typeface="Times New Roman"/>
                <a:cs typeface="Times New Roman"/>
              </a:rPr>
              <a:t>karşılaşılacaktır, </a:t>
            </a:r>
            <a:r>
              <a:rPr lang="tr-TR" sz="2100" dirty="0">
                <a:solidFill>
                  <a:srgbClr val="002060"/>
                </a:solidFill>
                <a:latin typeface="Times New Roman"/>
                <a:cs typeface="Times New Roman"/>
              </a:rPr>
              <a:t>ekranın sol üst köşesinde dil </a:t>
            </a:r>
            <a:r>
              <a:rPr lang="tr-TR" sz="2100" spc="-5" dirty="0">
                <a:solidFill>
                  <a:srgbClr val="002060"/>
                </a:solidFill>
                <a:latin typeface="Times New Roman"/>
                <a:cs typeface="Times New Roman"/>
              </a:rPr>
              <a:t>çubuğu, </a:t>
            </a:r>
            <a:r>
              <a:rPr lang="tr-TR" sz="2100" dirty="0">
                <a:solidFill>
                  <a:srgbClr val="002060"/>
                </a:solidFill>
                <a:latin typeface="Times New Roman"/>
                <a:cs typeface="Times New Roman"/>
              </a:rPr>
              <a:t>sağ </a:t>
            </a:r>
            <a:r>
              <a:rPr lang="tr-TR" sz="2100" spc="-5" dirty="0">
                <a:solidFill>
                  <a:srgbClr val="002060"/>
                </a:solidFill>
                <a:latin typeface="Times New Roman"/>
                <a:cs typeface="Times New Roman"/>
              </a:rPr>
              <a:t>alt </a:t>
            </a:r>
            <a:r>
              <a:rPr lang="tr-TR" sz="2100" dirty="0">
                <a:solidFill>
                  <a:srgbClr val="002060"/>
                </a:solidFill>
                <a:latin typeface="Times New Roman"/>
                <a:cs typeface="Times New Roman"/>
              </a:rPr>
              <a:t>köşesinde kapatma  </a:t>
            </a:r>
            <a:r>
              <a:rPr lang="tr-TR" sz="2100" spc="-5" dirty="0">
                <a:solidFill>
                  <a:srgbClr val="002060"/>
                </a:solidFill>
                <a:latin typeface="Times New Roman"/>
                <a:cs typeface="Times New Roman"/>
              </a:rPr>
              <a:t>seçenekleri bulunmaktadır. </a:t>
            </a:r>
            <a:r>
              <a:rPr lang="tr-TR" sz="2100" dirty="0">
                <a:solidFill>
                  <a:srgbClr val="002060"/>
                </a:solidFill>
                <a:latin typeface="Times New Roman"/>
                <a:cs typeface="Times New Roman"/>
              </a:rPr>
              <a:t>Sol </a:t>
            </a:r>
            <a:r>
              <a:rPr lang="tr-TR" sz="2100" spc="-5" dirty="0">
                <a:solidFill>
                  <a:srgbClr val="002060"/>
                </a:solidFill>
                <a:latin typeface="Times New Roman"/>
                <a:cs typeface="Times New Roman"/>
              </a:rPr>
              <a:t>alt </a:t>
            </a:r>
            <a:r>
              <a:rPr lang="tr-TR" sz="2100" dirty="0">
                <a:solidFill>
                  <a:srgbClr val="002060"/>
                </a:solidFill>
                <a:latin typeface="Times New Roman"/>
                <a:cs typeface="Times New Roman"/>
              </a:rPr>
              <a:t>köşede bulunan </a:t>
            </a:r>
            <a:r>
              <a:rPr lang="tr-TR" sz="2100" spc="-5" dirty="0">
                <a:solidFill>
                  <a:srgbClr val="002060"/>
                </a:solidFill>
                <a:latin typeface="Times New Roman"/>
                <a:cs typeface="Times New Roman"/>
              </a:rPr>
              <a:t>erişim seçeneklerinde </a:t>
            </a:r>
            <a:r>
              <a:rPr lang="tr-TR" sz="2100" dirty="0">
                <a:solidFill>
                  <a:srgbClr val="002060"/>
                </a:solidFill>
                <a:latin typeface="Times New Roman"/>
                <a:cs typeface="Times New Roman"/>
              </a:rPr>
              <a:t>ise </a:t>
            </a:r>
            <a:r>
              <a:rPr lang="tr-TR" sz="2100" spc="-5" dirty="0">
                <a:solidFill>
                  <a:srgbClr val="002060"/>
                </a:solidFill>
                <a:latin typeface="Times New Roman"/>
                <a:cs typeface="Times New Roman"/>
              </a:rPr>
              <a:t>örneğin ekran  klavyesi aktif edilerek </a:t>
            </a:r>
            <a:r>
              <a:rPr lang="tr-TR" sz="2100" dirty="0">
                <a:solidFill>
                  <a:srgbClr val="002060"/>
                </a:solidFill>
                <a:latin typeface="Times New Roman"/>
                <a:cs typeface="Times New Roman"/>
              </a:rPr>
              <a:t>kullanıcı </a:t>
            </a:r>
            <a:r>
              <a:rPr lang="tr-TR" sz="2100" spc="-5" dirty="0">
                <a:solidFill>
                  <a:srgbClr val="002060"/>
                </a:solidFill>
                <a:latin typeface="Times New Roman"/>
                <a:cs typeface="Times New Roman"/>
              </a:rPr>
              <a:t>şifresinin sanal klavyeden girilmesi</a:t>
            </a:r>
            <a:r>
              <a:rPr lang="tr-TR" sz="2100" spc="165" dirty="0">
                <a:solidFill>
                  <a:srgbClr val="002060"/>
                </a:solidFill>
                <a:latin typeface="Times New Roman"/>
                <a:cs typeface="Times New Roman"/>
              </a:rPr>
              <a:t> </a:t>
            </a:r>
            <a:r>
              <a:rPr lang="tr-TR" sz="2100" spc="-10" dirty="0">
                <a:solidFill>
                  <a:srgbClr val="002060"/>
                </a:solidFill>
                <a:latin typeface="Times New Roman"/>
                <a:cs typeface="Times New Roman"/>
              </a:rPr>
              <a:t>sağlanabilir.</a:t>
            </a:r>
            <a:endParaRPr lang="tr-TR" sz="2100" dirty="0">
              <a:solidFill>
                <a:srgbClr val="002060"/>
              </a:solidFill>
              <a:latin typeface="Times New Roman"/>
              <a:cs typeface="Times New Roman"/>
            </a:endParaRPr>
          </a:p>
          <a:p>
            <a:endParaRPr lang="tr-TR" dirty="0"/>
          </a:p>
        </p:txBody>
      </p:sp>
      <p:pic>
        <p:nvPicPr>
          <p:cNvPr id="7" name="İçerik Yer Tutucus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9007" y="2314360"/>
            <a:ext cx="4915586" cy="3086531"/>
          </a:xfrm>
        </p:spPr>
      </p:pic>
    </p:spTree>
    <p:extLst>
      <p:ext uri="{BB962C8B-B14F-4D97-AF65-F5344CB8AC3E}">
        <p14:creationId xmlns:p14="http://schemas.microsoft.com/office/powerpoint/2010/main" val="51472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845734"/>
            <a:ext cx="6145349" cy="4351866"/>
          </a:xfrm>
        </p:spPr>
        <p:txBody>
          <a:bodyPr>
            <a:normAutofit fontScale="92500"/>
          </a:bodyPr>
          <a:lstStyle/>
          <a:p>
            <a:r>
              <a:rPr lang="tr-TR" spc="-5" dirty="0">
                <a:solidFill>
                  <a:srgbClr val="002060"/>
                </a:solidFill>
                <a:latin typeface="Times New Roman"/>
                <a:cs typeface="Times New Roman"/>
              </a:rPr>
              <a:t>Bilgisayarda yüklü </a:t>
            </a:r>
            <a:r>
              <a:rPr lang="tr-TR" dirty="0">
                <a:solidFill>
                  <a:srgbClr val="002060"/>
                </a:solidFill>
                <a:latin typeface="Times New Roman"/>
                <a:cs typeface="Times New Roman"/>
              </a:rPr>
              <a:t>olan </a:t>
            </a:r>
            <a:r>
              <a:rPr lang="tr-TR" spc="-5" dirty="0">
                <a:solidFill>
                  <a:srgbClr val="002060"/>
                </a:solidFill>
                <a:latin typeface="Times New Roman"/>
                <a:cs typeface="Times New Roman"/>
              </a:rPr>
              <a:t>programlardan </a:t>
            </a:r>
            <a:r>
              <a:rPr lang="tr-TR" dirty="0">
                <a:solidFill>
                  <a:srgbClr val="002060"/>
                </a:solidFill>
                <a:latin typeface="Times New Roman"/>
                <a:cs typeface="Times New Roman"/>
              </a:rPr>
              <a:t>birini </a:t>
            </a:r>
            <a:r>
              <a:rPr lang="tr-TR" spc="-5" dirty="0">
                <a:solidFill>
                  <a:srgbClr val="002060"/>
                </a:solidFill>
                <a:latin typeface="Times New Roman"/>
                <a:cs typeface="Times New Roman"/>
              </a:rPr>
              <a:t>çalıştırmaya, dosya </a:t>
            </a:r>
            <a:r>
              <a:rPr lang="tr-TR" spc="-15" dirty="0">
                <a:solidFill>
                  <a:srgbClr val="002060"/>
                </a:solidFill>
                <a:latin typeface="Times New Roman"/>
                <a:cs typeface="Times New Roman"/>
              </a:rPr>
              <a:t>ya </a:t>
            </a:r>
            <a:r>
              <a:rPr lang="tr-TR" dirty="0">
                <a:solidFill>
                  <a:srgbClr val="002060"/>
                </a:solidFill>
                <a:latin typeface="Times New Roman"/>
                <a:cs typeface="Times New Roman"/>
              </a:rPr>
              <a:t>da </a:t>
            </a:r>
            <a:r>
              <a:rPr lang="tr-TR" spc="-5" dirty="0">
                <a:solidFill>
                  <a:srgbClr val="002060"/>
                </a:solidFill>
                <a:latin typeface="Times New Roman"/>
                <a:cs typeface="Times New Roman"/>
              </a:rPr>
              <a:t>klasörleri  aramaya, yüklü aygıtlarla ilgili seçeneklere </a:t>
            </a:r>
            <a:r>
              <a:rPr lang="tr-TR" dirty="0">
                <a:solidFill>
                  <a:srgbClr val="002060"/>
                </a:solidFill>
                <a:latin typeface="Times New Roman"/>
                <a:cs typeface="Times New Roman"/>
              </a:rPr>
              <a:t>başlat menüsü </a:t>
            </a:r>
            <a:r>
              <a:rPr lang="tr-TR" spc="-5" dirty="0">
                <a:solidFill>
                  <a:srgbClr val="002060"/>
                </a:solidFill>
                <a:latin typeface="Times New Roman"/>
                <a:cs typeface="Times New Roman"/>
              </a:rPr>
              <a:t>aracılığıyla </a:t>
            </a:r>
            <a:r>
              <a:rPr lang="tr-TR" spc="-10" dirty="0">
                <a:solidFill>
                  <a:srgbClr val="002060"/>
                </a:solidFill>
                <a:latin typeface="Times New Roman"/>
                <a:cs typeface="Times New Roman"/>
              </a:rPr>
              <a:t>ulaşılır. </a:t>
            </a:r>
            <a:r>
              <a:rPr lang="tr-TR" dirty="0">
                <a:solidFill>
                  <a:srgbClr val="002060"/>
                </a:solidFill>
                <a:latin typeface="Times New Roman"/>
                <a:cs typeface="Times New Roman"/>
              </a:rPr>
              <a:t>Başlat  menüsü iki sütundan </a:t>
            </a:r>
            <a:r>
              <a:rPr lang="tr-TR" spc="-5" dirty="0">
                <a:solidFill>
                  <a:srgbClr val="002060"/>
                </a:solidFill>
                <a:latin typeface="Times New Roman"/>
                <a:cs typeface="Times New Roman"/>
              </a:rPr>
              <a:t>oluşmaktadır, </a:t>
            </a:r>
            <a:r>
              <a:rPr lang="tr-TR" dirty="0">
                <a:solidFill>
                  <a:srgbClr val="002060"/>
                </a:solidFill>
                <a:latin typeface="Times New Roman"/>
                <a:cs typeface="Times New Roman"/>
              </a:rPr>
              <a:t>sol sütunda </a:t>
            </a:r>
            <a:r>
              <a:rPr lang="tr-TR" spc="-5" dirty="0">
                <a:solidFill>
                  <a:srgbClr val="002060"/>
                </a:solidFill>
                <a:latin typeface="Times New Roman"/>
                <a:cs typeface="Times New Roman"/>
              </a:rPr>
              <a:t>erişim kolaylığı </a:t>
            </a:r>
            <a:r>
              <a:rPr lang="tr-TR" dirty="0">
                <a:solidFill>
                  <a:srgbClr val="002060"/>
                </a:solidFill>
                <a:latin typeface="Times New Roman"/>
                <a:cs typeface="Times New Roman"/>
              </a:rPr>
              <a:t>için sık </a:t>
            </a:r>
            <a:r>
              <a:rPr lang="tr-TR" spc="-5" dirty="0">
                <a:solidFill>
                  <a:srgbClr val="002060"/>
                </a:solidFill>
                <a:latin typeface="Times New Roman"/>
                <a:cs typeface="Times New Roman"/>
              </a:rPr>
              <a:t>kullanılan  programlar </a:t>
            </a:r>
            <a:r>
              <a:rPr lang="tr-TR" dirty="0">
                <a:solidFill>
                  <a:srgbClr val="002060"/>
                </a:solidFill>
                <a:latin typeface="Times New Roman"/>
                <a:cs typeface="Times New Roman"/>
              </a:rPr>
              <a:t>listesi </a:t>
            </a:r>
            <a:r>
              <a:rPr lang="tr-TR" spc="-10" dirty="0">
                <a:solidFill>
                  <a:srgbClr val="002060"/>
                </a:solidFill>
                <a:latin typeface="Times New Roman"/>
                <a:cs typeface="Times New Roman"/>
              </a:rPr>
              <a:t>yer </a:t>
            </a:r>
            <a:r>
              <a:rPr lang="tr-TR" spc="-5" dirty="0">
                <a:solidFill>
                  <a:srgbClr val="002060"/>
                </a:solidFill>
                <a:latin typeface="Times New Roman"/>
                <a:cs typeface="Times New Roman"/>
              </a:rPr>
              <a:t>almaktadır, </a:t>
            </a:r>
            <a:r>
              <a:rPr lang="tr-TR" dirty="0">
                <a:solidFill>
                  <a:srgbClr val="002060"/>
                </a:solidFill>
                <a:latin typeface="Times New Roman"/>
                <a:cs typeface="Times New Roman"/>
              </a:rPr>
              <a:t>“</a:t>
            </a:r>
            <a:r>
              <a:rPr lang="tr-TR" i="1" dirty="0">
                <a:solidFill>
                  <a:srgbClr val="002060"/>
                </a:solidFill>
                <a:latin typeface="Times New Roman"/>
                <a:cs typeface="Times New Roman"/>
              </a:rPr>
              <a:t>tüm </a:t>
            </a:r>
            <a:r>
              <a:rPr lang="tr-TR" i="1" spc="-5" dirty="0">
                <a:solidFill>
                  <a:srgbClr val="002060"/>
                </a:solidFill>
                <a:latin typeface="Times New Roman"/>
                <a:cs typeface="Times New Roman"/>
              </a:rPr>
              <a:t>programlar</a:t>
            </a:r>
            <a:r>
              <a:rPr lang="tr-TR" spc="-5" dirty="0">
                <a:solidFill>
                  <a:srgbClr val="002060"/>
                </a:solidFill>
                <a:latin typeface="Times New Roman"/>
                <a:cs typeface="Times New Roman"/>
              </a:rPr>
              <a:t>” yazısına tıklayarak </a:t>
            </a:r>
            <a:r>
              <a:rPr lang="tr-TR" dirty="0">
                <a:solidFill>
                  <a:srgbClr val="002060"/>
                </a:solidFill>
                <a:latin typeface="Times New Roman"/>
                <a:cs typeface="Times New Roman"/>
              </a:rPr>
              <a:t>bilgisayarda </a:t>
            </a:r>
            <a:r>
              <a:rPr lang="tr-TR" spc="-5" dirty="0">
                <a:solidFill>
                  <a:srgbClr val="002060"/>
                </a:solidFill>
                <a:latin typeface="Times New Roman"/>
                <a:cs typeface="Times New Roman"/>
              </a:rPr>
              <a:t>yüklü  </a:t>
            </a:r>
            <a:r>
              <a:rPr lang="tr-TR" dirty="0">
                <a:solidFill>
                  <a:srgbClr val="002060"/>
                </a:solidFill>
                <a:latin typeface="Times New Roman"/>
                <a:cs typeface="Times New Roman"/>
              </a:rPr>
              <a:t>olan tüm </a:t>
            </a:r>
            <a:r>
              <a:rPr lang="tr-TR" spc="-5" dirty="0">
                <a:solidFill>
                  <a:srgbClr val="002060"/>
                </a:solidFill>
                <a:latin typeface="Times New Roman"/>
                <a:cs typeface="Times New Roman"/>
              </a:rPr>
              <a:t>programlara erişilebilir, “</a:t>
            </a:r>
            <a:r>
              <a:rPr lang="tr-TR" i="1" spc="-5" dirty="0">
                <a:solidFill>
                  <a:srgbClr val="002060"/>
                </a:solidFill>
                <a:latin typeface="Times New Roman"/>
                <a:cs typeface="Times New Roman"/>
              </a:rPr>
              <a:t>programları ve dosyaları </a:t>
            </a:r>
            <a:r>
              <a:rPr lang="tr-TR" i="1" dirty="0">
                <a:solidFill>
                  <a:srgbClr val="002060"/>
                </a:solidFill>
                <a:latin typeface="Times New Roman"/>
                <a:cs typeface="Times New Roman"/>
              </a:rPr>
              <a:t>ara</a:t>
            </a:r>
            <a:r>
              <a:rPr lang="tr-TR" dirty="0">
                <a:solidFill>
                  <a:srgbClr val="002060"/>
                </a:solidFill>
                <a:latin typeface="Times New Roman"/>
                <a:cs typeface="Times New Roman"/>
              </a:rPr>
              <a:t>” alanına </a:t>
            </a:r>
            <a:r>
              <a:rPr lang="tr-TR" spc="-5" dirty="0" smtClean="0">
                <a:solidFill>
                  <a:srgbClr val="002060"/>
                </a:solidFill>
                <a:latin typeface="Times New Roman"/>
                <a:cs typeface="Times New Roman"/>
              </a:rPr>
              <a:t>çalıştırılmak  </a:t>
            </a:r>
            <a:r>
              <a:rPr lang="tr-TR" spc="-5" dirty="0">
                <a:solidFill>
                  <a:srgbClr val="002060"/>
                </a:solidFill>
                <a:latin typeface="Times New Roman"/>
                <a:cs typeface="Times New Roman"/>
              </a:rPr>
              <a:t>istenen program </a:t>
            </a:r>
            <a:r>
              <a:rPr lang="tr-TR" dirty="0">
                <a:solidFill>
                  <a:srgbClr val="002060"/>
                </a:solidFill>
                <a:latin typeface="Times New Roman"/>
                <a:cs typeface="Times New Roman"/>
              </a:rPr>
              <a:t>isminin </a:t>
            </a:r>
            <a:r>
              <a:rPr lang="tr-TR" spc="-5" dirty="0">
                <a:solidFill>
                  <a:srgbClr val="002060"/>
                </a:solidFill>
                <a:latin typeface="Times New Roman"/>
                <a:cs typeface="Times New Roman"/>
              </a:rPr>
              <a:t>yazılması</a:t>
            </a:r>
            <a:r>
              <a:rPr lang="tr-TR" spc="20" dirty="0">
                <a:solidFill>
                  <a:srgbClr val="002060"/>
                </a:solidFill>
                <a:latin typeface="Times New Roman"/>
                <a:cs typeface="Times New Roman"/>
              </a:rPr>
              <a:t> </a:t>
            </a:r>
            <a:r>
              <a:rPr lang="tr-TR" spc="-10" dirty="0">
                <a:solidFill>
                  <a:srgbClr val="002060"/>
                </a:solidFill>
                <a:latin typeface="Times New Roman"/>
                <a:cs typeface="Times New Roman"/>
              </a:rPr>
              <a:t>yeterlidir.</a:t>
            </a:r>
            <a:endParaRPr lang="tr-TR" dirty="0">
              <a:solidFill>
                <a:srgbClr val="002060"/>
              </a:solidFill>
              <a:latin typeface="Times New Roman"/>
              <a:cs typeface="Times New Roman"/>
            </a:endParaRPr>
          </a:p>
          <a:p>
            <a:endParaRPr lang="tr-TR" dirty="0">
              <a:solidFill>
                <a:srgbClr val="002060"/>
              </a:solidFill>
            </a:endParaRPr>
          </a:p>
        </p:txBody>
      </p:sp>
      <p:sp>
        <p:nvSpPr>
          <p:cNvPr id="4" name="object 4"/>
          <p:cNvSpPr/>
          <p:nvPr/>
        </p:nvSpPr>
        <p:spPr>
          <a:xfrm>
            <a:off x="7744846" y="1914365"/>
            <a:ext cx="3410834" cy="428323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14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737361"/>
            <a:ext cx="5057335" cy="3977640"/>
          </a:xfrm>
        </p:spPr>
        <p:txBody>
          <a:bodyPr>
            <a:noAutofit/>
          </a:bodyPr>
          <a:lstStyle/>
          <a:p>
            <a:pPr marL="0" indent="0">
              <a:lnSpc>
                <a:spcPct val="120000"/>
              </a:lnSpc>
              <a:spcBef>
                <a:spcPts val="600"/>
              </a:spcBef>
              <a:buNone/>
            </a:pPr>
            <a:r>
              <a:rPr lang="tr-TR" sz="1600" b="1" spc="-5" dirty="0" smtClean="0">
                <a:solidFill>
                  <a:srgbClr val="002060"/>
                </a:solidFill>
                <a:latin typeface="Times New Roman"/>
                <a:cs typeface="Times New Roman"/>
              </a:rPr>
              <a:t>Bilgisayar</a:t>
            </a:r>
            <a:endParaRPr lang="tr-TR" sz="1400" dirty="0">
              <a:solidFill>
                <a:srgbClr val="002060"/>
              </a:solidFill>
              <a:latin typeface="Times New Roman"/>
              <a:cs typeface="Times New Roman"/>
            </a:endParaRPr>
          </a:p>
          <a:p>
            <a:pPr marL="12700" marR="5080" indent="0" algn="just">
              <a:lnSpc>
                <a:spcPct val="120000"/>
              </a:lnSpc>
              <a:spcBef>
                <a:spcPts val="600"/>
              </a:spcBef>
              <a:buNone/>
            </a:pPr>
            <a:r>
              <a:rPr lang="tr-TR" sz="1600" spc="-5" dirty="0">
                <a:solidFill>
                  <a:srgbClr val="002060"/>
                </a:solidFill>
                <a:latin typeface="Times New Roman"/>
                <a:cs typeface="Times New Roman"/>
              </a:rPr>
              <a:t>Sabit </a:t>
            </a:r>
            <a:r>
              <a:rPr lang="tr-TR" sz="1600" dirty="0">
                <a:solidFill>
                  <a:srgbClr val="002060"/>
                </a:solidFill>
                <a:latin typeface="Times New Roman"/>
                <a:cs typeface="Times New Roman"/>
              </a:rPr>
              <a:t>disk, disket, </a:t>
            </a:r>
            <a:r>
              <a:rPr lang="tr-TR" sz="1600" dirty="0" err="1">
                <a:solidFill>
                  <a:srgbClr val="002060"/>
                </a:solidFill>
                <a:latin typeface="Times New Roman"/>
                <a:cs typeface="Times New Roman"/>
              </a:rPr>
              <a:t>Cd</a:t>
            </a:r>
            <a:r>
              <a:rPr lang="tr-TR" sz="1600" dirty="0">
                <a:solidFill>
                  <a:srgbClr val="002060"/>
                </a:solidFill>
                <a:latin typeface="Times New Roman"/>
                <a:cs typeface="Times New Roman"/>
              </a:rPr>
              <a:t>/</a:t>
            </a:r>
            <a:r>
              <a:rPr lang="tr-TR" sz="1600" dirty="0" err="1">
                <a:solidFill>
                  <a:srgbClr val="002060"/>
                </a:solidFill>
                <a:latin typeface="Times New Roman"/>
                <a:cs typeface="Times New Roman"/>
              </a:rPr>
              <a:t>Dvd</a:t>
            </a:r>
            <a:r>
              <a:rPr lang="tr-TR" sz="1600" dirty="0">
                <a:solidFill>
                  <a:srgbClr val="002060"/>
                </a:solidFill>
                <a:latin typeface="Times New Roman"/>
                <a:cs typeface="Times New Roman"/>
              </a:rPr>
              <a:t> ve varsa </a:t>
            </a:r>
            <a:r>
              <a:rPr lang="tr-TR" sz="1600" spc="-5" dirty="0">
                <a:solidFill>
                  <a:srgbClr val="002060"/>
                </a:solidFill>
                <a:latin typeface="Times New Roman"/>
                <a:cs typeface="Times New Roman"/>
              </a:rPr>
              <a:t>harici </a:t>
            </a:r>
            <a:r>
              <a:rPr lang="tr-TR" sz="1600" dirty="0">
                <a:solidFill>
                  <a:srgbClr val="002060"/>
                </a:solidFill>
                <a:latin typeface="Times New Roman"/>
                <a:cs typeface="Times New Roman"/>
              </a:rPr>
              <a:t>depolama </a:t>
            </a:r>
            <a:r>
              <a:rPr lang="tr-TR" sz="1600" spc="-5" dirty="0">
                <a:solidFill>
                  <a:srgbClr val="002060"/>
                </a:solidFill>
                <a:latin typeface="Times New Roman"/>
                <a:cs typeface="Times New Roman"/>
              </a:rPr>
              <a:t>birimleri </a:t>
            </a:r>
            <a:r>
              <a:rPr lang="tr-TR" sz="1600" dirty="0">
                <a:solidFill>
                  <a:srgbClr val="002060"/>
                </a:solidFill>
                <a:latin typeface="Times New Roman"/>
                <a:cs typeface="Times New Roman"/>
              </a:rPr>
              <a:t>ile </a:t>
            </a:r>
            <a:r>
              <a:rPr lang="tr-TR" sz="1600" spc="-5" dirty="0">
                <a:solidFill>
                  <a:srgbClr val="002060"/>
                </a:solidFill>
                <a:latin typeface="Times New Roman"/>
                <a:cs typeface="Times New Roman"/>
              </a:rPr>
              <a:t>tarayıcı, yazıcı  gibi diğer çevre birimlerine erişimi </a:t>
            </a:r>
            <a:r>
              <a:rPr lang="tr-TR" sz="1600" spc="-15" dirty="0">
                <a:solidFill>
                  <a:srgbClr val="002060"/>
                </a:solidFill>
                <a:latin typeface="Times New Roman"/>
                <a:cs typeface="Times New Roman"/>
              </a:rPr>
              <a:t>sağlar. </a:t>
            </a:r>
            <a:r>
              <a:rPr lang="tr-TR" sz="1600" spc="-5" dirty="0">
                <a:solidFill>
                  <a:srgbClr val="002060"/>
                </a:solidFill>
                <a:latin typeface="Times New Roman"/>
                <a:cs typeface="Times New Roman"/>
              </a:rPr>
              <a:t>Bilgisayara </a:t>
            </a:r>
            <a:r>
              <a:rPr lang="tr-TR" sz="1600" spc="-10" dirty="0">
                <a:solidFill>
                  <a:srgbClr val="002060"/>
                </a:solidFill>
                <a:latin typeface="Times New Roman"/>
                <a:cs typeface="Times New Roman"/>
              </a:rPr>
              <a:t>yeni </a:t>
            </a:r>
            <a:r>
              <a:rPr lang="tr-TR" sz="1600" dirty="0">
                <a:solidFill>
                  <a:srgbClr val="002060"/>
                </a:solidFill>
                <a:latin typeface="Times New Roman"/>
                <a:cs typeface="Times New Roman"/>
              </a:rPr>
              <a:t>bir </a:t>
            </a:r>
            <a:r>
              <a:rPr lang="tr-TR" sz="1600" spc="-5" dirty="0">
                <a:solidFill>
                  <a:srgbClr val="002060"/>
                </a:solidFill>
                <a:latin typeface="Times New Roman"/>
                <a:cs typeface="Times New Roman"/>
              </a:rPr>
              <a:t>aygıt yüklendiği </a:t>
            </a:r>
            <a:r>
              <a:rPr lang="tr-TR" sz="1600" spc="-5" dirty="0" smtClean="0">
                <a:solidFill>
                  <a:srgbClr val="002060"/>
                </a:solidFill>
                <a:latin typeface="Times New Roman"/>
                <a:cs typeface="Times New Roman"/>
              </a:rPr>
              <a:t>zaman (USB  </a:t>
            </a:r>
            <a:r>
              <a:rPr lang="tr-TR" sz="1600" spc="-5" dirty="0">
                <a:solidFill>
                  <a:srgbClr val="002060"/>
                </a:solidFill>
                <a:latin typeface="Times New Roman"/>
                <a:cs typeface="Times New Roman"/>
              </a:rPr>
              <a:t>bellek gibi) </a:t>
            </a:r>
            <a:r>
              <a:rPr lang="tr-TR" sz="1600" dirty="0">
                <a:solidFill>
                  <a:srgbClr val="002060"/>
                </a:solidFill>
                <a:latin typeface="Times New Roman"/>
                <a:cs typeface="Times New Roman"/>
              </a:rPr>
              <a:t>bu </a:t>
            </a:r>
            <a:r>
              <a:rPr lang="tr-TR" sz="1600" spc="-5" dirty="0">
                <a:solidFill>
                  <a:srgbClr val="002060"/>
                </a:solidFill>
                <a:latin typeface="Times New Roman"/>
                <a:cs typeface="Times New Roman"/>
              </a:rPr>
              <a:t>aygıta </a:t>
            </a:r>
            <a:r>
              <a:rPr lang="tr-TR" sz="1600" dirty="0">
                <a:solidFill>
                  <a:srgbClr val="002060"/>
                </a:solidFill>
                <a:latin typeface="Times New Roman"/>
                <a:cs typeface="Times New Roman"/>
              </a:rPr>
              <a:t>“</a:t>
            </a:r>
            <a:r>
              <a:rPr lang="tr-TR" sz="1600" i="1" dirty="0">
                <a:solidFill>
                  <a:srgbClr val="002060"/>
                </a:solidFill>
                <a:latin typeface="Times New Roman"/>
                <a:cs typeface="Times New Roman"/>
              </a:rPr>
              <a:t>Bilgisayarım</a:t>
            </a:r>
            <a:r>
              <a:rPr lang="tr-TR" sz="1600" dirty="0">
                <a:solidFill>
                  <a:srgbClr val="002060"/>
                </a:solidFill>
                <a:latin typeface="Times New Roman"/>
                <a:cs typeface="Times New Roman"/>
              </a:rPr>
              <a:t>” </a:t>
            </a:r>
            <a:r>
              <a:rPr lang="tr-TR" sz="1600" spc="-5" dirty="0">
                <a:solidFill>
                  <a:srgbClr val="002060"/>
                </a:solidFill>
                <a:latin typeface="Times New Roman"/>
                <a:cs typeface="Times New Roman"/>
              </a:rPr>
              <a:t>penceresinden</a:t>
            </a:r>
            <a:r>
              <a:rPr lang="tr-TR" sz="1600" spc="85" dirty="0">
                <a:solidFill>
                  <a:srgbClr val="002060"/>
                </a:solidFill>
                <a:latin typeface="Times New Roman"/>
                <a:cs typeface="Times New Roman"/>
              </a:rPr>
              <a:t> </a:t>
            </a:r>
            <a:r>
              <a:rPr lang="tr-TR" sz="1600" spc="-10" dirty="0">
                <a:solidFill>
                  <a:srgbClr val="002060"/>
                </a:solidFill>
                <a:latin typeface="Times New Roman"/>
                <a:cs typeface="Times New Roman"/>
              </a:rPr>
              <a:t>ulaşılabilir</a:t>
            </a:r>
            <a:r>
              <a:rPr lang="tr-TR" sz="1600" spc="-10" dirty="0" smtClean="0">
                <a:solidFill>
                  <a:srgbClr val="002060"/>
                </a:solidFill>
                <a:latin typeface="Times New Roman"/>
                <a:cs typeface="Times New Roman"/>
              </a:rPr>
              <a:t>.</a:t>
            </a:r>
            <a:endParaRPr lang="tr-TR" sz="1600" dirty="0">
              <a:solidFill>
                <a:srgbClr val="002060"/>
              </a:solidFill>
              <a:latin typeface="Times New Roman"/>
              <a:cs typeface="Times New Roman"/>
            </a:endParaRPr>
          </a:p>
          <a:p>
            <a:pPr marL="0" marR="6350" indent="0" algn="just">
              <a:lnSpc>
                <a:spcPct val="120000"/>
              </a:lnSpc>
              <a:spcBef>
                <a:spcPts val="600"/>
              </a:spcBef>
              <a:buNone/>
            </a:pPr>
            <a:r>
              <a:rPr lang="tr-TR" sz="1600" b="1" dirty="0">
                <a:solidFill>
                  <a:srgbClr val="002060"/>
                </a:solidFill>
                <a:latin typeface="Times New Roman"/>
                <a:cs typeface="Times New Roman"/>
              </a:rPr>
              <a:t>Sabit </a:t>
            </a:r>
            <a:r>
              <a:rPr lang="tr-TR" sz="1600" b="1" spc="-5" dirty="0">
                <a:solidFill>
                  <a:srgbClr val="002060"/>
                </a:solidFill>
                <a:latin typeface="Times New Roman"/>
                <a:cs typeface="Times New Roman"/>
              </a:rPr>
              <a:t>Disk Sürücüleri: </a:t>
            </a:r>
            <a:r>
              <a:rPr lang="tr-TR" sz="1600" spc="-5" dirty="0">
                <a:solidFill>
                  <a:srgbClr val="002060"/>
                </a:solidFill>
                <a:latin typeface="Times New Roman"/>
                <a:cs typeface="Times New Roman"/>
              </a:rPr>
              <a:t>Bilgisayarda yüklü </a:t>
            </a:r>
            <a:r>
              <a:rPr lang="tr-TR" sz="1600" dirty="0">
                <a:solidFill>
                  <a:srgbClr val="002060"/>
                </a:solidFill>
                <a:latin typeface="Times New Roman"/>
                <a:cs typeface="Times New Roman"/>
              </a:rPr>
              <a:t>olan tüm </a:t>
            </a:r>
            <a:r>
              <a:rPr lang="tr-TR" sz="1600" spc="-5" dirty="0">
                <a:solidFill>
                  <a:srgbClr val="002060"/>
                </a:solidFill>
                <a:latin typeface="Times New Roman"/>
                <a:cs typeface="Times New Roman"/>
              </a:rPr>
              <a:t>sabit </a:t>
            </a:r>
            <a:r>
              <a:rPr lang="tr-TR" sz="1600" dirty="0">
                <a:solidFill>
                  <a:srgbClr val="002060"/>
                </a:solidFill>
                <a:latin typeface="Times New Roman"/>
                <a:cs typeface="Times New Roman"/>
              </a:rPr>
              <a:t>disk, cd/</a:t>
            </a:r>
            <a:r>
              <a:rPr lang="tr-TR" sz="1600" dirty="0" err="1">
                <a:solidFill>
                  <a:srgbClr val="002060"/>
                </a:solidFill>
                <a:latin typeface="Times New Roman"/>
                <a:cs typeface="Times New Roman"/>
              </a:rPr>
              <a:t>dvd</a:t>
            </a:r>
            <a:r>
              <a:rPr lang="tr-TR" sz="1600" dirty="0">
                <a:solidFill>
                  <a:srgbClr val="002060"/>
                </a:solidFill>
                <a:latin typeface="Times New Roman"/>
                <a:cs typeface="Times New Roman"/>
              </a:rPr>
              <a:t> ve </a:t>
            </a:r>
            <a:r>
              <a:rPr lang="tr-TR" sz="1600" spc="-5" dirty="0">
                <a:solidFill>
                  <a:srgbClr val="002060"/>
                </a:solidFill>
                <a:latin typeface="Times New Roman"/>
                <a:cs typeface="Times New Roman"/>
              </a:rPr>
              <a:t>harici depolama  birimleri </a:t>
            </a:r>
            <a:r>
              <a:rPr lang="tr-TR" sz="1600" dirty="0">
                <a:solidFill>
                  <a:srgbClr val="002060"/>
                </a:solidFill>
                <a:latin typeface="Times New Roman"/>
                <a:cs typeface="Times New Roman"/>
              </a:rPr>
              <a:t>bu </a:t>
            </a:r>
            <a:r>
              <a:rPr lang="tr-TR" sz="1600" spc="-5" dirty="0">
                <a:solidFill>
                  <a:srgbClr val="002060"/>
                </a:solidFill>
                <a:latin typeface="Times New Roman"/>
                <a:cs typeface="Times New Roman"/>
              </a:rPr>
              <a:t>grup </a:t>
            </a:r>
            <a:r>
              <a:rPr lang="tr-TR" sz="1600" dirty="0">
                <a:solidFill>
                  <a:srgbClr val="002060"/>
                </a:solidFill>
                <a:latin typeface="Times New Roman"/>
                <a:cs typeface="Times New Roman"/>
              </a:rPr>
              <a:t>altında</a:t>
            </a:r>
            <a:r>
              <a:rPr lang="tr-TR" sz="1600" spc="-10" dirty="0">
                <a:solidFill>
                  <a:srgbClr val="002060"/>
                </a:solidFill>
                <a:latin typeface="Times New Roman"/>
                <a:cs typeface="Times New Roman"/>
              </a:rPr>
              <a:t> görülebilir.</a:t>
            </a:r>
            <a:endParaRPr lang="tr-TR" sz="1600" dirty="0">
              <a:solidFill>
                <a:srgbClr val="002060"/>
              </a:solidFill>
              <a:latin typeface="Times New Roman"/>
              <a:cs typeface="Times New Roman"/>
            </a:endParaRPr>
          </a:p>
          <a:p>
            <a:pPr marL="0" marR="5080" indent="0" algn="just">
              <a:lnSpc>
                <a:spcPct val="120000"/>
              </a:lnSpc>
              <a:spcBef>
                <a:spcPts val="600"/>
              </a:spcBef>
              <a:buNone/>
            </a:pPr>
            <a:r>
              <a:rPr lang="tr-TR" sz="1600" b="1" spc="-35" dirty="0" smtClean="0">
                <a:solidFill>
                  <a:srgbClr val="002060"/>
                </a:solidFill>
                <a:latin typeface="Times New Roman"/>
                <a:cs typeface="Times New Roman"/>
              </a:rPr>
              <a:t>Yerel </a:t>
            </a:r>
            <a:r>
              <a:rPr lang="tr-TR" sz="1600" b="1" spc="-5" dirty="0">
                <a:solidFill>
                  <a:srgbClr val="002060"/>
                </a:solidFill>
                <a:latin typeface="Times New Roman"/>
                <a:cs typeface="Times New Roman"/>
              </a:rPr>
              <a:t>Diskler: </a:t>
            </a:r>
            <a:r>
              <a:rPr lang="tr-TR" sz="1600" spc="-5" dirty="0">
                <a:solidFill>
                  <a:srgbClr val="002060"/>
                </a:solidFill>
                <a:latin typeface="Times New Roman"/>
                <a:cs typeface="Times New Roman"/>
              </a:rPr>
              <a:t>Bilgisayarda birden fazla </a:t>
            </a:r>
            <a:r>
              <a:rPr lang="tr-TR" sz="1600" spc="-10" dirty="0">
                <a:solidFill>
                  <a:srgbClr val="002060"/>
                </a:solidFill>
                <a:latin typeface="Times New Roman"/>
                <a:cs typeface="Times New Roman"/>
              </a:rPr>
              <a:t>yerel </a:t>
            </a:r>
            <a:r>
              <a:rPr lang="tr-TR" sz="1600" spc="-10" dirty="0" smtClean="0">
                <a:solidFill>
                  <a:srgbClr val="002060"/>
                </a:solidFill>
                <a:latin typeface="Times New Roman"/>
                <a:cs typeface="Times New Roman"/>
              </a:rPr>
              <a:t>ya da mantıksal </a:t>
            </a:r>
            <a:r>
              <a:rPr lang="tr-TR" sz="1600" dirty="0" smtClean="0">
                <a:solidFill>
                  <a:srgbClr val="002060"/>
                </a:solidFill>
                <a:latin typeface="Times New Roman"/>
                <a:cs typeface="Times New Roman"/>
              </a:rPr>
              <a:t>disk </a:t>
            </a:r>
            <a:r>
              <a:rPr lang="tr-TR" sz="1600" spc="-5" dirty="0">
                <a:solidFill>
                  <a:srgbClr val="002060"/>
                </a:solidFill>
                <a:latin typeface="Times New Roman"/>
                <a:cs typeface="Times New Roman"/>
              </a:rPr>
              <a:t>bulunabilir, </a:t>
            </a:r>
            <a:r>
              <a:rPr lang="tr-TR" sz="1600" dirty="0" smtClean="0">
                <a:solidFill>
                  <a:srgbClr val="002060"/>
                </a:solidFill>
                <a:latin typeface="Times New Roman"/>
                <a:cs typeface="Times New Roman"/>
              </a:rPr>
              <a:t>Genel </a:t>
            </a:r>
            <a:r>
              <a:rPr lang="tr-TR" sz="1600" spc="-5" dirty="0">
                <a:solidFill>
                  <a:srgbClr val="002060"/>
                </a:solidFill>
                <a:latin typeface="Times New Roman"/>
                <a:cs typeface="Times New Roman"/>
              </a:rPr>
              <a:t>olarak </a:t>
            </a:r>
            <a:r>
              <a:rPr lang="tr-TR" sz="1600" dirty="0">
                <a:solidFill>
                  <a:srgbClr val="002060"/>
                </a:solidFill>
                <a:latin typeface="Times New Roman"/>
                <a:cs typeface="Times New Roman"/>
              </a:rPr>
              <a:t>“</a:t>
            </a:r>
            <a:r>
              <a:rPr lang="tr-TR" sz="1600" b="1" dirty="0">
                <a:solidFill>
                  <a:srgbClr val="002060"/>
                </a:solidFill>
                <a:latin typeface="Times New Roman"/>
                <a:cs typeface="Times New Roman"/>
              </a:rPr>
              <a:t>C</a:t>
            </a:r>
            <a:r>
              <a:rPr lang="tr-TR" sz="1600" dirty="0">
                <a:solidFill>
                  <a:srgbClr val="002060"/>
                </a:solidFill>
                <a:latin typeface="Times New Roman"/>
                <a:cs typeface="Times New Roman"/>
              </a:rPr>
              <a:t>” sürücüsü </a:t>
            </a:r>
            <a:r>
              <a:rPr lang="tr-TR" sz="1600" dirty="0" smtClean="0">
                <a:solidFill>
                  <a:srgbClr val="002060"/>
                </a:solidFill>
                <a:latin typeface="Times New Roman"/>
                <a:cs typeface="Times New Roman"/>
              </a:rPr>
              <a:t>Windows  </a:t>
            </a:r>
            <a:r>
              <a:rPr lang="tr-TR" sz="1600" spc="-5" dirty="0">
                <a:solidFill>
                  <a:srgbClr val="002060"/>
                </a:solidFill>
                <a:latin typeface="Times New Roman"/>
                <a:cs typeface="Times New Roman"/>
              </a:rPr>
              <a:t>işletim </a:t>
            </a:r>
            <a:r>
              <a:rPr lang="tr-TR" sz="1600" dirty="0">
                <a:solidFill>
                  <a:srgbClr val="002060"/>
                </a:solidFill>
                <a:latin typeface="Times New Roman"/>
                <a:cs typeface="Times New Roman"/>
              </a:rPr>
              <a:t>sistemi ve </a:t>
            </a:r>
            <a:r>
              <a:rPr lang="tr-TR" sz="1600" spc="-5" dirty="0">
                <a:solidFill>
                  <a:srgbClr val="002060"/>
                </a:solidFill>
                <a:latin typeface="Times New Roman"/>
                <a:cs typeface="Times New Roman"/>
              </a:rPr>
              <a:t>diğer yüklü programlar </a:t>
            </a:r>
            <a:r>
              <a:rPr lang="tr-TR" sz="1600" dirty="0">
                <a:solidFill>
                  <a:srgbClr val="002060"/>
                </a:solidFill>
                <a:latin typeface="Times New Roman"/>
                <a:cs typeface="Times New Roman"/>
              </a:rPr>
              <a:t>için, </a:t>
            </a:r>
            <a:r>
              <a:rPr lang="tr-TR" sz="1600" spc="5" dirty="0">
                <a:solidFill>
                  <a:srgbClr val="002060"/>
                </a:solidFill>
                <a:latin typeface="Times New Roman"/>
                <a:cs typeface="Times New Roman"/>
              </a:rPr>
              <a:t>“</a:t>
            </a:r>
            <a:r>
              <a:rPr lang="tr-TR" sz="1600" b="1" spc="5" dirty="0">
                <a:solidFill>
                  <a:srgbClr val="002060"/>
                </a:solidFill>
                <a:latin typeface="Times New Roman"/>
                <a:cs typeface="Times New Roman"/>
              </a:rPr>
              <a:t>D</a:t>
            </a:r>
            <a:r>
              <a:rPr lang="tr-TR" sz="1600" spc="5" dirty="0">
                <a:solidFill>
                  <a:srgbClr val="002060"/>
                </a:solidFill>
                <a:latin typeface="Times New Roman"/>
                <a:cs typeface="Times New Roman"/>
              </a:rPr>
              <a:t>” </a:t>
            </a:r>
            <a:r>
              <a:rPr lang="tr-TR" sz="1600" spc="-5" dirty="0">
                <a:solidFill>
                  <a:srgbClr val="002060"/>
                </a:solidFill>
                <a:latin typeface="Times New Roman"/>
                <a:cs typeface="Times New Roman"/>
              </a:rPr>
              <a:t>sürücüsü </a:t>
            </a:r>
            <a:r>
              <a:rPr lang="tr-TR" sz="1600" dirty="0">
                <a:solidFill>
                  <a:srgbClr val="002060"/>
                </a:solidFill>
                <a:latin typeface="Times New Roman"/>
                <a:cs typeface="Times New Roman"/>
              </a:rPr>
              <a:t>ise müzik, video ve </a:t>
            </a:r>
            <a:r>
              <a:rPr lang="tr-TR" sz="1600" spc="-5" dirty="0">
                <a:solidFill>
                  <a:srgbClr val="002060"/>
                </a:solidFill>
                <a:latin typeface="Times New Roman"/>
                <a:cs typeface="Times New Roman"/>
              </a:rPr>
              <a:t>diğer  kullanıcı dosyalarını depolamak </a:t>
            </a:r>
            <a:r>
              <a:rPr lang="tr-TR" sz="1600" dirty="0">
                <a:solidFill>
                  <a:srgbClr val="002060"/>
                </a:solidFill>
                <a:latin typeface="Times New Roman"/>
                <a:cs typeface="Times New Roman"/>
              </a:rPr>
              <a:t>için </a:t>
            </a:r>
            <a:r>
              <a:rPr lang="tr-TR" sz="1600" spc="-10" dirty="0">
                <a:solidFill>
                  <a:srgbClr val="002060"/>
                </a:solidFill>
                <a:latin typeface="Times New Roman"/>
                <a:cs typeface="Times New Roman"/>
              </a:rPr>
              <a:t>kullanılır. </a:t>
            </a:r>
            <a:endParaRPr lang="tr-TR" sz="1600" dirty="0">
              <a:solidFill>
                <a:srgbClr val="002060"/>
              </a:solidFill>
            </a:endParaRPr>
          </a:p>
        </p:txBody>
      </p:sp>
      <p:sp>
        <p:nvSpPr>
          <p:cNvPr id="4" name="object 2"/>
          <p:cNvSpPr/>
          <p:nvPr/>
        </p:nvSpPr>
        <p:spPr>
          <a:xfrm>
            <a:off x="6487401" y="2153465"/>
            <a:ext cx="4668279" cy="246764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186460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79" y="1845734"/>
            <a:ext cx="6856095" cy="4497916"/>
          </a:xfrm>
        </p:spPr>
        <p:txBody>
          <a:bodyPr>
            <a:normAutofit/>
          </a:bodyPr>
          <a:lstStyle/>
          <a:p>
            <a:pPr marL="0" indent="0">
              <a:buNone/>
            </a:pPr>
            <a:r>
              <a:rPr lang="tr-TR" sz="2000" b="1" dirty="0" smtClean="0"/>
              <a:t>Donatılar: </a:t>
            </a:r>
            <a:r>
              <a:rPr lang="tr-TR" sz="2000" dirty="0" smtClean="0"/>
              <a:t>Bu </a:t>
            </a:r>
            <a:r>
              <a:rPr lang="tr-TR" sz="2000" dirty="0"/>
              <a:t>bölüm içinde günlük hayatta bilgisayar kullanımı esnasında sıklıkla ihtiyaç  duyduğumuz programlar bulunmaktadır, bu programlar:</a:t>
            </a:r>
          </a:p>
          <a:p>
            <a:pPr marL="0" indent="0">
              <a:buNone/>
            </a:pPr>
            <a:r>
              <a:rPr lang="tr-TR" sz="2000" b="1" dirty="0"/>
              <a:t>Çalıştır: </a:t>
            </a:r>
            <a:r>
              <a:rPr lang="tr-TR" sz="2000" dirty="0"/>
              <a:t>Bir program adının yazılarak çalıştırılmasını, dosya/klasör açılmasını ya da bir  web sayfasının görüntülenmesini sağlar, örnek </a:t>
            </a:r>
            <a:r>
              <a:rPr lang="tr-TR" sz="2000" dirty="0" smtClean="0"/>
              <a:t>olarak bu </a:t>
            </a:r>
            <a:r>
              <a:rPr lang="tr-TR" sz="2000" dirty="0"/>
              <a:t>kutuya “</a:t>
            </a:r>
            <a:r>
              <a:rPr lang="tr-TR" sz="2000" dirty="0" err="1"/>
              <a:t>calc</a:t>
            </a:r>
            <a:r>
              <a:rPr lang="tr-TR" sz="2000" dirty="0"/>
              <a:t>” yazılarak “</a:t>
            </a:r>
            <a:r>
              <a:rPr lang="tr-TR" sz="2000" dirty="0" err="1"/>
              <a:t>enter</a:t>
            </a:r>
            <a:r>
              <a:rPr lang="tr-TR" sz="2000" dirty="0"/>
              <a:t>” tuşuna </a:t>
            </a:r>
            <a:r>
              <a:rPr lang="tr-TR" sz="2000" dirty="0" smtClean="0"/>
              <a:t>basıldığında hesap makinesi açılır.</a:t>
            </a:r>
          </a:p>
          <a:p>
            <a:pPr marL="0" marR="5080" indent="0">
              <a:lnSpc>
                <a:spcPct val="96300"/>
              </a:lnSpc>
              <a:spcBef>
                <a:spcPts val="970"/>
              </a:spcBef>
              <a:buNone/>
            </a:pPr>
            <a:r>
              <a:rPr lang="tr-TR" sz="2000" b="1" dirty="0" smtClean="0">
                <a:latin typeface="Times New Roman"/>
                <a:cs typeface="Times New Roman"/>
              </a:rPr>
              <a:t>Hesap </a:t>
            </a:r>
            <a:r>
              <a:rPr lang="tr-TR" sz="2000" b="1" spc="-5" dirty="0">
                <a:latin typeface="Times New Roman"/>
                <a:cs typeface="Times New Roman"/>
              </a:rPr>
              <a:t>Makinesi: </a:t>
            </a:r>
            <a:r>
              <a:rPr lang="tr-TR" sz="2000" spc="-5" dirty="0">
                <a:latin typeface="Times New Roman"/>
                <a:cs typeface="Times New Roman"/>
              </a:rPr>
              <a:t>Basit matematiksel işlemlerin gerçekleştirilmesini sağlar, ileri seviye  işlemler </a:t>
            </a:r>
            <a:r>
              <a:rPr lang="tr-TR" sz="2000" dirty="0">
                <a:latin typeface="Times New Roman"/>
                <a:cs typeface="Times New Roman"/>
              </a:rPr>
              <a:t>için </a:t>
            </a:r>
            <a:r>
              <a:rPr lang="tr-TR" sz="2000" spc="-5" dirty="0">
                <a:latin typeface="Times New Roman"/>
                <a:cs typeface="Times New Roman"/>
              </a:rPr>
              <a:t>“</a:t>
            </a:r>
            <a:r>
              <a:rPr lang="tr-TR" sz="2000" i="1" spc="-5" dirty="0">
                <a:latin typeface="Times New Roman"/>
                <a:cs typeface="Times New Roman"/>
              </a:rPr>
              <a:t>Görünüm</a:t>
            </a:r>
            <a:r>
              <a:rPr lang="tr-TR" sz="2000" spc="-5" dirty="0">
                <a:latin typeface="Times New Roman"/>
                <a:cs typeface="Times New Roman"/>
              </a:rPr>
              <a:t>” menüsünden “</a:t>
            </a:r>
            <a:r>
              <a:rPr lang="tr-TR" sz="2000" i="1" spc="-5" dirty="0" smtClean="0">
                <a:latin typeface="Times New Roman"/>
                <a:cs typeface="Times New Roman"/>
              </a:rPr>
              <a:t>bilimsel/istatistik/programcı</a:t>
            </a:r>
            <a:r>
              <a:rPr lang="tr-TR" sz="2000" spc="-5" dirty="0">
                <a:latin typeface="Times New Roman"/>
                <a:cs typeface="Times New Roman"/>
              </a:rPr>
              <a:t>” seçenekleri tercih  edilir.</a:t>
            </a:r>
            <a:endParaRPr lang="tr-TR" sz="2000" dirty="0">
              <a:latin typeface="Times New Roman"/>
              <a:cs typeface="Times New Roman"/>
            </a:endParaRPr>
          </a:p>
          <a:p>
            <a:endParaRPr lang="tr-TR" sz="2000" dirty="0"/>
          </a:p>
          <a:p>
            <a:endParaRPr lang="tr-TR" sz="2000" dirty="0"/>
          </a:p>
        </p:txBody>
      </p:sp>
      <p:sp>
        <p:nvSpPr>
          <p:cNvPr id="6" name="object 5"/>
          <p:cNvSpPr/>
          <p:nvPr/>
        </p:nvSpPr>
        <p:spPr>
          <a:xfrm>
            <a:off x="8019942" y="1908029"/>
            <a:ext cx="3135738" cy="1583316"/>
          </a:xfrm>
          <a:prstGeom prst="rect">
            <a:avLst/>
          </a:prstGeom>
          <a:blipFill>
            <a:blip r:embed="rId2" cstate="print"/>
            <a:stretch>
              <a:fillRect/>
            </a:stretch>
          </a:blipFill>
        </p:spPr>
        <p:txBody>
          <a:bodyPr wrap="square" lIns="0" tIns="0" rIns="0" bIns="0" rtlCol="0"/>
          <a:lstStyle/>
          <a:p>
            <a:endParaRPr/>
          </a:p>
        </p:txBody>
      </p:sp>
      <p:sp>
        <p:nvSpPr>
          <p:cNvPr id="7" name="object 6"/>
          <p:cNvSpPr/>
          <p:nvPr/>
        </p:nvSpPr>
        <p:spPr>
          <a:xfrm>
            <a:off x="8817660" y="3662014"/>
            <a:ext cx="1731685" cy="257534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1944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845734"/>
            <a:ext cx="5762625" cy="4023360"/>
          </a:xfrm>
        </p:spPr>
        <p:txBody>
          <a:bodyPr>
            <a:noAutofit/>
          </a:bodyPr>
          <a:lstStyle/>
          <a:p>
            <a:endParaRPr lang="tr-TR" sz="2400" b="1" spc="-5" dirty="0" smtClean="0">
              <a:latin typeface="Times New Roman"/>
              <a:cs typeface="Times New Roman"/>
            </a:endParaRPr>
          </a:p>
          <a:p>
            <a:r>
              <a:rPr lang="tr-TR" sz="2400" b="1" spc="-5" dirty="0" smtClean="0">
                <a:latin typeface="Times New Roman"/>
                <a:cs typeface="Times New Roman"/>
              </a:rPr>
              <a:t>Komut </a:t>
            </a:r>
            <a:r>
              <a:rPr lang="tr-TR" sz="2400" b="1" spc="-5" dirty="0">
                <a:latin typeface="Times New Roman"/>
                <a:cs typeface="Times New Roman"/>
              </a:rPr>
              <a:t>Sistemi: </a:t>
            </a:r>
            <a:r>
              <a:rPr lang="tr-TR" sz="2400" spc="-10" dirty="0">
                <a:latin typeface="Times New Roman"/>
                <a:cs typeface="Times New Roman"/>
              </a:rPr>
              <a:t>İleri </a:t>
            </a:r>
            <a:r>
              <a:rPr lang="tr-TR" sz="2400" dirty="0">
                <a:latin typeface="Times New Roman"/>
                <a:cs typeface="Times New Roman"/>
              </a:rPr>
              <a:t>düzey sistem </a:t>
            </a:r>
            <a:r>
              <a:rPr lang="tr-TR" sz="2400" spc="-5" dirty="0">
                <a:latin typeface="Times New Roman"/>
                <a:cs typeface="Times New Roman"/>
              </a:rPr>
              <a:t>yönetimi için </a:t>
            </a:r>
            <a:r>
              <a:rPr lang="tr-TR" sz="2400" dirty="0">
                <a:latin typeface="Times New Roman"/>
                <a:cs typeface="Times New Roman"/>
              </a:rPr>
              <a:t>komut </a:t>
            </a:r>
            <a:r>
              <a:rPr lang="tr-TR" sz="2400" spc="-5" dirty="0">
                <a:latin typeface="Times New Roman"/>
                <a:cs typeface="Times New Roman"/>
              </a:rPr>
              <a:t>satırından elle </a:t>
            </a:r>
            <a:r>
              <a:rPr lang="tr-TR" sz="2400" dirty="0">
                <a:latin typeface="Times New Roman"/>
                <a:cs typeface="Times New Roman"/>
              </a:rPr>
              <a:t>metin </a:t>
            </a:r>
            <a:r>
              <a:rPr lang="tr-TR" sz="2400" spc="-5" dirty="0">
                <a:latin typeface="Times New Roman"/>
                <a:cs typeface="Times New Roman"/>
              </a:rPr>
              <a:t>tabanlı  komutların girilmesini sağlar, örnek olarak aşağıda </a:t>
            </a:r>
            <a:r>
              <a:rPr lang="tr-TR" sz="2400" dirty="0">
                <a:latin typeface="Times New Roman"/>
                <a:cs typeface="Times New Roman"/>
              </a:rPr>
              <a:t>ki </a:t>
            </a:r>
            <a:r>
              <a:rPr lang="tr-TR" sz="2400" spc="-5" dirty="0">
                <a:latin typeface="Times New Roman"/>
                <a:cs typeface="Times New Roman"/>
              </a:rPr>
              <a:t>resimde “</a:t>
            </a:r>
            <a:r>
              <a:rPr lang="tr-TR" sz="2400" i="1" spc="-5" dirty="0">
                <a:latin typeface="Times New Roman"/>
                <a:cs typeface="Times New Roman"/>
              </a:rPr>
              <a:t>ip</a:t>
            </a:r>
            <a:r>
              <a:rPr lang="tr-TR" sz="2400" spc="-5" dirty="0">
                <a:latin typeface="Times New Roman"/>
                <a:cs typeface="Times New Roman"/>
              </a:rPr>
              <a:t>” </a:t>
            </a:r>
            <a:r>
              <a:rPr lang="tr-TR" sz="2400" dirty="0">
                <a:latin typeface="Times New Roman"/>
                <a:cs typeface="Times New Roman"/>
              </a:rPr>
              <a:t>adresinin </a:t>
            </a:r>
            <a:r>
              <a:rPr lang="tr-TR" sz="2400" spc="-5" dirty="0">
                <a:latin typeface="Times New Roman"/>
                <a:cs typeface="Times New Roman"/>
              </a:rPr>
              <a:t>öğrenilmesi  amacıyla </a:t>
            </a:r>
            <a:r>
              <a:rPr lang="tr-TR" sz="2400" dirty="0">
                <a:latin typeface="Times New Roman"/>
                <a:cs typeface="Times New Roman"/>
              </a:rPr>
              <a:t>bu </a:t>
            </a:r>
            <a:r>
              <a:rPr lang="tr-TR" sz="2400" spc="-5" dirty="0">
                <a:latin typeface="Times New Roman"/>
                <a:cs typeface="Times New Roman"/>
              </a:rPr>
              <a:t>ekranda </a:t>
            </a:r>
            <a:r>
              <a:rPr lang="tr-TR" sz="2400" dirty="0">
                <a:latin typeface="Times New Roman"/>
                <a:cs typeface="Times New Roman"/>
              </a:rPr>
              <a:t>“</a:t>
            </a:r>
            <a:r>
              <a:rPr lang="tr-TR" sz="2400" i="1" dirty="0" err="1">
                <a:latin typeface="Times New Roman"/>
                <a:cs typeface="Times New Roman"/>
              </a:rPr>
              <a:t>ipconfig</a:t>
            </a:r>
            <a:r>
              <a:rPr lang="tr-TR" sz="2400" dirty="0">
                <a:latin typeface="Times New Roman"/>
                <a:cs typeface="Times New Roman"/>
              </a:rPr>
              <a:t>” komutu</a:t>
            </a:r>
            <a:r>
              <a:rPr lang="tr-TR" sz="2400" spc="10" dirty="0">
                <a:latin typeface="Times New Roman"/>
                <a:cs typeface="Times New Roman"/>
              </a:rPr>
              <a:t> </a:t>
            </a:r>
            <a:r>
              <a:rPr lang="tr-TR" sz="2400" spc="-5" dirty="0">
                <a:latin typeface="Times New Roman"/>
                <a:cs typeface="Times New Roman"/>
              </a:rPr>
              <a:t>girilmiştir.</a:t>
            </a:r>
            <a:endParaRPr lang="tr-TR" sz="2400" dirty="0">
              <a:latin typeface="Times New Roman"/>
              <a:cs typeface="Times New Roman"/>
            </a:endParaRPr>
          </a:p>
          <a:p>
            <a:r>
              <a:rPr lang="tr-TR" sz="2400" b="1" dirty="0" smtClean="0"/>
              <a:t>Paint: </a:t>
            </a:r>
            <a:r>
              <a:rPr lang="tr-TR" sz="2400" dirty="0" smtClean="0"/>
              <a:t>Bu program  </a:t>
            </a:r>
            <a:r>
              <a:rPr lang="tr-TR" sz="2400" dirty="0"/>
              <a:t>aracılığıyla </a:t>
            </a:r>
            <a:r>
              <a:rPr lang="tr-TR" sz="2400" dirty="0" smtClean="0"/>
              <a:t>basit çizimler </a:t>
            </a:r>
            <a:r>
              <a:rPr lang="tr-TR" sz="2400" dirty="0"/>
              <a:t>oluşturularak resim formatında kaydedilebilir.</a:t>
            </a:r>
          </a:p>
          <a:p>
            <a:endParaRPr lang="tr-TR" sz="2400" dirty="0"/>
          </a:p>
        </p:txBody>
      </p:sp>
      <p:sp>
        <p:nvSpPr>
          <p:cNvPr id="10" name="object 10"/>
          <p:cNvSpPr/>
          <p:nvPr/>
        </p:nvSpPr>
        <p:spPr>
          <a:xfrm>
            <a:off x="7179945" y="2028767"/>
            <a:ext cx="3848275" cy="201168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7179945" y="4331854"/>
            <a:ext cx="3848274" cy="170487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38591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845734"/>
            <a:ext cx="6059658" cy="3790135"/>
          </a:xfrm>
        </p:spPr>
        <p:txBody>
          <a:bodyPr>
            <a:normAutofit/>
          </a:bodyPr>
          <a:lstStyle/>
          <a:p>
            <a:pPr>
              <a:lnSpc>
                <a:spcPct val="110000"/>
              </a:lnSpc>
              <a:spcBef>
                <a:spcPts val="600"/>
              </a:spcBef>
            </a:pPr>
            <a:r>
              <a:rPr lang="tr-TR" sz="2000" b="1" spc="-5" dirty="0" err="1">
                <a:latin typeface="Times New Roman"/>
                <a:cs typeface="Times New Roman"/>
              </a:rPr>
              <a:t>Wordpad</a:t>
            </a:r>
            <a:r>
              <a:rPr lang="tr-TR" sz="2000" b="1" spc="-5" dirty="0">
                <a:latin typeface="Times New Roman"/>
                <a:cs typeface="Times New Roman"/>
              </a:rPr>
              <a:t>: </a:t>
            </a:r>
            <a:r>
              <a:rPr lang="tr-TR" sz="2000" spc="-5" dirty="0">
                <a:latin typeface="Times New Roman"/>
                <a:cs typeface="Times New Roman"/>
              </a:rPr>
              <a:t>Kelime işlemci programıdır, </a:t>
            </a:r>
            <a:r>
              <a:rPr lang="tr-TR" sz="2000" dirty="0">
                <a:latin typeface="Times New Roman"/>
                <a:cs typeface="Times New Roman"/>
              </a:rPr>
              <a:t>Windows </a:t>
            </a:r>
            <a:r>
              <a:rPr lang="tr-TR" sz="2000" spc="-5" dirty="0">
                <a:latin typeface="Times New Roman"/>
                <a:cs typeface="Times New Roman"/>
              </a:rPr>
              <a:t>7’de </a:t>
            </a:r>
            <a:r>
              <a:rPr lang="tr-TR" sz="2000" dirty="0">
                <a:latin typeface="Times New Roman"/>
                <a:cs typeface="Times New Roman"/>
              </a:rPr>
              <a:t>bulunan </a:t>
            </a:r>
            <a:r>
              <a:rPr lang="tr-TR" sz="2000" spc="-5" dirty="0">
                <a:latin typeface="Times New Roman"/>
                <a:cs typeface="Times New Roman"/>
              </a:rPr>
              <a:t>kelime işlemci  programları ilkelden gelişmişe doğru sıralanacak </a:t>
            </a:r>
            <a:r>
              <a:rPr lang="tr-TR" sz="2000" dirty="0">
                <a:latin typeface="Times New Roman"/>
                <a:cs typeface="Times New Roman"/>
              </a:rPr>
              <a:t>olursa bu </a:t>
            </a:r>
            <a:r>
              <a:rPr lang="tr-TR" sz="2000" spc="-5" dirty="0">
                <a:latin typeface="Times New Roman"/>
                <a:cs typeface="Times New Roman"/>
              </a:rPr>
              <a:t>sıra: </a:t>
            </a:r>
            <a:r>
              <a:rPr lang="tr-TR" sz="2000" dirty="0">
                <a:latin typeface="Times New Roman"/>
                <a:cs typeface="Times New Roman"/>
              </a:rPr>
              <a:t>metin </a:t>
            </a:r>
            <a:r>
              <a:rPr lang="tr-TR" sz="2000" spc="-5" dirty="0">
                <a:latin typeface="Times New Roman"/>
                <a:cs typeface="Times New Roman"/>
              </a:rPr>
              <a:t>belgesi, </a:t>
            </a:r>
            <a:r>
              <a:rPr lang="tr-TR" sz="2000" spc="-5" dirty="0" err="1">
                <a:latin typeface="Times New Roman"/>
                <a:cs typeface="Times New Roman"/>
              </a:rPr>
              <a:t>wordpad</a:t>
            </a:r>
            <a:r>
              <a:rPr lang="tr-TR" sz="2000" spc="-5" dirty="0">
                <a:latin typeface="Times New Roman"/>
                <a:cs typeface="Times New Roman"/>
              </a:rPr>
              <a:t>,  Microsoft </a:t>
            </a:r>
            <a:r>
              <a:rPr lang="tr-TR" sz="2000" spc="-5" dirty="0" err="1">
                <a:latin typeface="Times New Roman"/>
                <a:cs typeface="Times New Roman"/>
              </a:rPr>
              <a:t>word</a:t>
            </a:r>
            <a:r>
              <a:rPr lang="tr-TR" sz="2000" spc="-5" dirty="0">
                <a:latin typeface="Times New Roman"/>
                <a:cs typeface="Times New Roman"/>
              </a:rPr>
              <a:t> şeklinde </a:t>
            </a:r>
            <a:r>
              <a:rPr lang="tr-TR" sz="2000" dirty="0">
                <a:latin typeface="Times New Roman"/>
                <a:cs typeface="Times New Roman"/>
              </a:rPr>
              <a:t>olur.</a:t>
            </a:r>
          </a:p>
          <a:p>
            <a:pPr>
              <a:lnSpc>
                <a:spcPct val="110000"/>
              </a:lnSpc>
              <a:spcBef>
                <a:spcPts val="600"/>
              </a:spcBef>
            </a:pPr>
            <a:r>
              <a:rPr lang="tr-TR" sz="2000" b="1" spc="-5" dirty="0">
                <a:latin typeface="Times New Roman"/>
                <a:cs typeface="Times New Roman"/>
              </a:rPr>
              <a:t>Windows Gezgini: </a:t>
            </a:r>
            <a:r>
              <a:rPr lang="tr-TR" sz="2000" spc="-5" dirty="0">
                <a:latin typeface="Times New Roman"/>
                <a:cs typeface="Times New Roman"/>
              </a:rPr>
              <a:t>Bilgisayarda yüklü </a:t>
            </a:r>
            <a:r>
              <a:rPr lang="tr-TR" sz="2000" dirty="0">
                <a:latin typeface="Times New Roman"/>
                <a:cs typeface="Times New Roman"/>
              </a:rPr>
              <a:t>depolama </a:t>
            </a:r>
            <a:r>
              <a:rPr lang="tr-TR" sz="2000" spc="-5" dirty="0">
                <a:latin typeface="Times New Roman"/>
                <a:cs typeface="Times New Roman"/>
              </a:rPr>
              <a:t>birimleri, klasörler </a:t>
            </a:r>
            <a:r>
              <a:rPr lang="tr-TR" sz="2000" dirty="0">
                <a:latin typeface="Times New Roman"/>
                <a:cs typeface="Times New Roman"/>
              </a:rPr>
              <a:t>içinde </a:t>
            </a:r>
            <a:r>
              <a:rPr lang="tr-TR" sz="2000" spc="-5" dirty="0">
                <a:latin typeface="Times New Roman"/>
                <a:cs typeface="Times New Roman"/>
              </a:rPr>
              <a:t>gezinti  yapılmasını sağlar, aşağıda resimde </a:t>
            </a:r>
            <a:r>
              <a:rPr lang="tr-TR" sz="2000" spc="5" dirty="0">
                <a:latin typeface="Times New Roman"/>
                <a:cs typeface="Times New Roman"/>
              </a:rPr>
              <a:t>de </a:t>
            </a:r>
            <a:r>
              <a:rPr lang="tr-TR" sz="2000" spc="-5" dirty="0">
                <a:latin typeface="Times New Roman"/>
                <a:cs typeface="Times New Roman"/>
              </a:rPr>
              <a:t>görülebileceği gibi </a:t>
            </a:r>
            <a:r>
              <a:rPr lang="tr-TR" sz="2000" dirty="0">
                <a:latin typeface="Times New Roman"/>
                <a:cs typeface="Times New Roman"/>
              </a:rPr>
              <a:t>sol </a:t>
            </a:r>
            <a:r>
              <a:rPr lang="tr-TR" sz="2000" spc="-5" dirty="0">
                <a:latin typeface="Times New Roman"/>
                <a:cs typeface="Times New Roman"/>
              </a:rPr>
              <a:t>tarafta </a:t>
            </a:r>
            <a:r>
              <a:rPr lang="tr-TR" sz="2000" dirty="0">
                <a:latin typeface="Times New Roman"/>
                <a:cs typeface="Times New Roman"/>
              </a:rPr>
              <a:t>menü </a:t>
            </a:r>
            <a:r>
              <a:rPr lang="tr-TR" sz="2000" spc="-5" dirty="0">
                <a:latin typeface="Times New Roman"/>
                <a:cs typeface="Times New Roman"/>
              </a:rPr>
              <a:t>şeklinde içeriği  görüntülenmek </a:t>
            </a:r>
            <a:r>
              <a:rPr lang="tr-TR" sz="2000" dirty="0">
                <a:latin typeface="Times New Roman"/>
                <a:cs typeface="Times New Roman"/>
              </a:rPr>
              <a:t>istenen disk </a:t>
            </a:r>
            <a:r>
              <a:rPr lang="tr-TR" sz="2000" spc="-10" dirty="0">
                <a:latin typeface="Times New Roman"/>
                <a:cs typeface="Times New Roman"/>
              </a:rPr>
              <a:t>yada </a:t>
            </a:r>
            <a:r>
              <a:rPr lang="tr-TR" sz="2000" dirty="0">
                <a:latin typeface="Times New Roman"/>
                <a:cs typeface="Times New Roman"/>
              </a:rPr>
              <a:t>klasör, sağ tarafta ise sol </a:t>
            </a:r>
            <a:r>
              <a:rPr lang="tr-TR" sz="2000" spc="-5" dirty="0">
                <a:latin typeface="Times New Roman"/>
                <a:cs typeface="Times New Roman"/>
              </a:rPr>
              <a:t>tarafta </a:t>
            </a:r>
            <a:r>
              <a:rPr lang="tr-TR" sz="2000" dirty="0">
                <a:latin typeface="Times New Roman"/>
                <a:cs typeface="Times New Roman"/>
              </a:rPr>
              <a:t>seçilen öğe </a:t>
            </a:r>
            <a:r>
              <a:rPr lang="tr-TR" sz="2000" spc="-5" dirty="0">
                <a:latin typeface="Times New Roman"/>
                <a:cs typeface="Times New Roman"/>
              </a:rPr>
              <a:t>içeriği  görüntülenir.</a:t>
            </a:r>
            <a:endParaRPr lang="tr-TR" sz="2000" dirty="0">
              <a:latin typeface="Times New Roman"/>
              <a:cs typeface="Times New Roman"/>
            </a:endParaRPr>
          </a:p>
          <a:p>
            <a:endParaRPr lang="tr-TR" sz="2000" dirty="0"/>
          </a:p>
        </p:txBody>
      </p:sp>
      <p:sp>
        <p:nvSpPr>
          <p:cNvPr id="4" name="object 6"/>
          <p:cNvSpPr/>
          <p:nvPr/>
        </p:nvSpPr>
        <p:spPr>
          <a:xfrm>
            <a:off x="7579518" y="1974737"/>
            <a:ext cx="3576162" cy="294089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77472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845733"/>
            <a:ext cx="6541193" cy="3197321"/>
          </a:xfrm>
        </p:spPr>
        <p:txBody>
          <a:bodyPr>
            <a:normAutofit fontScale="70000" lnSpcReduction="20000"/>
          </a:bodyPr>
          <a:lstStyle/>
          <a:p>
            <a:pPr>
              <a:lnSpc>
                <a:spcPct val="120000"/>
              </a:lnSpc>
              <a:spcBef>
                <a:spcPts val="600"/>
              </a:spcBef>
            </a:pPr>
            <a:r>
              <a:rPr lang="tr-TR" b="1" spc="-5" dirty="0">
                <a:solidFill>
                  <a:srgbClr val="002060"/>
                </a:solidFill>
                <a:latin typeface="Times New Roman"/>
                <a:cs typeface="Times New Roman"/>
              </a:rPr>
              <a:t>Denetim</a:t>
            </a:r>
            <a:r>
              <a:rPr lang="tr-TR" b="1" spc="-60" dirty="0">
                <a:solidFill>
                  <a:srgbClr val="002060"/>
                </a:solidFill>
                <a:latin typeface="Times New Roman"/>
                <a:cs typeface="Times New Roman"/>
              </a:rPr>
              <a:t> </a:t>
            </a:r>
            <a:r>
              <a:rPr lang="tr-TR" b="1" spc="-5" dirty="0">
                <a:solidFill>
                  <a:srgbClr val="002060"/>
                </a:solidFill>
                <a:latin typeface="Times New Roman"/>
                <a:cs typeface="Times New Roman"/>
              </a:rPr>
              <a:t>Masası</a:t>
            </a:r>
            <a:endParaRPr lang="tr-TR" dirty="0">
              <a:solidFill>
                <a:srgbClr val="002060"/>
              </a:solidFill>
              <a:latin typeface="Times New Roman"/>
              <a:cs typeface="Times New Roman"/>
            </a:endParaRPr>
          </a:p>
          <a:p>
            <a:pPr>
              <a:lnSpc>
                <a:spcPct val="120000"/>
              </a:lnSpc>
              <a:spcBef>
                <a:spcPts val="600"/>
              </a:spcBef>
            </a:pPr>
            <a:r>
              <a:rPr lang="tr-TR" spc="-5" dirty="0">
                <a:solidFill>
                  <a:srgbClr val="002060"/>
                </a:solidFill>
                <a:latin typeface="Times New Roman"/>
                <a:cs typeface="Times New Roman"/>
              </a:rPr>
              <a:t>Bilgisayarda yüklü </a:t>
            </a:r>
            <a:r>
              <a:rPr lang="tr-TR" dirty="0">
                <a:solidFill>
                  <a:srgbClr val="002060"/>
                </a:solidFill>
                <a:latin typeface="Times New Roman"/>
                <a:cs typeface="Times New Roman"/>
              </a:rPr>
              <a:t>olan tüm </a:t>
            </a:r>
            <a:r>
              <a:rPr lang="tr-TR" spc="-5" dirty="0">
                <a:solidFill>
                  <a:srgbClr val="002060"/>
                </a:solidFill>
                <a:latin typeface="Times New Roman"/>
                <a:cs typeface="Times New Roman"/>
              </a:rPr>
              <a:t>aygıtlarla ilgili seçeneklere </a:t>
            </a:r>
            <a:r>
              <a:rPr lang="tr-TR" dirty="0">
                <a:solidFill>
                  <a:srgbClr val="002060"/>
                </a:solidFill>
                <a:latin typeface="Times New Roman"/>
                <a:cs typeface="Times New Roman"/>
              </a:rPr>
              <a:t>denetim </a:t>
            </a:r>
            <a:r>
              <a:rPr lang="tr-TR" spc="-5" dirty="0">
                <a:solidFill>
                  <a:srgbClr val="002060"/>
                </a:solidFill>
                <a:latin typeface="Times New Roman"/>
                <a:cs typeface="Times New Roman"/>
              </a:rPr>
              <a:t>masasından  </a:t>
            </a:r>
            <a:r>
              <a:rPr lang="tr-TR" spc="-10" dirty="0">
                <a:solidFill>
                  <a:srgbClr val="002060"/>
                </a:solidFill>
                <a:latin typeface="Times New Roman"/>
                <a:cs typeface="Times New Roman"/>
              </a:rPr>
              <a:t>ulaşılır. </a:t>
            </a:r>
            <a:r>
              <a:rPr lang="tr-TR" spc="-5" dirty="0">
                <a:solidFill>
                  <a:srgbClr val="002060"/>
                </a:solidFill>
                <a:latin typeface="Times New Roman"/>
                <a:cs typeface="Times New Roman"/>
              </a:rPr>
              <a:t>Sağ </a:t>
            </a:r>
            <a:r>
              <a:rPr lang="tr-TR" dirty="0">
                <a:solidFill>
                  <a:srgbClr val="002060"/>
                </a:solidFill>
                <a:latin typeface="Times New Roman"/>
                <a:cs typeface="Times New Roman"/>
              </a:rPr>
              <a:t>üst köşede bulunan “</a:t>
            </a:r>
            <a:r>
              <a:rPr lang="tr-TR" i="1" dirty="0">
                <a:solidFill>
                  <a:srgbClr val="002060"/>
                </a:solidFill>
                <a:latin typeface="Times New Roman"/>
                <a:cs typeface="Times New Roman"/>
              </a:rPr>
              <a:t>Görüntüleme ölçütü</a:t>
            </a:r>
            <a:r>
              <a:rPr lang="tr-TR" dirty="0">
                <a:solidFill>
                  <a:srgbClr val="002060"/>
                </a:solidFill>
                <a:latin typeface="Times New Roman"/>
                <a:cs typeface="Times New Roman"/>
              </a:rPr>
              <a:t>” ile </a:t>
            </a:r>
            <a:r>
              <a:rPr lang="tr-TR" spc="-5" dirty="0">
                <a:solidFill>
                  <a:srgbClr val="002060"/>
                </a:solidFill>
                <a:latin typeface="Times New Roman"/>
                <a:cs typeface="Times New Roman"/>
              </a:rPr>
              <a:t>denetim </a:t>
            </a:r>
            <a:r>
              <a:rPr lang="tr-TR" dirty="0">
                <a:solidFill>
                  <a:srgbClr val="002060"/>
                </a:solidFill>
                <a:latin typeface="Times New Roman"/>
                <a:cs typeface="Times New Roman"/>
              </a:rPr>
              <a:t>masasında bulunan  </a:t>
            </a:r>
            <a:r>
              <a:rPr lang="tr-TR" spc="-5" dirty="0">
                <a:solidFill>
                  <a:srgbClr val="002060"/>
                </a:solidFill>
                <a:latin typeface="Times New Roman"/>
                <a:cs typeface="Times New Roman"/>
              </a:rPr>
              <a:t>simgelerin görünümü değiştirilebilir, varsayılan olarak benzer işlemlerin gruplandığı  kategori görünümü seçilidir, </a:t>
            </a:r>
            <a:r>
              <a:rPr lang="tr-TR" dirty="0">
                <a:solidFill>
                  <a:srgbClr val="002060"/>
                </a:solidFill>
                <a:latin typeface="Times New Roman"/>
                <a:cs typeface="Times New Roman"/>
              </a:rPr>
              <a:t>bu </a:t>
            </a:r>
            <a:r>
              <a:rPr lang="tr-TR" spc="-5" dirty="0">
                <a:solidFill>
                  <a:srgbClr val="002060"/>
                </a:solidFill>
                <a:latin typeface="Times New Roman"/>
                <a:cs typeface="Times New Roman"/>
              </a:rPr>
              <a:t>görünüm “</a:t>
            </a:r>
            <a:r>
              <a:rPr lang="tr-TR" i="1" spc="-5" dirty="0">
                <a:solidFill>
                  <a:srgbClr val="002060"/>
                </a:solidFill>
                <a:latin typeface="Times New Roman"/>
                <a:cs typeface="Times New Roman"/>
              </a:rPr>
              <a:t>Büyük/Küçük </a:t>
            </a:r>
            <a:r>
              <a:rPr lang="tr-TR" i="1" dirty="0">
                <a:solidFill>
                  <a:srgbClr val="002060"/>
                </a:solidFill>
                <a:latin typeface="Times New Roman"/>
                <a:cs typeface="Times New Roman"/>
              </a:rPr>
              <a:t>simgeler</a:t>
            </a:r>
            <a:r>
              <a:rPr lang="tr-TR" dirty="0">
                <a:solidFill>
                  <a:srgbClr val="002060"/>
                </a:solidFill>
                <a:latin typeface="Times New Roman"/>
                <a:cs typeface="Times New Roman"/>
              </a:rPr>
              <a:t>” olarak </a:t>
            </a:r>
            <a:r>
              <a:rPr lang="tr-TR" spc="-5" dirty="0">
                <a:solidFill>
                  <a:srgbClr val="002060"/>
                </a:solidFill>
                <a:latin typeface="Times New Roman"/>
                <a:cs typeface="Times New Roman"/>
              </a:rPr>
              <a:t>değiştirildiği  takdirde denetim masasındaki </a:t>
            </a:r>
            <a:r>
              <a:rPr lang="tr-TR" dirty="0">
                <a:solidFill>
                  <a:srgbClr val="002060"/>
                </a:solidFill>
                <a:latin typeface="Times New Roman"/>
                <a:cs typeface="Times New Roman"/>
              </a:rPr>
              <a:t>tüm </a:t>
            </a:r>
            <a:r>
              <a:rPr lang="tr-TR" spc="-5" dirty="0">
                <a:solidFill>
                  <a:srgbClr val="002060"/>
                </a:solidFill>
                <a:latin typeface="Times New Roman"/>
                <a:cs typeface="Times New Roman"/>
              </a:rPr>
              <a:t>simgeler</a:t>
            </a:r>
            <a:r>
              <a:rPr lang="tr-TR" spc="100" dirty="0">
                <a:solidFill>
                  <a:srgbClr val="002060"/>
                </a:solidFill>
                <a:latin typeface="Times New Roman"/>
                <a:cs typeface="Times New Roman"/>
              </a:rPr>
              <a:t> </a:t>
            </a:r>
            <a:r>
              <a:rPr lang="tr-TR" spc="-10" dirty="0">
                <a:solidFill>
                  <a:srgbClr val="002060"/>
                </a:solidFill>
                <a:latin typeface="Times New Roman"/>
                <a:cs typeface="Times New Roman"/>
              </a:rPr>
              <a:t>görülebilir.</a:t>
            </a:r>
            <a:endParaRPr lang="tr-TR" dirty="0">
              <a:solidFill>
                <a:srgbClr val="002060"/>
              </a:solidFill>
              <a:latin typeface="Times New Roman"/>
              <a:cs typeface="Times New Roman"/>
            </a:endParaRPr>
          </a:p>
          <a:p>
            <a:pPr>
              <a:lnSpc>
                <a:spcPct val="120000"/>
              </a:lnSpc>
              <a:spcBef>
                <a:spcPts val="600"/>
              </a:spcBef>
            </a:pPr>
            <a:endParaRPr lang="tr-TR" dirty="0">
              <a:solidFill>
                <a:srgbClr val="002060"/>
              </a:solidFill>
            </a:endParaRPr>
          </a:p>
        </p:txBody>
      </p:sp>
      <p:sp>
        <p:nvSpPr>
          <p:cNvPr id="4" name="object 3"/>
          <p:cNvSpPr/>
          <p:nvPr/>
        </p:nvSpPr>
        <p:spPr>
          <a:xfrm>
            <a:off x="7638473" y="2050760"/>
            <a:ext cx="3764857" cy="234574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36988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p:txBody>
          <a:bodyPr>
            <a:normAutofit/>
          </a:bodyPr>
          <a:lstStyle/>
          <a:p>
            <a:r>
              <a:rPr lang="tr-TR" sz="2000" spc="-5" dirty="0">
                <a:solidFill>
                  <a:srgbClr val="000009"/>
                </a:solidFill>
                <a:latin typeface="Times New Roman"/>
                <a:cs typeface="Times New Roman"/>
              </a:rPr>
              <a:t>Aşağıda “</a:t>
            </a:r>
            <a:r>
              <a:rPr lang="tr-TR" sz="2000" i="1" spc="-5" dirty="0">
                <a:solidFill>
                  <a:srgbClr val="000009"/>
                </a:solidFill>
                <a:latin typeface="Times New Roman"/>
                <a:cs typeface="Times New Roman"/>
              </a:rPr>
              <a:t>Görüntüleme </a:t>
            </a:r>
            <a:r>
              <a:rPr lang="tr-TR" sz="2000" i="1" dirty="0">
                <a:solidFill>
                  <a:srgbClr val="000009"/>
                </a:solidFill>
                <a:latin typeface="Times New Roman"/>
                <a:cs typeface="Times New Roman"/>
              </a:rPr>
              <a:t>ölçütü</a:t>
            </a:r>
            <a:r>
              <a:rPr lang="tr-TR" sz="2000" dirty="0">
                <a:solidFill>
                  <a:srgbClr val="000009"/>
                </a:solidFill>
                <a:latin typeface="Times New Roman"/>
                <a:cs typeface="Times New Roman"/>
              </a:rPr>
              <a:t>” </a:t>
            </a:r>
            <a:r>
              <a:rPr lang="tr-TR" sz="2000" spc="-5" dirty="0">
                <a:solidFill>
                  <a:srgbClr val="000009"/>
                </a:solidFill>
                <a:latin typeface="Times New Roman"/>
                <a:cs typeface="Times New Roman"/>
              </a:rPr>
              <a:t>“</a:t>
            </a:r>
            <a:r>
              <a:rPr lang="tr-TR" sz="2000" i="1" spc="-5" dirty="0">
                <a:solidFill>
                  <a:srgbClr val="000009"/>
                </a:solidFill>
                <a:latin typeface="Times New Roman"/>
                <a:cs typeface="Times New Roman"/>
              </a:rPr>
              <a:t>Küçük </a:t>
            </a:r>
            <a:r>
              <a:rPr lang="tr-TR" sz="2000" i="1" dirty="0">
                <a:solidFill>
                  <a:srgbClr val="000009"/>
                </a:solidFill>
                <a:latin typeface="Times New Roman"/>
                <a:cs typeface="Times New Roman"/>
              </a:rPr>
              <a:t>Simgeler</a:t>
            </a:r>
            <a:r>
              <a:rPr lang="tr-TR" sz="2000" dirty="0">
                <a:solidFill>
                  <a:srgbClr val="000009"/>
                </a:solidFill>
                <a:latin typeface="Times New Roman"/>
                <a:cs typeface="Times New Roman"/>
              </a:rPr>
              <a:t>” </a:t>
            </a:r>
            <a:r>
              <a:rPr lang="tr-TR" sz="2000" spc="-5" dirty="0">
                <a:solidFill>
                  <a:srgbClr val="000009"/>
                </a:solidFill>
                <a:latin typeface="Times New Roman"/>
                <a:cs typeface="Times New Roman"/>
              </a:rPr>
              <a:t>olarak</a:t>
            </a:r>
            <a:r>
              <a:rPr lang="tr-TR" sz="2000" spc="30" dirty="0">
                <a:solidFill>
                  <a:srgbClr val="000009"/>
                </a:solidFill>
                <a:latin typeface="Times New Roman"/>
                <a:cs typeface="Times New Roman"/>
              </a:rPr>
              <a:t> </a:t>
            </a:r>
            <a:r>
              <a:rPr lang="tr-TR" sz="2000" spc="-5" dirty="0">
                <a:solidFill>
                  <a:srgbClr val="000009"/>
                </a:solidFill>
                <a:latin typeface="Times New Roman"/>
                <a:cs typeface="Times New Roman"/>
              </a:rPr>
              <a:t>değiştirilmiştir.</a:t>
            </a:r>
            <a:endParaRPr lang="tr-TR" sz="2000" dirty="0">
              <a:latin typeface="Times New Roman"/>
              <a:cs typeface="Times New Roman"/>
            </a:endParaRPr>
          </a:p>
          <a:p>
            <a:endParaRPr lang="tr-TR" sz="2000" dirty="0"/>
          </a:p>
        </p:txBody>
      </p:sp>
      <p:sp>
        <p:nvSpPr>
          <p:cNvPr id="4" name="object 3"/>
          <p:cNvSpPr/>
          <p:nvPr/>
        </p:nvSpPr>
        <p:spPr>
          <a:xfrm>
            <a:off x="6261934" y="2284541"/>
            <a:ext cx="5273547" cy="348424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4"/>
          <p:cNvSpPr/>
          <p:nvPr/>
        </p:nvSpPr>
        <p:spPr>
          <a:xfrm>
            <a:off x="717479" y="2284541"/>
            <a:ext cx="5276850" cy="206692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1708785"/>
            <a:endParaRPr lang="tr-TR" dirty="0">
              <a:latin typeface="Times New Roman"/>
              <a:cs typeface="Times New Roman"/>
            </a:endParaRPr>
          </a:p>
        </p:txBody>
      </p:sp>
      <p:sp>
        <p:nvSpPr>
          <p:cNvPr id="6" name="Dikdörtgen 5"/>
          <p:cNvSpPr/>
          <p:nvPr/>
        </p:nvSpPr>
        <p:spPr>
          <a:xfrm>
            <a:off x="1097279" y="4529314"/>
            <a:ext cx="4517249" cy="369332"/>
          </a:xfrm>
          <a:prstGeom prst="rect">
            <a:avLst/>
          </a:prstGeom>
        </p:spPr>
        <p:txBody>
          <a:bodyPr wrap="square">
            <a:spAutoFit/>
          </a:bodyPr>
          <a:lstStyle/>
          <a:p>
            <a:pPr algn="ctr"/>
            <a:r>
              <a:rPr lang="tr-TR" spc="-5" dirty="0">
                <a:solidFill>
                  <a:srgbClr val="002060"/>
                </a:solidFill>
                <a:latin typeface="Times New Roman"/>
                <a:cs typeface="Times New Roman"/>
              </a:rPr>
              <a:t>Denetim masası arama işlemi</a:t>
            </a:r>
            <a:endParaRPr lang="tr-TR" dirty="0">
              <a:solidFill>
                <a:srgbClr val="002060"/>
              </a:solidFill>
              <a:latin typeface="Times New Roman"/>
              <a:cs typeface="Times New Roman"/>
            </a:endParaRPr>
          </a:p>
        </p:txBody>
      </p:sp>
    </p:spTree>
    <p:extLst>
      <p:ext uri="{BB962C8B-B14F-4D97-AF65-F5344CB8AC3E}">
        <p14:creationId xmlns:p14="http://schemas.microsoft.com/office/powerpoint/2010/main" val="139639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186962" y="1790317"/>
            <a:ext cx="6480690" cy="4065360"/>
          </a:xfrm>
        </p:spPr>
        <p:txBody>
          <a:bodyPr>
            <a:normAutofit/>
          </a:bodyPr>
          <a:lstStyle/>
          <a:p>
            <a:pPr marL="0" indent="0">
              <a:lnSpc>
                <a:spcPct val="100000"/>
              </a:lnSpc>
              <a:spcBef>
                <a:spcPts val="600"/>
              </a:spcBef>
              <a:buNone/>
            </a:pPr>
            <a:r>
              <a:rPr lang="tr-TR" sz="2000" b="1" spc="-5" dirty="0" smtClean="0">
                <a:solidFill>
                  <a:srgbClr val="002060"/>
                </a:solidFill>
                <a:latin typeface="Times New Roman"/>
                <a:cs typeface="Times New Roman"/>
              </a:rPr>
              <a:t>Ağ </a:t>
            </a:r>
            <a:r>
              <a:rPr lang="tr-TR" sz="2000" b="1" dirty="0">
                <a:solidFill>
                  <a:srgbClr val="002060"/>
                </a:solidFill>
                <a:latin typeface="Times New Roman"/>
                <a:cs typeface="Times New Roman"/>
              </a:rPr>
              <a:t>ve </a:t>
            </a:r>
            <a:r>
              <a:rPr lang="tr-TR" sz="2000" b="1" spc="-5" dirty="0">
                <a:solidFill>
                  <a:srgbClr val="002060"/>
                </a:solidFill>
                <a:latin typeface="Times New Roman"/>
                <a:cs typeface="Times New Roman"/>
              </a:rPr>
              <a:t>Paylaşım</a:t>
            </a:r>
            <a:r>
              <a:rPr lang="tr-TR" sz="2000" b="1" spc="-60" dirty="0">
                <a:solidFill>
                  <a:srgbClr val="002060"/>
                </a:solidFill>
                <a:latin typeface="Times New Roman"/>
                <a:cs typeface="Times New Roman"/>
              </a:rPr>
              <a:t> </a:t>
            </a:r>
            <a:r>
              <a:rPr lang="tr-TR" sz="2000" b="1" spc="-5" dirty="0" smtClean="0">
                <a:solidFill>
                  <a:srgbClr val="002060"/>
                </a:solidFill>
                <a:latin typeface="Times New Roman"/>
                <a:cs typeface="Times New Roman"/>
              </a:rPr>
              <a:t>Merkezi</a:t>
            </a:r>
            <a:endParaRPr lang="tr-TR" sz="2000" b="1" dirty="0">
              <a:solidFill>
                <a:srgbClr val="002060"/>
              </a:solidFill>
              <a:latin typeface="Times New Roman"/>
              <a:cs typeface="Times New Roman"/>
            </a:endParaRPr>
          </a:p>
          <a:p>
            <a:pPr marL="12700" marR="5080" indent="0">
              <a:lnSpc>
                <a:spcPct val="100000"/>
              </a:lnSpc>
              <a:spcBef>
                <a:spcPts val="600"/>
              </a:spcBef>
              <a:buNone/>
            </a:pPr>
            <a:r>
              <a:rPr lang="tr-TR" sz="2000" spc="-5" dirty="0">
                <a:solidFill>
                  <a:srgbClr val="002060"/>
                </a:solidFill>
                <a:latin typeface="Times New Roman"/>
                <a:cs typeface="Times New Roman"/>
              </a:rPr>
              <a:t>Bilgisayarın </a:t>
            </a:r>
            <a:r>
              <a:rPr lang="tr-TR" sz="2000" dirty="0">
                <a:solidFill>
                  <a:srgbClr val="002060"/>
                </a:solidFill>
                <a:latin typeface="Times New Roman"/>
                <a:cs typeface="Times New Roman"/>
              </a:rPr>
              <a:t>o andaki ağ durumunu </a:t>
            </a:r>
            <a:r>
              <a:rPr lang="tr-TR" sz="2000" spc="-5" dirty="0">
                <a:solidFill>
                  <a:srgbClr val="002060"/>
                </a:solidFill>
                <a:latin typeface="Times New Roman"/>
                <a:cs typeface="Times New Roman"/>
              </a:rPr>
              <a:t>görüntüleme, </a:t>
            </a:r>
            <a:r>
              <a:rPr lang="tr-TR" sz="2000" dirty="0">
                <a:solidFill>
                  <a:srgbClr val="002060"/>
                </a:solidFill>
                <a:latin typeface="Times New Roman"/>
                <a:cs typeface="Times New Roman"/>
              </a:rPr>
              <a:t>ağ </a:t>
            </a:r>
            <a:r>
              <a:rPr lang="tr-TR" sz="2000" spc="-5" dirty="0">
                <a:solidFill>
                  <a:srgbClr val="002060"/>
                </a:solidFill>
                <a:latin typeface="Times New Roman"/>
                <a:cs typeface="Times New Roman"/>
              </a:rPr>
              <a:t>aygıtlarının ayarlarını değiştirme,  dosya </a:t>
            </a:r>
            <a:r>
              <a:rPr lang="tr-TR" sz="2000" spc="5" dirty="0">
                <a:solidFill>
                  <a:srgbClr val="002060"/>
                </a:solidFill>
                <a:latin typeface="Times New Roman"/>
                <a:cs typeface="Times New Roman"/>
              </a:rPr>
              <a:t>ve </a:t>
            </a:r>
            <a:r>
              <a:rPr lang="tr-TR" sz="2000" spc="-5" dirty="0">
                <a:solidFill>
                  <a:srgbClr val="002060"/>
                </a:solidFill>
                <a:latin typeface="Times New Roman"/>
                <a:cs typeface="Times New Roman"/>
              </a:rPr>
              <a:t>yazıcı paylaşımları gibi işlemlerin yapılabilmesini</a:t>
            </a:r>
            <a:r>
              <a:rPr lang="tr-TR" sz="2000" spc="130" dirty="0">
                <a:solidFill>
                  <a:srgbClr val="002060"/>
                </a:solidFill>
                <a:latin typeface="Times New Roman"/>
                <a:cs typeface="Times New Roman"/>
              </a:rPr>
              <a:t> </a:t>
            </a:r>
            <a:r>
              <a:rPr lang="tr-TR" sz="2000" spc="-15" dirty="0">
                <a:solidFill>
                  <a:srgbClr val="002060"/>
                </a:solidFill>
                <a:latin typeface="Times New Roman"/>
                <a:cs typeface="Times New Roman"/>
              </a:rPr>
              <a:t>sağlar</a:t>
            </a:r>
            <a:r>
              <a:rPr lang="tr-TR" sz="2000" spc="-15" dirty="0" smtClean="0">
                <a:solidFill>
                  <a:srgbClr val="002060"/>
                </a:solidFill>
                <a:latin typeface="Times New Roman"/>
                <a:cs typeface="Times New Roman"/>
              </a:rPr>
              <a:t>.</a:t>
            </a:r>
          </a:p>
          <a:p>
            <a:pPr marL="12700" marR="5080" indent="0">
              <a:lnSpc>
                <a:spcPct val="120000"/>
              </a:lnSpc>
              <a:spcBef>
                <a:spcPts val="600"/>
              </a:spcBef>
              <a:buNone/>
            </a:pPr>
            <a:r>
              <a:rPr lang="tr-TR" sz="2000" spc="-5" dirty="0" smtClean="0">
                <a:solidFill>
                  <a:srgbClr val="002060"/>
                </a:solidFill>
                <a:latin typeface="Times New Roman"/>
                <a:cs typeface="Times New Roman"/>
              </a:rPr>
              <a:t>“</a:t>
            </a:r>
            <a:r>
              <a:rPr lang="tr-TR" sz="2000" i="1" spc="-5" dirty="0">
                <a:solidFill>
                  <a:srgbClr val="002060"/>
                </a:solidFill>
                <a:latin typeface="Times New Roman"/>
                <a:cs typeface="Times New Roman"/>
              </a:rPr>
              <a:t>Bağlan veya </a:t>
            </a:r>
            <a:r>
              <a:rPr lang="tr-TR" sz="2000" i="1" dirty="0">
                <a:solidFill>
                  <a:srgbClr val="002060"/>
                </a:solidFill>
                <a:latin typeface="Times New Roman"/>
                <a:cs typeface="Times New Roman"/>
              </a:rPr>
              <a:t>bağlantıyı </a:t>
            </a:r>
            <a:r>
              <a:rPr lang="tr-TR" sz="2000" i="1" spc="-5" dirty="0">
                <a:solidFill>
                  <a:srgbClr val="002060"/>
                </a:solidFill>
                <a:latin typeface="Times New Roman"/>
                <a:cs typeface="Times New Roman"/>
              </a:rPr>
              <a:t>kes</a:t>
            </a:r>
            <a:r>
              <a:rPr lang="tr-TR" sz="2000" spc="-5" dirty="0">
                <a:solidFill>
                  <a:srgbClr val="002060"/>
                </a:solidFill>
                <a:latin typeface="Times New Roman"/>
                <a:cs typeface="Times New Roman"/>
              </a:rPr>
              <a:t>” seçeneği belirli </a:t>
            </a:r>
            <a:r>
              <a:rPr lang="tr-TR" sz="2000" dirty="0">
                <a:solidFill>
                  <a:srgbClr val="002060"/>
                </a:solidFill>
                <a:latin typeface="Times New Roman"/>
                <a:cs typeface="Times New Roman"/>
              </a:rPr>
              <a:t>bir </a:t>
            </a:r>
            <a:r>
              <a:rPr lang="tr-TR" sz="2000" spc="-5" dirty="0">
                <a:solidFill>
                  <a:srgbClr val="002060"/>
                </a:solidFill>
                <a:latin typeface="Times New Roman"/>
                <a:cs typeface="Times New Roman"/>
              </a:rPr>
              <a:t>ağı seçerek internet </a:t>
            </a:r>
            <a:r>
              <a:rPr lang="tr-TR" sz="2000" spc="-15" dirty="0">
                <a:solidFill>
                  <a:srgbClr val="002060"/>
                </a:solidFill>
                <a:latin typeface="Times New Roman"/>
                <a:cs typeface="Times New Roman"/>
              </a:rPr>
              <a:t>ya </a:t>
            </a:r>
            <a:r>
              <a:rPr lang="tr-TR" sz="2000" dirty="0">
                <a:solidFill>
                  <a:srgbClr val="002060"/>
                </a:solidFill>
                <a:latin typeface="Times New Roman"/>
                <a:cs typeface="Times New Roman"/>
              </a:rPr>
              <a:t>da </a:t>
            </a:r>
            <a:r>
              <a:rPr lang="tr-TR" sz="2000" spc="-5" dirty="0">
                <a:solidFill>
                  <a:srgbClr val="002060"/>
                </a:solidFill>
                <a:latin typeface="Times New Roman"/>
                <a:cs typeface="Times New Roman"/>
              </a:rPr>
              <a:t>ağa bağlanmayı  </a:t>
            </a:r>
            <a:r>
              <a:rPr lang="tr-TR" sz="2000" spc="-15" dirty="0">
                <a:solidFill>
                  <a:srgbClr val="002060"/>
                </a:solidFill>
                <a:latin typeface="Times New Roman"/>
                <a:cs typeface="Times New Roman"/>
              </a:rPr>
              <a:t>ya </a:t>
            </a:r>
            <a:r>
              <a:rPr lang="tr-TR" sz="2000" dirty="0">
                <a:solidFill>
                  <a:srgbClr val="002060"/>
                </a:solidFill>
                <a:latin typeface="Times New Roman"/>
                <a:cs typeface="Times New Roman"/>
              </a:rPr>
              <a:t>da var olan </a:t>
            </a:r>
            <a:r>
              <a:rPr lang="tr-TR" sz="2000" spc="-5" dirty="0">
                <a:solidFill>
                  <a:srgbClr val="002060"/>
                </a:solidFill>
                <a:latin typeface="Times New Roman"/>
                <a:cs typeface="Times New Roman"/>
              </a:rPr>
              <a:t>bağlantının kesilmesini </a:t>
            </a:r>
            <a:r>
              <a:rPr lang="tr-TR" sz="2000" spc="-15" dirty="0">
                <a:solidFill>
                  <a:srgbClr val="002060"/>
                </a:solidFill>
                <a:latin typeface="Times New Roman"/>
                <a:cs typeface="Times New Roman"/>
              </a:rPr>
              <a:t>sağlar. </a:t>
            </a:r>
            <a:r>
              <a:rPr lang="tr-TR" sz="2000" dirty="0">
                <a:solidFill>
                  <a:srgbClr val="002060"/>
                </a:solidFill>
                <a:latin typeface="Times New Roman"/>
                <a:cs typeface="Times New Roman"/>
              </a:rPr>
              <a:t>“</a:t>
            </a:r>
            <a:r>
              <a:rPr lang="tr-TR" sz="2000" i="1" dirty="0">
                <a:solidFill>
                  <a:srgbClr val="002060"/>
                </a:solidFill>
                <a:latin typeface="Times New Roman"/>
                <a:cs typeface="Times New Roman"/>
              </a:rPr>
              <a:t>Bağlantılar</a:t>
            </a:r>
            <a:r>
              <a:rPr lang="tr-TR" sz="2000" dirty="0">
                <a:solidFill>
                  <a:srgbClr val="002060"/>
                </a:solidFill>
                <a:latin typeface="Times New Roman"/>
                <a:cs typeface="Times New Roman"/>
              </a:rPr>
              <a:t>” </a:t>
            </a:r>
            <a:r>
              <a:rPr lang="tr-TR" sz="2000" spc="-5" dirty="0">
                <a:solidFill>
                  <a:srgbClr val="002060"/>
                </a:solidFill>
                <a:latin typeface="Times New Roman"/>
                <a:cs typeface="Times New Roman"/>
              </a:rPr>
              <a:t>kısmında görülen </a:t>
            </a:r>
            <a:r>
              <a:rPr lang="tr-TR" sz="2000" spc="-30" dirty="0">
                <a:solidFill>
                  <a:srgbClr val="002060"/>
                </a:solidFill>
                <a:latin typeface="Times New Roman"/>
                <a:cs typeface="Times New Roman"/>
              </a:rPr>
              <a:t>“</a:t>
            </a:r>
            <a:r>
              <a:rPr lang="tr-TR" sz="2000" i="1" spc="-30" dirty="0">
                <a:solidFill>
                  <a:srgbClr val="002060"/>
                </a:solidFill>
                <a:latin typeface="Times New Roman"/>
                <a:cs typeface="Times New Roman"/>
              </a:rPr>
              <a:t>Yerel </a:t>
            </a:r>
            <a:r>
              <a:rPr lang="tr-TR" sz="2000" i="1" dirty="0">
                <a:solidFill>
                  <a:srgbClr val="002060"/>
                </a:solidFill>
                <a:latin typeface="Times New Roman"/>
                <a:cs typeface="Times New Roman"/>
              </a:rPr>
              <a:t>Ağ  Bağlantıları</a:t>
            </a:r>
            <a:r>
              <a:rPr lang="tr-TR" sz="2000" dirty="0">
                <a:solidFill>
                  <a:srgbClr val="002060"/>
                </a:solidFill>
                <a:latin typeface="Times New Roman"/>
                <a:cs typeface="Times New Roman"/>
              </a:rPr>
              <a:t>” </a:t>
            </a:r>
            <a:r>
              <a:rPr lang="tr-TR" sz="2000" spc="-10" dirty="0">
                <a:solidFill>
                  <a:srgbClr val="002060"/>
                </a:solidFill>
                <a:latin typeface="Times New Roman"/>
                <a:cs typeface="Times New Roman"/>
              </a:rPr>
              <a:t>yerel </a:t>
            </a:r>
            <a:r>
              <a:rPr lang="tr-TR" sz="2000" dirty="0">
                <a:solidFill>
                  <a:srgbClr val="002060"/>
                </a:solidFill>
                <a:latin typeface="Times New Roman"/>
                <a:cs typeface="Times New Roman"/>
              </a:rPr>
              <a:t>ağ </a:t>
            </a:r>
            <a:r>
              <a:rPr lang="tr-TR" sz="2000" spc="-5" dirty="0">
                <a:solidFill>
                  <a:srgbClr val="002060"/>
                </a:solidFill>
                <a:latin typeface="Times New Roman"/>
                <a:cs typeface="Times New Roman"/>
              </a:rPr>
              <a:t>bağlantı </a:t>
            </a:r>
            <a:r>
              <a:rPr lang="tr-TR" sz="2000" dirty="0">
                <a:solidFill>
                  <a:srgbClr val="002060"/>
                </a:solidFill>
                <a:latin typeface="Times New Roman"/>
                <a:cs typeface="Times New Roman"/>
              </a:rPr>
              <a:t>durumunu </a:t>
            </a:r>
            <a:r>
              <a:rPr lang="tr-TR" sz="2000" spc="-10" dirty="0">
                <a:solidFill>
                  <a:srgbClr val="002060"/>
                </a:solidFill>
                <a:latin typeface="Times New Roman"/>
                <a:cs typeface="Times New Roman"/>
              </a:rPr>
              <a:t>göstermektedir. </a:t>
            </a:r>
            <a:endParaRPr lang="tr-TR" sz="2000" dirty="0">
              <a:solidFill>
                <a:srgbClr val="002060"/>
              </a:solidFill>
              <a:latin typeface="Times New Roman"/>
              <a:cs typeface="Times New Roman"/>
            </a:endParaRPr>
          </a:p>
        </p:txBody>
      </p:sp>
      <p:sp>
        <p:nvSpPr>
          <p:cNvPr id="4" name="object 3"/>
          <p:cNvSpPr/>
          <p:nvPr/>
        </p:nvSpPr>
        <p:spPr>
          <a:xfrm>
            <a:off x="7835910" y="1968212"/>
            <a:ext cx="3319770" cy="23821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Dikdörtgen 4"/>
          <p:cNvSpPr/>
          <p:nvPr/>
        </p:nvSpPr>
        <p:spPr>
          <a:xfrm>
            <a:off x="8275782" y="4343557"/>
            <a:ext cx="2711640" cy="369332"/>
          </a:xfrm>
          <a:prstGeom prst="rect">
            <a:avLst/>
          </a:prstGeom>
        </p:spPr>
        <p:txBody>
          <a:bodyPr wrap="none">
            <a:spAutoFit/>
          </a:bodyPr>
          <a:lstStyle/>
          <a:p>
            <a:r>
              <a:rPr lang="tr-TR" spc="-10" dirty="0">
                <a:solidFill>
                  <a:srgbClr val="002060"/>
                </a:solidFill>
                <a:latin typeface="Times New Roman"/>
                <a:cs typeface="Times New Roman"/>
              </a:rPr>
              <a:t>Ağ ve </a:t>
            </a:r>
            <a:r>
              <a:rPr lang="tr-TR" spc="-5" dirty="0">
                <a:solidFill>
                  <a:srgbClr val="002060"/>
                </a:solidFill>
                <a:latin typeface="Times New Roman"/>
                <a:cs typeface="Times New Roman"/>
              </a:rPr>
              <a:t>paylaşım</a:t>
            </a:r>
            <a:r>
              <a:rPr lang="tr-TR" spc="10" dirty="0">
                <a:solidFill>
                  <a:srgbClr val="002060"/>
                </a:solidFill>
                <a:latin typeface="Times New Roman"/>
                <a:cs typeface="Times New Roman"/>
              </a:rPr>
              <a:t> </a:t>
            </a:r>
            <a:r>
              <a:rPr lang="tr-TR" spc="-5" dirty="0">
                <a:solidFill>
                  <a:srgbClr val="002060"/>
                </a:solidFill>
                <a:latin typeface="Times New Roman"/>
                <a:cs typeface="Times New Roman"/>
              </a:rPr>
              <a:t>seçenekleri</a:t>
            </a:r>
            <a:endParaRPr lang="tr-TR" dirty="0">
              <a:solidFill>
                <a:srgbClr val="002060"/>
              </a:solidFill>
              <a:latin typeface="Times New Roman"/>
              <a:cs typeface="Times New Roman"/>
            </a:endParaRPr>
          </a:p>
        </p:txBody>
      </p:sp>
    </p:spTree>
    <p:extLst>
      <p:ext uri="{BB962C8B-B14F-4D97-AF65-F5344CB8AC3E}">
        <p14:creationId xmlns:p14="http://schemas.microsoft.com/office/powerpoint/2010/main" val="140274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5295901"/>
            <a:ext cx="10058400" cy="770792"/>
          </a:xfrm>
        </p:spPr>
        <p:txBody>
          <a:bodyPr>
            <a:normAutofit lnSpcReduction="10000"/>
          </a:bodyPr>
          <a:lstStyle/>
          <a:p>
            <a:pPr>
              <a:lnSpc>
                <a:spcPct val="120000"/>
              </a:lnSpc>
              <a:spcBef>
                <a:spcPts val="600"/>
              </a:spcBef>
            </a:pPr>
            <a:r>
              <a:rPr lang="tr-TR" sz="1800" spc="-5" dirty="0">
                <a:solidFill>
                  <a:srgbClr val="002060"/>
                </a:solidFill>
                <a:latin typeface="Times New Roman"/>
                <a:cs typeface="Times New Roman"/>
              </a:rPr>
              <a:t>Ağ aygıtına ait </a:t>
            </a:r>
            <a:r>
              <a:rPr lang="tr-TR" sz="1800" spc="-5" dirty="0" smtClean="0">
                <a:solidFill>
                  <a:srgbClr val="002060"/>
                </a:solidFill>
                <a:latin typeface="Times New Roman"/>
                <a:cs typeface="Times New Roman"/>
              </a:rPr>
              <a:t>ip/fiziksel </a:t>
            </a:r>
            <a:r>
              <a:rPr lang="tr-TR" sz="1800" spc="-5" dirty="0">
                <a:solidFill>
                  <a:srgbClr val="002060"/>
                </a:solidFill>
                <a:latin typeface="Times New Roman"/>
                <a:cs typeface="Times New Roman"/>
              </a:rPr>
              <a:t>adres gibi </a:t>
            </a:r>
            <a:r>
              <a:rPr lang="tr-TR" sz="1800" dirty="0">
                <a:solidFill>
                  <a:srgbClr val="002060"/>
                </a:solidFill>
                <a:latin typeface="Times New Roman"/>
                <a:cs typeface="Times New Roman"/>
              </a:rPr>
              <a:t>teknik </a:t>
            </a:r>
            <a:r>
              <a:rPr lang="tr-TR" sz="1800" spc="-5" dirty="0">
                <a:solidFill>
                  <a:srgbClr val="002060"/>
                </a:solidFill>
                <a:latin typeface="Times New Roman"/>
                <a:cs typeface="Times New Roman"/>
              </a:rPr>
              <a:t>ayrıntılara </a:t>
            </a:r>
            <a:r>
              <a:rPr lang="tr-TR" sz="1800" spc="-10" dirty="0">
                <a:solidFill>
                  <a:srgbClr val="002060"/>
                </a:solidFill>
                <a:latin typeface="Times New Roman"/>
                <a:cs typeface="Times New Roman"/>
              </a:rPr>
              <a:t>“</a:t>
            </a:r>
            <a:r>
              <a:rPr lang="tr-TR" sz="1800" i="1" spc="-10" dirty="0">
                <a:solidFill>
                  <a:srgbClr val="002060"/>
                </a:solidFill>
                <a:latin typeface="Times New Roman"/>
                <a:cs typeface="Times New Roman"/>
              </a:rPr>
              <a:t>Ayrıntılar</a:t>
            </a:r>
            <a:r>
              <a:rPr lang="tr-TR" sz="1800" spc="-10" dirty="0">
                <a:solidFill>
                  <a:srgbClr val="002060"/>
                </a:solidFill>
                <a:latin typeface="Times New Roman"/>
                <a:cs typeface="Times New Roman"/>
              </a:rPr>
              <a:t>” </a:t>
            </a:r>
            <a:r>
              <a:rPr lang="tr-TR" sz="1800" dirty="0">
                <a:solidFill>
                  <a:srgbClr val="002060"/>
                </a:solidFill>
                <a:latin typeface="Times New Roman"/>
                <a:cs typeface="Times New Roman"/>
              </a:rPr>
              <a:t>butonuna  </a:t>
            </a:r>
            <a:r>
              <a:rPr lang="tr-TR" sz="1800" spc="-5" dirty="0">
                <a:solidFill>
                  <a:srgbClr val="002060"/>
                </a:solidFill>
                <a:latin typeface="Times New Roman"/>
                <a:cs typeface="Times New Roman"/>
              </a:rPr>
              <a:t>tıklanarak ulaşılabilir, </a:t>
            </a:r>
            <a:r>
              <a:rPr lang="tr-TR" sz="1800" spc="5" dirty="0" smtClean="0">
                <a:solidFill>
                  <a:srgbClr val="002060"/>
                </a:solidFill>
                <a:latin typeface="Times New Roman"/>
                <a:cs typeface="Times New Roman"/>
              </a:rPr>
              <a:t>bu </a:t>
            </a:r>
            <a:r>
              <a:rPr lang="tr-TR" sz="1800" spc="-5" dirty="0" smtClean="0">
                <a:solidFill>
                  <a:srgbClr val="002060"/>
                </a:solidFill>
                <a:latin typeface="Times New Roman"/>
                <a:cs typeface="Times New Roman"/>
              </a:rPr>
              <a:t>ekranda </a:t>
            </a:r>
            <a:r>
              <a:rPr lang="tr-TR" sz="1800" dirty="0">
                <a:solidFill>
                  <a:srgbClr val="002060"/>
                </a:solidFill>
                <a:latin typeface="Times New Roman"/>
                <a:cs typeface="Times New Roman"/>
              </a:rPr>
              <a:t>sık </a:t>
            </a:r>
            <a:r>
              <a:rPr lang="tr-TR" sz="1800" spc="-5" dirty="0">
                <a:solidFill>
                  <a:srgbClr val="002060"/>
                </a:solidFill>
                <a:latin typeface="Times New Roman"/>
                <a:cs typeface="Times New Roman"/>
              </a:rPr>
              <a:t>gereksinim duyulabilecek </a:t>
            </a:r>
            <a:r>
              <a:rPr lang="tr-TR" sz="1800" spc="-10" dirty="0">
                <a:solidFill>
                  <a:srgbClr val="002060"/>
                </a:solidFill>
                <a:latin typeface="Times New Roman"/>
                <a:cs typeface="Times New Roman"/>
              </a:rPr>
              <a:t>IP </a:t>
            </a:r>
            <a:r>
              <a:rPr lang="tr-TR" sz="1800" spc="-5" dirty="0">
                <a:solidFill>
                  <a:srgbClr val="002060"/>
                </a:solidFill>
                <a:latin typeface="Times New Roman"/>
                <a:cs typeface="Times New Roman"/>
              </a:rPr>
              <a:t>adresi </a:t>
            </a:r>
            <a:r>
              <a:rPr lang="tr-TR" sz="1800" dirty="0">
                <a:solidFill>
                  <a:srgbClr val="002060"/>
                </a:solidFill>
                <a:latin typeface="Times New Roman"/>
                <a:cs typeface="Times New Roman"/>
              </a:rPr>
              <a:t>ve fiziksel  </a:t>
            </a:r>
            <a:r>
              <a:rPr lang="tr-TR" sz="1800" spc="-5" dirty="0" smtClean="0">
                <a:solidFill>
                  <a:srgbClr val="002060"/>
                </a:solidFill>
                <a:latin typeface="Times New Roman"/>
                <a:cs typeface="Times New Roman"/>
              </a:rPr>
              <a:t>adres (</a:t>
            </a:r>
            <a:r>
              <a:rPr lang="tr-TR" sz="1800" spc="-5" dirty="0" err="1">
                <a:solidFill>
                  <a:srgbClr val="002060"/>
                </a:solidFill>
                <a:latin typeface="Times New Roman"/>
                <a:cs typeface="Times New Roman"/>
              </a:rPr>
              <a:t>mac</a:t>
            </a:r>
            <a:r>
              <a:rPr lang="tr-TR" sz="1800" spc="-5" dirty="0">
                <a:solidFill>
                  <a:srgbClr val="002060"/>
                </a:solidFill>
                <a:latin typeface="Times New Roman"/>
                <a:cs typeface="Times New Roman"/>
              </a:rPr>
              <a:t> adresi) </a:t>
            </a:r>
            <a:r>
              <a:rPr lang="tr-TR" sz="1800" dirty="0">
                <a:solidFill>
                  <a:srgbClr val="002060"/>
                </a:solidFill>
                <a:latin typeface="Times New Roman"/>
                <a:cs typeface="Times New Roman"/>
              </a:rPr>
              <a:t>seçili </a:t>
            </a:r>
            <a:r>
              <a:rPr lang="tr-TR" sz="1800" spc="-5" dirty="0">
                <a:solidFill>
                  <a:srgbClr val="002060"/>
                </a:solidFill>
                <a:latin typeface="Times New Roman"/>
                <a:cs typeface="Times New Roman"/>
              </a:rPr>
              <a:t>olarak</a:t>
            </a:r>
            <a:r>
              <a:rPr lang="tr-TR" sz="1800" spc="45" dirty="0">
                <a:solidFill>
                  <a:srgbClr val="002060"/>
                </a:solidFill>
                <a:latin typeface="Times New Roman"/>
                <a:cs typeface="Times New Roman"/>
              </a:rPr>
              <a:t> </a:t>
            </a:r>
            <a:r>
              <a:rPr lang="tr-TR" sz="1800" spc="-10" dirty="0">
                <a:solidFill>
                  <a:srgbClr val="002060"/>
                </a:solidFill>
                <a:latin typeface="Times New Roman"/>
                <a:cs typeface="Times New Roman"/>
              </a:rPr>
              <a:t>gösterilmiştir.</a:t>
            </a:r>
            <a:endParaRPr lang="tr-TR" sz="1800" dirty="0">
              <a:solidFill>
                <a:srgbClr val="002060"/>
              </a:solidFill>
              <a:latin typeface="Times New Roman"/>
              <a:cs typeface="Times New Roman"/>
            </a:endParaRPr>
          </a:p>
          <a:p>
            <a:pPr>
              <a:lnSpc>
                <a:spcPct val="120000"/>
              </a:lnSpc>
              <a:spcBef>
                <a:spcPts val="600"/>
              </a:spcBef>
            </a:pPr>
            <a:endParaRPr lang="tr-TR" sz="1800" dirty="0">
              <a:solidFill>
                <a:srgbClr val="002060"/>
              </a:solidFill>
            </a:endParaRPr>
          </a:p>
        </p:txBody>
      </p:sp>
      <p:sp>
        <p:nvSpPr>
          <p:cNvPr id="4" name="object 2"/>
          <p:cNvSpPr/>
          <p:nvPr/>
        </p:nvSpPr>
        <p:spPr>
          <a:xfrm>
            <a:off x="2159336" y="1845734"/>
            <a:ext cx="3417696" cy="338349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3"/>
          <p:cNvSpPr/>
          <p:nvPr/>
        </p:nvSpPr>
        <p:spPr>
          <a:xfrm>
            <a:off x="5772705" y="1845734"/>
            <a:ext cx="3533220" cy="338349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8375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202788" y="1907280"/>
            <a:ext cx="4674130" cy="3772552"/>
          </a:xfrm>
        </p:spPr>
        <p:txBody>
          <a:bodyPr>
            <a:normAutofit fontScale="92500" lnSpcReduction="20000"/>
          </a:bodyPr>
          <a:lstStyle/>
          <a:p>
            <a:pPr>
              <a:lnSpc>
                <a:spcPct val="120000"/>
              </a:lnSpc>
              <a:spcBef>
                <a:spcPts val="600"/>
              </a:spcBef>
            </a:pPr>
            <a:r>
              <a:rPr lang="tr-TR" sz="1800" dirty="0">
                <a:solidFill>
                  <a:srgbClr val="002060"/>
                </a:solidFill>
                <a:latin typeface="Times New Roman"/>
                <a:cs typeface="Times New Roman"/>
              </a:rPr>
              <a:t>Son </a:t>
            </a:r>
            <a:r>
              <a:rPr lang="tr-TR" sz="1800" spc="-5" dirty="0">
                <a:solidFill>
                  <a:srgbClr val="002060"/>
                </a:solidFill>
                <a:latin typeface="Times New Roman"/>
                <a:cs typeface="Times New Roman"/>
              </a:rPr>
              <a:t>olarak “</a:t>
            </a:r>
            <a:r>
              <a:rPr lang="tr-TR" sz="1800" i="1" spc="-5" dirty="0">
                <a:solidFill>
                  <a:srgbClr val="002060"/>
                </a:solidFill>
                <a:latin typeface="Times New Roman"/>
                <a:cs typeface="Times New Roman"/>
              </a:rPr>
              <a:t>Özellikler</a:t>
            </a:r>
            <a:r>
              <a:rPr lang="tr-TR" sz="1800" spc="-5" dirty="0">
                <a:solidFill>
                  <a:srgbClr val="002060"/>
                </a:solidFill>
                <a:latin typeface="Times New Roman"/>
                <a:cs typeface="Times New Roman"/>
              </a:rPr>
              <a:t>” </a:t>
            </a:r>
            <a:r>
              <a:rPr lang="tr-TR" sz="1800" dirty="0">
                <a:solidFill>
                  <a:srgbClr val="002060"/>
                </a:solidFill>
                <a:latin typeface="Times New Roman"/>
                <a:cs typeface="Times New Roman"/>
              </a:rPr>
              <a:t>butonuna </a:t>
            </a:r>
            <a:r>
              <a:rPr lang="tr-TR" sz="1800" spc="-5" dirty="0">
                <a:solidFill>
                  <a:srgbClr val="002060"/>
                </a:solidFill>
                <a:latin typeface="Times New Roman"/>
                <a:cs typeface="Times New Roman"/>
              </a:rPr>
              <a:t>tıklanarak aygıtla ilgili yüklü </a:t>
            </a:r>
            <a:r>
              <a:rPr lang="tr-TR" sz="1800" dirty="0">
                <a:solidFill>
                  <a:srgbClr val="002060"/>
                </a:solidFill>
                <a:latin typeface="Times New Roman"/>
                <a:cs typeface="Times New Roman"/>
              </a:rPr>
              <a:t>olan </a:t>
            </a:r>
            <a:r>
              <a:rPr lang="tr-TR" sz="1800" spc="-5" dirty="0">
                <a:solidFill>
                  <a:srgbClr val="002060"/>
                </a:solidFill>
                <a:latin typeface="Times New Roman"/>
                <a:cs typeface="Times New Roman"/>
              </a:rPr>
              <a:t>hizmet  programları görüntülenebilir, genel olarak </a:t>
            </a:r>
            <a:r>
              <a:rPr lang="tr-TR" sz="1800" dirty="0">
                <a:solidFill>
                  <a:srgbClr val="002060"/>
                </a:solidFill>
                <a:latin typeface="Times New Roman"/>
                <a:cs typeface="Times New Roman"/>
              </a:rPr>
              <a:t>bu </a:t>
            </a:r>
            <a:r>
              <a:rPr lang="tr-TR" sz="1800" spc="-5" dirty="0">
                <a:solidFill>
                  <a:srgbClr val="002060"/>
                </a:solidFill>
                <a:latin typeface="Times New Roman"/>
                <a:cs typeface="Times New Roman"/>
              </a:rPr>
              <a:t>ekranda herhangi </a:t>
            </a:r>
            <a:r>
              <a:rPr lang="tr-TR" sz="1800" dirty="0">
                <a:solidFill>
                  <a:srgbClr val="002060"/>
                </a:solidFill>
                <a:latin typeface="Times New Roman"/>
                <a:cs typeface="Times New Roman"/>
              </a:rPr>
              <a:t>bir </a:t>
            </a:r>
            <a:r>
              <a:rPr lang="tr-TR" sz="1800" spc="-5" dirty="0">
                <a:solidFill>
                  <a:srgbClr val="002060"/>
                </a:solidFill>
                <a:latin typeface="Times New Roman"/>
                <a:cs typeface="Times New Roman"/>
              </a:rPr>
              <a:t>değişiklik yapma  ihtiyacı hissedilmez işletim </a:t>
            </a:r>
            <a:r>
              <a:rPr lang="tr-TR" sz="1800" dirty="0">
                <a:solidFill>
                  <a:srgbClr val="002060"/>
                </a:solidFill>
                <a:latin typeface="Times New Roman"/>
                <a:cs typeface="Times New Roman"/>
              </a:rPr>
              <a:t>sistemi kuruluş </a:t>
            </a:r>
            <a:r>
              <a:rPr lang="tr-TR" sz="1800" spc="-5" dirty="0">
                <a:solidFill>
                  <a:srgbClr val="002060"/>
                </a:solidFill>
                <a:latin typeface="Times New Roman"/>
                <a:cs typeface="Times New Roman"/>
              </a:rPr>
              <a:t>aşamasında </a:t>
            </a:r>
            <a:r>
              <a:rPr lang="tr-TR" sz="1800" dirty="0" smtClean="0">
                <a:solidFill>
                  <a:srgbClr val="002060"/>
                </a:solidFill>
                <a:latin typeface="Times New Roman"/>
                <a:cs typeface="Times New Roman"/>
              </a:rPr>
              <a:t>Windows </a:t>
            </a:r>
            <a:r>
              <a:rPr lang="tr-TR" sz="1800" dirty="0">
                <a:solidFill>
                  <a:srgbClr val="002060"/>
                </a:solidFill>
                <a:latin typeface="Times New Roman"/>
                <a:cs typeface="Times New Roman"/>
              </a:rPr>
              <a:t>7 ağ </a:t>
            </a:r>
            <a:r>
              <a:rPr lang="tr-TR" sz="1800" spc="-5" dirty="0">
                <a:solidFill>
                  <a:srgbClr val="002060"/>
                </a:solidFill>
                <a:latin typeface="Times New Roman"/>
                <a:cs typeface="Times New Roman"/>
              </a:rPr>
              <a:t>aygıtını tanıyarak  gerekli </a:t>
            </a:r>
            <a:r>
              <a:rPr lang="tr-TR" sz="1800" dirty="0">
                <a:solidFill>
                  <a:srgbClr val="002060"/>
                </a:solidFill>
                <a:latin typeface="Times New Roman"/>
                <a:cs typeface="Times New Roman"/>
              </a:rPr>
              <a:t>tüm </a:t>
            </a:r>
            <a:r>
              <a:rPr lang="tr-TR" sz="1800" spc="-5" dirty="0">
                <a:solidFill>
                  <a:srgbClr val="002060"/>
                </a:solidFill>
                <a:latin typeface="Times New Roman"/>
                <a:cs typeface="Times New Roman"/>
              </a:rPr>
              <a:t>sürücü </a:t>
            </a:r>
            <a:r>
              <a:rPr lang="tr-TR" sz="1800" dirty="0">
                <a:solidFill>
                  <a:srgbClr val="002060"/>
                </a:solidFill>
                <a:latin typeface="Times New Roman"/>
                <a:cs typeface="Times New Roman"/>
              </a:rPr>
              <a:t>ve </a:t>
            </a:r>
            <a:r>
              <a:rPr lang="tr-TR" sz="1800" spc="-5" dirty="0">
                <a:solidFill>
                  <a:srgbClr val="002060"/>
                </a:solidFill>
                <a:latin typeface="Times New Roman"/>
                <a:cs typeface="Times New Roman"/>
              </a:rPr>
              <a:t>hizmetleri yüklemiş </a:t>
            </a:r>
            <a:r>
              <a:rPr lang="tr-TR" sz="1800" spc="-10" dirty="0">
                <a:solidFill>
                  <a:srgbClr val="002060"/>
                </a:solidFill>
                <a:latin typeface="Times New Roman"/>
                <a:cs typeface="Times New Roman"/>
              </a:rPr>
              <a:t>olacaktır. </a:t>
            </a:r>
            <a:r>
              <a:rPr lang="tr-TR" sz="1800" spc="-10" dirty="0" err="1">
                <a:solidFill>
                  <a:srgbClr val="002060"/>
                </a:solidFill>
                <a:latin typeface="Times New Roman"/>
                <a:cs typeface="Times New Roman"/>
              </a:rPr>
              <a:t>Ip</a:t>
            </a:r>
            <a:r>
              <a:rPr lang="tr-TR" sz="1800" spc="-10" dirty="0">
                <a:solidFill>
                  <a:srgbClr val="002060"/>
                </a:solidFill>
                <a:latin typeface="Times New Roman"/>
                <a:cs typeface="Times New Roman"/>
              </a:rPr>
              <a:t> </a:t>
            </a:r>
            <a:r>
              <a:rPr lang="tr-TR" sz="1800" spc="-15" dirty="0">
                <a:solidFill>
                  <a:srgbClr val="002060"/>
                </a:solidFill>
                <a:latin typeface="Times New Roman"/>
                <a:cs typeface="Times New Roman"/>
              </a:rPr>
              <a:t>ya </a:t>
            </a:r>
            <a:r>
              <a:rPr lang="tr-TR" sz="1800" dirty="0">
                <a:solidFill>
                  <a:srgbClr val="002060"/>
                </a:solidFill>
                <a:latin typeface="Times New Roman"/>
                <a:cs typeface="Times New Roman"/>
              </a:rPr>
              <a:t>da </a:t>
            </a:r>
            <a:r>
              <a:rPr lang="tr-TR" sz="1800" spc="-5" dirty="0" err="1">
                <a:solidFill>
                  <a:srgbClr val="002060"/>
                </a:solidFill>
                <a:latin typeface="Times New Roman"/>
                <a:cs typeface="Times New Roman"/>
              </a:rPr>
              <a:t>Dns</a:t>
            </a:r>
            <a:r>
              <a:rPr lang="tr-TR" sz="1800" spc="-5" dirty="0">
                <a:solidFill>
                  <a:srgbClr val="002060"/>
                </a:solidFill>
                <a:latin typeface="Times New Roman"/>
                <a:cs typeface="Times New Roman"/>
              </a:rPr>
              <a:t> adresleri elle  belirlenmesi isteniyorsa(çoğunlukla </a:t>
            </a:r>
            <a:r>
              <a:rPr lang="tr-TR" sz="1800" dirty="0">
                <a:solidFill>
                  <a:srgbClr val="002060"/>
                </a:solidFill>
                <a:latin typeface="Times New Roman"/>
                <a:cs typeface="Times New Roman"/>
              </a:rPr>
              <a:t>ağ ortamında </a:t>
            </a:r>
            <a:r>
              <a:rPr lang="tr-TR" sz="1800" spc="-5" dirty="0" err="1">
                <a:solidFill>
                  <a:srgbClr val="002060"/>
                </a:solidFill>
                <a:latin typeface="Times New Roman"/>
                <a:cs typeface="Times New Roman"/>
              </a:rPr>
              <a:t>dhcp</a:t>
            </a:r>
            <a:r>
              <a:rPr lang="tr-TR" sz="1800" spc="-5" dirty="0">
                <a:solidFill>
                  <a:srgbClr val="002060"/>
                </a:solidFill>
                <a:latin typeface="Times New Roman"/>
                <a:cs typeface="Times New Roman"/>
              </a:rPr>
              <a:t> </a:t>
            </a:r>
            <a:r>
              <a:rPr lang="tr-TR" sz="1800" dirty="0">
                <a:solidFill>
                  <a:srgbClr val="002060"/>
                </a:solidFill>
                <a:latin typeface="Times New Roman"/>
                <a:cs typeface="Times New Roman"/>
              </a:rPr>
              <a:t>sunucusu </a:t>
            </a:r>
            <a:r>
              <a:rPr lang="tr-TR" sz="1800" spc="-5" dirty="0">
                <a:solidFill>
                  <a:srgbClr val="002060"/>
                </a:solidFill>
                <a:latin typeface="Times New Roman"/>
                <a:cs typeface="Times New Roman"/>
              </a:rPr>
              <a:t>tarafından otomatik  olarak atanır) aşağıda TCP/IP özellikleri penceresinde (yerel </a:t>
            </a:r>
            <a:r>
              <a:rPr lang="tr-TR" sz="1800" dirty="0">
                <a:solidFill>
                  <a:srgbClr val="002060"/>
                </a:solidFill>
                <a:latin typeface="Times New Roman"/>
                <a:cs typeface="Times New Roman"/>
              </a:rPr>
              <a:t>ağ </a:t>
            </a:r>
            <a:r>
              <a:rPr lang="tr-TR" sz="1800" spc="-5" dirty="0">
                <a:solidFill>
                  <a:srgbClr val="002060"/>
                </a:solidFill>
                <a:latin typeface="Times New Roman"/>
                <a:cs typeface="Times New Roman"/>
              </a:rPr>
              <a:t>bağlantısı özellikleri  ekranda </a:t>
            </a:r>
            <a:r>
              <a:rPr lang="tr-TR" sz="1800" dirty="0" err="1">
                <a:solidFill>
                  <a:srgbClr val="002060"/>
                </a:solidFill>
                <a:latin typeface="Times New Roman"/>
                <a:cs typeface="Times New Roman"/>
              </a:rPr>
              <a:t>tcp</a:t>
            </a:r>
            <a:r>
              <a:rPr lang="tr-TR" sz="1800" dirty="0">
                <a:solidFill>
                  <a:srgbClr val="002060"/>
                </a:solidFill>
                <a:latin typeface="Times New Roman"/>
                <a:cs typeface="Times New Roman"/>
              </a:rPr>
              <a:t>/ip seçilip özellikler butonuna </a:t>
            </a:r>
            <a:r>
              <a:rPr lang="tr-TR" sz="1800" spc="-5" dirty="0">
                <a:solidFill>
                  <a:srgbClr val="002060"/>
                </a:solidFill>
                <a:latin typeface="Times New Roman"/>
                <a:cs typeface="Times New Roman"/>
              </a:rPr>
              <a:t>tıklanarak açılır) </a:t>
            </a:r>
            <a:r>
              <a:rPr lang="tr-TR" sz="1800" dirty="0">
                <a:solidFill>
                  <a:srgbClr val="002060"/>
                </a:solidFill>
                <a:latin typeface="Times New Roman"/>
                <a:cs typeface="Times New Roman"/>
              </a:rPr>
              <a:t>“</a:t>
            </a:r>
            <a:r>
              <a:rPr lang="tr-TR" sz="1800" i="1" dirty="0">
                <a:solidFill>
                  <a:srgbClr val="002060"/>
                </a:solidFill>
                <a:latin typeface="Times New Roman"/>
                <a:cs typeface="Times New Roman"/>
              </a:rPr>
              <a:t>Aşağıdaki </a:t>
            </a:r>
            <a:r>
              <a:rPr lang="tr-TR" sz="1800" i="1" dirty="0" err="1">
                <a:solidFill>
                  <a:srgbClr val="002060"/>
                </a:solidFill>
                <a:latin typeface="Times New Roman"/>
                <a:cs typeface="Times New Roman"/>
              </a:rPr>
              <a:t>Ip</a:t>
            </a:r>
            <a:r>
              <a:rPr lang="tr-TR" sz="1800" i="1" dirty="0">
                <a:solidFill>
                  <a:srgbClr val="002060"/>
                </a:solidFill>
                <a:latin typeface="Times New Roman"/>
                <a:cs typeface="Times New Roman"/>
              </a:rPr>
              <a:t> </a:t>
            </a:r>
            <a:r>
              <a:rPr lang="tr-TR" sz="1800" i="1" spc="-5" dirty="0">
                <a:solidFill>
                  <a:srgbClr val="002060"/>
                </a:solidFill>
                <a:latin typeface="Times New Roman"/>
                <a:cs typeface="Times New Roman"/>
              </a:rPr>
              <a:t>adresini/</a:t>
            </a:r>
            <a:r>
              <a:rPr lang="tr-TR" sz="1800" i="1" spc="-5" dirty="0" err="1">
                <a:solidFill>
                  <a:srgbClr val="002060"/>
                </a:solidFill>
                <a:latin typeface="Times New Roman"/>
                <a:cs typeface="Times New Roman"/>
              </a:rPr>
              <a:t>Dns</a:t>
            </a:r>
            <a:r>
              <a:rPr lang="tr-TR" sz="1800" i="1" spc="-5" dirty="0">
                <a:solidFill>
                  <a:srgbClr val="002060"/>
                </a:solidFill>
                <a:latin typeface="Times New Roman"/>
                <a:cs typeface="Times New Roman"/>
              </a:rPr>
              <a:t>  sunucusunu</a:t>
            </a:r>
            <a:r>
              <a:rPr lang="tr-TR" sz="1800" spc="-5" dirty="0">
                <a:solidFill>
                  <a:srgbClr val="002060"/>
                </a:solidFill>
                <a:latin typeface="Times New Roman"/>
                <a:cs typeface="Times New Roman"/>
              </a:rPr>
              <a:t>” seçeneğiyle elle</a:t>
            </a:r>
            <a:r>
              <a:rPr lang="tr-TR" sz="1800" spc="45" dirty="0">
                <a:solidFill>
                  <a:srgbClr val="002060"/>
                </a:solidFill>
                <a:latin typeface="Times New Roman"/>
                <a:cs typeface="Times New Roman"/>
              </a:rPr>
              <a:t> </a:t>
            </a:r>
            <a:r>
              <a:rPr lang="tr-TR" sz="1800" spc="-10" dirty="0">
                <a:solidFill>
                  <a:srgbClr val="002060"/>
                </a:solidFill>
                <a:latin typeface="Times New Roman"/>
                <a:cs typeface="Times New Roman"/>
              </a:rPr>
              <a:t>girilebilir.</a:t>
            </a:r>
            <a:endParaRPr lang="tr-TR" sz="1800" dirty="0">
              <a:solidFill>
                <a:srgbClr val="002060"/>
              </a:solidFill>
              <a:latin typeface="Times New Roman"/>
              <a:cs typeface="Times New Roman"/>
            </a:endParaRPr>
          </a:p>
          <a:p>
            <a:pPr>
              <a:lnSpc>
                <a:spcPct val="100000"/>
              </a:lnSpc>
              <a:spcBef>
                <a:spcPts val="600"/>
              </a:spcBef>
            </a:pPr>
            <a:endParaRPr lang="tr-TR" sz="1800" dirty="0">
              <a:solidFill>
                <a:srgbClr val="002060"/>
              </a:solidFill>
            </a:endParaRPr>
          </a:p>
        </p:txBody>
      </p:sp>
      <p:sp>
        <p:nvSpPr>
          <p:cNvPr id="4" name="object 3"/>
          <p:cNvSpPr/>
          <p:nvPr/>
        </p:nvSpPr>
        <p:spPr>
          <a:xfrm>
            <a:off x="6126480" y="1954107"/>
            <a:ext cx="5274310" cy="316547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Dikdörtgen 4"/>
          <p:cNvSpPr/>
          <p:nvPr/>
        </p:nvSpPr>
        <p:spPr>
          <a:xfrm>
            <a:off x="6926568" y="5151663"/>
            <a:ext cx="3366306" cy="369332"/>
          </a:xfrm>
          <a:prstGeom prst="rect">
            <a:avLst/>
          </a:prstGeom>
        </p:spPr>
        <p:txBody>
          <a:bodyPr wrap="none">
            <a:spAutoFit/>
          </a:bodyPr>
          <a:lstStyle/>
          <a:p>
            <a:r>
              <a:rPr lang="tr-TR" spc="-5" dirty="0">
                <a:solidFill>
                  <a:srgbClr val="002060"/>
                </a:solidFill>
                <a:latin typeface="Times New Roman"/>
                <a:cs typeface="Times New Roman"/>
              </a:rPr>
              <a:t>IP/DNS adreslerini elle</a:t>
            </a:r>
            <a:r>
              <a:rPr lang="tr-TR" spc="25" dirty="0">
                <a:solidFill>
                  <a:srgbClr val="002060"/>
                </a:solidFill>
                <a:latin typeface="Times New Roman"/>
                <a:cs typeface="Times New Roman"/>
              </a:rPr>
              <a:t> </a:t>
            </a:r>
            <a:r>
              <a:rPr lang="tr-TR" spc="-5" dirty="0">
                <a:solidFill>
                  <a:srgbClr val="002060"/>
                </a:solidFill>
                <a:latin typeface="Times New Roman"/>
                <a:cs typeface="Times New Roman"/>
              </a:rPr>
              <a:t>belirlemek</a:t>
            </a:r>
            <a:endParaRPr lang="tr-TR" dirty="0">
              <a:solidFill>
                <a:srgbClr val="002060"/>
              </a:solidFill>
              <a:latin typeface="Times New Roman"/>
              <a:cs typeface="Times New Roman"/>
            </a:endParaRPr>
          </a:p>
        </p:txBody>
      </p:sp>
    </p:spTree>
    <p:extLst>
      <p:ext uri="{BB962C8B-B14F-4D97-AF65-F5344CB8AC3E}">
        <p14:creationId xmlns:p14="http://schemas.microsoft.com/office/powerpoint/2010/main" val="398757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845733"/>
            <a:ext cx="10058400" cy="4395409"/>
          </a:xfrm>
        </p:spPr>
        <p:txBody>
          <a:bodyPr>
            <a:normAutofit/>
          </a:bodyPr>
          <a:lstStyle/>
          <a:p>
            <a:pPr marL="0" marR="5080" indent="0" algn="just">
              <a:lnSpc>
                <a:spcPct val="95700"/>
              </a:lnSpc>
              <a:buNone/>
            </a:pPr>
            <a:r>
              <a:rPr lang="tr-TR" sz="1800" b="1" dirty="0"/>
              <a:t>Bilgisayarı </a:t>
            </a:r>
            <a:r>
              <a:rPr lang="tr-TR" sz="1800" b="1" dirty="0" smtClean="0"/>
              <a:t>Kapatmak:</a:t>
            </a:r>
            <a:r>
              <a:rPr lang="tr-TR" sz="1800" dirty="0" smtClean="0"/>
              <a:t> </a:t>
            </a:r>
            <a:r>
              <a:rPr lang="tr-TR" sz="1800" spc="-5" dirty="0" smtClean="0">
                <a:solidFill>
                  <a:srgbClr val="002060"/>
                </a:solidFill>
                <a:latin typeface="Times New Roman"/>
                <a:cs typeface="Times New Roman"/>
              </a:rPr>
              <a:t>Bilgisayar </a:t>
            </a:r>
            <a:r>
              <a:rPr lang="tr-TR" sz="1800" dirty="0">
                <a:solidFill>
                  <a:srgbClr val="002060"/>
                </a:solidFill>
                <a:latin typeface="Times New Roman"/>
                <a:cs typeface="Times New Roman"/>
              </a:rPr>
              <a:t>sistemindeki olası </a:t>
            </a:r>
            <a:r>
              <a:rPr lang="tr-TR" sz="1800" spc="-5" dirty="0">
                <a:solidFill>
                  <a:srgbClr val="002060"/>
                </a:solidFill>
                <a:latin typeface="Times New Roman"/>
                <a:cs typeface="Times New Roman"/>
              </a:rPr>
              <a:t>veri kayıplarını en </a:t>
            </a:r>
            <a:r>
              <a:rPr lang="tr-TR" sz="1800" dirty="0">
                <a:solidFill>
                  <a:srgbClr val="002060"/>
                </a:solidFill>
                <a:latin typeface="Times New Roman"/>
                <a:cs typeface="Times New Roman"/>
              </a:rPr>
              <a:t>aza </a:t>
            </a:r>
            <a:r>
              <a:rPr lang="tr-TR" sz="1800" spc="-5" dirty="0">
                <a:solidFill>
                  <a:srgbClr val="002060"/>
                </a:solidFill>
                <a:latin typeface="Times New Roman"/>
                <a:cs typeface="Times New Roman"/>
              </a:rPr>
              <a:t>indirgemek </a:t>
            </a:r>
            <a:r>
              <a:rPr lang="tr-TR" sz="1800" dirty="0">
                <a:solidFill>
                  <a:srgbClr val="002060"/>
                </a:solidFill>
                <a:latin typeface="Times New Roman"/>
                <a:cs typeface="Times New Roman"/>
              </a:rPr>
              <a:t>için her zaman  </a:t>
            </a:r>
            <a:r>
              <a:rPr lang="tr-TR" sz="1800" spc="-5" dirty="0">
                <a:solidFill>
                  <a:srgbClr val="002060"/>
                </a:solidFill>
                <a:latin typeface="Times New Roman"/>
                <a:cs typeface="Times New Roman"/>
              </a:rPr>
              <a:t>başlat menüsünden </a:t>
            </a:r>
            <a:r>
              <a:rPr lang="tr-TR" sz="1800" spc="-10" dirty="0">
                <a:solidFill>
                  <a:srgbClr val="002060"/>
                </a:solidFill>
                <a:latin typeface="Times New Roman"/>
                <a:cs typeface="Times New Roman"/>
              </a:rPr>
              <a:t>kapatılmalıdır. </a:t>
            </a:r>
            <a:r>
              <a:rPr lang="tr-TR" sz="1800" spc="-5" dirty="0">
                <a:solidFill>
                  <a:srgbClr val="002060"/>
                </a:solidFill>
                <a:latin typeface="Times New Roman"/>
                <a:cs typeface="Times New Roman"/>
              </a:rPr>
              <a:t>Bilgisayarı kapatmak </a:t>
            </a:r>
            <a:r>
              <a:rPr lang="tr-TR" sz="1800" dirty="0">
                <a:solidFill>
                  <a:srgbClr val="002060"/>
                </a:solidFill>
                <a:latin typeface="Times New Roman"/>
                <a:cs typeface="Times New Roman"/>
              </a:rPr>
              <a:t>için </a:t>
            </a:r>
            <a:r>
              <a:rPr lang="tr-TR" sz="1800" spc="-5" dirty="0">
                <a:solidFill>
                  <a:srgbClr val="002060"/>
                </a:solidFill>
                <a:latin typeface="Times New Roman"/>
                <a:cs typeface="Times New Roman"/>
              </a:rPr>
              <a:t>başlat </a:t>
            </a:r>
            <a:r>
              <a:rPr lang="tr-TR" sz="1800" dirty="0">
                <a:solidFill>
                  <a:srgbClr val="002060"/>
                </a:solidFill>
                <a:latin typeface="Times New Roman"/>
                <a:cs typeface="Times New Roman"/>
              </a:rPr>
              <a:t>menüsüne tıklandıktan  sonra </a:t>
            </a:r>
            <a:r>
              <a:rPr lang="tr-TR" sz="1800" spc="-5" dirty="0">
                <a:solidFill>
                  <a:srgbClr val="002060"/>
                </a:solidFill>
                <a:latin typeface="Times New Roman"/>
                <a:cs typeface="Times New Roman"/>
              </a:rPr>
              <a:t>aşağıdaki ekran </a:t>
            </a:r>
            <a:r>
              <a:rPr lang="tr-TR" sz="1800" dirty="0">
                <a:solidFill>
                  <a:srgbClr val="002060"/>
                </a:solidFill>
                <a:latin typeface="Times New Roman"/>
                <a:cs typeface="Times New Roman"/>
              </a:rPr>
              <a:t>ile </a:t>
            </a:r>
            <a:r>
              <a:rPr lang="tr-TR" sz="1800" spc="-10" dirty="0">
                <a:solidFill>
                  <a:srgbClr val="002060"/>
                </a:solidFill>
                <a:latin typeface="Times New Roman"/>
                <a:cs typeface="Times New Roman"/>
              </a:rPr>
              <a:t>karşılaşılır. </a:t>
            </a:r>
            <a:r>
              <a:rPr lang="tr-TR" sz="1800" spc="-5" dirty="0">
                <a:solidFill>
                  <a:srgbClr val="002060"/>
                </a:solidFill>
                <a:latin typeface="Times New Roman"/>
                <a:cs typeface="Times New Roman"/>
              </a:rPr>
              <a:t>Kapat düğmesine tekrar basıldığında </a:t>
            </a:r>
            <a:r>
              <a:rPr lang="tr-TR" sz="1800" dirty="0">
                <a:solidFill>
                  <a:srgbClr val="002060"/>
                </a:solidFill>
                <a:latin typeface="Times New Roman"/>
                <a:cs typeface="Times New Roman"/>
              </a:rPr>
              <a:t>bilgisayar  </a:t>
            </a:r>
            <a:r>
              <a:rPr lang="tr-TR" sz="1800" spc="-10" dirty="0">
                <a:solidFill>
                  <a:srgbClr val="002060"/>
                </a:solidFill>
                <a:latin typeface="Times New Roman"/>
                <a:cs typeface="Times New Roman"/>
              </a:rPr>
              <a:t>kapanır, </a:t>
            </a:r>
            <a:r>
              <a:rPr lang="tr-TR" sz="1800" dirty="0">
                <a:solidFill>
                  <a:srgbClr val="002060"/>
                </a:solidFill>
                <a:latin typeface="Times New Roman"/>
                <a:cs typeface="Times New Roman"/>
              </a:rPr>
              <a:t>diğer </a:t>
            </a:r>
            <a:r>
              <a:rPr lang="tr-TR" sz="1800" spc="-5" dirty="0">
                <a:solidFill>
                  <a:srgbClr val="002060"/>
                </a:solidFill>
                <a:latin typeface="Times New Roman"/>
                <a:cs typeface="Times New Roman"/>
              </a:rPr>
              <a:t>seçenekler </a:t>
            </a:r>
            <a:r>
              <a:rPr lang="tr-TR" sz="1800" dirty="0">
                <a:solidFill>
                  <a:srgbClr val="002060"/>
                </a:solidFill>
                <a:latin typeface="Times New Roman"/>
                <a:cs typeface="Times New Roman"/>
              </a:rPr>
              <a:t>için “</a:t>
            </a:r>
            <a:r>
              <a:rPr lang="tr-TR" sz="1800" i="1" dirty="0">
                <a:solidFill>
                  <a:srgbClr val="002060"/>
                </a:solidFill>
                <a:latin typeface="Times New Roman"/>
                <a:cs typeface="Times New Roman"/>
              </a:rPr>
              <a:t>Kapat</a:t>
            </a:r>
            <a:r>
              <a:rPr lang="tr-TR" sz="1800" b="1" dirty="0">
                <a:solidFill>
                  <a:srgbClr val="002060"/>
                </a:solidFill>
                <a:latin typeface="Times New Roman"/>
                <a:cs typeface="Times New Roman"/>
              </a:rPr>
              <a:t>” </a:t>
            </a:r>
            <a:r>
              <a:rPr lang="tr-TR" sz="1800" spc="-5" dirty="0">
                <a:solidFill>
                  <a:srgbClr val="002060"/>
                </a:solidFill>
                <a:latin typeface="Times New Roman"/>
                <a:cs typeface="Times New Roman"/>
              </a:rPr>
              <a:t>yazısının hemen yanındaki </a:t>
            </a:r>
            <a:r>
              <a:rPr lang="tr-TR" sz="1800" dirty="0">
                <a:solidFill>
                  <a:srgbClr val="002060"/>
                </a:solidFill>
                <a:latin typeface="Times New Roman"/>
                <a:cs typeface="Times New Roman"/>
              </a:rPr>
              <a:t>ok işaretine </a:t>
            </a:r>
            <a:r>
              <a:rPr lang="tr-TR" sz="1800" spc="-5" dirty="0">
                <a:solidFill>
                  <a:srgbClr val="002060"/>
                </a:solidFill>
                <a:latin typeface="Times New Roman"/>
                <a:cs typeface="Times New Roman"/>
              </a:rPr>
              <a:t>tıklanır, </a:t>
            </a:r>
            <a:r>
              <a:rPr lang="tr-TR" sz="1800" dirty="0">
                <a:solidFill>
                  <a:srgbClr val="002060"/>
                </a:solidFill>
                <a:latin typeface="Times New Roman"/>
                <a:cs typeface="Times New Roman"/>
              </a:rPr>
              <a:t>bu  </a:t>
            </a:r>
            <a:r>
              <a:rPr lang="tr-TR" sz="1800" spc="-5" dirty="0" smtClean="0">
                <a:solidFill>
                  <a:srgbClr val="002060"/>
                </a:solidFill>
                <a:latin typeface="Times New Roman"/>
                <a:cs typeface="Times New Roman"/>
              </a:rPr>
              <a:t>seçenekler:</a:t>
            </a:r>
            <a:endParaRPr lang="tr-TR" sz="1800" dirty="0">
              <a:solidFill>
                <a:srgbClr val="002060"/>
              </a:solidFill>
              <a:latin typeface="Times New Roman"/>
              <a:cs typeface="Times New Roman"/>
            </a:endParaRPr>
          </a:p>
          <a:p>
            <a:pPr marL="0" marR="5080" indent="0" algn="just">
              <a:lnSpc>
                <a:spcPct val="95700"/>
              </a:lnSpc>
              <a:buNone/>
            </a:pPr>
            <a:r>
              <a:rPr lang="tr-TR" sz="1800" b="1" spc="-5" dirty="0" smtClean="0">
                <a:solidFill>
                  <a:srgbClr val="002060"/>
                </a:solidFill>
                <a:latin typeface="Times New Roman"/>
                <a:cs typeface="Times New Roman"/>
              </a:rPr>
              <a:t>Kullanıcı </a:t>
            </a:r>
            <a:r>
              <a:rPr lang="tr-TR" sz="1800" b="1" spc="-5" dirty="0">
                <a:solidFill>
                  <a:srgbClr val="002060"/>
                </a:solidFill>
                <a:latin typeface="Times New Roman"/>
                <a:cs typeface="Times New Roman"/>
              </a:rPr>
              <a:t>Değiştir: </a:t>
            </a:r>
            <a:r>
              <a:rPr lang="tr-TR" sz="1800" dirty="0">
                <a:solidFill>
                  <a:srgbClr val="002060"/>
                </a:solidFill>
                <a:latin typeface="Times New Roman"/>
                <a:cs typeface="Times New Roman"/>
              </a:rPr>
              <a:t>Aktif </a:t>
            </a:r>
            <a:r>
              <a:rPr lang="tr-TR" sz="1800" spc="-5" dirty="0">
                <a:solidFill>
                  <a:srgbClr val="002060"/>
                </a:solidFill>
                <a:latin typeface="Times New Roman"/>
                <a:cs typeface="Times New Roman"/>
              </a:rPr>
              <a:t>kullanıcının değiştirilmesini</a:t>
            </a:r>
            <a:r>
              <a:rPr lang="tr-TR" sz="1800" spc="40" dirty="0">
                <a:solidFill>
                  <a:srgbClr val="002060"/>
                </a:solidFill>
                <a:latin typeface="Times New Roman"/>
                <a:cs typeface="Times New Roman"/>
              </a:rPr>
              <a:t> </a:t>
            </a:r>
            <a:r>
              <a:rPr lang="tr-TR" sz="1800" spc="-15" dirty="0">
                <a:solidFill>
                  <a:srgbClr val="002060"/>
                </a:solidFill>
                <a:latin typeface="Times New Roman"/>
                <a:cs typeface="Times New Roman"/>
              </a:rPr>
              <a:t>sağlar.</a:t>
            </a:r>
            <a:endParaRPr lang="tr-TR" sz="1800" dirty="0">
              <a:solidFill>
                <a:srgbClr val="002060"/>
              </a:solidFill>
              <a:latin typeface="Times New Roman"/>
              <a:cs typeface="Times New Roman"/>
            </a:endParaRPr>
          </a:p>
          <a:p>
            <a:pPr marL="0" marR="5715" indent="0" algn="just">
              <a:lnSpc>
                <a:spcPct val="100000"/>
              </a:lnSpc>
              <a:spcBef>
                <a:spcPts val="5"/>
              </a:spcBef>
              <a:buNone/>
            </a:pPr>
            <a:r>
              <a:rPr lang="tr-TR" sz="1800" b="1" spc="-5" dirty="0" smtClean="0">
                <a:solidFill>
                  <a:srgbClr val="002060"/>
                </a:solidFill>
                <a:latin typeface="Times New Roman"/>
                <a:cs typeface="Times New Roman"/>
              </a:rPr>
              <a:t>Oturumu </a:t>
            </a:r>
            <a:r>
              <a:rPr lang="tr-TR" sz="1800" b="1" spc="-5" dirty="0">
                <a:solidFill>
                  <a:srgbClr val="002060"/>
                </a:solidFill>
                <a:latin typeface="Times New Roman"/>
                <a:cs typeface="Times New Roman"/>
              </a:rPr>
              <a:t>Kapat: </a:t>
            </a:r>
            <a:r>
              <a:rPr lang="tr-TR" sz="1800" dirty="0">
                <a:solidFill>
                  <a:srgbClr val="002060"/>
                </a:solidFill>
                <a:latin typeface="Times New Roman"/>
                <a:cs typeface="Times New Roman"/>
              </a:rPr>
              <a:t>Aktif kullanıcının oturumu </a:t>
            </a:r>
            <a:r>
              <a:rPr lang="tr-TR" sz="1800" spc="-5" dirty="0">
                <a:solidFill>
                  <a:srgbClr val="002060"/>
                </a:solidFill>
                <a:latin typeface="Times New Roman"/>
                <a:cs typeface="Times New Roman"/>
              </a:rPr>
              <a:t>sonlandırılır, </a:t>
            </a:r>
            <a:r>
              <a:rPr lang="tr-TR" sz="1800" dirty="0">
                <a:solidFill>
                  <a:srgbClr val="002060"/>
                </a:solidFill>
                <a:latin typeface="Times New Roman"/>
                <a:cs typeface="Times New Roman"/>
              </a:rPr>
              <a:t>sistem bir </a:t>
            </a:r>
            <a:r>
              <a:rPr lang="tr-TR" sz="1800" spc="-5" dirty="0">
                <a:solidFill>
                  <a:srgbClr val="002060"/>
                </a:solidFill>
                <a:latin typeface="Times New Roman"/>
                <a:cs typeface="Times New Roman"/>
              </a:rPr>
              <a:t>önceki resimde  görülen açılış </a:t>
            </a:r>
            <a:r>
              <a:rPr lang="tr-TR" sz="1800" dirty="0">
                <a:solidFill>
                  <a:srgbClr val="002060"/>
                </a:solidFill>
                <a:latin typeface="Times New Roman"/>
                <a:cs typeface="Times New Roman"/>
              </a:rPr>
              <a:t>ekranına </a:t>
            </a:r>
            <a:r>
              <a:rPr lang="tr-TR" sz="1800" spc="-5" dirty="0">
                <a:solidFill>
                  <a:srgbClr val="002060"/>
                </a:solidFill>
                <a:latin typeface="Times New Roman"/>
                <a:cs typeface="Times New Roman"/>
              </a:rPr>
              <a:t>geri </a:t>
            </a:r>
            <a:r>
              <a:rPr lang="tr-TR" sz="1800" spc="-15" dirty="0">
                <a:solidFill>
                  <a:srgbClr val="002060"/>
                </a:solidFill>
                <a:latin typeface="Times New Roman"/>
                <a:cs typeface="Times New Roman"/>
              </a:rPr>
              <a:t>döner, </a:t>
            </a:r>
            <a:r>
              <a:rPr lang="tr-TR" sz="1800" spc="-5" dirty="0">
                <a:solidFill>
                  <a:srgbClr val="002060"/>
                </a:solidFill>
                <a:latin typeface="Times New Roman"/>
                <a:cs typeface="Times New Roman"/>
              </a:rPr>
              <a:t>açık olan </a:t>
            </a:r>
            <a:r>
              <a:rPr lang="tr-TR" sz="1800" dirty="0">
                <a:solidFill>
                  <a:srgbClr val="002060"/>
                </a:solidFill>
                <a:latin typeface="Times New Roman"/>
                <a:cs typeface="Times New Roman"/>
              </a:rPr>
              <a:t>uygulama ve </a:t>
            </a:r>
            <a:r>
              <a:rPr lang="tr-TR" sz="1800" spc="-5" dirty="0">
                <a:solidFill>
                  <a:srgbClr val="002060"/>
                </a:solidFill>
                <a:latin typeface="Times New Roman"/>
                <a:cs typeface="Times New Roman"/>
              </a:rPr>
              <a:t>programlar</a:t>
            </a:r>
            <a:r>
              <a:rPr lang="tr-TR" sz="1800" spc="125" dirty="0">
                <a:solidFill>
                  <a:srgbClr val="002060"/>
                </a:solidFill>
                <a:latin typeface="Times New Roman"/>
                <a:cs typeface="Times New Roman"/>
              </a:rPr>
              <a:t> </a:t>
            </a:r>
            <a:r>
              <a:rPr lang="tr-TR" sz="1800" spc="-10" dirty="0" smtClean="0">
                <a:solidFill>
                  <a:srgbClr val="002060"/>
                </a:solidFill>
                <a:latin typeface="Times New Roman"/>
                <a:cs typeface="Times New Roman"/>
              </a:rPr>
              <a:t>kapatılır.</a:t>
            </a:r>
          </a:p>
          <a:p>
            <a:pPr marL="0" marR="5715" indent="0" algn="just">
              <a:lnSpc>
                <a:spcPct val="100000"/>
              </a:lnSpc>
              <a:spcBef>
                <a:spcPts val="5"/>
              </a:spcBef>
              <a:buNone/>
            </a:pPr>
            <a:r>
              <a:rPr lang="tr-TR" sz="1800" b="1" spc="-20" dirty="0" smtClean="0">
                <a:solidFill>
                  <a:srgbClr val="002060"/>
                </a:solidFill>
                <a:latin typeface="Times New Roman"/>
                <a:cs typeface="Times New Roman"/>
              </a:rPr>
              <a:t>Yeniden </a:t>
            </a:r>
            <a:r>
              <a:rPr lang="tr-TR" sz="1800" b="1" dirty="0">
                <a:solidFill>
                  <a:srgbClr val="002060"/>
                </a:solidFill>
                <a:latin typeface="Times New Roman"/>
                <a:cs typeface="Times New Roman"/>
              </a:rPr>
              <a:t>Başlat: </a:t>
            </a:r>
            <a:r>
              <a:rPr lang="tr-TR" sz="1800" spc="-5" dirty="0">
                <a:solidFill>
                  <a:srgbClr val="002060"/>
                </a:solidFill>
                <a:latin typeface="Times New Roman"/>
                <a:cs typeface="Times New Roman"/>
              </a:rPr>
              <a:t>Bilgisayarın kapatılıp yeniden </a:t>
            </a:r>
            <a:r>
              <a:rPr lang="tr-TR" sz="1800" dirty="0">
                <a:solidFill>
                  <a:srgbClr val="002060"/>
                </a:solidFill>
                <a:latin typeface="Times New Roman"/>
                <a:cs typeface="Times New Roman"/>
              </a:rPr>
              <a:t>başlamasını </a:t>
            </a:r>
            <a:r>
              <a:rPr lang="tr-TR" sz="1800" spc="-5" dirty="0">
                <a:solidFill>
                  <a:srgbClr val="002060"/>
                </a:solidFill>
                <a:latin typeface="Times New Roman"/>
                <a:cs typeface="Times New Roman"/>
              </a:rPr>
              <a:t>sağlar (</a:t>
            </a:r>
            <a:r>
              <a:rPr lang="tr-TR" sz="1800" spc="-5" dirty="0" err="1">
                <a:solidFill>
                  <a:srgbClr val="002060"/>
                </a:solidFill>
                <a:latin typeface="Times New Roman"/>
                <a:cs typeface="Times New Roman"/>
              </a:rPr>
              <a:t>resetleme</a:t>
            </a:r>
            <a:r>
              <a:rPr lang="tr-TR" sz="1800" spc="-5" dirty="0">
                <a:solidFill>
                  <a:srgbClr val="002060"/>
                </a:solidFill>
                <a:latin typeface="Times New Roman"/>
                <a:cs typeface="Times New Roman"/>
              </a:rPr>
              <a:t>), genellikle  yeni </a:t>
            </a:r>
            <a:r>
              <a:rPr lang="tr-TR" sz="1800" dirty="0">
                <a:solidFill>
                  <a:srgbClr val="002060"/>
                </a:solidFill>
                <a:latin typeface="Times New Roman"/>
                <a:cs typeface="Times New Roman"/>
              </a:rPr>
              <a:t>bir </a:t>
            </a:r>
            <a:r>
              <a:rPr lang="tr-TR" sz="1800" spc="-5" dirty="0">
                <a:solidFill>
                  <a:srgbClr val="002060"/>
                </a:solidFill>
                <a:latin typeface="Times New Roman"/>
                <a:cs typeface="Times New Roman"/>
              </a:rPr>
              <a:t>program kurulduğunda yada güncelleştirme yapıldığında yeniden başlatma gerekli  </a:t>
            </a:r>
            <a:r>
              <a:rPr lang="tr-TR" sz="1800" spc="-10" dirty="0">
                <a:solidFill>
                  <a:srgbClr val="002060"/>
                </a:solidFill>
                <a:latin typeface="Times New Roman"/>
                <a:cs typeface="Times New Roman"/>
              </a:rPr>
              <a:t>olabilir, </a:t>
            </a:r>
            <a:r>
              <a:rPr lang="tr-TR" sz="1800" spc="-5" dirty="0">
                <a:solidFill>
                  <a:srgbClr val="002060"/>
                </a:solidFill>
                <a:latin typeface="Times New Roman"/>
                <a:cs typeface="Times New Roman"/>
              </a:rPr>
              <a:t>bilgisayarımızın kilitlenmesi durumundaysa </a:t>
            </a:r>
            <a:r>
              <a:rPr lang="tr-TR" sz="1800" b="1" spc="-5" dirty="0">
                <a:solidFill>
                  <a:srgbClr val="002060"/>
                </a:solidFill>
                <a:latin typeface="Times New Roman"/>
                <a:cs typeface="Times New Roman"/>
              </a:rPr>
              <a:t>görev yönetici </a:t>
            </a:r>
            <a:r>
              <a:rPr lang="tr-TR" sz="1800" spc="-5" dirty="0">
                <a:solidFill>
                  <a:srgbClr val="002060"/>
                </a:solidFill>
                <a:latin typeface="Times New Roman"/>
                <a:cs typeface="Times New Roman"/>
              </a:rPr>
              <a:t>kullanılarak yeniden  </a:t>
            </a:r>
            <a:r>
              <a:rPr lang="tr-TR" sz="1800" spc="-10" dirty="0" smtClean="0">
                <a:solidFill>
                  <a:srgbClr val="002060"/>
                </a:solidFill>
                <a:latin typeface="Times New Roman"/>
                <a:cs typeface="Times New Roman"/>
              </a:rPr>
              <a:t>başlatılabilir.</a:t>
            </a:r>
            <a:endParaRPr lang="tr-TR" sz="1800" dirty="0" smtClean="0">
              <a:solidFill>
                <a:srgbClr val="002060"/>
              </a:solidFill>
              <a:latin typeface="Times New Roman"/>
              <a:cs typeface="Times New Roman"/>
            </a:endParaRPr>
          </a:p>
          <a:p>
            <a:pPr marL="0" marR="5715" indent="0" algn="just">
              <a:lnSpc>
                <a:spcPct val="100000"/>
              </a:lnSpc>
              <a:spcBef>
                <a:spcPts val="5"/>
              </a:spcBef>
              <a:buNone/>
            </a:pPr>
            <a:r>
              <a:rPr lang="tr-TR" sz="1800" b="1" dirty="0" smtClean="0">
                <a:solidFill>
                  <a:srgbClr val="002060"/>
                </a:solidFill>
                <a:latin typeface="Times New Roman"/>
                <a:cs typeface="Times New Roman"/>
              </a:rPr>
              <a:t>Uyku</a:t>
            </a:r>
            <a:r>
              <a:rPr lang="tr-TR" sz="1800" b="1" dirty="0">
                <a:solidFill>
                  <a:srgbClr val="002060"/>
                </a:solidFill>
                <a:latin typeface="Times New Roman"/>
                <a:cs typeface="Times New Roman"/>
              </a:rPr>
              <a:t>: </a:t>
            </a:r>
            <a:r>
              <a:rPr lang="tr-TR" sz="1800" spc="-5" dirty="0">
                <a:solidFill>
                  <a:srgbClr val="002060"/>
                </a:solidFill>
                <a:latin typeface="Times New Roman"/>
                <a:cs typeface="Times New Roman"/>
              </a:rPr>
              <a:t>Bilgisayar </a:t>
            </a:r>
            <a:r>
              <a:rPr lang="tr-TR" sz="1800" dirty="0">
                <a:solidFill>
                  <a:srgbClr val="002060"/>
                </a:solidFill>
                <a:latin typeface="Times New Roman"/>
                <a:cs typeface="Times New Roman"/>
              </a:rPr>
              <a:t>uzunca bir süre </a:t>
            </a:r>
            <a:r>
              <a:rPr lang="tr-TR" sz="1800" spc="-5" dirty="0">
                <a:solidFill>
                  <a:srgbClr val="002060"/>
                </a:solidFill>
                <a:latin typeface="Times New Roman"/>
                <a:cs typeface="Times New Roman"/>
              </a:rPr>
              <a:t>kullanılmayacak </a:t>
            </a:r>
            <a:r>
              <a:rPr lang="tr-TR" sz="1800" dirty="0">
                <a:solidFill>
                  <a:srgbClr val="002060"/>
                </a:solidFill>
                <a:latin typeface="Times New Roman"/>
                <a:cs typeface="Times New Roman"/>
              </a:rPr>
              <a:t>ise </a:t>
            </a:r>
            <a:r>
              <a:rPr lang="tr-TR" sz="1800" spc="-5" dirty="0">
                <a:solidFill>
                  <a:srgbClr val="002060"/>
                </a:solidFill>
                <a:latin typeface="Times New Roman"/>
                <a:cs typeface="Times New Roman"/>
              </a:rPr>
              <a:t>uyku </a:t>
            </a:r>
            <a:r>
              <a:rPr lang="tr-TR" sz="1800" dirty="0" err="1">
                <a:solidFill>
                  <a:srgbClr val="002060"/>
                </a:solidFill>
                <a:latin typeface="Times New Roman"/>
                <a:cs typeface="Times New Roman"/>
              </a:rPr>
              <a:t>moduna</a:t>
            </a:r>
            <a:r>
              <a:rPr lang="tr-TR" sz="1800" dirty="0">
                <a:solidFill>
                  <a:srgbClr val="002060"/>
                </a:solidFill>
                <a:latin typeface="Times New Roman"/>
                <a:cs typeface="Times New Roman"/>
              </a:rPr>
              <a:t> alınması </a:t>
            </a:r>
            <a:r>
              <a:rPr lang="tr-TR" sz="1800" spc="-5" dirty="0">
                <a:solidFill>
                  <a:srgbClr val="002060"/>
                </a:solidFill>
                <a:latin typeface="Times New Roman"/>
                <a:cs typeface="Times New Roman"/>
              </a:rPr>
              <a:t>güç yönetimi  açısından önemlidir </a:t>
            </a:r>
            <a:r>
              <a:rPr lang="tr-TR" sz="1800" dirty="0">
                <a:solidFill>
                  <a:srgbClr val="002060"/>
                </a:solidFill>
                <a:latin typeface="Times New Roman"/>
                <a:cs typeface="Times New Roman"/>
              </a:rPr>
              <a:t>özellikle dizüstü </a:t>
            </a:r>
            <a:r>
              <a:rPr lang="tr-TR" sz="1800" spc="-5" dirty="0">
                <a:solidFill>
                  <a:srgbClr val="002060"/>
                </a:solidFill>
                <a:latin typeface="Times New Roman"/>
                <a:cs typeface="Times New Roman"/>
              </a:rPr>
              <a:t>bilgisayarlarda </a:t>
            </a:r>
            <a:r>
              <a:rPr lang="tr-TR" sz="1800" dirty="0">
                <a:solidFill>
                  <a:srgbClr val="002060"/>
                </a:solidFill>
                <a:latin typeface="Times New Roman"/>
                <a:cs typeface="Times New Roman"/>
              </a:rPr>
              <a:t>pil </a:t>
            </a:r>
            <a:r>
              <a:rPr lang="tr-TR" sz="1800" spc="-5" dirty="0">
                <a:solidFill>
                  <a:srgbClr val="002060"/>
                </a:solidFill>
                <a:latin typeface="Times New Roman"/>
                <a:cs typeface="Times New Roman"/>
              </a:rPr>
              <a:t>süresinin </a:t>
            </a:r>
            <a:r>
              <a:rPr lang="tr-TR" sz="1800" dirty="0">
                <a:solidFill>
                  <a:srgbClr val="002060"/>
                </a:solidFill>
                <a:latin typeface="Times New Roman"/>
                <a:cs typeface="Times New Roman"/>
              </a:rPr>
              <a:t>verimli </a:t>
            </a:r>
            <a:r>
              <a:rPr lang="tr-TR" sz="1800" spc="-5" dirty="0">
                <a:solidFill>
                  <a:srgbClr val="002060"/>
                </a:solidFill>
                <a:latin typeface="Times New Roman"/>
                <a:cs typeface="Times New Roman"/>
              </a:rPr>
              <a:t>kullanımı  açısından </a:t>
            </a:r>
            <a:r>
              <a:rPr lang="tr-TR" sz="1800" spc="-10" dirty="0">
                <a:solidFill>
                  <a:srgbClr val="002060"/>
                </a:solidFill>
                <a:latin typeface="Times New Roman"/>
                <a:cs typeface="Times New Roman"/>
              </a:rPr>
              <a:t>önemlidir, </a:t>
            </a:r>
            <a:r>
              <a:rPr lang="tr-TR" sz="1800" spc="-5" dirty="0">
                <a:solidFill>
                  <a:srgbClr val="002060"/>
                </a:solidFill>
                <a:latin typeface="Times New Roman"/>
                <a:cs typeface="Times New Roman"/>
              </a:rPr>
              <a:t>bilgisayar </a:t>
            </a:r>
            <a:r>
              <a:rPr lang="tr-TR" sz="1800" dirty="0">
                <a:solidFill>
                  <a:srgbClr val="002060"/>
                </a:solidFill>
                <a:latin typeface="Times New Roman"/>
                <a:cs typeface="Times New Roman"/>
              </a:rPr>
              <a:t>sistemi belirli bir süre hiç </a:t>
            </a:r>
            <a:r>
              <a:rPr lang="tr-TR" sz="1800" spc="-5" dirty="0">
                <a:solidFill>
                  <a:srgbClr val="002060"/>
                </a:solidFill>
                <a:latin typeface="Times New Roman"/>
                <a:cs typeface="Times New Roman"/>
              </a:rPr>
              <a:t>kullanılmadığı </a:t>
            </a:r>
            <a:r>
              <a:rPr lang="tr-TR" sz="1800" dirty="0">
                <a:solidFill>
                  <a:srgbClr val="002060"/>
                </a:solidFill>
                <a:latin typeface="Times New Roman"/>
                <a:cs typeface="Times New Roman"/>
              </a:rPr>
              <a:t>zaman </a:t>
            </a:r>
            <a:r>
              <a:rPr lang="tr-TR" sz="1800" spc="-5" dirty="0">
                <a:solidFill>
                  <a:srgbClr val="002060"/>
                </a:solidFill>
                <a:latin typeface="Times New Roman"/>
                <a:cs typeface="Times New Roman"/>
              </a:rPr>
              <a:t>otomatik  olarak </a:t>
            </a:r>
            <a:r>
              <a:rPr lang="tr-TR" sz="1800" b="1" spc="-5" dirty="0">
                <a:solidFill>
                  <a:srgbClr val="002060"/>
                </a:solidFill>
                <a:latin typeface="Times New Roman"/>
                <a:cs typeface="Times New Roman"/>
              </a:rPr>
              <a:t>uyku </a:t>
            </a:r>
            <a:r>
              <a:rPr lang="tr-TR" sz="1800" dirty="0" err="1">
                <a:solidFill>
                  <a:srgbClr val="002060"/>
                </a:solidFill>
                <a:latin typeface="Times New Roman"/>
                <a:cs typeface="Times New Roman"/>
              </a:rPr>
              <a:t>moduna</a:t>
            </a:r>
            <a:r>
              <a:rPr lang="tr-TR" sz="1800" dirty="0">
                <a:solidFill>
                  <a:srgbClr val="002060"/>
                </a:solidFill>
                <a:latin typeface="Times New Roman"/>
                <a:cs typeface="Times New Roman"/>
              </a:rPr>
              <a:t> </a:t>
            </a:r>
            <a:r>
              <a:rPr lang="tr-TR" sz="1800" spc="-5" dirty="0">
                <a:solidFill>
                  <a:srgbClr val="002060"/>
                </a:solidFill>
                <a:latin typeface="Times New Roman"/>
                <a:cs typeface="Times New Roman"/>
              </a:rPr>
              <a:t>geçecek şekilde ayarlanabilir.(denetim </a:t>
            </a:r>
            <a:r>
              <a:rPr lang="tr-TR" sz="1800" dirty="0">
                <a:solidFill>
                  <a:srgbClr val="002060"/>
                </a:solidFill>
                <a:latin typeface="Times New Roman"/>
                <a:cs typeface="Times New Roman"/>
              </a:rPr>
              <a:t>masası konusunda  </a:t>
            </a:r>
            <a:r>
              <a:rPr lang="tr-TR" sz="1800" spc="-5" dirty="0">
                <a:solidFill>
                  <a:srgbClr val="002060"/>
                </a:solidFill>
                <a:latin typeface="Times New Roman"/>
                <a:cs typeface="Times New Roman"/>
              </a:rPr>
              <a:t>değinilecek)</a:t>
            </a:r>
            <a:endParaRPr lang="tr-TR" sz="1800" dirty="0">
              <a:solidFill>
                <a:srgbClr val="002060"/>
              </a:solidFill>
              <a:latin typeface="Times New Roman"/>
              <a:cs typeface="Times New Roman"/>
            </a:endParaRPr>
          </a:p>
          <a:p>
            <a:pPr marL="0" marR="5715" indent="0" algn="just">
              <a:lnSpc>
                <a:spcPct val="100000"/>
              </a:lnSpc>
              <a:spcBef>
                <a:spcPts val="5"/>
              </a:spcBef>
              <a:buNone/>
            </a:pPr>
            <a:endParaRPr lang="tr-TR" sz="1800" dirty="0">
              <a:solidFill>
                <a:srgbClr val="002060"/>
              </a:solidFill>
              <a:latin typeface="Times New Roman"/>
              <a:cs typeface="Times New Roman"/>
            </a:endParaRPr>
          </a:p>
        </p:txBody>
      </p:sp>
    </p:spTree>
    <p:extLst>
      <p:ext uri="{BB962C8B-B14F-4D97-AF65-F5344CB8AC3E}">
        <p14:creationId xmlns:p14="http://schemas.microsoft.com/office/powerpoint/2010/main" val="121303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941716"/>
            <a:ext cx="4653329" cy="3649459"/>
          </a:xfrm>
        </p:spPr>
        <p:txBody>
          <a:bodyPr>
            <a:normAutofit fontScale="92500" lnSpcReduction="10000"/>
          </a:bodyPr>
          <a:lstStyle/>
          <a:p>
            <a:pPr marL="0" indent="0">
              <a:lnSpc>
                <a:spcPct val="120000"/>
              </a:lnSpc>
              <a:spcBef>
                <a:spcPts val="600"/>
              </a:spcBef>
              <a:buNone/>
            </a:pPr>
            <a:r>
              <a:rPr lang="tr-TR" sz="1800" b="1" spc="-5" dirty="0">
                <a:solidFill>
                  <a:srgbClr val="002060"/>
                </a:solidFill>
                <a:latin typeface="Times New Roman"/>
                <a:cs typeface="Times New Roman"/>
              </a:rPr>
              <a:t>Dizin Oluşturma</a:t>
            </a:r>
            <a:r>
              <a:rPr lang="tr-TR" sz="1800" b="1" spc="-10" dirty="0">
                <a:solidFill>
                  <a:srgbClr val="002060"/>
                </a:solidFill>
                <a:latin typeface="Times New Roman"/>
                <a:cs typeface="Times New Roman"/>
              </a:rPr>
              <a:t> </a:t>
            </a:r>
            <a:r>
              <a:rPr lang="tr-TR" sz="1800" b="1" spc="-5" dirty="0">
                <a:solidFill>
                  <a:srgbClr val="002060"/>
                </a:solidFill>
                <a:latin typeface="Times New Roman"/>
                <a:cs typeface="Times New Roman"/>
              </a:rPr>
              <a:t>Seçenekleri</a:t>
            </a:r>
            <a:r>
              <a:rPr lang="tr-TR" sz="1600" spc="-5" dirty="0">
                <a:solidFill>
                  <a:srgbClr val="002060"/>
                </a:solidFill>
                <a:latin typeface="Times New Roman"/>
                <a:cs typeface="Times New Roman"/>
              </a:rPr>
              <a:t>:</a:t>
            </a:r>
            <a:endParaRPr lang="tr-TR" sz="1600" dirty="0">
              <a:solidFill>
                <a:srgbClr val="002060"/>
              </a:solidFill>
              <a:latin typeface="Times New Roman"/>
              <a:cs typeface="Times New Roman"/>
            </a:endParaRPr>
          </a:p>
          <a:p>
            <a:pPr marL="12700" marR="5080" indent="0" algn="just">
              <a:lnSpc>
                <a:spcPct val="120000"/>
              </a:lnSpc>
              <a:spcBef>
                <a:spcPts val="600"/>
              </a:spcBef>
              <a:buNone/>
            </a:pPr>
            <a:r>
              <a:rPr lang="tr-TR" sz="1600" spc="-10" dirty="0" smtClean="0">
                <a:solidFill>
                  <a:srgbClr val="002060"/>
                </a:solidFill>
                <a:latin typeface="Times New Roman"/>
                <a:cs typeface="Times New Roman"/>
              </a:rPr>
              <a:t>Windows </a:t>
            </a:r>
            <a:r>
              <a:rPr lang="tr-TR" sz="1600" spc="-5" dirty="0">
                <a:solidFill>
                  <a:srgbClr val="002060"/>
                </a:solidFill>
                <a:latin typeface="Times New Roman"/>
                <a:cs typeface="Times New Roman"/>
              </a:rPr>
              <a:t>7'de </a:t>
            </a:r>
            <a:r>
              <a:rPr lang="tr-TR" sz="1600" dirty="0">
                <a:solidFill>
                  <a:srgbClr val="002060"/>
                </a:solidFill>
                <a:latin typeface="Times New Roman"/>
                <a:cs typeface="Times New Roman"/>
              </a:rPr>
              <a:t>ki </a:t>
            </a:r>
            <a:r>
              <a:rPr lang="tr-TR" sz="1600" spc="-5" dirty="0">
                <a:solidFill>
                  <a:srgbClr val="002060"/>
                </a:solidFill>
                <a:latin typeface="Times New Roman"/>
                <a:cs typeface="Times New Roman"/>
              </a:rPr>
              <a:t>en </a:t>
            </a:r>
            <a:r>
              <a:rPr lang="tr-TR" sz="1600" dirty="0">
                <a:solidFill>
                  <a:srgbClr val="002060"/>
                </a:solidFill>
                <a:latin typeface="Times New Roman"/>
                <a:cs typeface="Times New Roman"/>
              </a:rPr>
              <a:t>önemli </a:t>
            </a:r>
            <a:r>
              <a:rPr lang="tr-TR" sz="1600" spc="-5" dirty="0">
                <a:solidFill>
                  <a:srgbClr val="002060"/>
                </a:solidFill>
                <a:latin typeface="Times New Roman"/>
                <a:cs typeface="Times New Roman"/>
              </a:rPr>
              <a:t>özelliklerden </a:t>
            </a:r>
            <a:r>
              <a:rPr lang="tr-TR" sz="1600" spc="-10" dirty="0">
                <a:solidFill>
                  <a:srgbClr val="002060"/>
                </a:solidFill>
                <a:latin typeface="Times New Roman"/>
                <a:cs typeface="Times New Roman"/>
              </a:rPr>
              <a:t>biridir, </a:t>
            </a:r>
            <a:r>
              <a:rPr lang="tr-TR" sz="1600" dirty="0">
                <a:solidFill>
                  <a:srgbClr val="002060"/>
                </a:solidFill>
                <a:latin typeface="Times New Roman"/>
                <a:cs typeface="Times New Roman"/>
              </a:rPr>
              <a:t>daha önceki bölümlerde </a:t>
            </a:r>
            <a:r>
              <a:rPr lang="tr-TR" sz="1600" spc="-5" dirty="0">
                <a:solidFill>
                  <a:srgbClr val="002060"/>
                </a:solidFill>
                <a:latin typeface="Times New Roman"/>
                <a:cs typeface="Times New Roman"/>
              </a:rPr>
              <a:t>başlat  </a:t>
            </a:r>
            <a:r>
              <a:rPr lang="tr-TR" sz="1600" dirty="0">
                <a:solidFill>
                  <a:srgbClr val="002060"/>
                </a:solidFill>
                <a:latin typeface="Times New Roman"/>
                <a:cs typeface="Times New Roman"/>
              </a:rPr>
              <a:t>menüsünde bulunan </a:t>
            </a:r>
            <a:r>
              <a:rPr lang="tr-TR" sz="1600" spc="-5" dirty="0">
                <a:solidFill>
                  <a:srgbClr val="002060"/>
                </a:solidFill>
                <a:latin typeface="Times New Roman"/>
                <a:cs typeface="Times New Roman"/>
              </a:rPr>
              <a:t>“</a:t>
            </a:r>
            <a:r>
              <a:rPr lang="tr-TR" sz="1600" i="1" spc="-5" dirty="0">
                <a:solidFill>
                  <a:srgbClr val="002060"/>
                </a:solidFill>
                <a:latin typeface="Times New Roman"/>
                <a:cs typeface="Times New Roman"/>
              </a:rPr>
              <a:t>Programları veya </a:t>
            </a:r>
            <a:r>
              <a:rPr lang="tr-TR" sz="1600" i="1" dirty="0">
                <a:solidFill>
                  <a:srgbClr val="002060"/>
                </a:solidFill>
                <a:latin typeface="Times New Roman"/>
                <a:cs typeface="Times New Roman"/>
              </a:rPr>
              <a:t>dosyaları ara</a:t>
            </a:r>
            <a:r>
              <a:rPr lang="tr-TR" sz="1600" dirty="0">
                <a:solidFill>
                  <a:srgbClr val="002060"/>
                </a:solidFill>
                <a:latin typeface="Times New Roman"/>
                <a:cs typeface="Times New Roman"/>
              </a:rPr>
              <a:t>” </a:t>
            </a:r>
            <a:r>
              <a:rPr lang="tr-TR" sz="1600" spc="-5" dirty="0">
                <a:solidFill>
                  <a:srgbClr val="002060"/>
                </a:solidFill>
                <a:latin typeface="Times New Roman"/>
                <a:cs typeface="Times New Roman"/>
              </a:rPr>
              <a:t>arama </a:t>
            </a:r>
            <a:r>
              <a:rPr lang="tr-TR" sz="1600" dirty="0">
                <a:solidFill>
                  <a:srgbClr val="002060"/>
                </a:solidFill>
                <a:latin typeface="Times New Roman"/>
                <a:cs typeface="Times New Roman"/>
              </a:rPr>
              <a:t>kutusuna </a:t>
            </a:r>
            <a:r>
              <a:rPr lang="tr-TR" sz="1600" spc="-5" dirty="0">
                <a:solidFill>
                  <a:srgbClr val="002060"/>
                </a:solidFill>
                <a:latin typeface="Times New Roman"/>
                <a:cs typeface="Times New Roman"/>
              </a:rPr>
              <a:t>çalıştırılmak  istenen program adı </a:t>
            </a:r>
            <a:r>
              <a:rPr lang="tr-TR" sz="1600" spc="-15" dirty="0">
                <a:solidFill>
                  <a:srgbClr val="002060"/>
                </a:solidFill>
                <a:latin typeface="Times New Roman"/>
                <a:cs typeface="Times New Roman"/>
              </a:rPr>
              <a:t>ya </a:t>
            </a:r>
            <a:r>
              <a:rPr lang="tr-TR" sz="1600" dirty="0">
                <a:solidFill>
                  <a:srgbClr val="002060"/>
                </a:solidFill>
                <a:latin typeface="Times New Roman"/>
                <a:cs typeface="Times New Roman"/>
              </a:rPr>
              <a:t>da </a:t>
            </a:r>
            <a:r>
              <a:rPr lang="tr-TR" sz="1600" spc="-5" dirty="0">
                <a:solidFill>
                  <a:srgbClr val="002060"/>
                </a:solidFill>
                <a:latin typeface="Times New Roman"/>
                <a:cs typeface="Times New Roman"/>
              </a:rPr>
              <a:t>aranmak </a:t>
            </a:r>
            <a:r>
              <a:rPr lang="tr-TR" sz="1600" dirty="0">
                <a:solidFill>
                  <a:srgbClr val="002060"/>
                </a:solidFill>
                <a:latin typeface="Times New Roman"/>
                <a:cs typeface="Times New Roman"/>
              </a:rPr>
              <a:t>istenen </a:t>
            </a:r>
            <a:r>
              <a:rPr lang="tr-TR" sz="1600" spc="-5" dirty="0">
                <a:solidFill>
                  <a:srgbClr val="002060"/>
                </a:solidFill>
                <a:latin typeface="Times New Roman"/>
                <a:cs typeface="Times New Roman"/>
              </a:rPr>
              <a:t>dosya </a:t>
            </a:r>
            <a:r>
              <a:rPr lang="tr-TR" sz="1600" dirty="0">
                <a:solidFill>
                  <a:srgbClr val="002060"/>
                </a:solidFill>
                <a:latin typeface="Times New Roman"/>
                <a:cs typeface="Times New Roman"/>
              </a:rPr>
              <a:t>adı; </a:t>
            </a:r>
            <a:r>
              <a:rPr lang="tr-TR" sz="1600" spc="-5" dirty="0">
                <a:solidFill>
                  <a:srgbClr val="002060"/>
                </a:solidFill>
                <a:latin typeface="Times New Roman"/>
                <a:cs typeface="Times New Roman"/>
              </a:rPr>
              <a:t>tamamı </a:t>
            </a:r>
            <a:r>
              <a:rPr lang="tr-TR" sz="1600" spc="-15" dirty="0">
                <a:solidFill>
                  <a:srgbClr val="002060"/>
                </a:solidFill>
                <a:latin typeface="Times New Roman"/>
                <a:cs typeface="Times New Roman"/>
              </a:rPr>
              <a:t>ya </a:t>
            </a:r>
            <a:r>
              <a:rPr lang="tr-TR" sz="1600" dirty="0">
                <a:solidFill>
                  <a:srgbClr val="002060"/>
                </a:solidFill>
                <a:latin typeface="Times New Roman"/>
                <a:cs typeface="Times New Roman"/>
              </a:rPr>
              <a:t>da bir kısmı </a:t>
            </a:r>
            <a:r>
              <a:rPr lang="tr-TR" sz="1600" spc="-5" dirty="0">
                <a:solidFill>
                  <a:srgbClr val="002060"/>
                </a:solidFill>
                <a:latin typeface="Times New Roman"/>
                <a:cs typeface="Times New Roman"/>
              </a:rPr>
              <a:t>yazılarak  </a:t>
            </a:r>
            <a:r>
              <a:rPr lang="tr-TR" sz="1600" dirty="0">
                <a:solidFill>
                  <a:srgbClr val="002060"/>
                </a:solidFill>
                <a:latin typeface="Times New Roman"/>
                <a:cs typeface="Times New Roman"/>
              </a:rPr>
              <a:t>kısa zaman </a:t>
            </a:r>
            <a:r>
              <a:rPr lang="tr-TR" sz="1600" spc="-5" dirty="0">
                <a:solidFill>
                  <a:srgbClr val="002060"/>
                </a:solidFill>
                <a:latin typeface="Times New Roman"/>
                <a:cs typeface="Times New Roman"/>
              </a:rPr>
              <a:t>içerisinde sonuçların kullanıcıya iletildiği </a:t>
            </a:r>
            <a:r>
              <a:rPr lang="tr-TR" sz="1600" spc="-10" dirty="0">
                <a:solidFill>
                  <a:srgbClr val="002060"/>
                </a:solidFill>
                <a:latin typeface="Times New Roman"/>
                <a:cs typeface="Times New Roman"/>
              </a:rPr>
              <a:t>incelenmişti(Aynı </a:t>
            </a:r>
            <a:r>
              <a:rPr lang="tr-TR" sz="1600" spc="-5" dirty="0">
                <a:solidFill>
                  <a:srgbClr val="002060"/>
                </a:solidFill>
                <a:latin typeface="Times New Roman"/>
                <a:cs typeface="Times New Roman"/>
              </a:rPr>
              <a:t>işlem </a:t>
            </a:r>
            <a:r>
              <a:rPr lang="tr-TR" sz="1600" dirty="0" smtClean="0">
                <a:solidFill>
                  <a:srgbClr val="002060"/>
                </a:solidFill>
                <a:latin typeface="Times New Roman"/>
                <a:cs typeface="Times New Roman"/>
              </a:rPr>
              <a:t>Windows </a:t>
            </a:r>
            <a:r>
              <a:rPr lang="tr-TR" sz="1600" spc="5" dirty="0" err="1">
                <a:solidFill>
                  <a:srgbClr val="002060"/>
                </a:solidFill>
                <a:latin typeface="Times New Roman"/>
                <a:cs typeface="Times New Roman"/>
              </a:rPr>
              <a:t>xp</a:t>
            </a:r>
            <a:r>
              <a:rPr lang="tr-TR" sz="1600" spc="5" dirty="0">
                <a:solidFill>
                  <a:srgbClr val="002060"/>
                </a:solidFill>
                <a:latin typeface="Times New Roman"/>
                <a:cs typeface="Times New Roman"/>
              </a:rPr>
              <a:t>  </a:t>
            </a:r>
            <a:r>
              <a:rPr lang="tr-TR" sz="1600" spc="-5" dirty="0">
                <a:solidFill>
                  <a:srgbClr val="002060"/>
                </a:solidFill>
                <a:latin typeface="Times New Roman"/>
                <a:cs typeface="Times New Roman"/>
              </a:rPr>
              <a:t>işletim sisteminde </a:t>
            </a:r>
            <a:r>
              <a:rPr lang="tr-TR" sz="1600" dirty="0">
                <a:solidFill>
                  <a:srgbClr val="002060"/>
                </a:solidFill>
                <a:latin typeface="Times New Roman"/>
                <a:cs typeface="Times New Roman"/>
              </a:rPr>
              <a:t>bunun </a:t>
            </a:r>
            <a:r>
              <a:rPr lang="tr-TR" sz="1600" spc="-5" dirty="0">
                <a:solidFill>
                  <a:srgbClr val="002060"/>
                </a:solidFill>
                <a:latin typeface="Times New Roman"/>
                <a:cs typeface="Times New Roman"/>
              </a:rPr>
              <a:t>yerine başlat </a:t>
            </a:r>
            <a:r>
              <a:rPr lang="tr-TR" sz="1600" dirty="0">
                <a:solidFill>
                  <a:srgbClr val="002060"/>
                </a:solidFill>
                <a:latin typeface="Times New Roman"/>
                <a:cs typeface="Times New Roman"/>
              </a:rPr>
              <a:t>menüsünde “</a:t>
            </a:r>
            <a:r>
              <a:rPr lang="tr-TR" sz="1600" i="1" dirty="0">
                <a:solidFill>
                  <a:srgbClr val="002060"/>
                </a:solidFill>
                <a:latin typeface="Times New Roman"/>
                <a:cs typeface="Times New Roman"/>
              </a:rPr>
              <a:t>ara</a:t>
            </a:r>
            <a:r>
              <a:rPr lang="tr-TR" sz="1600" dirty="0">
                <a:solidFill>
                  <a:srgbClr val="002060"/>
                </a:solidFill>
                <a:latin typeface="Times New Roman"/>
                <a:cs typeface="Times New Roman"/>
              </a:rPr>
              <a:t>” </a:t>
            </a:r>
            <a:r>
              <a:rPr lang="tr-TR" sz="1600" spc="-5" dirty="0">
                <a:solidFill>
                  <a:srgbClr val="002060"/>
                </a:solidFill>
                <a:latin typeface="Times New Roman"/>
                <a:cs typeface="Times New Roman"/>
              </a:rPr>
              <a:t>seçeneği kullanılarak belirli  </a:t>
            </a:r>
            <a:r>
              <a:rPr lang="tr-TR" sz="1600" spc="-5" dirty="0" smtClean="0">
                <a:solidFill>
                  <a:srgbClr val="002060"/>
                </a:solidFill>
                <a:latin typeface="Times New Roman"/>
                <a:cs typeface="Times New Roman"/>
              </a:rPr>
              <a:t>kriterlere </a:t>
            </a:r>
            <a:r>
              <a:rPr lang="tr-TR" sz="1600" spc="-5" dirty="0">
                <a:solidFill>
                  <a:srgbClr val="002060"/>
                </a:solidFill>
                <a:latin typeface="Times New Roman"/>
                <a:cs typeface="Times New Roman"/>
              </a:rPr>
              <a:t>göre arama yapılmaktaydı, </a:t>
            </a:r>
            <a:r>
              <a:rPr lang="tr-TR" sz="1600" dirty="0">
                <a:solidFill>
                  <a:srgbClr val="002060"/>
                </a:solidFill>
                <a:latin typeface="Times New Roman"/>
                <a:cs typeface="Times New Roman"/>
              </a:rPr>
              <a:t>bu </a:t>
            </a:r>
            <a:r>
              <a:rPr lang="tr-TR" sz="1600" spc="-5" dirty="0">
                <a:solidFill>
                  <a:srgbClr val="002060"/>
                </a:solidFill>
                <a:latin typeface="Times New Roman"/>
                <a:cs typeface="Times New Roman"/>
              </a:rPr>
              <a:t>işlem </a:t>
            </a:r>
            <a:r>
              <a:rPr lang="tr-TR" sz="1600" dirty="0">
                <a:solidFill>
                  <a:srgbClr val="002060"/>
                </a:solidFill>
                <a:latin typeface="Times New Roman"/>
                <a:cs typeface="Times New Roman"/>
              </a:rPr>
              <a:t>disk </a:t>
            </a:r>
            <a:r>
              <a:rPr lang="tr-TR" sz="1600" spc="-5" dirty="0">
                <a:solidFill>
                  <a:srgbClr val="002060"/>
                </a:solidFill>
                <a:latin typeface="Times New Roman"/>
                <a:cs typeface="Times New Roman"/>
              </a:rPr>
              <a:t>üzerindeki dosya sayısına </a:t>
            </a:r>
            <a:r>
              <a:rPr lang="tr-TR" sz="1600" dirty="0">
                <a:solidFill>
                  <a:srgbClr val="002060"/>
                </a:solidFill>
                <a:latin typeface="Times New Roman"/>
                <a:cs typeface="Times New Roman"/>
              </a:rPr>
              <a:t>ve </a:t>
            </a:r>
            <a:r>
              <a:rPr lang="tr-TR" sz="1600" spc="-5" dirty="0">
                <a:solidFill>
                  <a:srgbClr val="002060"/>
                </a:solidFill>
                <a:latin typeface="Times New Roman"/>
                <a:cs typeface="Times New Roman"/>
              </a:rPr>
              <a:t>arama  kriterlerine göre </a:t>
            </a:r>
            <a:r>
              <a:rPr lang="tr-TR" sz="1600" dirty="0">
                <a:solidFill>
                  <a:srgbClr val="002060"/>
                </a:solidFill>
                <a:latin typeface="Times New Roman"/>
                <a:cs typeface="Times New Roman"/>
              </a:rPr>
              <a:t>değişken bir süre almaktaydı). </a:t>
            </a:r>
            <a:r>
              <a:rPr lang="tr-TR" sz="1600" spc="-10" dirty="0">
                <a:solidFill>
                  <a:srgbClr val="002060"/>
                </a:solidFill>
                <a:latin typeface="Times New Roman"/>
                <a:cs typeface="Times New Roman"/>
              </a:rPr>
              <a:t>Windows </a:t>
            </a:r>
            <a:r>
              <a:rPr lang="tr-TR" sz="1600" spc="-5" dirty="0">
                <a:solidFill>
                  <a:srgbClr val="002060"/>
                </a:solidFill>
                <a:latin typeface="Times New Roman"/>
                <a:cs typeface="Times New Roman"/>
              </a:rPr>
              <a:t>7'nin arama sonuçlarını çok hızlı  </a:t>
            </a:r>
            <a:r>
              <a:rPr lang="tr-TR" sz="1600" dirty="0">
                <a:solidFill>
                  <a:srgbClr val="002060"/>
                </a:solidFill>
                <a:latin typeface="Times New Roman"/>
                <a:cs typeface="Times New Roman"/>
              </a:rPr>
              <a:t>bir </a:t>
            </a:r>
            <a:r>
              <a:rPr lang="tr-TR" sz="1600" spc="-5" dirty="0">
                <a:solidFill>
                  <a:srgbClr val="002060"/>
                </a:solidFill>
                <a:latin typeface="Times New Roman"/>
                <a:cs typeface="Times New Roman"/>
              </a:rPr>
              <a:t>şekilde sunması dizin hizmetleri sayesinde gerçekleşmektedir, </a:t>
            </a:r>
            <a:endParaRPr lang="tr-TR" sz="1600" dirty="0">
              <a:solidFill>
                <a:srgbClr val="002060"/>
              </a:solidFill>
              <a:latin typeface="Times New Roman"/>
              <a:cs typeface="Times New Roman"/>
            </a:endParaRPr>
          </a:p>
        </p:txBody>
      </p:sp>
      <p:sp>
        <p:nvSpPr>
          <p:cNvPr id="4" name="object 3"/>
          <p:cNvSpPr/>
          <p:nvPr/>
        </p:nvSpPr>
        <p:spPr>
          <a:xfrm>
            <a:off x="5921558" y="1961457"/>
            <a:ext cx="5410993" cy="360997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81764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933657"/>
            <a:ext cx="5620043" cy="3596705"/>
          </a:xfrm>
        </p:spPr>
        <p:txBody>
          <a:bodyPr>
            <a:normAutofit fontScale="77500" lnSpcReduction="20000"/>
          </a:bodyPr>
          <a:lstStyle/>
          <a:p>
            <a:pPr marL="0" indent="0">
              <a:lnSpc>
                <a:spcPct val="120000"/>
              </a:lnSpc>
              <a:spcBef>
                <a:spcPts val="600"/>
              </a:spcBef>
              <a:buNone/>
            </a:pPr>
            <a:r>
              <a:rPr lang="tr-TR" b="1" dirty="0">
                <a:solidFill>
                  <a:srgbClr val="002060"/>
                </a:solidFill>
                <a:latin typeface="Times New Roman"/>
                <a:cs typeface="Times New Roman"/>
              </a:rPr>
              <a:t>Güç</a:t>
            </a:r>
            <a:r>
              <a:rPr lang="tr-TR" b="1" spc="-50" dirty="0">
                <a:solidFill>
                  <a:srgbClr val="002060"/>
                </a:solidFill>
                <a:latin typeface="Times New Roman"/>
                <a:cs typeface="Times New Roman"/>
              </a:rPr>
              <a:t> </a:t>
            </a:r>
            <a:r>
              <a:rPr lang="tr-TR" b="1" spc="-5" dirty="0" smtClean="0">
                <a:solidFill>
                  <a:srgbClr val="002060"/>
                </a:solidFill>
                <a:latin typeface="Times New Roman"/>
                <a:cs typeface="Times New Roman"/>
              </a:rPr>
              <a:t>Seçenekleri</a:t>
            </a:r>
            <a:endParaRPr lang="tr-TR" sz="2400" dirty="0">
              <a:solidFill>
                <a:srgbClr val="002060"/>
              </a:solidFill>
              <a:latin typeface="Times New Roman"/>
              <a:cs typeface="Times New Roman"/>
            </a:endParaRPr>
          </a:p>
          <a:p>
            <a:pPr marL="12700" marR="5080" indent="0" algn="just">
              <a:lnSpc>
                <a:spcPct val="120000"/>
              </a:lnSpc>
              <a:spcBef>
                <a:spcPts val="600"/>
              </a:spcBef>
              <a:buNone/>
            </a:pPr>
            <a:r>
              <a:rPr lang="tr-TR" spc="-5" dirty="0">
                <a:solidFill>
                  <a:srgbClr val="002060"/>
                </a:solidFill>
                <a:latin typeface="Times New Roman"/>
                <a:cs typeface="Times New Roman"/>
              </a:rPr>
              <a:t>Enerji tasarrufu </a:t>
            </a:r>
            <a:r>
              <a:rPr lang="tr-TR" dirty="0">
                <a:solidFill>
                  <a:srgbClr val="002060"/>
                </a:solidFill>
                <a:latin typeface="Times New Roman"/>
                <a:cs typeface="Times New Roman"/>
              </a:rPr>
              <a:t>ve </a:t>
            </a:r>
            <a:r>
              <a:rPr lang="tr-TR" spc="-5" dirty="0">
                <a:solidFill>
                  <a:srgbClr val="002060"/>
                </a:solidFill>
                <a:latin typeface="Times New Roman"/>
                <a:cs typeface="Times New Roman"/>
              </a:rPr>
              <a:t>Performans </a:t>
            </a:r>
            <a:r>
              <a:rPr lang="tr-TR" dirty="0">
                <a:solidFill>
                  <a:srgbClr val="002060"/>
                </a:solidFill>
                <a:latin typeface="Times New Roman"/>
                <a:cs typeface="Times New Roman"/>
              </a:rPr>
              <a:t>için </a:t>
            </a:r>
            <a:r>
              <a:rPr lang="tr-TR" spc="-5" dirty="0">
                <a:solidFill>
                  <a:srgbClr val="002060"/>
                </a:solidFill>
                <a:latin typeface="Times New Roman"/>
                <a:cs typeface="Times New Roman"/>
              </a:rPr>
              <a:t>bilgisayarın </a:t>
            </a:r>
            <a:r>
              <a:rPr lang="tr-TR" dirty="0">
                <a:solidFill>
                  <a:srgbClr val="002060"/>
                </a:solidFill>
                <a:latin typeface="Times New Roman"/>
                <a:cs typeface="Times New Roman"/>
              </a:rPr>
              <a:t>güç </a:t>
            </a:r>
            <a:r>
              <a:rPr lang="tr-TR" spc="-5" dirty="0">
                <a:solidFill>
                  <a:srgbClr val="002060"/>
                </a:solidFill>
                <a:latin typeface="Times New Roman"/>
                <a:cs typeface="Times New Roman"/>
              </a:rPr>
              <a:t>kaynaklarını nasıl yönettiğinin  görülmesini </a:t>
            </a:r>
            <a:r>
              <a:rPr lang="tr-TR" dirty="0">
                <a:solidFill>
                  <a:srgbClr val="002060"/>
                </a:solidFill>
                <a:latin typeface="Times New Roman"/>
                <a:cs typeface="Times New Roman"/>
              </a:rPr>
              <a:t>ve </a:t>
            </a:r>
            <a:r>
              <a:rPr lang="tr-TR" spc="-5" dirty="0">
                <a:solidFill>
                  <a:srgbClr val="002060"/>
                </a:solidFill>
                <a:latin typeface="Times New Roman"/>
                <a:cs typeface="Times New Roman"/>
              </a:rPr>
              <a:t>değiştirilmesini </a:t>
            </a:r>
            <a:r>
              <a:rPr lang="tr-TR" spc="-15" dirty="0">
                <a:solidFill>
                  <a:srgbClr val="002060"/>
                </a:solidFill>
                <a:latin typeface="Times New Roman"/>
                <a:cs typeface="Times New Roman"/>
              </a:rPr>
              <a:t>sağlar, </a:t>
            </a:r>
            <a:r>
              <a:rPr lang="tr-TR" dirty="0">
                <a:solidFill>
                  <a:srgbClr val="002060"/>
                </a:solidFill>
                <a:latin typeface="Times New Roman"/>
                <a:cs typeface="Times New Roman"/>
              </a:rPr>
              <a:t>özellikle dizüstü </a:t>
            </a:r>
            <a:r>
              <a:rPr lang="tr-TR" spc="-5" dirty="0">
                <a:solidFill>
                  <a:srgbClr val="002060"/>
                </a:solidFill>
                <a:latin typeface="Times New Roman"/>
                <a:cs typeface="Times New Roman"/>
              </a:rPr>
              <a:t>bilgisayar kullanırken </a:t>
            </a:r>
            <a:r>
              <a:rPr lang="tr-TR" dirty="0">
                <a:solidFill>
                  <a:srgbClr val="002060"/>
                </a:solidFill>
                <a:latin typeface="Times New Roman"/>
                <a:cs typeface="Times New Roman"/>
              </a:rPr>
              <a:t>pil </a:t>
            </a:r>
            <a:r>
              <a:rPr lang="tr-TR" spc="-5" dirty="0">
                <a:solidFill>
                  <a:srgbClr val="002060"/>
                </a:solidFill>
                <a:latin typeface="Times New Roman"/>
                <a:cs typeface="Times New Roman"/>
              </a:rPr>
              <a:t>süresinin  verimli kullanımı açısından </a:t>
            </a:r>
            <a:r>
              <a:rPr lang="tr-TR" dirty="0">
                <a:solidFill>
                  <a:srgbClr val="002060"/>
                </a:solidFill>
                <a:latin typeface="Times New Roman"/>
                <a:cs typeface="Times New Roman"/>
              </a:rPr>
              <a:t>Güç </a:t>
            </a:r>
            <a:r>
              <a:rPr lang="tr-TR" spc="-5" dirty="0">
                <a:solidFill>
                  <a:srgbClr val="002060"/>
                </a:solidFill>
                <a:latin typeface="Times New Roman"/>
                <a:cs typeface="Times New Roman"/>
              </a:rPr>
              <a:t>tasarrufu </a:t>
            </a:r>
            <a:r>
              <a:rPr lang="tr-TR" spc="-15" dirty="0">
                <a:solidFill>
                  <a:srgbClr val="002060"/>
                </a:solidFill>
                <a:latin typeface="Times New Roman"/>
                <a:cs typeface="Times New Roman"/>
              </a:rPr>
              <a:t>ya </a:t>
            </a:r>
            <a:r>
              <a:rPr lang="tr-TR" dirty="0">
                <a:solidFill>
                  <a:srgbClr val="002060"/>
                </a:solidFill>
                <a:latin typeface="Times New Roman"/>
                <a:cs typeface="Times New Roman"/>
              </a:rPr>
              <a:t>da </a:t>
            </a:r>
            <a:r>
              <a:rPr lang="tr-TR" spc="-5" dirty="0">
                <a:solidFill>
                  <a:srgbClr val="002060"/>
                </a:solidFill>
                <a:latin typeface="Times New Roman"/>
                <a:cs typeface="Times New Roman"/>
              </a:rPr>
              <a:t>Dengeli seçilmesi </a:t>
            </a:r>
            <a:r>
              <a:rPr lang="tr-TR" dirty="0">
                <a:solidFill>
                  <a:srgbClr val="002060"/>
                </a:solidFill>
                <a:latin typeface="Times New Roman"/>
                <a:cs typeface="Times New Roman"/>
              </a:rPr>
              <a:t>uygun olabilir </a:t>
            </a:r>
            <a:r>
              <a:rPr lang="tr-TR" spc="-5" dirty="0">
                <a:solidFill>
                  <a:srgbClr val="002060"/>
                </a:solidFill>
                <a:latin typeface="Times New Roman"/>
                <a:cs typeface="Times New Roman"/>
              </a:rPr>
              <a:t>ancak  </a:t>
            </a:r>
            <a:r>
              <a:rPr lang="tr-TR" dirty="0">
                <a:solidFill>
                  <a:srgbClr val="002060"/>
                </a:solidFill>
                <a:latin typeface="Times New Roman"/>
                <a:cs typeface="Times New Roman"/>
              </a:rPr>
              <a:t>dizüstü </a:t>
            </a:r>
            <a:r>
              <a:rPr lang="tr-TR" spc="-5" dirty="0">
                <a:solidFill>
                  <a:srgbClr val="002060"/>
                </a:solidFill>
                <a:latin typeface="Times New Roman"/>
                <a:cs typeface="Times New Roman"/>
              </a:rPr>
              <a:t>bilgisayarlarda güç yönetimi </a:t>
            </a:r>
            <a:r>
              <a:rPr lang="tr-TR" dirty="0">
                <a:solidFill>
                  <a:srgbClr val="002060"/>
                </a:solidFill>
                <a:latin typeface="Times New Roman"/>
                <a:cs typeface="Times New Roman"/>
              </a:rPr>
              <a:t>genellikle </a:t>
            </a:r>
            <a:r>
              <a:rPr lang="tr-TR" spc="-5" dirty="0">
                <a:solidFill>
                  <a:srgbClr val="002060"/>
                </a:solidFill>
                <a:latin typeface="Times New Roman"/>
                <a:cs typeface="Times New Roman"/>
              </a:rPr>
              <a:t>üretici tarafından </a:t>
            </a:r>
            <a:r>
              <a:rPr lang="tr-TR" dirty="0">
                <a:solidFill>
                  <a:srgbClr val="002060"/>
                </a:solidFill>
                <a:latin typeface="Times New Roman"/>
                <a:cs typeface="Times New Roman"/>
              </a:rPr>
              <a:t>sisteme </a:t>
            </a:r>
            <a:r>
              <a:rPr lang="tr-TR" spc="-5" dirty="0">
                <a:solidFill>
                  <a:srgbClr val="002060"/>
                </a:solidFill>
                <a:latin typeface="Times New Roman"/>
                <a:cs typeface="Times New Roman"/>
              </a:rPr>
              <a:t>yüklenen  yazılımlarla </a:t>
            </a:r>
            <a:r>
              <a:rPr lang="tr-TR" dirty="0">
                <a:solidFill>
                  <a:srgbClr val="002060"/>
                </a:solidFill>
                <a:latin typeface="Times New Roman"/>
                <a:cs typeface="Times New Roman"/>
              </a:rPr>
              <a:t>da</a:t>
            </a:r>
            <a:r>
              <a:rPr lang="tr-TR" spc="-15" dirty="0">
                <a:solidFill>
                  <a:srgbClr val="002060"/>
                </a:solidFill>
                <a:latin typeface="Times New Roman"/>
                <a:cs typeface="Times New Roman"/>
              </a:rPr>
              <a:t> </a:t>
            </a:r>
            <a:r>
              <a:rPr lang="tr-TR" spc="-10" dirty="0">
                <a:solidFill>
                  <a:srgbClr val="002060"/>
                </a:solidFill>
                <a:latin typeface="Times New Roman"/>
                <a:cs typeface="Times New Roman"/>
              </a:rPr>
              <a:t>sağlanabilir.</a:t>
            </a:r>
            <a:endParaRPr lang="tr-TR" dirty="0">
              <a:solidFill>
                <a:srgbClr val="002060"/>
              </a:solidFill>
              <a:latin typeface="Times New Roman"/>
              <a:cs typeface="Times New Roman"/>
            </a:endParaRPr>
          </a:p>
          <a:p>
            <a:pPr>
              <a:lnSpc>
                <a:spcPct val="120000"/>
              </a:lnSpc>
            </a:pPr>
            <a:endParaRPr lang="tr-TR" dirty="0">
              <a:solidFill>
                <a:srgbClr val="002060"/>
              </a:solidFill>
            </a:endParaRPr>
          </a:p>
        </p:txBody>
      </p:sp>
      <p:sp>
        <p:nvSpPr>
          <p:cNvPr id="4" name="object 2"/>
          <p:cNvSpPr/>
          <p:nvPr/>
        </p:nvSpPr>
        <p:spPr>
          <a:xfrm>
            <a:off x="7009670" y="2345429"/>
            <a:ext cx="4146010" cy="257386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195880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4" name="object 3"/>
          <p:cNvSpPr/>
          <p:nvPr/>
        </p:nvSpPr>
        <p:spPr>
          <a:xfrm>
            <a:off x="5878830" y="2067349"/>
            <a:ext cx="5276850" cy="200977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İçerik Yer Tutucusu 2"/>
          <p:cNvSpPr txBox="1">
            <a:spLocks/>
          </p:cNvSpPr>
          <p:nvPr/>
        </p:nvSpPr>
        <p:spPr>
          <a:xfrm>
            <a:off x="1229164" y="2067349"/>
            <a:ext cx="4547382" cy="373557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bg2">
                    <a:lumMod val="25000"/>
                  </a:schemeClr>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bg2">
                    <a:lumMod val="25000"/>
                  </a:schemeClr>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buNone/>
            </a:pPr>
            <a:r>
              <a:rPr lang="tr-TR" sz="1600" b="1" spc="-5" dirty="0">
                <a:solidFill>
                  <a:srgbClr val="002060"/>
                </a:solidFill>
                <a:latin typeface="Times New Roman"/>
                <a:cs typeface="Times New Roman"/>
              </a:rPr>
              <a:t>Klavye</a:t>
            </a:r>
            <a:endParaRPr lang="tr-TR" sz="1600" dirty="0">
              <a:solidFill>
                <a:srgbClr val="002060"/>
              </a:solidFill>
              <a:latin typeface="Times New Roman"/>
              <a:cs typeface="Times New Roman"/>
            </a:endParaRPr>
          </a:p>
          <a:p>
            <a:pPr marL="0" indent="0">
              <a:lnSpc>
                <a:spcPct val="100000"/>
              </a:lnSpc>
              <a:spcBef>
                <a:spcPts val="600"/>
              </a:spcBef>
              <a:buNone/>
            </a:pPr>
            <a:r>
              <a:rPr lang="tr-TR" sz="1600" spc="-5" dirty="0">
                <a:solidFill>
                  <a:srgbClr val="002060"/>
                </a:solidFill>
                <a:latin typeface="Times New Roman"/>
                <a:cs typeface="Times New Roman"/>
              </a:rPr>
              <a:t>İmleç </a:t>
            </a:r>
            <a:r>
              <a:rPr lang="tr-TR" sz="1600" spc="-10" dirty="0">
                <a:solidFill>
                  <a:srgbClr val="002060"/>
                </a:solidFill>
                <a:latin typeface="Times New Roman"/>
                <a:cs typeface="Times New Roman"/>
              </a:rPr>
              <a:t>yanıp </a:t>
            </a:r>
            <a:r>
              <a:rPr lang="tr-TR" sz="1600" dirty="0">
                <a:solidFill>
                  <a:srgbClr val="002060"/>
                </a:solidFill>
                <a:latin typeface="Times New Roman"/>
                <a:cs typeface="Times New Roman"/>
              </a:rPr>
              <a:t>sönme hızı ve </a:t>
            </a:r>
            <a:r>
              <a:rPr lang="tr-TR" sz="1600" spc="-5" dirty="0">
                <a:solidFill>
                  <a:srgbClr val="002060"/>
                </a:solidFill>
                <a:latin typeface="Times New Roman"/>
                <a:cs typeface="Times New Roman"/>
              </a:rPr>
              <a:t>karakter yineleme </a:t>
            </a:r>
            <a:r>
              <a:rPr lang="tr-TR" sz="1600" dirty="0">
                <a:solidFill>
                  <a:srgbClr val="002060"/>
                </a:solidFill>
                <a:latin typeface="Times New Roman"/>
                <a:cs typeface="Times New Roman"/>
              </a:rPr>
              <a:t>hızı </a:t>
            </a:r>
            <a:r>
              <a:rPr lang="tr-TR" sz="1600" spc="-5" dirty="0">
                <a:solidFill>
                  <a:srgbClr val="002060"/>
                </a:solidFill>
                <a:latin typeface="Times New Roman"/>
                <a:cs typeface="Times New Roman"/>
              </a:rPr>
              <a:t>buradan</a:t>
            </a:r>
            <a:r>
              <a:rPr lang="tr-TR" sz="1600" spc="65" dirty="0">
                <a:solidFill>
                  <a:srgbClr val="002060"/>
                </a:solidFill>
                <a:latin typeface="Times New Roman"/>
                <a:cs typeface="Times New Roman"/>
              </a:rPr>
              <a:t> </a:t>
            </a:r>
            <a:r>
              <a:rPr lang="tr-TR" sz="1600" spc="-5" dirty="0">
                <a:solidFill>
                  <a:srgbClr val="002060"/>
                </a:solidFill>
                <a:latin typeface="Times New Roman"/>
                <a:cs typeface="Times New Roman"/>
              </a:rPr>
              <a:t>değiştirilebilir</a:t>
            </a:r>
            <a:r>
              <a:rPr lang="tr-TR" sz="1600" spc="-5" dirty="0" smtClean="0">
                <a:solidFill>
                  <a:srgbClr val="002060"/>
                </a:solidFill>
                <a:latin typeface="Times New Roman"/>
                <a:cs typeface="Times New Roman"/>
              </a:rPr>
              <a:t>.</a:t>
            </a:r>
          </a:p>
          <a:p>
            <a:pPr marL="0" indent="0">
              <a:lnSpc>
                <a:spcPct val="100000"/>
              </a:lnSpc>
              <a:spcBef>
                <a:spcPts val="600"/>
              </a:spcBef>
              <a:buNone/>
            </a:pPr>
            <a:endParaRPr lang="tr-TR" sz="1600" dirty="0">
              <a:solidFill>
                <a:srgbClr val="002060"/>
              </a:solidFill>
              <a:latin typeface="Times New Roman"/>
              <a:cs typeface="Times New Roman"/>
            </a:endParaRPr>
          </a:p>
          <a:p>
            <a:pPr marL="0" indent="0">
              <a:lnSpc>
                <a:spcPct val="100000"/>
              </a:lnSpc>
              <a:spcBef>
                <a:spcPts val="600"/>
              </a:spcBef>
              <a:buNone/>
            </a:pPr>
            <a:r>
              <a:rPr lang="tr-TR" sz="1600" b="1" spc="-5" dirty="0" smtClean="0">
                <a:solidFill>
                  <a:srgbClr val="002060"/>
                </a:solidFill>
                <a:latin typeface="Times New Roman"/>
                <a:cs typeface="Times New Roman"/>
              </a:rPr>
              <a:t>Kullanıcı</a:t>
            </a:r>
            <a:r>
              <a:rPr lang="tr-TR" sz="1600" b="1" spc="-55" dirty="0" smtClean="0">
                <a:solidFill>
                  <a:srgbClr val="002060"/>
                </a:solidFill>
                <a:latin typeface="Times New Roman"/>
                <a:cs typeface="Times New Roman"/>
              </a:rPr>
              <a:t> </a:t>
            </a:r>
            <a:r>
              <a:rPr lang="tr-TR" sz="1600" b="1" spc="-5" dirty="0" smtClean="0">
                <a:solidFill>
                  <a:srgbClr val="002060"/>
                </a:solidFill>
                <a:latin typeface="Times New Roman"/>
                <a:cs typeface="Times New Roman"/>
              </a:rPr>
              <a:t>Hesapları</a:t>
            </a:r>
            <a:endParaRPr lang="tr-TR" sz="1600" dirty="0" smtClean="0">
              <a:solidFill>
                <a:srgbClr val="002060"/>
              </a:solidFill>
              <a:latin typeface="Times New Roman"/>
              <a:cs typeface="Times New Roman"/>
            </a:endParaRPr>
          </a:p>
          <a:p>
            <a:pPr marL="12700" marR="5080" indent="0">
              <a:lnSpc>
                <a:spcPct val="100000"/>
              </a:lnSpc>
              <a:spcBef>
                <a:spcPts val="600"/>
              </a:spcBef>
              <a:buFont typeface="Calibri" panose="020F0502020204030204" pitchFamily="34" charset="0"/>
              <a:buNone/>
            </a:pPr>
            <a:r>
              <a:rPr lang="tr-TR" sz="1600" spc="-50" dirty="0" smtClean="0">
                <a:solidFill>
                  <a:srgbClr val="002060"/>
                </a:solidFill>
                <a:latin typeface="Times New Roman"/>
                <a:cs typeface="Times New Roman"/>
              </a:rPr>
              <a:t>Var </a:t>
            </a:r>
            <a:r>
              <a:rPr lang="tr-TR" sz="1600" dirty="0" smtClean="0">
                <a:solidFill>
                  <a:srgbClr val="002060"/>
                </a:solidFill>
                <a:latin typeface="Times New Roman"/>
                <a:cs typeface="Times New Roman"/>
              </a:rPr>
              <a:t>olan </a:t>
            </a:r>
            <a:r>
              <a:rPr lang="tr-TR" sz="1600" spc="-5" dirty="0" smtClean="0">
                <a:solidFill>
                  <a:srgbClr val="002060"/>
                </a:solidFill>
                <a:latin typeface="Times New Roman"/>
                <a:cs typeface="Times New Roman"/>
              </a:rPr>
              <a:t>kullanıcı </a:t>
            </a:r>
            <a:r>
              <a:rPr lang="tr-TR" sz="1600" dirty="0" smtClean="0">
                <a:solidFill>
                  <a:srgbClr val="002060"/>
                </a:solidFill>
                <a:latin typeface="Times New Roman"/>
                <a:cs typeface="Times New Roman"/>
              </a:rPr>
              <a:t>hesaplarının </a:t>
            </a:r>
            <a:r>
              <a:rPr lang="tr-TR" sz="1600" spc="-5" dirty="0" smtClean="0">
                <a:solidFill>
                  <a:srgbClr val="002060"/>
                </a:solidFill>
                <a:latin typeface="Times New Roman"/>
                <a:cs typeface="Times New Roman"/>
              </a:rPr>
              <a:t>görülmesini/değiştirilmesini, </a:t>
            </a:r>
            <a:r>
              <a:rPr lang="tr-TR" sz="1600" spc="-10" dirty="0" smtClean="0">
                <a:solidFill>
                  <a:srgbClr val="002060"/>
                </a:solidFill>
                <a:latin typeface="Times New Roman"/>
                <a:cs typeface="Times New Roman"/>
              </a:rPr>
              <a:t>yeni </a:t>
            </a:r>
            <a:r>
              <a:rPr lang="tr-TR" sz="1600" spc="-5" dirty="0" smtClean="0">
                <a:solidFill>
                  <a:srgbClr val="002060"/>
                </a:solidFill>
                <a:latin typeface="Times New Roman"/>
                <a:cs typeface="Times New Roman"/>
              </a:rPr>
              <a:t>kullanıcı eklenip  </a:t>
            </a:r>
            <a:r>
              <a:rPr lang="tr-TR" sz="1600" dirty="0" smtClean="0">
                <a:solidFill>
                  <a:srgbClr val="002060"/>
                </a:solidFill>
                <a:latin typeface="Times New Roman"/>
                <a:cs typeface="Times New Roman"/>
              </a:rPr>
              <a:t>silinmesini </a:t>
            </a:r>
            <a:r>
              <a:rPr lang="tr-TR" sz="1600" spc="-15" dirty="0" smtClean="0">
                <a:solidFill>
                  <a:srgbClr val="002060"/>
                </a:solidFill>
                <a:latin typeface="Times New Roman"/>
                <a:cs typeface="Times New Roman"/>
              </a:rPr>
              <a:t>sağlar. </a:t>
            </a:r>
            <a:r>
              <a:rPr lang="tr-TR" sz="1600" spc="-5" dirty="0" smtClean="0">
                <a:solidFill>
                  <a:srgbClr val="002060"/>
                </a:solidFill>
                <a:latin typeface="Times New Roman"/>
                <a:cs typeface="Times New Roman"/>
              </a:rPr>
              <a:t>Gelen </a:t>
            </a:r>
            <a:r>
              <a:rPr lang="tr-TR" sz="1600" dirty="0" smtClean="0">
                <a:solidFill>
                  <a:srgbClr val="002060"/>
                </a:solidFill>
                <a:latin typeface="Times New Roman"/>
                <a:cs typeface="Times New Roman"/>
              </a:rPr>
              <a:t>ilk </a:t>
            </a:r>
            <a:r>
              <a:rPr lang="tr-TR" sz="1600" spc="-5" dirty="0" smtClean="0">
                <a:solidFill>
                  <a:srgbClr val="002060"/>
                </a:solidFill>
                <a:latin typeface="Times New Roman"/>
                <a:cs typeface="Times New Roman"/>
              </a:rPr>
              <a:t>pencerede </a:t>
            </a:r>
            <a:r>
              <a:rPr lang="tr-TR" sz="1600" dirty="0" smtClean="0">
                <a:solidFill>
                  <a:srgbClr val="002060"/>
                </a:solidFill>
                <a:latin typeface="Times New Roman"/>
                <a:cs typeface="Times New Roman"/>
              </a:rPr>
              <a:t>parola/kullanıcı </a:t>
            </a:r>
            <a:r>
              <a:rPr lang="tr-TR" sz="1600" spc="-5" dirty="0" smtClean="0">
                <a:solidFill>
                  <a:srgbClr val="002060"/>
                </a:solidFill>
                <a:latin typeface="Times New Roman"/>
                <a:cs typeface="Times New Roman"/>
              </a:rPr>
              <a:t>adını </a:t>
            </a:r>
            <a:r>
              <a:rPr lang="tr-TR" sz="1600" dirty="0" smtClean="0">
                <a:solidFill>
                  <a:srgbClr val="002060"/>
                </a:solidFill>
                <a:latin typeface="Times New Roman"/>
                <a:cs typeface="Times New Roman"/>
              </a:rPr>
              <a:t>değiştirmek, </a:t>
            </a:r>
            <a:r>
              <a:rPr lang="tr-TR" sz="1600" spc="-5" dirty="0" smtClean="0">
                <a:solidFill>
                  <a:srgbClr val="002060"/>
                </a:solidFill>
                <a:latin typeface="Times New Roman"/>
                <a:cs typeface="Times New Roman"/>
              </a:rPr>
              <a:t>parolayı  kaldırmak, kullanıcı hesabında görülen resmi değiştirmek gibi seçenekler </a:t>
            </a:r>
            <a:r>
              <a:rPr lang="tr-TR" sz="1600" spc="-10" dirty="0" smtClean="0">
                <a:solidFill>
                  <a:srgbClr val="002060"/>
                </a:solidFill>
                <a:latin typeface="Times New Roman"/>
                <a:cs typeface="Times New Roman"/>
              </a:rPr>
              <a:t>bulunur, </a:t>
            </a:r>
            <a:r>
              <a:rPr lang="tr-TR" sz="1600" spc="-5" dirty="0" smtClean="0">
                <a:solidFill>
                  <a:srgbClr val="002060"/>
                </a:solidFill>
                <a:latin typeface="Times New Roman"/>
                <a:cs typeface="Times New Roman"/>
              </a:rPr>
              <a:t>diğer  kullanıcılarla ilgili </a:t>
            </a:r>
            <a:r>
              <a:rPr lang="tr-TR" sz="1600" dirty="0" smtClean="0">
                <a:solidFill>
                  <a:srgbClr val="002060"/>
                </a:solidFill>
                <a:latin typeface="Times New Roman"/>
                <a:cs typeface="Times New Roman"/>
              </a:rPr>
              <a:t>işlem </a:t>
            </a:r>
            <a:r>
              <a:rPr lang="tr-TR" sz="1600" spc="-5" dirty="0" smtClean="0">
                <a:solidFill>
                  <a:srgbClr val="002060"/>
                </a:solidFill>
                <a:latin typeface="Times New Roman"/>
                <a:cs typeface="Times New Roman"/>
              </a:rPr>
              <a:t>yapmak </a:t>
            </a:r>
            <a:r>
              <a:rPr lang="tr-TR" sz="1600" dirty="0" smtClean="0">
                <a:solidFill>
                  <a:srgbClr val="002060"/>
                </a:solidFill>
                <a:latin typeface="Times New Roman"/>
                <a:cs typeface="Times New Roman"/>
              </a:rPr>
              <a:t>için “</a:t>
            </a:r>
            <a:r>
              <a:rPr lang="tr-TR" sz="1600" i="1" dirty="0" smtClean="0">
                <a:solidFill>
                  <a:srgbClr val="002060"/>
                </a:solidFill>
                <a:latin typeface="Times New Roman"/>
                <a:cs typeface="Times New Roman"/>
              </a:rPr>
              <a:t>Başka bir hesabı </a:t>
            </a:r>
            <a:r>
              <a:rPr lang="tr-TR" sz="1600" i="1" spc="-5" dirty="0" smtClean="0">
                <a:solidFill>
                  <a:srgbClr val="002060"/>
                </a:solidFill>
                <a:latin typeface="Times New Roman"/>
                <a:cs typeface="Times New Roman"/>
              </a:rPr>
              <a:t>yönetin</a:t>
            </a:r>
            <a:r>
              <a:rPr lang="tr-TR" sz="1600" spc="-5" dirty="0" smtClean="0">
                <a:solidFill>
                  <a:srgbClr val="002060"/>
                </a:solidFill>
                <a:latin typeface="Times New Roman"/>
                <a:cs typeface="Times New Roman"/>
              </a:rPr>
              <a:t>” seçeneği</a:t>
            </a:r>
            <a:r>
              <a:rPr lang="tr-TR" sz="1600" spc="85" dirty="0" smtClean="0">
                <a:solidFill>
                  <a:srgbClr val="002060"/>
                </a:solidFill>
                <a:latin typeface="Times New Roman"/>
                <a:cs typeface="Times New Roman"/>
              </a:rPr>
              <a:t> </a:t>
            </a:r>
            <a:r>
              <a:rPr lang="tr-TR" sz="1600" spc="-10" dirty="0" smtClean="0">
                <a:solidFill>
                  <a:srgbClr val="002060"/>
                </a:solidFill>
                <a:latin typeface="Times New Roman"/>
                <a:cs typeface="Times New Roman"/>
              </a:rPr>
              <a:t>tıklanır.</a:t>
            </a:r>
            <a:endParaRPr lang="tr-TR" sz="1600" dirty="0">
              <a:solidFill>
                <a:srgbClr val="002060"/>
              </a:solidFill>
            </a:endParaRPr>
          </a:p>
        </p:txBody>
      </p:sp>
    </p:spTree>
    <p:extLst>
      <p:ext uri="{BB962C8B-B14F-4D97-AF65-F5344CB8AC3E}">
        <p14:creationId xmlns:p14="http://schemas.microsoft.com/office/powerpoint/2010/main" val="240558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845734"/>
            <a:ext cx="6782217" cy="4023360"/>
          </a:xfrm>
        </p:spPr>
        <p:txBody>
          <a:bodyPr>
            <a:normAutofit/>
          </a:bodyPr>
          <a:lstStyle/>
          <a:p>
            <a:r>
              <a:rPr lang="tr-TR" sz="1800" spc="-5" dirty="0">
                <a:solidFill>
                  <a:srgbClr val="002060"/>
                </a:solidFill>
                <a:latin typeface="Times New Roman"/>
                <a:cs typeface="Times New Roman"/>
              </a:rPr>
              <a:t>Gelen pencerede </a:t>
            </a:r>
            <a:r>
              <a:rPr lang="tr-TR" sz="1800" dirty="0">
                <a:solidFill>
                  <a:srgbClr val="002060"/>
                </a:solidFill>
                <a:latin typeface="Times New Roman"/>
                <a:cs typeface="Times New Roman"/>
              </a:rPr>
              <a:t>var olan </a:t>
            </a:r>
            <a:r>
              <a:rPr lang="tr-TR" sz="1800" spc="-5" dirty="0">
                <a:solidFill>
                  <a:srgbClr val="002060"/>
                </a:solidFill>
                <a:latin typeface="Times New Roman"/>
                <a:cs typeface="Times New Roman"/>
              </a:rPr>
              <a:t>kullanıcılardan </a:t>
            </a:r>
            <a:r>
              <a:rPr lang="tr-TR" sz="1800" dirty="0">
                <a:solidFill>
                  <a:srgbClr val="002060"/>
                </a:solidFill>
                <a:latin typeface="Times New Roman"/>
                <a:cs typeface="Times New Roman"/>
              </a:rPr>
              <a:t>biri ile </a:t>
            </a:r>
            <a:r>
              <a:rPr lang="tr-TR" sz="1800" spc="-5" dirty="0">
                <a:solidFill>
                  <a:srgbClr val="002060"/>
                </a:solidFill>
                <a:latin typeface="Times New Roman"/>
                <a:cs typeface="Times New Roman"/>
              </a:rPr>
              <a:t>ilgili işlem yapmak </a:t>
            </a:r>
            <a:r>
              <a:rPr lang="tr-TR" sz="1800" dirty="0">
                <a:solidFill>
                  <a:srgbClr val="002060"/>
                </a:solidFill>
                <a:latin typeface="Times New Roman"/>
                <a:cs typeface="Times New Roman"/>
              </a:rPr>
              <a:t>için </a:t>
            </a:r>
            <a:r>
              <a:rPr lang="tr-TR" sz="1800" spc="-5" dirty="0">
                <a:solidFill>
                  <a:srgbClr val="002060"/>
                </a:solidFill>
                <a:latin typeface="Times New Roman"/>
                <a:cs typeface="Times New Roman"/>
              </a:rPr>
              <a:t>kullanıcı  adı </a:t>
            </a:r>
            <a:r>
              <a:rPr lang="tr-TR" sz="1800" dirty="0">
                <a:solidFill>
                  <a:srgbClr val="002060"/>
                </a:solidFill>
                <a:latin typeface="Times New Roman"/>
                <a:cs typeface="Times New Roman"/>
              </a:rPr>
              <a:t>üzerinde </a:t>
            </a:r>
            <a:r>
              <a:rPr lang="tr-TR" sz="1800" spc="-10" dirty="0">
                <a:solidFill>
                  <a:srgbClr val="002060"/>
                </a:solidFill>
                <a:latin typeface="Times New Roman"/>
                <a:cs typeface="Times New Roman"/>
              </a:rPr>
              <a:t>tıklanır, </a:t>
            </a:r>
            <a:r>
              <a:rPr lang="tr-TR" sz="1800" spc="-5" dirty="0">
                <a:solidFill>
                  <a:srgbClr val="002060"/>
                </a:solidFill>
                <a:latin typeface="Times New Roman"/>
                <a:cs typeface="Times New Roman"/>
              </a:rPr>
              <a:t>buradaki </a:t>
            </a:r>
            <a:r>
              <a:rPr lang="tr-TR" sz="1800" spc="-5" dirty="0" err="1" smtClean="0">
                <a:solidFill>
                  <a:srgbClr val="002060"/>
                </a:solidFill>
                <a:latin typeface="Times New Roman"/>
                <a:cs typeface="Times New Roman"/>
              </a:rPr>
              <a:t>Guest</a:t>
            </a:r>
            <a:r>
              <a:rPr lang="tr-TR" sz="1800" spc="-5" dirty="0" smtClean="0">
                <a:solidFill>
                  <a:srgbClr val="002060"/>
                </a:solidFill>
                <a:latin typeface="Times New Roman"/>
                <a:cs typeface="Times New Roman"/>
              </a:rPr>
              <a:t> (</a:t>
            </a:r>
            <a:r>
              <a:rPr lang="tr-TR" sz="1800" spc="-5" dirty="0">
                <a:solidFill>
                  <a:srgbClr val="002060"/>
                </a:solidFill>
                <a:latin typeface="Times New Roman"/>
                <a:cs typeface="Times New Roman"/>
              </a:rPr>
              <a:t>Misafir) </a:t>
            </a:r>
            <a:r>
              <a:rPr lang="tr-TR" sz="1800" dirty="0">
                <a:solidFill>
                  <a:srgbClr val="002060"/>
                </a:solidFill>
                <a:latin typeface="Times New Roman"/>
                <a:cs typeface="Times New Roman"/>
              </a:rPr>
              <a:t>kullanıcısı </a:t>
            </a:r>
            <a:r>
              <a:rPr lang="tr-TR" sz="1800" dirty="0" smtClean="0">
                <a:solidFill>
                  <a:srgbClr val="002060"/>
                </a:solidFill>
                <a:latin typeface="Times New Roman"/>
                <a:cs typeface="Times New Roman"/>
              </a:rPr>
              <a:t>Windows 7 </a:t>
            </a:r>
            <a:r>
              <a:rPr lang="tr-TR" sz="1800" spc="-5" dirty="0">
                <a:solidFill>
                  <a:srgbClr val="002060"/>
                </a:solidFill>
                <a:latin typeface="Times New Roman"/>
                <a:cs typeface="Times New Roman"/>
              </a:rPr>
              <a:t>tarafından otomatik  oluşturulan </a:t>
            </a:r>
            <a:r>
              <a:rPr lang="tr-TR" sz="1800" dirty="0">
                <a:solidFill>
                  <a:srgbClr val="002060"/>
                </a:solidFill>
                <a:latin typeface="Times New Roman"/>
                <a:cs typeface="Times New Roman"/>
              </a:rPr>
              <a:t>bir kullanıcıdır </a:t>
            </a:r>
            <a:r>
              <a:rPr lang="tr-TR" sz="1800" spc="-5" dirty="0">
                <a:solidFill>
                  <a:srgbClr val="002060"/>
                </a:solidFill>
                <a:latin typeface="Times New Roman"/>
                <a:cs typeface="Times New Roman"/>
              </a:rPr>
              <a:t>varsayılan olarak </a:t>
            </a:r>
            <a:r>
              <a:rPr lang="tr-TR" sz="1800" spc="-10" dirty="0">
                <a:solidFill>
                  <a:srgbClr val="002060"/>
                </a:solidFill>
                <a:latin typeface="Times New Roman"/>
                <a:cs typeface="Times New Roman"/>
              </a:rPr>
              <a:t>pasiftir. </a:t>
            </a:r>
            <a:r>
              <a:rPr lang="tr-TR" sz="1800" spc="-35" dirty="0">
                <a:solidFill>
                  <a:srgbClr val="002060"/>
                </a:solidFill>
                <a:latin typeface="Times New Roman"/>
                <a:cs typeface="Times New Roman"/>
              </a:rPr>
              <a:t>Yeni </a:t>
            </a:r>
            <a:r>
              <a:rPr lang="tr-TR" sz="1800" spc="-5" dirty="0">
                <a:solidFill>
                  <a:srgbClr val="002060"/>
                </a:solidFill>
                <a:latin typeface="Times New Roman"/>
                <a:cs typeface="Times New Roman"/>
              </a:rPr>
              <a:t>kullanıcı </a:t>
            </a:r>
            <a:r>
              <a:rPr lang="tr-TR" sz="1800" dirty="0">
                <a:solidFill>
                  <a:srgbClr val="002060"/>
                </a:solidFill>
                <a:latin typeface="Times New Roman"/>
                <a:cs typeface="Times New Roman"/>
              </a:rPr>
              <a:t>eklemek için </a:t>
            </a:r>
            <a:r>
              <a:rPr lang="tr-TR" sz="1800" spc="-20" dirty="0">
                <a:solidFill>
                  <a:srgbClr val="002060"/>
                </a:solidFill>
                <a:latin typeface="Times New Roman"/>
                <a:cs typeface="Times New Roman"/>
              </a:rPr>
              <a:t>“</a:t>
            </a:r>
            <a:r>
              <a:rPr lang="tr-TR" sz="1800" i="1" spc="-20" dirty="0">
                <a:solidFill>
                  <a:srgbClr val="002060"/>
                </a:solidFill>
                <a:latin typeface="Times New Roman"/>
                <a:cs typeface="Times New Roman"/>
              </a:rPr>
              <a:t>Yeni  </a:t>
            </a:r>
            <a:r>
              <a:rPr lang="tr-TR" sz="1800" i="1" spc="-5" dirty="0">
                <a:solidFill>
                  <a:srgbClr val="002060"/>
                </a:solidFill>
                <a:latin typeface="Times New Roman"/>
                <a:cs typeface="Times New Roman"/>
              </a:rPr>
              <a:t>hesap </a:t>
            </a:r>
            <a:r>
              <a:rPr lang="tr-TR" sz="1800" i="1" dirty="0">
                <a:solidFill>
                  <a:srgbClr val="002060"/>
                </a:solidFill>
                <a:latin typeface="Times New Roman"/>
                <a:cs typeface="Times New Roman"/>
              </a:rPr>
              <a:t>oluştur</a:t>
            </a:r>
            <a:r>
              <a:rPr lang="tr-TR" sz="1800" dirty="0">
                <a:solidFill>
                  <a:srgbClr val="002060"/>
                </a:solidFill>
                <a:latin typeface="Times New Roman"/>
                <a:cs typeface="Times New Roman"/>
              </a:rPr>
              <a:t>” </a:t>
            </a:r>
            <a:r>
              <a:rPr lang="tr-TR" sz="1800" spc="-5" dirty="0">
                <a:solidFill>
                  <a:srgbClr val="002060"/>
                </a:solidFill>
                <a:latin typeface="Times New Roman"/>
                <a:cs typeface="Times New Roman"/>
              </a:rPr>
              <a:t>seçeneği </a:t>
            </a:r>
            <a:r>
              <a:rPr lang="tr-TR" sz="1800" spc="-10" dirty="0">
                <a:solidFill>
                  <a:srgbClr val="002060"/>
                </a:solidFill>
                <a:latin typeface="Times New Roman"/>
                <a:cs typeface="Times New Roman"/>
              </a:rPr>
              <a:t>seçilir, </a:t>
            </a:r>
            <a:r>
              <a:rPr lang="tr-TR" sz="1800" dirty="0">
                <a:solidFill>
                  <a:srgbClr val="002060"/>
                </a:solidFill>
                <a:latin typeface="Times New Roman"/>
                <a:cs typeface="Times New Roman"/>
              </a:rPr>
              <a:t>iki türlü </a:t>
            </a:r>
            <a:r>
              <a:rPr lang="tr-TR" sz="1800" spc="-5" dirty="0">
                <a:solidFill>
                  <a:srgbClr val="002060"/>
                </a:solidFill>
                <a:latin typeface="Times New Roman"/>
                <a:cs typeface="Times New Roman"/>
              </a:rPr>
              <a:t>kullanıcı oluşturulabilir </a:t>
            </a:r>
            <a:r>
              <a:rPr lang="tr-TR" sz="1800" dirty="0">
                <a:solidFill>
                  <a:srgbClr val="002060"/>
                </a:solidFill>
                <a:latin typeface="Times New Roman"/>
                <a:cs typeface="Times New Roman"/>
              </a:rPr>
              <a:t>“</a:t>
            </a:r>
            <a:r>
              <a:rPr lang="tr-TR" sz="1800" i="1" dirty="0">
                <a:solidFill>
                  <a:srgbClr val="002060"/>
                </a:solidFill>
                <a:latin typeface="Times New Roman"/>
                <a:cs typeface="Times New Roman"/>
              </a:rPr>
              <a:t>Yönetici</a:t>
            </a:r>
            <a:r>
              <a:rPr lang="tr-TR" sz="1800" dirty="0">
                <a:solidFill>
                  <a:srgbClr val="002060"/>
                </a:solidFill>
                <a:latin typeface="Times New Roman"/>
                <a:cs typeface="Times New Roman"/>
              </a:rPr>
              <a:t>” sistem üzerinde  </a:t>
            </a:r>
            <a:r>
              <a:rPr lang="tr-TR" sz="1800" spc="-5" dirty="0">
                <a:solidFill>
                  <a:srgbClr val="002060"/>
                </a:solidFill>
                <a:latin typeface="Times New Roman"/>
                <a:cs typeface="Times New Roman"/>
              </a:rPr>
              <a:t>program kurma/kaldırma, dosya </a:t>
            </a:r>
            <a:r>
              <a:rPr lang="tr-TR" sz="1800" dirty="0">
                <a:solidFill>
                  <a:srgbClr val="002060"/>
                </a:solidFill>
                <a:latin typeface="Times New Roman"/>
                <a:cs typeface="Times New Roman"/>
              </a:rPr>
              <a:t>silme </a:t>
            </a:r>
            <a:r>
              <a:rPr lang="tr-TR" sz="1800" spc="-5" dirty="0">
                <a:solidFill>
                  <a:srgbClr val="002060"/>
                </a:solidFill>
                <a:latin typeface="Times New Roman"/>
                <a:cs typeface="Times New Roman"/>
              </a:rPr>
              <a:t>gibi </a:t>
            </a:r>
            <a:r>
              <a:rPr lang="tr-TR" sz="1800" dirty="0">
                <a:solidFill>
                  <a:srgbClr val="002060"/>
                </a:solidFill>
                <a:latin typeface="Times New Roman"/>
                <a:cs typeface="Times New Roman"/>
              </a:rPr>
              <a:t>tüm </a:t>
            </a:r>
            <a:r>
              <a:rPr lang="tr-TR" sz="1800" spc="-5" dirty="0">
                <a:solidFill>
                  <a:srgbClr val="002060"/>
                </a:solidFill>
                <a:latin typeface="Times New Roman"/>
                <a:cs typeface="Times New Roman"/>
              </a:rPr>
              <a:t>işlemlere yetkili olacağından yönetici  hakkı verilecek kullanıcılar </a:t>
            </a:r>
            <a:r>
              <a:rPr lang="tr-TR" sz="1800" dirty="0">
                <a:solidFill>
                  <a:srgbClr val="002060"/>
                </a:solidFill>
                <a:latin typeface="Times New Roman"/>
                <a:cs typeface="Times New Roman"/>
              </a:rPr>
              <a:t>dikkatli</a:t>
            </a:r>
            <a:r>
              <a:rPr lang="tr-TR" sz="1800" spc="55" dirty="0">
                <a:solidFill>
                  <a:srgbClr val="002060"/>
                </a:solidFill>
                <a:latin typeface="Times New Roman"/>
                <a:cs typeface="Times New Roman"/>
              </a:rPr>
              <a:t> </a:t>
            </a:r>
            <a:r>
              <a:rPr lang="tr-TR" sz="1800" spc="-10" dirty="0">
                <a:solidFill>
                  <a:srgbClr val="002060"/>
                </a:solidFill>
                <a:latin typeface="Times New Roman"/>
                <a:cs typeface="Times New Roman"/>
              </a:rPr>
              <a:t>seçilmelidir</a:t>
            </a:r>
            <a:r>
              <a:rPr lang="tr-TR" sz="1800" spc="-10" dirty="0" smtClean="0">
                <a:solidFill>
                  <a:srgbClr val="002060"/>
                </a:solidFill>
                <a:latin typeface="Times New Roman"/>
                <a:cs typeface="Times New Roman"/>
              </a:rPr>
              <a:t>.</a:t>
            </a:r>
            <a:endParaRPr lang="tr-TR" sz="1800" dirty="0">
              <a:solidFill>
                <a:srgbClr val="002060"/>
              </a:solidFill>
            </a:endParaRPr>
          </a:p>
        </p:txBody>
      </p:sp>
      <p:sp>
        <p:nvSpPr>
          <p:cNvPr id="4" name="object 2"/>
          <p:cNvSpPr/>
          <p:nvPr/>
        </p:nvSpPr>
        <p:spPr>
          <a:xfrm>
            <a:off x="7879497" y="1845734"/>
            <a:ext cx="3444285" cy="272709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84488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223392" y="2022658"/>
            <a:ext cx="3188739" cy="2224027"/>
          </a:xfrm>
        </p:spPr>
        <p:txBody>
          <a:bodyPr>
            <a:normAutofit/>
          </a:bodyPr>
          <a:lstStyle/>
          <a:p>
            <a:pPr marL="0" indent="0" algn="just">
              <a:lnSpc>
                <a:spcPct val="100000"/>
              </a:lnSpc>
              <a:spcBef>
                <a:spcPts val="600"/>
              </a:spcBef>
              <a:buNone/>
            </a:pPr>
            <a:r>
              <a:rPr lang="tr-TR" sz="1200" dirty="0">
                <a:solidFill>
                  <a:srgbClr val="002060"/>
                </a:solidFill>
                <a:latin typeface="Times New Roman"/>
                <a:cs typeface="Times New Roman"/>
              </a:rPr>
              <a:t>Sistem </a:t>
            </a:r>
            <a:r>
              <a:rPr lang="tr-TR" sz="1200" spc="-5" dirty="0">
                <a:solidFill>
                  <a:srgbClr val="002060"/>
                </a:solidFill>
                <a:latin typeface="Times New Roman"/>
                <a:cs typeface="Times New Roman"/>
              </a:rPr>
              <a:t>penceresinde </a:t>
            </a:r>
            <a:r>
              <a:rPr lang="tr-TR" sz="1200" dirty="0">
                <a:solidFill>
                  <a:srgbClr val="002060"/>
                </a:solidFill>
                <a:latin typeface="Times New Roman"/>
                <a:cs typeface="Times New Roman"/>
              </a:rPr>
              <a:t>sol </a:t>
            </a:r>
            <a:r>
              <a:rPr lang="tr-TR" sz="1200" spc="-5" dirty="0">
                <a:solidFill>
                  <a:srgbClr val="002060"/>
                </a:solidFill>
                <a:latin typeface="Times New Roman"/>
                <a:cs typeface="Times New Roman"/>
              </a:rPr>
              <a:t>ekranda </a:t>
            </a:r>
            <a:r>
              <a:rPr lang="tr-TR" sz="1200" dirty="0">
                <a:solidFill>
                  <a:srgbClr val="002060"/>
                </a:solidFill>
                <a:latin typeface="Times New Roman"/>
                <a:cs typeface="Times New Roman"/>
              </a:rPr>
              <a:t>bulunan</a:t>
            </a:r>
            <a:r>
              <a:rPr lang="tr-TR" sz="1200" spc="15" dirty="0">
                <a:solidFill>
                  <a:srgbClr val="002060"/>
                </a:solidFill>
                <a:latin typeface="Times New Roman"/>
                <a:cs typeface="Times New Roman"/>
              </a:rPr>
              <a:t> </a:t>
            </a:r>
            <a:r>
              <a:rPr lang="tr-TR" sz="1200" spc="-5" dirty="0">
                <a:solidFill>
                  <a:srgbClr val="002060"/>
                </a:solidFill>
                <a:latin typeface="Times New Roman"/>
                <a:cs typeface="Times New Roman"/>
              </a:rPr>
              <a:t>işlevler:</a:t>
            </a:r>
            <a:endParaRPr lang="tr-TR" sz="1200" dirty="0">
              <a:solidFill>
                <a:srgbClr val="002060"/>
              </a:solidFill>
              <a:latin typeface="Times New Roman"/>
              <a:cs typeface="Times New Roman"/>
            </a:endParaRPr>
          </a:p>
          <a:p>
            <a:pPr marL="0" marR="5080" indent="0" algn="just">
              <a:lnSpc>
                <a:spcPct val="100000"/>
              </a:lnSpc>
              <a:spcBef>
                <a:spcPts val="600"/>
              </a:spcBef>
              <a:buNone/>
            </a:pPr>
            <a:r>
              <a:rPr lang="tr-TR" sz="1200" b="1" spc="-20" dirty="0" smtClean="0">
                <a:solidFill>
                  <a:srgbClr val="002060"/>
                </a:solidFill>
                <a:latin typeface="Times New Roman"/>
                <a:cs typeface="Times New Roman"/>
              </a:rPr>
              <a:t>Aygıt </a:t>
            </a:r>
            <a:r>
              <a:rPr lang="tr-TR" sz="1200" b="1" spc="-5" dirty="0">
                <a:solidFill>
                  <a:srgbClr val="002060"/>
                </a:solidFill>
                <a:latin typeface="Times New Roman"/>
                <a:cs typeface="Times New Roman"/>
              </a:rPr>
              <a:t>Yönetici</a:t>
            </a:r>
            <a:r>
              <a:rPr lang="tr-TR" sz="1200" spc="-5" dirty="0">
                <a:solidFill>
                  <a:srgbClr val="002060"/>
                </a:solidFill>
                <a:latin typeface="Times New Roman"/>
                <a:cs typeface="Times New Roman"/>
              </a:rPr>
              <a:t>: Denetim masasında ayrı </a:t>
            </a:r>
            <a:r>
              <a:rPr lang="tr-TR" sz="1200" dirty="0">
                <a:solidFill>
                  <a:srgbClr val="002060"/>
                </a:solidFill>
                <a:latin typeface="Times New Roman"/>
                <a:cs typeface="Times New Roman"/>
              </a:rPr>
              <a:t>bir seçenek </a:t>
            </a:r>
            <a:r>
              <a:rPr lang="tr-TR" sz="1200" spc="-5" dirty="0">
                <a:solidFill>
                  <a:srgbClr val="002060"/>
                </a:solidFill>
                <a:latin typeface="Times New Roman"/>
                <a:cs typeface="Times New Roman"/>
              </a:rPr>
              <a:t>olarak </a:t>
            </a:r>
            <a:r>
              <a:rPr lang="tr-TR" sz="1200" dirty="0">
                <a:solidFill>
                  <a:srgbClr val="002060"/>
                </a:solidFill>
                <a:latin typeface="Times New Roman"/>
                <a:cs typeface="Times New Roman"/>
              </a:rPr>
              <a:t>d</a:t>
            </a:r>
            <a:r>
              <a:rPr lang="tr-TR" sz="1200" dirty="0" smtClean="0">
                <a:solidFill>
                  <a:srgbClr val="002060"/>
                </a:solidFill>
                <a:latin typeface="Times New Roman"/>
                <a:cs typeface="Times New Roman"/>
              </a:rPr>
              <a:t>a </a:t>
            </a:r>
            <a:r>
              <a:rPr lang="tr-TR" sz="1200" spc="-10" dirty="0">
                <a:solidFill>
                  <a:srgbClr val="002060"/>
                </a:solidFill>
                <a:latin typeface="Times New Roman"/>
                <a:cs typeface="Times New Roman"/>
              </a:rPr>
              <a:t>bulunur. </a:t>
            </a:r>
            <a:r>
              <a:rPr lang="tr-TR" sz="1200" spc="-5" dirty="0">
                <a:solidFill>
                  <a:srgbClr val="002060"/>
                </a:solidFill>
                <a:latin typeface="Times New Roman"/>
                <a:cs typeface="Times New Roman"/>
              </a:rPr>
              <a:t>Bilgisayarda yüklü  </a:t>
            </a:r>
            <a:r>
              <a:rPr lang="tr-TR" sz="1200" dirty="0">
                <a:solidFill>
                  <a:srgbClr val="002060"/>
                </a:solidFill>
                <a:latin typeface="Times New Roman"/>
                <a:cs typeface="Times New Roman"/>
              </a:rPr>
              <a:t>olan tüm </a:t>
            </a:r>
            <a:r>
              <a:rPr lang="tr-TR" sz="1200" spc="-5" dirty="0">
                <a:solidFill>
                  <a:srgbClr val="002060"/>
                </a:solidFill>
                <a:latin typeface="Times New Roman"/>
                <a:cs typeface="Times New Roman"/>
              </a:rPr>
              <a:t>donanım </a:t>
            </a:r>
            <a:r>
              <a:rPr lang="tr-TR" sz="1200" dirty="0">
                <a:solidFill>
                  <a:srgbClr val="002060"/>
                </a:solidFill>
                <a:latin typeface="Times New Roman"/>
                <a:cs typeface="Times New Roman"/>
              </a:rPr>
              <a:t>aygıtlarını ve </a:t>
            </a:r>
            <a:r>
              <a:rPr lang="tr-TR" sz="1200" spc="-5" dirty="0">
                <a:solidFill>
                  <a:srgbClr val="002060"/>
                </a:solidFill>
                <a:latin typeface="Times New Roman"/>
                <a:cs typeface="Times New Roman"/>
              </a:rPr>
              <a:t>ayarlarını </a:t>
            </a:r>
            <a:r>
              <a:rPr lang="tr-TR" sz="1200" spc="-10" dirty="0">
                <a:solidFill>
                  <a:srgbClr val="002060"/>
                </a:solidFill>
                <a:latin typeface="Times New Roman"/>
                <a:cs typeface="Times New Roman"/>
              </a:rPr>
              <a:t>görüntüler. </a:t>
            </a:r>
            <a:r>
              <a:rPr lang="tr-TR" sz="1200" spc="-5" dirty="0" smtClean="0">
                <a:solidFill>
                  <a:srgbClr val="002060"/>
                </a:solidFill>
                <a:latin typeface="Times New Roman"/>
                <a:cs typeface="Times New Roman"/>
              </a:rPr>
              <a:t>Bu ekranda</a:t>
            </a:r>
            <a:r>
              <a:rPr lang="tr-TR" sz="1200" dirty="0">
                <a:solidFill>
                  <a:srgbClr val="002060"/>
                </a:solidFill>
                <a:latin typeface="Times New Roman"/>
                <a:cs typeface="Times New Roman"/>
              </a:rPr>
              <a:t> </a:t>
            </a:r>
            <a:r>
              <a:rPr lang="tr-TR" sz="1200" spc="-5" dirty="0" smtClean="0">
                <a:solidFill>
                  <a:srgbClr val="002060"/>
                </a:solidFill>
                <a:latin typeface="Times New Roman"/>
                <a:cs typeface="Times New Roman"/>
              </a:rPr>
              <a:t>aygıtın </a:t>
            </a:r>
            <a:r>
              <a:rPr lang="tr-TR" sz="1200" spc="-5" dirty="0">
                <a:solidFill>
                  <a:srgbClr val="002060"/>
                </a:solidFill>
                <a:latin typeface="Times New Roman"/>
                <a:cs typeface="Times New Roman"/>
              </a:rPr>
              <a:t>sistemden  kaldırılmasını, </a:t>
            </a:r>
            <a:r>
              <a:rPr lang="tr-TR" sz="1200" spc="-5" dirty="0" smtClean="0">
                <a:solidFill>
                  <a:srgbClr val="002060"/>
                </a:solidFill>
                <a:latin typeface="Times New Roman"/>
                <a:cs typeface="Times New Roman"/>
              </a:rPr>
              <a:t>aygıtın </a:t>
            </a:r>
            <a:r>
              <a:rPr lang="tr-TR" sz="1200" spc="-5" dirty="0">
                <a:solidFill>
                  <a:srgbClr val="002060"/>
                </a:solidFill>
                <a:latin typeface="Times New Roman"/>
                <a:cs typeface="Times New Roman"/>
              </a:rPr>
              <a:t>pasif </a:t>
            </a:r>
            <a:r>
              <a:rPr lang="tr-TR" sz="1200" spc="-5" dirty="0" smtClean="0">
                <a:solidFill>
                  <a:srgbClr val="002060"/>
                </a:solidFill>
                <a:latin typeface="Times New Roman"/>
                <a:cs typeface="Times New Roman"/>
              </a:rPr>
              <a:t>edilmesini ve aygıt </a:t>
            </a:r>
            <a:r>
              <a:rPr lang="tr-TR" sz="1200" spc="-5" dirty="0">
                <a:solidFill>
                  <a:srgbClr val="002060"/>
                </a:solidFill>
                <a:latin typeface="Times New Roman"/>
                <a:cs typeface="Times New Roman"/>
              </a:rPr>
              <a:t>sürücülerinin </a:t>
            </a:r>
            <a:r>
              <a:rPr lang="tr-TR" sz="1200" spc="-5" dirty="0" smtClean="0">
                <a:solidFill>
                  <a:srgbClr val="002060"/>
                </a:solidFill>
                <a:latin typeface="Times New Roman"/>
                <a:cs typeface="Times New Roman"/>
              </a:rPr>
              <a:t>güncelleştirilmesi </a:t>
            </a:r>
            <a:r>
              <a:rPr lang="tr-TR" sz="1200" spc="-15" dirty="0" smtClean="0">
                <a:solidFill>
                  <a:srgbClr val="002060"/>
                </a:solidFill>
                <a:latin typeface="Times New Roman"/>
                <a:cs typeface="Times New Roman"/>
              </a:rPr>
              <a:t>sağlanır.</a:t>
            </a:r>
            <a:endParaRPr lang="tr-TR" sz="1200" dirty="0">
              <a:solidFill>
                <a:srgbClr val="002060"/>
              </a:solidFill>
              <a:latin typeface="Times New Roman"/>
              <a:cs typeface="Times New Roman"/>
            </a:endParaRPr>
          </a:p>
          <a:p>
            <a:pPr>
              <a:lnSpc>
                <a:spcPct val="100000"/>
              </a:lnSpc>
              <a:spcBef>
                <a:spcPts val="600"/>
              </a:spcBef>
            </a:pPr>
            <a:endParaRPr lang="tr-TR" sz="1200" dirty="0">
              <a:solidFill>
                <a:srgbClr val="002060"/>
              </a:solidFill>
            </a:endParaRPr>
          </a:p>
        </p:txBody>
      </p:sp>
      <p:sp>
        <p:nvSpPr>
          <p:cNvPr id="4" name="object 3"/>
          <p:cNvSpPr/>
          <p:nvPr/>
        </p:nvSpPr>
        <p:spPr>
          <a:xfrm>
            <a:off x="7337943" y="2022658"/>
            <a:ext cx="3817737" cy="285579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2"/>
          <p:cNvSpPr/>
          <p:nvPr/>
        </p:nvSpPr>
        <p:spPr>
          <a:xfrm>
            <a:off x="4534943" y="2022658"/>
            <a:ext cx="2609850" cy="2829776"/>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spTree>
    <p:extLst>
      <p:ext uri="{BB962C8B-B14F-4D97-AF65-F5344CB8AC3E}">
        <p14:creationId xmlns:p14="http://schemas.microsoft.com/office/powerpoint/2010/main" val="30410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941122"/>
            <a:ext cx="5900154" cy="3202378"/>
          </a:xfrm>
        </p:spPr>
        <p:txBody>
          <a:bodyPr>
            <a:normAutofit/>
          </a:bodyPr>
          <a:lstStyle/>
          <a:p>
            <a:pPr>
              <a:lnSpc>
                <a:spcPct val="120000"/>
              </a:lnSpc>
              <a:spcBef>
                <a:spcPts val="600"/>
              </a:spcBef>
            </a:pPr>
            <a:r>
              <a:rPr lang="tr-TR" sz="1600" b="1" spc="-5" dirty="0">
                <a:solidFill>
                  <a:srgbClr val="002060"/>
                </a:solidFill>
                <a:latin typeface="Times New Roman"/>
                <a:cs typeface="Times New Roman"/>
              </a:rPr>
              <a:t>Uzak </a:t>
            </a:r>
            <a:r>
              <a:rPr lang="tr-TR" sz="1600" b="1" dirty="0">
                <a:solidFill>
                  <a:srgbClr val="002060"/>
                </a:solidFill>
                <a:latin typeface="Times New Roman"/>
                <a:cs typeface="Times New Roman"/>
              </a:rPr>
              <a:t>Bağlantı </a:t>
            </a:r>
            <a:r>
              <a:rPr lang="tr-TR" sz="1600" b="1" spc="-15" dirty="0">
                <a:solidFill>
                  <a:srgbClr val="002060"/>
                </a:solidFill>
                <a:latin typeface="Times New Roman"/>
                <a:cs typeface="Times New Roman"/>
              </a:rPr>
              <a:t>Ayarları</a:t>
            </a:r>
            <a:r>
              <a:rPr lang="tr-TR" sz="1600" spc="-15" dirty="0">
                <a:solidFill>
                  <a:srgbClr val="002060"/>
                </a:solidFill>
                <a:latin typeface="Times New Roman"/>
                <a:cs typeface="Times New Roman"/>
              </a:rPr>
              <a:t>: </a:t>
            </a:r>
            <a:r>
              <a:rPr lang="tr-TR" sz="1800" spc="-5" dirty="0">
                <a:solidFill>
                  <a:srgbClr val="002060"/>
                </a:solidFill>
                <a:latin typeface="Times New Roman"/>
                <a:cs typeface="Times New Roman"/>
              </a:rPr>
              <a:t>Uzak </a:t>
            </a:r>
            <a:r>
              <a:rPr lang="tr-TR" sz="1800" spc="-5" dirty="0" smtClean="0">
                <a:solidFill>
                  <a:srgbClr val="002060"/>
                </a:solidFill>
                <a:latin typeface="Times New Roman"/>
                <a:cs typeface="Times New Roman"/>
              </a:rPr>
              <a:t>Masaüstü (</a:t>
            </a:r>
            <a:r>
              <a:rPr lang="tr-TR" sz="1800" spc="-5" dirty="0" err="1">
                <a:solidFill>
                  <a:srgbClr val="002060"/>
                </a:solidFill>
                <a:latin typeface="Times New Roman"/>
                <a:cs typeface="Times New Roman"/>
              </a:rPr>
              <a:t>remote</a:t>
            </a:r>
            <a:r>
              <a:rPr lang="tr-TR" sz="1800" spc="-5" dirty="0">
                <a:solidFill>
                  <a:srgbClr val="002060"/>
                </a:solidFill>
                <a:latin typeface="Times New Roman"/>
                <a:cs typeface="Times New Roman"/>
              </a:rPr>
              <a:t> </a:t>
            </a:r>
            <a:r>
              <a:rPr lang="tr-TR" sz="1800" spc="-5" dirty="0" err="1">
                <a:solidFill>
                  <a:srgbClr val="002060"/>
                </a:solidFill>
                <a:latin typeface="Times New Roman"/>
                <a:cs typeface="Times New Roman"/>
              </a:rPr>
              <a:t>desktop</a:t>
            </a:r>
            <a:r>
              <a:rPr lang="tr-TR" sz="1800" spc="-5" dirty="0">
                <a:solidFill>
                  <a:srgbClr val="002060"/>
                </a:solidFill>
                <a:latin typeface="Times New Roman"/>
                <a:cs typeface="Times New Roman"/>
              </a:rPr>
              <a:t>) evdeki bilgisayardan  işyerindeki bilgisayarı(ya da tam tersi) bilgisayarın başındaymış gibi kullanılmasını sağlar,  aşağıda örnekte Linux kullanılan bir bilgisayardan </a:t>
            </a:r>
            <a:r>
              <a:rPr lang="tr-TR" sz="1800" spc="-5" dirty="0" smtClean="0">
                <a:solidFill>
                  <a:srgbClr val="002060"/>
                </a:solidFill>
                <a:latin typeface="Times New Roman"/>
                <a:cs typeface="Times New Roman"/>
              </a:rPr>
              <a:t>Windows 7 </a:t>
            </a:r>
            <a:r>
              <a:rPr lang="tr-TR" sz="1800" spc="-5" dirty="0">
                <a:solidFill>
                  <a:srgbClr val="002060"/>
                </a:solidFill>
                <a:latin typeface="Times New Roman"/>
                <a:cs typeface="Times New Roman"/>
              </a:rPr>
              <a:t>kullanılan uzaktaki  bilgisayara yapılan uzak masa üstü bağlantısı gösterilmektedir</a:t>
            </a:r>
            <a:r>
              <a:rPr lang="tr-TR" sz="1800" spc="-5" dirty="0" smtClean="0">
                <a:solidFill>
                  <a:srgbClr val="002060"/>
                </a:solidFill>
                <a:latin typeface="Times New Roman"/>
                <a:cs typeface="Times New Roman"/>
              </a:rPr>
              <a:t>.</a:t>
            </a:r>
            <a:endParaRPr lang="tr-TR" sz="1800" spc="-5" dirty="0">
              <a:solidFill>
                <a:srgbClr val="002060"/>
              </a:solidFill>
              <a:latin typeface="Times New Roman"/>
              <a:cs typeface="Times New Roman"/>
            </a:endParaRPr>
          </a:p>
        </p:txBody>
      </p:sp>
      <p:sp>
        <p:nvSpPr>
          <p:cNvPr id="7" name="object 3"/>
          <p:cNvSpPr/>
          <p:nvPr/>
        </p:nvSpPr>
        <p:spPr>
          <a:xfrm>
            <a:off x="7842090" y="1941122"/>
            <a:ext cx="3313590" cy="307581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379912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5" name="object 4"/>
          <p:cNvSpPr txBox="1"/>
          <p:nvPr/>
        </p:nvSpPr>
        <p:spPr>
          <a:xfrm>
            <a:off x="1097280" y="5058961"/>
            <a:ext cx="10174458" cy="923330"/>
          </a:xfrm>
          <a:prstGeom prst="rect">
            <a:avLst/>
          </a:prstGeom>
        </p:spPr>
        <p:txBody>
          <a:bodyPr vert="horz" wrap="square" lIns="0" tIns="0" rIns="0" bIns="0" rtlCol="0">
            <a:spAutoFit/>
          </a:bodyPr>
          <a:lstStyle/>
          <a:p>
            <a:pPr marL="12700" marR="5080" algn="just">
              <a:spcBef>
                <a:spcPts val="600"/>
              </a:spcBef>
            </a:pPr>
            <a:r>
              <a:rPr sz="2000" b="1" spc="-5" dirty="0" err="1" smtClean="0">
                <a:solidFill>
                  <a:srgbClr val="002060"/>
                </a:solidFill>
                <a:latin typeface="Times New Roman"/>
                <a:cs typeface="Times New Roman"/>
              </a:rPr>
              <a:t>Sistem</a:t>
            </a:r>
            <a:r>
              <a:rPr sz="2000" b="1" spc="-5" dirty="0" smtClean="0">
                <a:solidFill>
                  <a:srgbClr val="002060"/>
                </a:solidFill>
                <a:latin typeface="Times New Roman"/>
                <a:cs typeface="Times New Roman"/>
              </a:rPr>
              <a:t> </a:t>
            </a:r>
            <a:r>
              <a:rPr sz="2000" b="1" spc="-5" dirty="0">
                <a:solidFill>
                  <a:srgbClr val="002060"/>
                </a:solidFill>
                <a:latin typeface="Times New Roman"/>
                <a:cs typeface="Times New Roman"/>
              </a:rPr>
              <a:t>Koruması</a:t>
            </a:r>
            <a:r>
              <a:rPr sz="2000" spc="-5" dirty="0">
                <a:solidFill>
                  <a:srgbClr val="002060"/>
                </a:solidFill>
                <a:latin typeface="Times New Roman"/>
                <a:cs typeface="Times New Roman"/>
              </a:rPr>
              <a:t>: </a:t>
            </a:r>
            <a:r>
              <a:rPr sz="2000" dirty="0">
                <a:solidFill>
                  <a:srgbClr val="002060"/>
                </a:solidFill>
                <a:latin typeface="Times New Roman"/>
                <a:cs typeface="Times New Roman"/>
              </a:rPr>
              <a:t>Sistem </a:t>
            </a:r>
            <a:r>
              <a:rPr sz="2000" spc="-5" dirty="0">
                <a:solidFill>
                  <a:srgbClr val="002060"/>
                </a:solidFill>
                <a:latin typeface="Times New Roman"/>
                <a:cs typeface="Times New Roman"/>
              </a:rPr>
              <a:t>Geri yükleme'nin </a:t>
            </a:r>
            <a:r>
              <a:rPr sz="2000" dirty="0">
                <a:solidFill>
                  <a:srgbClr val="002060"/>
                </a:solidFill>
                <a:latin typeface="Times New Roman"/>
                <a:cs typeface="Times New Roman"/>
              </a:rPr>
              <a:t>çalıştırılmasını </a:t>
            </a:r>
            <a:r>
              <a:rPr sz="2000" spc="-15" dirty="0">
                <a:solidFill>
                  <a:srgbClr val="002060"/>
                </a:solidFill>
                <a:latin typeface="Times New Roman"/>
                <a:cs typeface="Times New Roman"/>
              </a:rPr>
              <a:t>sağlar, </a:t>
            </a:r>
            <a:r>
              <a:rPr sz="2000" dirty="0">
                <a:solidFill>
                  <a:srgbClr val="002060"/>
                </a:solidFill>
                <a:latin typeface="Times New Roman"/>
                <a:cs typeface="Times New Roman"/>
              </a:rPr>
              <a:t>bu </a:t>
            </a:r>
            <a:r>
              <a:rPr sz="2000" spc="-5" dirty="0">
                <a:solidFill>
                  <a:srgbClr val="002060"/>
                </a:solidFill>
                <a:latin typeface="Times New Roman"/>
                <a:cs typeface="Times New Roman"/>
              </a:rPr>
              <a:t>ekrandan </a:t>
            </a:r>
            <a:r>
              <a:rPr sz="2000" dirty="0">
                <a:solidFill>
                  <a:srgbClr val="002060"/>
                </a:solidFill>
                <a:latin typeface="Times New Roman"/>
                <a:cs typeface="Times New Roman"/>
              </a:rPr>
              <a:t>sistem </a:t>
            </a:r>
            <a:r>
              <a:rPr sz="2000" spc="-5" dirty="0">
                <a:solidFill>
                  <a:srgbClr val="002060"/>
                </a:solidFill>
                <a:latin typeface="Times New Roman"/>
                <a:cs typeface="Times New Roman"/>
              </a:rPr>
              <a:t>geri  yükleme </a:t>
            </a:r>
            <a:r>
              <a:rPr sz="2000" dirty="0">
                <a:solidFill>
                  <a:srgbClr val="002060"/>
                </a:solidFill>
                <a:latin typeface="Times New Roman"/>
                <a:cs typeface="Times New Roman"/>
              </a:rPr>
              <a:t>tıklandıktan sonra </a:t>
            </a:r>
            <a:r>
              <a:rPr sz="2000" spc="-5" dirty="0">
                <a:solidFill>
                  <a:srgbClr val="002060"/>
                </a:solidFill>
                <a:latin typeface="Times New Roman"/>
                <a:cs typeface="Times New Roman"/>
              </a:rPr>
              <a:t>gelen pencerede </a:t>
            </a:r>
            <a:r>
              <a:rPr sz="2000" dirty="0">
                <a:solidFill>
                  <a:srgbClr val="002060"/>
                </a:solidFill>
                <a:latin typeface="Times New Roman"/>
                <a:cs typeface="Times New Roman"/>
              </a:rPr>
              <a:t>sistemin </a:t>
            </a:r>
            <a:r>
              <a:rPr sz="2000" spc="-5" dirty="0">
                <a:solidFill>
                  <a:srgbClr val="002060"/>
                </a:solidFill>
                <a:latin typeface="Times New Roman"/>
                <a:cs typeface="Times New Roman"/>
              </a:rPr>
              <a:t>kararlı çalıştığı </a:t>
            </a:r>
            <a:r>
              <a:rPr sz="2000" dirty="0">
                <a:solidFill>
                  <a:srgbClr val="002060"/>
                </a:solidFill>
                <a:latin typeface="Times New Roman"/>
                <a:cs typeface="Times New Roman"/>
              </a:rPr>
              <a:t>daha önceki bir  zamana </a:t>
            </a:r>
            <a:r>
              <a:rPr sz="2000" spc="-5" dirty="0">
                <a:solidFill>
                  <a:srgbClr val="002060"/>
                </a:solidFill>
                <a:latin typeface="Times New Roman"/>
                <a:cs typeface="Times New Roman"/>
              </a:rPr>
              <a:t>geri yüklenmesi </a:t>
            </a:r>
            <a:r>
              <a:rPr sz="2000" spc="-15" dirty="0">
                <a:solidFill>
                  <a:srgbClr val="002060"/>
                </a:solidFill>
                <a:latin typeface="Times New Roman"/>
                <a:cs typeface="Times New Roman"/>
              </a:rPr>
              <a:t>ya </a:t>
            </a:r>
            <a:r>
              <a:rPr sz="2000" spc="5" dirty="0">
                <a:solidFill>
                  <a:srgbClr val="002060"/>
                </a:solidFill>
                <a:latin typeface="Times New Roman"/>
                <a:cs typeface="Times New Roman"/>
              </a:rPr>
              <a:t>da </a:t>
            </a:r>
            <a:r>
              <a:rPr sz="2000" dirty="0">
                <a:solidFill>
                  <a:srgbClr val="002060"/>
                </a:solidFill>
                <a:latin typeface="Times New Roman"/>
                <a:cs typeface="Times New Roman"/>
              </a:rPr>
              <a:t>bir </a:t>
            </a:r>
            <a:r>
              <a:rPr sz="2000" spc="-5" dirty="0">
                <a:solidFill>
                  <a:srgbClr val="002060"/>
                </a:solidFill>
                <a:latin typeface="Times New Roman"/>
                <a:cs typeface="Times New Roman"/>
              </a:rPr>
              <a:t>geri yükleme </a:t>
            </a:r>
            <a:r>
              <a:rPr sz="2000" dirty="0">
                <a:solidFill>
                  <a:srgbClr val="002060"/>
                </a:solidFill>
                <a:latin typeface="Times New Roman"/>
                <a:cs typeface="Times New Roman"/>
              </a:rPr>
              <a:t>noktası </a:t>
            </a:r>
            <a:r>
              <a:rPr sz="2000" spc="-5" dirty="0">
                <a:solidFill>
                  <a:srgbClr val="002060"/>
                </a:solidFill>
                <a:latin typeface="Times New Roman"/>
                <a:cs typeface="Times New Roman"/>
              </a:rPr>
              <a:t>oluşturulmasını</a:t>
            </a:r>
            <a:r>
              <a:rPr sz="2000" spc="135" dirty="0">
                <a:solidFill>
                  <a:srgbClr val="002060"/>
                </a:solidFill>
                <a:latin typeface="Times New Roman"/>
                <a:cs typeface="Times New Roman"/>
              </a:rPr>
              <a:t> </a:t>
            </a:r>
            <a:r>
              <a:rPr sz="2000" spc="-20" dirty="0">
                <a:solidFill>
                  <a:srgbClr val="002060"/>
                </a:solidFill>
                <a:latin typeface="Times New Roman"/>
                <a:cs typeface="Times New Roman"/>
              </a:rPr>
              <a:t>sağlar.</a:t>
            </a:r>
            <a:endParaRPr sz="2000" dirty="0">
              <a:solidFill>
                <a:srgbClr val="002060"/>
              </a:solidFill>
              <a:latin typeface="Times New Roman"/>
              <a:cs typeface="Times New Roman"/>
            </a:endParaRPr>
          </a:p>
        </p:txBody>
      </p:sp>
      <p:sp>
        <p:nvSpPr>
          <p:cNvPr id="6" name="object 2"/>
          <p:cNvSpPr/>
          <p:nvPr/>
        </p:nvSpPr>
        <p:spPr>
          <a:xfrm>
            <a:off x="5012311" y="1858815"/>
            <a:ext cx="6011485" cy="295723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3"/>
          <p:cNvSpPr>
            <a:spLocks noGrp="1"/>
          </p:cNvSpPr>
          <p:nvPr>
            <p:ph idx="1"/>
          </p:nvPr>
        </p:nvSpPr>
        <p:spPr>
          <a:xfrm>
            <a:off x="1459230" y="1845734"/>
            <a:ext cx="3341370" cy="309177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r>
              <a:rPr lang="tr-TR" dirty="0" smtClean="0"/>
              <a:t> </a:t>
            </a:r>
            <a:endParaRPr lang="tr-TR" dirty="0"/>
          </a:p>
        </p:txBody>
      </p:sp>
    </p:spTree>
    <p:extLst>
      <p:ext uri="{BB962C8B-B14F-4D97-AF65-F5344CB8AC3E}">
        <p14:creationId xmlns:p14="http://schemas.microsoft.com/office/powerpoint/2010/main" val="324289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p:txBody>
          <a:bodyPr>
            <a:normAutofit/>
          </a:bodyPr>
          <a:lstStyle/>
          <a:p>
            <a:pPr marL="0" indent="0">
              <a:lnSpc>
                <a:spcPct val="100000"/>
              </a:lnSpc>
              <a:spcBef>
                <a:spcPts val="600"/>
              </a:spcBef>
              <a:buNone/>
            </a:pPr>
            <a:r>
              <a:rPr lang="tr-TR" sz="2000" b="1" spc="-5" dirty="0">
                <a:solidFill>
                  <a:srgbClr val="002060"/>
                </a:solidFill>
                <a:latin typeface="Times New Roman"/>
                <a:cs typeface="Times New Roman"/>
              </a:rPr>
              <a:t>Windows</a:t>
            </a:r>
            <a:r>
              <a:rPr lang="tr-TR" sz="2000" b="1" spc="-65" dirty="0">
                <a:solidFill>
                  <a:srgbClr val="002060"/>
                </a:solidFill>
                <a:latin typeface="Times New Roman"/>
                <a:cs typeface="Times New Roman"/>
              </a:rPr>
              <a:t> </a:t>
            </a:r>
            <a:r>
              <a:rPr lang="tr-TR" sz="2000" b="1" spc="-5" dirty="0" err="1">
                <a:solidFill>
                  <a:srgbClr val="002060"/>
                </a:solidFill>
                <a:latin typeface="Times New Roman"/>
                <a:cs typeface="Times New Roman"/>
              </a:rPr>
              <a:t>Defender</a:t>
            </a:r>
            <a:endParaRPr lang="tr-TR" sz="2000" dirty="0">
              <a:solidFill>
                <a:srgbClr val="002060"/>
              </a:solidFill>
              <a:latin typeface="Times New Roman"/>
              <a:cs typeface="Times New Roman"/>
            </a:endParaRPr>
          </a:p>
          <a:p>
            <a:pPr marL="12700" marR="5080" indent="0">
              <a:lnSpc>
                <a:spcPct val="100000"/>
              </a:lnSpc>
              <a:spcBef>
                <a:spcPts val="600"/>
              </a:spcBef>
              <a:buNone/>
            </a:pPr>
            <a:r>
              <a:rPr lang="tr-TR" sz="1800" spc="-10" dirty="0" smtClean="0">
                <a:solidFill>
                  <a:srgbClr val="002060"/>
                </a:solidFill>
                <a:latin typeface="Times New Roman"/>
                <a:cs typeface="Times New Roman"/>
              </a:rPr>
              <a:t>Windows </a:t>
            </a:r>
            <a:r>
              <a:rPr lang="tr-TR" sz="1800" spc="-5" dirty="0">
                <a:solidFill>
                  <a:srgbClr val="002060"/>
                </a:solidFill>
                <a:latin typeface="Times New Roman"/>
                <a:cs typeface="Times New Roman"/>
              </a:rPr>
              <a:t>işletim sisteminin </a:t>
            </a:r>
            <a:r>
              <a:rPr lang="tr-TR" sz="1800" dirty="0">
                <a:solidFill>
                  <a:srgbClr val="002060"/>
                </a:solidFill>
                <a:latin typeface="Times New Roman"/>
                <a:cs typeface="Times New Roman"/>
              </a:rPr>
              <a:t>kötü </a:t>
            </a:r>
            <a:r>
              <a:rPr lang="tr-TR" sz="1800" spc="-5" dirty="0">
                <a:solidFill>
                  <a:srgbClr val="002060"/>
                </a:solidFill>
                <a:latin typeface="Times New Roman"/>
                <a:cs typeface="Times New Roman"/>
              </a:rPr>
              <a:t>amaçlı yazılımlara </a:t>
            </a:r>
            <a:r>
              <a:rPr lang="tr-TR" sz="1800" dirty="0">
                <a:solidFill>
                  <a:srgbClr val="002060"/>
                </a:solidFill>
                <a:latin typeface="Times New Roman"/>
                <a:cs typeface="Times New Roman"/>
              </a:rPr>
              <a:t>karşı koruma </a:t>
            </a:r>
            <a:r>
              <a:rPr lang="tr-TR" sz="1800" spc="-5" dirty="0">
                <a:solidFill>
                  <a:srgbClr val="002060"/>
                </a:solidFill>
                <a:latin typeface="Times New Roman"/>
                <a:cs typeface="Times New Roman"/>
              </a:rPr>
              <a:t>programıdır,  </a:t>
            </a:r>
            <a:r>
              <a:rPr lang="tr-TR" sz="1800" spc="-20" dirty="0">
                <a:solidFill>
                  <a:srgbClr val="002060"/>
                </a:solidFill>
                <a:latin typeface="Times New Roman"/>
                <a:cs typeface="Times New Roman"/>
              </a:rPr>
              <a:t>“Tara” </a:t>
            </a:r>
            <a:r>
              <a:rPr lang="tr-TR" sz="1800" spc="-5" dirty="0">
                <a:solidFill>
                  <a:srgbClr val="002060"/>
                </a:solidFill>
                <a:latin typeface="Times New Roman"/>
                <a:cs typeface="Times New Roman"/>
              </a:rPr>
              <a:t>seçeneği </a:t>
            </a:r>
            <a:r>
              <a:rPr lang="tr-TR" sz="1800" dirty="0">
                <a:solidFill>
                  <a:srgbClr val="002060"/>
                </a:solidFill>
                <a:latin typeface="Times New Roman"/>
                <a:cs typeface="Times New Roman"/>
              </a:rPr>
              <a:t>ile </a:t>
            </a:r>
            <a:r>
              <a:rPr lang="tr-TR" sz="1800" spc="-5" dirty="0">
                <a:solidFill>
                  <a:srgbClr val="002060"/>
                </a:solidFill>
                <a:latin typeface="Times New Roman"/>
                <a:cs typeface="Times New Roman"/>
              </a:rPr>
              <a:t>elle </a:t>
            </a:r>
            <a:r>
              <a:rPr lang="tr-TR" sz="1800" dirty="0">
                <a:solidFill>
                  <a:srgbClr val="002060"/>
                </a:solidFill>
                <a:latin typeface="Times New Roman"/>
                <a:cs typeface="Times New Roman"/>
              </a:rPr>
              <a:t>sistem </a:t>
            </a:r>
            <a:r>
              <a:rPr lang="tr-TR" sz="1800" spc="-5" dirty="0" err="1">
                <a:solidFill>
                  <a:srgbClr val="002060"/>
                </a:solidFill>
                <a:latin typeface="Times New Roman"/>
                <a:cs typeface="Times New Roman"/>
              </a:rPr>
              <a:t>taramasıda</a:t>
            </a:r>
            <a:r>
              <a:rPr lang="tr-TR" sz="1800" spc="-5" dirty="0">
                <a:solidFill>
                  <a:srgbClr val="002060"/>
                </a:solidFill>
                <a:latin typeface="Times New Roman"/>
                <a:cs typeface="Times New Roman"/>
              </a:rPr>
              <a:t> yapılması</a:t>
            </a:r>
            <a:r>
              <a:rPr lang="tr-TR" sz="1800" spc="100" dirty="0">
                <a:solidFill>
                  <a:srgbClr val="002060"/>
                </a:solidFill>
                <a:latin typeface="Times New Roman"/>
                <a:cs typeface="Times New Roman"/>
              </a:rPr>
              <a:t> </a:t>
            </a:r>
            <a:r>
              <a:rPr lang="tr-TR" sz="1800" spc="-10" dirty="0">
                <a:solidFill>
                  <a:srgbClr val="002060"/>
                </a:solidFill>
                <a:latin typeface="Times New Roman"/>
                <a:cs typeface="Times New Roman"/>
              </a:rPr>
              <a:t>sağlanabilir</a:t>
            </a:r>
            <a:r>
              <a:rPr lang="tr-TR" sz="1800" spc="-10" dirty="0" smtClean="0">
                <a:solidFill>
                  <a:srgbClr val="002060"/>
                </a:solidFill>
                <a:latin typeface="Times New Roman"/>
                <a:cs typeface="Times New Roman"/>
              </a:rPr>
              <a:t>.</a:t>
            </a:r>
            <a:endParaRPr lang="tr-TR" sz="1800" dirty="0">
              <a:solidFill>
                <a:srgbClr val="002060"/>
              </a:solidFill>
              <a:latin typeface="Times New Roman"/>
              <a:cs typeface="Times New Roman"/>
            </a:endParaRPr>
          </a:p>
        </p:txBody>
      </p:sp>
      <p:sp>
        <p:nvSpPr>
          <p:cNvPr id="5" name="object 4"/>
          <p:cNvSpPr/>
          <p:nvPr/>
        </p:nvSpPr>
        <p:spPr>
          <a:xfrm>
            <a:off x="3052461" y="3260264"/>
            <a:ext cx="5272277" cy="138112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p:nvPr/>
        </p:nvSpPr>
        <p:spPr>
          <a:xfrm>
            <a:off x="4902468" y="4737224"/>
            <a:ext cx="1797269" cy="246221"/>
          </a:xfrm>
          <a:prstGeom prst="rect">
            <a:avLst/>
          </a:prstGeom>
        </p:spPr>
        <p:txBody>
          <a:bodyPr vert="horz" wrap="square" lIns="0" tIns="0" rIns="0" bIns="0" rtlCol="0">
            <a:spAutoFit/>
          </a:bodyPr>
          <a:lstStyle/>
          <a:p>
            <a:pPr marL="12700" algn="ctr"/>
            <a:r>
              <a:rPr sz="1600" spc="-5" dirty="0" smtClean="0">
                <a:solidFill>
                  <a:srgbClr val="002060"/>
                </a:solidFill>
                <a:latin typeface="Times New Roman"/>
                <a:cs typeface="Times New Roman"/>
              </a:rPr>
              <a:t>Windows</a:t>
            </a:r>
            <a:r>
              <a:rPr sz="1600" spc="-45" dirty="0" smtClean="0">
                <a:solidFill>
                  <a:srgbClr val="002060"/>
                </a:solidFill>
                <a:latin typeface="Times New Roman"/>
                <a:cs typeface="Times New Roman"/>
              </a:rPr>
              <a:t> </a:t>
            </a:r>
            <a:r>
              <a:rPr lang="tr-TR" sz="1600" spc="-5" dirty="0" err="1" smtClean="0">
                <a:solidFill>
                  <a:srgbClr val="002060"/>
                </a:solidFill>
                <a:latin typeface="Times New Roman"/>
                <a:cs typeface="Times New Roman"/>
              </a:rPr>
              <a:t>Defender</a:t>
            </a:r>
            <a:endParaRPr sz="1600" dirty="0">
              <a:solidFill>
                <a:srgbClr val="002060"/>
              </a:solidFill>
              <a:latin typeface="Times New Roman"/>
              <a:cs typeface="Times New Roman"/>
            </a:endParaRPr>
          </a:p>
        </p:txBody>
      </p:sp>
    </p:spTree>
    <p:extLst>
      <p:ext uri="{BB962C8B-B14F-4D97-AF65-F5344CB8AC3E}">
        <p14:creationId xmlns:p14="http://schemas.microsoft.com/office/powerpoint/2010/main" val="398188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845733"/>
            <a:ext cx="5039751" cy="2990035"/>
          </a:xfrm>
        </p:spPr>
        <p:txBody>
          <a:bodyPr>
            <a:normAutofit/>
          </a:bodyPr>
          <a:lstStyle/>
          <a:p>
            <a:pPr marL="0" indent="0">
              <a:lnSpc>
                <a:spcPct val="100000"/>
              </a:lnSpc>
              <a:spcBef>
                <a:spcPts val="600"/>
              </a:spcBef>
              <a:buNone/>
            </a:pPr>
            <a:r>
              <a:rPr lang="tr-TR" sz="2000" b="1" spc="-5" dirty="0">
                <a:solidFill>
                  <a:srgbClr val="002060"/>
                </a:solidFill>
                <a:latin typeface="Times New Roman"/>
                <a:cs typeface="Times New Roman"/>
              </a:rPr>
              <a:t>Bildirim Alanı</a:t>
            </a:r>
            <a:r>
              <a:rPr lang="tr-TR" sz="2000" b="1" spc="-135" dirty="0">
                <a:solidFill>
                  <a:srgbClr val="002060"/>
                </a:solidFill>
                <a:latin typeface="Times New Roman"/>
                <a:cs typeface="Times New Roman"/>
              </a:rPr>
              <a:t> </a:t>
            </a:r>
            <a:r>
              <a:rPr lang="tr-TR" sz="2000" b="1" spc="-5" dirty="0">
                <a:solidFill>
                  <a:srgbClr val="002060"/>
                </a:solidFill>
                <a:latin typeface="Times New Roman"/>
                <a:cs typeface="Times New Roman"/>
              </a:rPr>
              <a:t>Simgeleri</a:t>
            </a:r>
            <a:endParaRPr lang="tr-TR" sz="2000" dirty="0">
              <a:solidFill>
                <a:srgbClr val="002060"/>
              </a:solidFill>
              <a:latin typeface="Times New Roman"/>
              <a:cs typeface="Times New Roman"/>
            </a:endParaRPr>
          </a:p>
          <a:p>
            <a:pPr marL="12700" marR="5715" indent="0" algn="just">
              <a:lnSpc>
                <a:spcPct val="100000"/>
              </a:lnSpc>
              <a:spcBef>
                <a:spcPts val="600"/>
              </a:spcBef>
              <a:buNone/>
            </a:pPr>
            <a:r>
              <a:rPr lang="tr-TR" sz="1800" spc="-5" dirty="0" smtClean="0">
                <a:solidFill>
                  <a:srgbClr val="002060"/>
                </a:solidFill>
                <a:latin typeface="Times New Roman"/>
                <a:cs typeface="Times New Roman"/>
              </a:rPr>
              <a:t>Görev </a:t>
            </a:r>
            <a:r>
              <a:rPr lang="tr-TR" sz="1800" spc="-5" dirty="0">
                <a:solidFill>
                  <a:srgbClr val="002060"/>
                </a:solidFill>
                <a:latin typeface="Times New Roman"/>
                <a:cs typeface="Times New Roman"/>
              </a:rPr>
              <a:t>Çubuğunun </a:t>
            </a:r>
            <a:r>
              <a:rPr lang="tr-TR" sz="1800" dirty="0">
                <a:solidFill>
                  <a:srgbClr val="002060"/>
                </a:solidFill>
                <a:latin typeface="Times New Roman"/>
                <a:cs typeface="Times New Roman"/>
              </a:rPr>
              <a:t>sağında bulunan </a:t>
            </a:r>
            <a:r>
              <a:rPr lang="tr-TR" sz="1800" spc="-5" dirty="0">
                <a:solidFill>
                  <a:srgbClr val="002060"/>
                </a:solidFill>
                <a:latin typeface="Times New Roman"/>
                <a:cs typeface="Times New Roman"/>
              </a:rPr>
              <a:t>“Bildirim Alanı” </a:t>
            </a:r>
            <a:r>
              <a:rPr lang="tr-TR" sz="1800" dirty="0">
                <a:solidFill>
                  <a:srgbClr val="002060"/>
                </a:solidFill>
                <a:latin typeface="Times New Roman"/>
                <a:cs typeface="Times New Roman"/>
              </a:rPr>
              <a:t>ile ilgili </a:t>
            </a:r>
            <a:r>
              <a:rPr lang="tr-TR" sz="1800" spc="-5" dirty="0">
                <a:solidFill>
                  <a:srgbClr val="002060"/>
                </a:solidFill>
                <a:latin typeface="Times New Roman"/>
                <a:cs typeface="Times New Roman"/>
              </a:rPr>
              <a:t>ayarlamalar(ilgili  programa ait </a:t>
            </a:r>
            <a:r>
              <a:rPr lang="tr-TR" sz="1800" dirty="0">
                <a:solidFill>
                  <a:srgbClr val="002060"/>
                </a:solidFill>
                <a:latin typeface="Times New Roman"/>
                <a:cs typeface="Times New Roman"/>
              </a:rPr>
              <a:t>bildirim </a:t>
            </a:r>
            <a:r>
              <a:rPr lang="tr-TR" sz="1800" spc="-5" dirty="0">
                <a:solidFill>
                  <a:srgbClr val="002060"/>
                </a:solidFill>
                <a:latin typeface="Times New Roman"/>
                <a:cs typeface="Times New Roman"/>
              </a:rPr>
              <a:t>alanında simge gösterilmesi gizlenmesi gibi) buradan </a:t>
            </a:r>
            <a:r>
              <a:rPr lang="tr-TR" sz="1800" spc="-10" dirty="0">
                <a:solidFill>
                  <a:srgbClr val="002060"/>
                </a:solidFill>
                <a:latin typeface="Times New Roman"/>
                <a:cs typeface="Times New Roman"/>
              </a:rPr>
              <a:t>yapılır, </a:t>
            </a:r>
            <a:r>
              <a:rPr lang="tr-TR" sz="1800" spc="-5" dirty="0">
                <a:solidFill>
                  <a:srgbClr val="002060"/>
                </a:solidFill>
                <a:latin typeface="Times New Roman"/>
                <a:cs typeface="Times New Roman"/>
              </a:rPr>
              <a:t>örnek  olarak aşağıda </a:t>
            </a:r>
            <a:r>
              <a:rPr lang="tr-TR" sz="1800" dirty="0">
                <a:solidFill>
                  <a:srgbClr val="002060"/>
                </a:solidFill>
                <a:latin typeface="Times New Roman"/>
                <a:cs typeface="Times New Roman"/>
              </a:rPr>
              <a:t>ağ ile ilgili </a:t>
            </a:r>
            <a:r>
              <a:rPr lang="tr-TR" sz="1800" spc="-5" dirty="0">
                <a:solidFill>
                  <a:srgbClr val="002060"/>
                </a:solidFill>
                <a:latin typeface="Times New Roman"/>
                <a:cs typeface="Times New Roman"/>
              </a:rPr>
              <a:t>simge </a:t>
            </a:r>
            <a:r>
              <a:rPr lang="tr-TR" sz="1800" dirty="0">
                <a:solidFill>
                  <a:srgbClr val="002060"/>
                </a:solidFill>
                <a:latin typeface="Times New Roman"/>
                <a:cs typeface="Times New Roman"/>
              </a:rPr>
              <a:t>ve bildirimin bildirim </a:t>
            </a:r>
            <a:r>
              <a:rPr lang="tr-TR" sz="1800" spc="-5" dirty="0">
                <a:solidFill>
                  <a:srgbClr val="002060"/>
                </a:solidFill>
                <a:latin typeface="Times New Roman"/>
                <a:cs typeface="Times New Roman"/>
              </a:rPr>
              <a:t>alanında gösterilmesi</a:t>
            </a:r>
            <a:r>
              <a:rPr lang="tr-TR" sz="1800" spc="85" dirty="0">
                <a:solidFill>
                  <a:srgbClr val="002060"/>
                </a:solidFill>
                <a:latin typeface="Times New Roman"/>
                <a:cs typeface="Times New Roman"/>
              </a:rPr>
              <a:t> </a:t>
            </a:r>
            <a:r>
              <a:rPr lang="tr-TR" sz="1800" spc="-10" dirty="0">
                <a:solidFill>
                  <a:srgbClr val="002060"/>
                </a:solidFill>
                <a:latin typeface="Times New Roman"/>
                <a:cs typeface="Times New Roman"/>
              </a:rPr>
              <a:t>sağlanmıştır.</a:t>
            </a:r>
            <a:endParaRPr lang="tr-TR" sz="1800" dirty="0">
              <a:solidFill>
                <a:srgbClr val="002060"/>
              </a:solidFill>
              <a:latin typeface="Times New Roman"/>
              <a:cs typeface="Times New Roman"/>
            </a:endParaRPr>
          </a:p>
          <a:p>
            <a:endParaRPr lang="tr-TR" sz="1800" dirty="0">
              <a:solidFill>
                <a:srgbClr val="002060"/>
              </a:solidFill>
            </a:endParaRPr>
          </a:p>
        </p:txBody>
      </p:sp>
      <p:sp>
        <p:nvSpPr>
          <p:cNvPr id="4" name="object 5"/>
          <p:cNvSpPr/>
          <p:nvPr/>
        </p:nvSpPr>
        <p:spPr>
          <a:xfrm>
            <a:off x="6497955" y="1917855"/>
            <a:ext cx="4657725" cy="332422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7"/>
          <p:cNvSpPr txBox="1"/>
          <p:nvPr/>
        </p:nvSpPr>
        <p:spPr>
          <a:xfrm>
            <a:off x="7713193" y="5299464"/>
            <a:ext cx="2756845" cy="246221"/>
          </a:xfrm>
          <a:prstGeom prst="rect">
            <a:avLst/>
          </a:prstGeom>
        </p:spPr>
        <p:txBody>
          <a:bodyPr vert="horz" wrap="square" lIns="0" tIns="0" rIns="0" bIns="0" rtlCol="0">
            <a:spAutoFit/>
          </a:bodyPr>
          <a:lstStyle/>
          <a:p>
            <a:pPr marL="12700" algn="ctr"/>
            <a:r>
              <a:rPr sz="1600" spc="-5" dirty="0" err="1" smtClean="0">
                <a:solidFill>
                  <a:srgbClr val="002060"/>
                </a:solidFill>
                <a:latin typeface="Times New Roman"/>
                <a:cs typeface="Times New Roman"/>
              </a:rPr>
              <a:t>Bildirim</a:t>
            </a:r>
            <a:r>
              <a:rPr sz="1600" spc="-5" dirty="0" smtClean="0">
                <a:solidFill>
                  <a:srgbClr val="002060"/>
                </a:solidFill>
                <a:latin typeface="Times New Roman"/>
                <a:cs typeface="Times New Roman"/>
              </a:rPr>
              <a:t> </a:t>
            </a:r>
            <a:r>
              <a:rPr sz="1600" spc="-5" dirty="0">
                <a:solidFill>
                  <a:srgbClr val="002060"/>
                </a:solidFill>
                <a:latin typeface="Times New Roman"/>
                <a:cs typeface="Times New Roman"/>
              </a:rPr>
              <a:t>alanı</a:t>
            </a:r>
            <a:r>
              <a:rPr sz="1600" spc="-15" dirty="0">
                <a:solidFill>
                  <a:srgbClr val="002060"/>
                </a:solidFill>
                <a:latin typeface="Times New Roman"/>
                <a:cs typeface="Times New Roman"/>
              </a:rPr>
              <a:t> </a:t>
            </a:r>
            <a:r>
              <a:rPr sz="1600" spc="-5" dirty="0">
                <a:solidFill>
                  <a:srgbClr val="002060"/>
                </a:solidFill>
                <a:latin typeface="Times New Roman"/>
                <a:cs typeface="Times New Roman"/>
              </a:rPr>
              <a:t>seçenekleri</a:t>
            </a:r>
            <a:endParaRPr sz="1600" dirty="0">
              <a:solidFill>
                <a:srgbClr val="002060"/>
              </a:solidFill>
              <a:latin typeface="Times New Roman"/>
              <a:cs typeface="Times New Roman"/>
            </a:endParaRPr>
          </a:p>
        </p:txBody>
      </p:sp>
    </p:spTree>
    <p:extLst>
      <p:ext uri="{BB962C8B-B14F-4D97-AF65-F5344CB8AC3E}">
        <p14:creationId xmlns:p14="http://schemas.microsoft.com/office/powerpoint/2010/main" val="272891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1" y="1845734"/>
            <a:ext cx="5822266" cy="4023360"/>
          </a:xfrm>
        </p:spPr>
        <p:txBody>
          <a:bodyPr>
            <a:normAutofit fontScale="62500" lnSpcReduction="20000"/>
          </a:bodyPr>
          <a:lstStyle/>
          <a:p>
            <a:pPr marL="0" indent="0">
              <a:lnSpc>
                <a:spcPct val="120000"/>
              </a:lnSpc>
              <a:spcBef>
                <a:spcPts val="600"/>
              </a:spcBef>
              <a:buNone/>
            </a:pPr>
            <a:r>
              <a:rPr lang="tr-TR" b="1" dirty="0">
                <a:solidFill>
                  <a:srgbClr val="002060"/>
                </a:solidFill>
              </a:rPr>
              <a:t>İnternet Seçenekleri</a:t>
            </a:r>
          </a:p>
          <a:p>
            <a:pPr marL="0" indent="0">
              <a:lnSpc>
                <a:spcPct val="120000"/>
              </a:lnSpc>
              <a:spcBef>
                <a:spcPts val="600"/>
              </a:spcBef>
              <a:buNone/>
            </a:pPr>
            <a:r>
              <a:rPr lang="tr-TR" dirty="0" smtClean="0">
                <a:solidFill>
                  <a:srgbClr val="002060"/>
                </a:solidFill>
              </a:rPr>
              <a:t>Bu </a:t>
            </a:r>
            <a:r>
              <a:rPr lang="tr-TR" dirty="0">
                <a:solidFill>
                  <a:srgbClr val="002060"/>
                </a:solidFill>
              </a:rPr>
              <a:t>seçeneğe “ağ ve paylaşım merkezi” ya da internet </a:t>
            </a:r>
            <a:r>
              <a:rPr lang="tr-TR" dirty="0" err="1">
                <a:solidFill>
                  <a:srgbClr val="002060"/>
                </a:solidFill>
              </a:rPr>
              <a:t>explorer</a:t>
            </a:r>
            <a:r>
              <a:rPr lang="tr-TR" dirty="0">
                <a:solidFill>
                  <a:srgbClr val="002060"/>
                </a:solidFill>
              </a:rPr>
              <a:t> programı araçlar  menüsünden “internet seçenekleri” </a:t>
            </a:r>
            <a:r>
              <a:rPr lang="tr-TR" dirty="0" smtClean="0">
                <a:solidFill>
                  <a:srgbClr val="002060"/>
                </a:solidFill>
              </a:rPr>
              <a:t>ile </a:t>
            </a:r>
            <a:r>
              <a:rPr lang="tr-TR" dirty="0" err="1" smtClean="0">
                <a:solidFill>
                  <a:srgbClr val="002060"/>
                </a:solidFill>
              </a:rPr>
              <a:t>ulaşılabilinir</a:t>
            </a:r>
            <a:r>
              <a:rPr lang="tr-TR" dirty="0">
                <a:solidFill>
                  <a:srgbClr val="002060"/>
                </a:solidFill>
              </a:rPr>
              <a:t>. Bu pencerede ilk sekmemiz  olan “Genel” altında bulunan “Giriş Sayfası” alanı internet </a:t>
            </a:r>
            <a:r>
              <a:rPr lang="tr-TR" dirty="0" err="1">
                <a:solidFill>
                  <a:srgbClr val="002060"/>
                </a:solidFill>
              </a:rPr>
              <a:t>explorer</a:t>
            </a:r>
            <a:r>
              <a:rPr lang="tr-TR" dirty="0">
                <a:solidFill>
                  <a:srgbClr val="002060"/>
                </a:solidFill>
              </a:rPr>
              <a:t> programının ilk  çalıştırıldığında hangi sayfayı açacağını belirler, boş kullanılabileceği gibi resimde olduğu  gibi belirli bir internet adresi verilebilir. “Ayarlar” seçeneği internet </a:t>
            </a:r>
            <a:r>
              <a:rPr lang="tr-TR" dirty="0" err="1">
                <a:solidFill>
                  <a:srgbClr val="002060"/>
                </a:solidFill>
              </a:rPr>
              <a:t>explorer</a:t>
            </a:r>
            <a:r>
              <a:rPr lang="tr-TR" dirty="0">
                <a:solidFill>
                  <a:srgbClr val="002060"/>
                </a:solidFill>
              </a:rPr>
              <a:t> hafızasında  sayfaların tutulacağı gün sayısının belirlenmesini sağlar “0” seçilmesi durumunda adresler  hiç hafızaya alınmaz</a:t>
            </a:r>
            <a:r>
              <a:rPr lang="tr-TR" dirty="0" smtClean="0">
                <a:solidFill>
                  <a:srgbClr val="002060"/>
                </a:solidFill>
              </a:rPr>
              <a:t>.</a:t>
            </a:r>
          </a:p>
          <a:p>
            <a:pPr marL="12700" marR="5080" indent="0">
              <a:lnSpc>
                <a:spcPct val="120000"/>
              </a:lnSpc>
              <a:spcBef>
                <a:spcPts val="600"/>
              </a:spcBef>
              <a:buNone/>
            </a:pPr>
            <a:r>
              <a:rPr lang="tr-TR" dirty="0" smtClean="0">
                <a:solidFill>
                  <a:srgbClr val="002060"/>
                </a:solidFill>
                <a:latin typeface="Times New Roman"/>
                <a:cs typeface="Times New Roman"/>
              </a:rPr>
              <a:t>“</a:t>
            </a:r>
            <a:r>
              <a:rPr lang="tr-TR" i="1" dirty="0">
                <a:solidFill>
                  <a:srgbClr val="002060"/>
                </a:solidFill>
                <a:latin typeface="Times New Roman"/>
                <a:cs typeface="Times New Roman"/>
              </a:rPr>
              <a:t>Sil</a:t>
            </a:r>
            <a:r>
              <a:rPr lang="tr-TR" dirty="0">
                <a:solidFill>
                  <a:srgbClr val="002060"/>
                </a:solidFill>
                <a:latin typeface="Times New Roman"/>
                <a:cs typeface="Times New Roman"/>
              </a:rPr>
              <a:t>” </a:t>
            </a:r>
            <a:r>
              <a:rPr lang="tr-TR" spc="-5" dirty="0">
                <a:solidFill>
                  <a:srgbClr val="002060"/>
                </a:solidFill>
                <a:latin typeface="Times New Roman"/>
                <a:cs typeface="Times New Roman"/>
              </a:rPr>
              <a:t>seçeneği </a:t>
            </a:r>
            <a:r>
              <a:rPr lang="tr-TR" dirty="0">
                <a:solidFill>
                  <a:srgbClr val="002060"/>
                </a:solidFill>
                <a:latin typeface="Times New Roman"/>
                <a:cs typeface="Times New Roman"/>
              </a:rPr>
              <a:t>ile </a:t>
            </a:r>
            <a:r>
              <a:rPr lang="tr-TR" spc="-5" dirty="0">
                <a:solidFill>
                  <a:srgbClr val="002060"/>
                </a:solidFill>
                <a:latin typeface="Times New Roman"/>
                <a:cs typeface="Times New Roman"/>
              </a:rPr>
              <a:t>internette gezinirken bilgisayarımıza kaydedilen geçici dosyaları,  çerez bilgilerini </a:t>
            </a:r>
            <a:r>
              <a:rPr lang="tr-TR" dirty="0">
                <a:solidFill>
                  <a:srgbClr val="002060"/>
                </a:solidFill>
                <a:latin typeface="Times New Roman"/>
                <a:cs typeface="Times New Roman"/>
              </a:rPr>
              <a:t>ve </a:t>
            </a:r>
            <a:r>
              <a:rPr lang="tr-TR" spc="-5" dirty="0">
                <a:solidFill>
                  <a:srgbClr val="002060"/>
                </a:solidFill>
                <a:latin typeface="Times New Roman"/>
                <a:cs typeface="Times New Roman"/>
              </a:rPr>
              <a:t>tarayıcı geçmişi gibi bilgileri</a:t>
            </a:r>
            <a:r>
              <a:rPr lang="tr-TR" spc="70" dirty="0">
                <a:solidFill>
                  <a:srgbClr val="002060"/>
                </a:solidFill>
                <a:latin typeface="Times New Roman"/>
                <a:cs typeface="Times New Roman"/>
              </a:rPr>
              <a:t> </a:t>
            </a:r>
            <a:r>
              <a:rPr lang="tr-TR" dirty="0">
                <a:solidFill>
                  <a:srgbClr val="002060"/>
                </a:solidFill>
                <a:latin typeface="Times New Roman"/>
                <a:cs typeface="Times New Roman"/>
              </a:rPr>
              <a:t>silebiliriz.</a:t>
            </a:r>
          </a:p>
          <a:p>
            <a:endParaRPr lang="tr-TR" dirty="0">
              <a:solidFill>
                <a:srgbClr val="002060"/>
              </a:solidFill>
            </a:endParaRPr>
          </a:p>
          <a:p>
            <a:endParaRPr lang="tr-TR" sz="2600" dirty="0">
              <a:solidFill>
                <a:srgbClr val="002060"/>
              </a:solidFill>
            </a:endParaRPr>
          </a:p>
        </p:txBody>
      </p:sp>
      <p:sp>
        <p:nvSpPr>
          <p:cNvPr id="4" name="object 3"/>
          <p:cNvSpPr/>
          <p:nvPr/>
        </p:nvSpPr>
        <p:spPr>
          <a:xfrm>
            <a:off x="7387244" y="1845734"/>
            <a:ext cx="3768436" cy="442173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116145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2444912" y="2480319"/>
            <a:ext cx="3217334" cy="2249942"/>
          </a:xfrm>
        </p:spPr>
        <p:txBody>
          <a:bodyPr>
            <a:normAutofit fontScale="85000" lnSpcReduction="20000"/>
          </a:bodyPr>
          <a:lstStyle/>
          <a:p>
            <a:pPr marL="514350" indent="-514350">
              <a:buFont typeface="+mj-lt"/>
              <a:buAutoNum type="arabicPeriod"/>
            </a:pPr>
            <a:r>
              <a:rPr lang="tr-TR" dirty="0" smtClean="0"/>
              <a:t>Kullanıcı değiştir, </a:t>
            </a:r>
          </a:p>
          <a:p>
            <a:pPr marL="514350" indent="-514350">
              <a:buFont typeface="+mj-lt"/>
              <a:buAutoNum type="arabicPeriod"/>
            </a:pPr>
            <a:r>
              <a:rPr lang="tr-TR" dirty="0" smtClean="0"/>
              <a:t>Oturumu kapat, </a:t>
            </a:r>
          </a:p>
          <a:p>
            <a:pPr marL="514350" indent="-514350">
              <a:buFont typeface="+mj-lt"/>
              <a:buAutoNum type="arabicPeriod"/>
            </a:pPr>
            <a:r>
              <a:rPr lang="tr-TR" dirty="0" smtClean="0"/>
              <a:t>Kilitle, </a:t>
            </a:r>
          </a:p>
          <a:p>
            <a:pPr marL="514350" indent="-514350">
              <a:buFont typeface="+mj-lt"/>
              <a:buAutoNum type="arabicPeriod"/>
            </a:pPr>
            <a:r>
              <a:rPr lang="tr-TR" dirty="0" smtClean="0"/>
              <a:t>Yeniden Başlat ve </a:t>
            </a:r>
          </a:p>
          <a:p>
            <a:pPr marL="514350" indent="-514350">
              <a:buFont typeface="+mj-lt"/>
              <a:buAutoNum type="arabicPeriod"/>
            </a:pPr>
            <a:r>
              <a:rPr lang="tr-TR" dirty="0" smtClean="0"/>
              <a:t>Uyku işlemleri</a:t>
            </a:r>
            <a:endParaRPr lang="tr-TR" dirty="0"/>
          </a:p>
        </p:txBody>
      </p:sp>
      <p:sp>
        <p:nvSpPr>
          <p:cNvPr id="5" name="object 2"/>
          <p:cNvSpPr/>
          <p:nvPr/>
        </p:nvSpPr>
        <p:spPr>
          <a:xfrm>
            <a:off x="6582190" y="1970365"/>
            <a:ext cx="3485004" cy="369188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122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845734"/>
            <a:ext cx="6661264" cy="4023360"/>
          </a:xfrm>
        </p:spPr>
        <p:txBody>
          <a:bodyPr>
            <a:normAutofit/>
          </a:bodyPr>
          <a:lstStyle/>
          <a:p>
            <a:pPr>
              <a:lnSpc>
                <a:spcPct val="100000"/>
              </a:lnSpc>
              <a:spcBef>
                <a:spcPts val="600"/>
              </a:spcBef>
            </a:pPr>
            <a:r>
              <a:rPr lang="tr-TR" sz="2000" spc="-5" dirty="0">
                <a:solidFill>
                  <a:srgbClr val="002060"/>
                </a:solidFill>
                <a:latin typeface="Times New Roman"/>
                <a:cs typeface="Times New Roman"/>
              </a:rPr>
              <a:t>“</a:t>
            </a:r>
            <a:r>
              <a:rPr lang="tr-TR" sz="2000" i="1" spc="-5" dirty="0">
                <a:solidFill>
                  <a:srgbClr val="002060"/>
                </a:solidFill>
                <a:latin typeface="Times New Roman"/>
                <a:cs typeface="Times New Roman"/>
              </a:rPr>
              <a:t>Güvenlik</a:t>
            </a:r>
            <a:r>
              <a:rPr lang="tr-TR" sz="2000" spc="-5" dirty="0">
                <a:solidFill>
                  <a:srgbClr val="002060"/>
                </a:solidFill>
                <a:latin typeface="Times New Roman"/>
                <a:cs typeface="Times New Roman"/>
              </a:rPr>
              <a:t>” </a:t>
            </a:r>
            <a:r>
              <a:rPr lang="tr-TR" sz="2000" dirty="0">
                <a:solidFill>
                  <a:srgbClr val="002060"/>
                </a:solidFill>
                <a:latin typeface="Times New Roman"/>
                <a:cs typeface="Times New Roman"/>
              </a:rPr>
              <a:t>sekmesinde </a:t>
            </a:r>
            <a:r>
              <a:rPr lang="tr-TR" sz="2000" spc="-5" dirty="0">
                <a:solidFill>
                  <a:srgbClr val="002060"/>
                </a:solidFill>
                <a:latin typeface="Times New Roman"/>
                <a:cs typeface="Times New Roman"/>
              </a:rPr>
              <a:t>tarayıcının güvenlik düzeyi belirlenebilir, </a:t>
            </a:r>
            <a:r>
              <a:rPr lang="tr-TR" sz="2000" dirty="0">
                <a:solidFill>
                  <a:srgbClr val="002060"/>
                </a:solidFill>
                <a:latin typeface="Times New Roman"/>
                <a:cs typeface="Times New Roman"/>
              </a:rPr>
              <a:t>düşük düzey  </a:t>
            </a:r>
            <a:r>
              <a:rPr lang="tr-TR" sz="2000" spc="-5" dirty="0">
                <a:solidFill>
                  <a:srgbClr val="002060"/>
                </a:solidFill>
                <a:latin typeface="Times New Roman"/>
                <a:cs typeface="Times New Roman"/>
              </a:rPr>
              <a:t>seçilmesi </a:t>
            </a:r>
            <a:r>
              <a:rPr lang="tr-TR" sz="2000" dirty="0">
                <a:solidFill>
                  <a:srgbClr val="002060"/>
                </a:solidFill>
                <a:latin typeface="Times New Roman"/>
                <a:cs typeface="Times New Roman"/>
              </a:rPr>
              <a:t>durumunda zararlı </a:t>
            </a:r>
            <a:r>
              <a:rPr lang="tr-TR" sz="2000" spc="-5" dirty="0">
                <a:solidFill>
                  <a:srgbClr val="002060"/>
                </a:solidFill>
                <a:latin typeface="Times New Roman"/>
                <a:cs typeface="Times New Roman"/>
              </a:rPr>
              <a:t>yazılımların bilgisayara </a:t>
            </a:r>
            <a:r>
              <a:rPr lang="tr-TR" sz="2000" dirty="0">
                <a:solidFill>
                  <a:srgbClr val="002060"/>
                </a:solidFill>
                <a:latin typeface="Times New Roman"/>
                <a:cs typeface="Times New Roman"/>
              </a:rPr>
              <a:t>daha kolay </a:t>
            </a:r>
            <a:r>
              <a:rPr lang="tr-TR" sz="2000" spc="-5" dirty="0">
                <a:solidFill>
                  <a:srgbClr val="002060"/>
                </a:solidFill>
                <a:latin typeface="Times New Roman"/>
                <a:cs typeface="Times New Roman"/>
              </a:rPr>
              <a:t>bulaşabileceği, en yüksek  düzeyin seçilmesi </a:t>
            </a:r>
            <a:r>
              <a:rPr lang="tr-TR" sz="2000" dirty="0">
                <a:solidFill>
                  <a:srgbClr val="002060"/>
                </a:solidFill>
                <a:latin typeface="Times New Roman"/>
                <a:cs typeface="Times New Roman"/>
              </a:rPr>
              <a:t>durumunda ise bazı </a:t>
            </a:r>
            <a:r>
              <a:rPr lang="tr-TR" sz="2000" spc="-5" dirty="0">
                <a:solidFill>
                  <a:srgbClr val="002060"/>
                </a:solidFill>
                <a:latin typeface="Times New Roman"/>
                <a:cs typeface="Times New Roman"/>
              </a:rPr>
              <a:t>içeriklere erişilemeyeceği unutulmamalıdır, </a:t>
            </a:r>
            <a:r>
              <a:rPr lang="tr-TR" sz="2000" dirty="0">
                <a:solidFill>
                  <a:srgbClr val="002060"/>
                </a:solidFill>
                <a:latin typeface="Times New Roman"/>
                <a:cs typeface="Times New Roman"/>
              </a:rPr>
              <a:t>bu  </a:t>
            </a:r>
            <a:r>
              <a:rPr lang="tr-TR" sz="2000" spc="-5" dirty="0">
                <a:solidFill>
                  <a:srgbClr val="002060"/>
                </a:solidFill>
                <a:latin typeface="Times New Roman"/>
                <a:cs typeface="Times New Roman"/>
              </a:rPr>
              <a:t>sekmede “</a:t>
            </a:r>
            <a:r>
              <a:rPr lang="tr-TR" sz="2000" i="1" spc="-5" dirty="0">
                <a:solidFill>
                  <a:srgbClr val="002060"/>
                </a:solidFill>
                <a:latin typeface="Times New Roman"/>
                <a:cs typeface="Times New Roman"/>
              </a:rPr>
              <a:t>özel düzey</a:t>
            </a:r>
            <a:r>
              <a:rPr lang="tr-TR" sz="2000" spc="-5" dirty="0">
                <a:solidFill>
                  <a:srgbClr val="002060"/>
                </a:solidFill>
                <a:latin typeface="Times New Roman"/>
                <a:cs typeface="Times New Roman"/>
              </a:rPr>
              <a:t>” </a:t>
            </a:r>
            <a:r>
              <a:rPr lang="tr-TR" sz="2000" dirty="0">
                <a:solidFill>
                  <a:srgbClr val="002060"/>
                </a:solidFill>
                <a:latin typeface="Times New Roman"/>
                <a:cs typeface="Times New Roman"/>
              </a:rPr>
              <a:t>seçilerek </a:t>
            </a:r>
            <a:r>
              <a:rPr lang="tr-TR" sz="2000" spc="-5" dirty="0">
                <a:solidFill>
                  <a:srgbClr val="002060"/>
                </a:solidFill>
                <a:latin typeface="Times New Roman"/>
                <a:cs typeface="Times New Roman"/>
              </a:rPr>
              <a:t>ilgili ayarlamalar </a:t>
            </a:r>
            <a:r>
              <a:rPr lang="tr-TR" sz="2000" dirty="0">
                <a:solidFill>
                  <a:srgbClr val="002060"/>
                </a:solidFill>
                <a:latin typeface="Times New Roman"/>
                <a:cs typeface="Times New Roman"/>
              </a:rPr>
              <a:t>tek </a:t>
            </a:r>
            <a:r>
              <a:rPr lang="tr-TR" sz="2000" spc="-5" dirty="0">
                <a:solidFill>
                  <a:srgbClr val="002060"/>
                </a:solidFill>
                <a:latin typeface="Times New Roman"/>
                <a:cs typeface="Times New Roman"/>
              </a:rPr>
              <a:t>tek elle</a:t>
            </a:r>
            <a:r>
              <a:rPr lang="tr-TR" sz="2000" spc="120" dirty="0">
                <a:solidFill>
                  <a:srgbClr val="002060"/>
                </a:solidFill>
                <a:latin typeface="Times New Roman"/>
                <a:cs typeface="Times New Roman"/>
              </a:rPr>
              <a:t> </a:t>
            </a:r>
            <a:r>
              <a:rPr lang="tr-TR" sz="2000" spc="-10" dirty="0">
                <a:solidFill>
                  <a:srgbClr val="002060"/>
                </a:solidFill>
                <a:latin typeface="Times New Roman"/>
                <a:cs typeface="Times New Roman"/>
              </a:rPr>
              <a:t>yapılabilir.</a:t>
            </a:r>
            <a:endParaRPr lang="tr-TR" sz="2000" dirty="0">
              <a:solidFill>
                <a:srgbClr val="002060"/>
              </a:solidFill>
              <a:latin typeface="Times New Roman"/>
              <a:cs typeface="Times New Roman"/>
            </a:endParaRPr>
          </a:p>
          <a:p>
            <a:endParaRPr lang="tr-TR" sz="2000" dirty="0">
              <a:solidFill>
                <a:srgbClr val="002060"/>
              </a:solidFill>
            </a:endParaRPr>
          </a:p>
        </p:txBody>
      </p:sp>
      <p:sp>
        <p:nvSpPr>
          <p:cNvPr id="4" name="object 2"/>
          <p:cNvSpPr/>
          <p:nvPr/>
        </p:nvSpPr>
        <p:spPr>
          <a:xfrm>
            <a:off x="7977982" y="1791547"/>
            <a:ext cx="3177698" cy="413173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206036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208116" y="1830186"/>
            <a:ext cx="4777047" cy="4023360"/>
          </a:xfrm>
        </p:spPr>
        <p:txBody>
          <a:bodyPr>
            <a:normAutofit fontScale="92500" lnSpcReduction="10000"/>
          </a:bodyPr>
          <a:lstStyle/>
          <a:p>
            <a:pPr marL="12700" marR="5080" indent="0" algn="just">
              <a:lnSpc>
                <a:spcPct val="100000"/>
              </a:lnSpc>
              <a:spcBef>
                <a:spcPts val="600"/>
              </a:spcBef>
              <a:buNone/>
            </a:pPr>
            <a:r>
              <a:rPr lang="tr-TR" spc="-5" dirty="0" smtClean="0">
                <a:solidFill>
                  <a:srgbClr val="002060"/>
                </a:solidFill>
                <a:latin typeface="Times New Roman"/>
                <a:cs typeface="Times New Roman"/>
              </a:rPr>
              <a:t>İnternette </a:t>
            </a:r>
            <a:r>
              <a:rPr lang="tr-TR" spc="-5" dirty="0">
                <a:solidFill>
                  <a:srgbClr val="002060"/>
                </a:solidFill>
                <a:latin typeface="Times New Roman"/>
                <a:cs typeface="Times New Roman"/>
              </a:rPr>
              <a:t>gezinti yaparken </a:t>
            </a:r>
            <a:r>
              <a:rPr lang="tr-TR" dirty="0">
                <a:solidFill>
                  <a:srgbClr val="002060"/>
                </a:solidFill>
                <a:latin typeface="Times New Roman"/>
                <a:cs typeface="Times New Roman"/>
              </a:rPr>
              <a:t>kimi </a:t>
            </a:r>
            <a:r>
              <a:rPr lang="tr-TR" spc="-5" dirty="0">
                <a:solidFill>
                  <a:srgbClr val="002060"/>
                </a:solidFill>
                <a:latin typeface="Times New Roman"/>
                <a:cs typeface="Times New Roman"/>
              </a:rPr>
              <a:t>sitelerden gelen reklam amaçlı açılır sitelerin  engellenmesi </a:t>
            </a:r>
            <a:r>
              <a:rPr lang="tr-TR" dirty="0">
                <a:solidFill>
                  <a:srgbClr val="002060"/>
                </a:solidFill>
                <a:latin typeface="Times New Roman"/>
                <a:cs typeface="Times New Roman"/>
              </a:rPr>
              <a:t>için “</a:t>
            </a:r>
            <a:r>
              <a:rPr lang="tr-TR" i="1" dirty="0">
                <a:solidFill>
                  <a:srgbClr val="002060"/>
                </a:solidFill>
                <a:latin typeface="Times New Roman"/>
                <a:cs typeface="Times New Roman"/>
              </a:rPr>
              <a:t>Gizlilik</a:t>
            </a:r>
            <a:r>
              <a:rPr lang="tr-TR" dirty="0">
                <a:solidFill>
                  <a:srgbClr val="002060"/>
                </a:solidFill>
                <a:latin typeface="Times New Roman"/>
                <a:cs typeface="Times New Roman"/>
              </a:rPr>
              <a:t>” </a:t>
            </a:r>
            <a:r>
              <a:rPr lang="tr-TR" spc="-5" dirty="0">
                <a:solidFill>
                  <a:srgbClr val="002060"/>
                </a:solidFill>
                <a:latin typeface="Times New Roman"/>
                <a:cs typeface="Times New Roman"/>
              </a:rPr>
              <a:t>sekmesinden </a:t>
            </a:r>
            <a:r>
              <a:rPr lang="tr-TR" dirty="0">
                <a:solidFill>
                  <a:srgbClr val="002060"/>
                </a:solidFill>
                <a:latin typeface="Times New Roman"/>
                <a:cs typeface="Times New Roman"/>
              </a:rPr>
              <a:t>aşağıdaki </a:t>
            </a:r>
            <a:r>
              <a:rPr lang="tr-TR" spc="-5" dirty="0">
                <a:solidFill>
                  <a:srgbClr val="002060"/>
                </a:solidFill>
                <a:latin typeface="Times New Roman"/>
                <a:cs typeface="Times New Roman"/>
              </a:rPr>
              <a:t>gibi </a:t>
            </a:r>
            <a:r>
              <a:rPr lang="tr-TR" dirty="0">
                <a:solidFill>
                  <a:srgbClr val="002060"/>
                </a:solidFill>
                <a:latin typeface="Times New Roman"/>
                <a:cs typeface="Times New Roman"/>
              </a:rPr>
              <a:t>“</a:t>
            </a:r>
            <a:r>
              <a:rPr lang="tr-TR" i="1" dirty="0">
                <a:solidFill>
                  <a:srgbClr val="002060"/>
                </a:solidFill>
                <a:latin typeface="Times New Roman"/>
                <a:cs typeface="Times New Roman"/>
              </a:rPr>
              <a:t>Açılır </a:t>
            </a:r>
            <a:r>
              <a:rPr lang="tr-TR" i="1" spc="-10" dirty="0">
                <a:solidFill>
                  <a:srgbClr val="002060"/>
                </a:solidFill>
                <a:latin typeface="Times New Roman"/>
                <a:cs typeface="Times New Roman"/>
              </a:rPr>
              <a:t>Pencere </a:t>
            </a:r>
            <a:r>
              <a:rPr lang="tr-TR" i="1" spc="-5" dirty="0">
                <a:solidFill>
                  <a:srgbClr val="002060"/>
                </a:solidFill>
                <a:latin typeface="Times New Roman"/>
                <a:cs typeface="Times New Roman"/>
              </a:rPr>
              <a:t>Engelleyicisi </a:t>
            </a:r>
            <a:r>
              <a:rPr lang="tr-TR" i="1" spc="5" dirty="0">
                <a:solidFill>
                  <a:srgbClr val="002060"/>
                </a:solidFill>
                <a:latin typeface="Times New Roman"/>
                <a:cs typeface="Times New Roman"/>
              </a:rPr>
              <a:t>Aç</a:t>
            </a:r>
            <a:r>
              <a:rPr lang="tr-TR" spc="5" dirty="0">
                <a:solidFill>
                  <a:srgbClr val="002060"/>
                </a:solidFill>
                <a:latin typeface="Times New Roman"/>
                <a:cs typeface="Times New Roman"/>
              </a:rPr>
              <a:t>” </a:t>
            </a:r>
            <a:r>
              <a:rPr lang="tr-TR" spc="310" dirty="0">
                <a:solidFill>
                  <a:srgbClr val="002060"/>
                </a:solidFill>
                <a:latin typeface="Times New Roman"/>
                <a:cs typeface="Times New Roman"/>
              </a:rPr>
              <a:t> </a:t>
            </a:r>
            <a:r>
              <a:rPr lang="tr-TR" spc="-5" dirty="0">
                <a:solidFill>
                  <a:srgbClr val="002060"/>
                </a:solidFill>
                <a:latin typeface="Times New Roman"/>
                <a:cs typeface="Times New Roman"/>
              </a:rPr>
              <a:t>seçili </a:t>
            </a:r>
            <a:r>
              <a:rPr lang="tr-TR" spc="-10" dirty="0">
                <a:solidFill>
                  <a:srgbClr val="002060"/>
                </a:solidFill>
                <a:latin typeface="Times New Roman"/>
                <a:cs typeface="Times New Roman"/>
              </a:rPr>
              <a:t>olmalıdır, </a:t>
            </a:r>
            <a:r>
              <a:rPr lang="tr-TR" dirty="0">
                <a:solidFill>
                  <a:srgbClr val="002060"/>
                </a:solidFill>
                <a:latin typeface="Times New Roman"/>
                <a:cs typeface="Times New Roman"/>
              </a:rPr>
              <a:t>bazı </a:t>
            </a:r>
            <a:r>
              <a:rPr lang="tr-TR" spc="-5" dirty="0">
                <a:solidFill>
                  <a:srgbClr val="002060"/>
                </a:solidFill>
                <a:latin typeface="Times New Roman"/>
                <a:cs typeface="Times New Roman"/>
              </a:rPr>
              <a:t>sitelerden gelen </a:t>
            </a:r>
            <a:r>
              <a:rPr lang="tr-TR" dirty="0">
                <a:solidFill>
                  <a:srgbClr val="002060"/>
                </a:solidFill>
                <a:latin typeface="Times New Roman"/>
                <a:cs typeface="Times New Roman"/>
              </a:rPr>
              <a:t>açılır </a:t>
            </a:r>
            <a:r>
              <a:rPr lang="tr-TR" spc="-5" dirty="0">
                <a:solidFill>
                  <a:srgbClr val="002060"/>
                </a:solidFill>
                <a:latin typeface="Times New Roman"/>
                <a:cs typeface="Times New Roman"/>
              </a:rPr>
              <a:t>pencerelere </a:t>
            </a:r>
            <a:r>
              <a:rPr lang="tr-TR" dirty="0">
                <a:solidFill>
                  <a:srgbClr val="002060"/>
                </a:solidFill>
                <a:latin typeface="Times New Roman"/>
                <a:cs typeface="Times New Roman"/>
              </a:rPr>
              <a:t>izin </a:t>
            </a:r>
            <a:r>
              <a:rPr lang="tr-TR" spc="-5" dirty="0">
                <a:solidFill>
                  <a:srgbClr val="002060"/>
                </a:solidFill>
                <a:latin typeface="Times New Roman"/>
                <a:cs typeface="Times New Roman"/>
              </a:rPr>
              <a:t>vermek </a:t>
            </a:r>
            <a:r>
              <a:rPr lang="tr-TR" dirty="0">
                <a:solidFill>
                  <a:srgbClr val="002060"/>
                </a:solidFill>
                <a:latin typeface="Times New Roman"/>
                <a:cs typeface="Times New Roman"/>
              </a:rPr>
              <a:t>için </a:t>
            </a:r>
            <a:r>
              <a:rPr lang="tr-TR" spc="-10" dirty="0">
                <a:solidFill>
                  <a:srgbClr val="002060"/>
                </a:solidFill>
                <a:latin typeface="Times New Roman"/>
                <a:cs typeface="Times New Roman"/>
              </a:rPr>
              <a:t>“</a:t>
            </a:r>
            <a:r>
              <a:rPr lang="tr-TR" i="1" spc="-10" dirty="0">
                <a:solidFill>
                  <a:srgbClr val="002060"/>
                </a:solidFill>
                <a:latin typeface="Times New Roman"/>
                <a:cs typeface="Times New Roman"/>
              </a:rPr>
              <a:t>Ayarlar</a:t>
            </a:r>
            <a:r>
              <a:rPr lang="tr-TR" spc="-10" dirty="0">
                <a:solidFill>
                  <a:srgbClr val="002060"/>
                </a:solidFill>
                <a:latin typeface="Times New Roman"/>
                <a:cs typeface="Times New Roman"/>
              </a:rPr>
              <a:t>”  </a:t>
            </a:r>
            <a:r>
              <a:rPr lang="tr-TR" dirty="0">
                <a:solidFill>
                  <a:srgbClr val="002060"/>
                </a:solidFill>
                <a:latin typeface="Times New Roman"/>
                <a:cs typeface="Times New Roman"/>
              </a:rPr>
              <a:t>butonuna </a:t>
            </a:r>
            <a:r>
              <a:rPr lang="tr-TR" spc="-5" dirty="0">
                <a:solidFill>
                  <a:srgbClr val="002060"/>
                </a:solidFill>
                <a:latin typeface="Times New Roman"/>
                <a:cs typeface="Times New Roman"/>
              </a:rPr>
              <a:t>tıklanarak </a:t>
            </a:r>
            <a:r>
              <a:rPr lang="tr-TR" dirty="0">
                <a:solidFill>
                  <a:srgbClr val="002060"/>
                </a:solidFill>
                <a:latin typeface="Times New Roman"/>
                <a:cs typeface="Times New Roman"/>
              </a:rPr>
              <a:t>bu </a:t>
            </a:r>
            <a:r>
              <a:rPr lang="tr-TR" spc="-5" dirty="0">
                <a:solidFill>
                  <a:srgbClr val="002060"/>
                </a:solidFill>
                <a:latin typeface="Times New Roman"/>
                <a:cs typeface="Times New Roman"/>
              </a:rPr>
              <a:t>adreslerin </a:t>
            </a:r>
            <a:r>
              <a:rPr lang="tr-TR" dirty="0">
                <a:solidFill>
                  <a:srgbClr val="002060"/>
                </a:solidFill>
                <a:latin typeface="Times New Roman"/>
                <a:cs typeface="Times New Roman"/>
              </a:rPr>
              <a:t>izin </a:t>
            </a:r>
            <a:r>
              <a:rPr lang="tr-TR" spc="-5" dirty="0">
                <a:solidFill>
                  <a:srgbClr val="002060"/>
                </a:solidFill>
                <a:latin typeface="Times New Roman"/>
                <a:cs typeface="Times New Roman"/>
              </a:rPr>
              <a:t>verilenler </a:t>
            </a:r>
            <a:r>
              <a:rPr lang="tr-TR" dirty="0">
                <a:solidFill>
                  <a:srgbClr val="002060"/>
                </a:solidFill>
                <a:latin typeface="Times New Roman"/>
                <a:cs typeface="Times New Roman"/>
              </a:rPr>
              <a:t>listesine </a:t>
            </a:r>
            <a:r>
              <a:rPr lang="tr-TR" spc="-5" dirty="0">
                <a:solidFill>
                  <a:srgbClr val="002060"/>
                </a:solidFill>
                <a:latin typeface="Times New Roman"/>
                <a:cs typeface="Times New Roman"/>
              </a:rPr>
              <a:t>eklenmesi</a:t>
            </a:r>
            <a:r>
              <a:rPr lang="tr-TR" spc="75" dirty="0">
                <a:solidFill>
                  <a:srgbClr val="002060"/>
                </a:solidFill>
                <a:latin typeface="Times New Roman"/>
                <a:cs typeface="Times New Roman"/>
              </a:rPr>
              <a:t> </a:t>
            </a:r>
            <a:r>
              <a:rPr lang="tr-TR" spc="-5" dirty="0">
                <a:solidFill>
                  <a:srgbClr val="002060"/>
                </a:solidFill>
                <a:latin typeface="Times New Roman"/>
                <a:cs typeface="Times New Roman"/>
              </a:rPr>
              <a:t>gerekmektedir.</a:t>
            </a:r>
            <a:endParaRPr lang="tr-TR" dirty="0">
              <a:solidFill>
                <a:srgbClr val="002060"/>
              </a:solidFill>
              <a:latin typeface="Times New Roman"/>
              <a:cs typeface="Times New Roman"/>
            </a:endParaRPr>
          </a:p>
          <a:p>
            <a:endParaRPr lang="tr-TR" dirty="0">
              <a:solidFill>
                <a:srgbClr val="002060"/>
              </a:solidFill>
            </a:endParaRPr>
          </a:p>
        </p:txBody>
      </p:sp>
      <p:sp>
        <p:nvSpPr>
          <p:cNvPr id="4" name="object 2"/>
          <p:cNvSpPr/>
          <p:nvPr/>
        </p:nvSpPr>
        <p:spPr>
          <a:xfrm>
            <a:off x="6255739" y="1830186"/>
            <a:ext cx="5274183" cy="282447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3"/>
          <p:cNvSpPr/>
          <p:nvPr/>
        </p:nvSpPr>
        <p:spPr>
          <a:xfrm>
            <a:off x="7252338" y="4747491"/>
            <a:ext cx="4057650" cy="130633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2378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845733"/>
            <a:ext cx="6735156" cy="2809393"/>
          </a:xfrm>
        </p:spPr>
        <p:txBody>
          <a:bodyPr>
            <a:normAutofit/>
          </a:bodyPr>
          <a:lstStyle/>
          <a:p>
            <a:pPr>
              <a:lnSpc>
                <a:spcPct val="110000"/>
              </a:lnSpc>
              <a:spcBef>
                <a:spcPts val="600"/>
              </a:spcBef>
            </a:pPr>
            <a:r>
              <a:rPr lang="tr-TR" sz="2000" spc="-5" dirty="0">
                <a:solidFill>
                  <a:srgbClr val="002060"/>
                </a:solidFill>
                <a:latin typeface="Times New Roman"/>
                <a:cs typeface="Times New Roman"/>
              </a:rPr>
              <a:t>“</a:t>
            </a:r>
            <a:r>
              <a:rPr lang="tr-TR" sz="2000" i="1" spc="-5" dirty="0">
                <a:solidFill>
                  <a:srgbClr val="002060"/>
                </a:solidFill>
                <a:latin typeface="Times New Roman"/>
                <a:cs typeface="Times New Roman"/>
              </a:rPr>
              <a:t>Gelişmiş</a:t>
            </a:r>
            <a:r>
              <a:rPr lang="tr-TR" sz="2000" spc="-5" dirty="0">
                <a:solidFill>
                  <a:srgbClr val="002060"/>
                </a:solidFill>
                <a:latin typeface="Times New Roman"/>
                <a:cs typeface="Times New Roman"/>
              </a:rPr>
              <a:t>” </a:t>
            </a:r>
            <a:r>
              <a:rPr lang="tr-TR" sz="2000" dirty="0">
                <a:solidFill>
                  <a:srgbClr val="002060"/>
                </a:solidFill>
                <a:latin typeface="Times New Roman"/>
                <a:cs typeface="Times New Roman"/>
              </a:rPr>
              <a:t>sekmesinde ise </a:t>
            </a:r>
            <a:r>
              <a:rPr lang="tr-TR" sz="2000" spc="-10" dirty="0">
                <a:solidFill>
                  <a:srgbClr val="002060"/>
                </a:solidFill>
                <a:latin typeface="Times New Roman"/>
                <a:cs typeface="Times New Roman"/>
              </a:rPr>
              <a:t>Internet </a:t>
            </a:r>
            <a:r>
              <a:rPr lang="tr-TR" sz="2000" spc="-5" dirty="0">
                <a:solidFill>
                  <a:srgbClr val="002060"/>
                </a:solidFill>
                <a:latin typeface="Times New Roman"/>
                <a:cs typeface="Times New Roman"/>
              </a:rPr>
              <a:t>Explorer programının web sayfalarını  yorumlamasıyla </a:t>
            </a:r>
            <a:r>
              <a:rPr lang="tr-TR" sz="2000" dirty="0">
                <a:solidFill>
                  <a:srgbClr val="002060"/>
                </a:solidFill>
                <a:latin typeface="Times New Roman"/>
                <a:cs typeface="Times New Roman"/>
              </a:rPr>
              <a:t>ilgili </a:t>
            </a:r>
            <a:r>
              <a:rPr lang="tr-TR" sz="2000" spc="-5" dirty="0">
                <a:solidFill>
                  <a:srgbClr val="002060"/>
                </a:solidFill>
                <a:latin typeface="Times New Roman"/>
                <a:cs typeface="Times New Roman"/>
              </a:rPr>
              <a:t>ayarlar görülebilir, </a:t>
            </a:r>
            <a:r>
              <a:rPr lang="tr-TR" sz="2000" dirty="0">
                <a:solidFill>
                  <a:srgbClr val="002060"/>
                </a:solidFill>
                <a:latin typeface="Times New Roman"/>
                <a:cs typeface="Times New Roman"/>
              </a:rPr>
              <a:t>örneğin </a:t>
            </a:r>
            <a:r>
              <a:rPr lang="tr-TR" sz="2000" spc="-5" dirty="0">
                <a:solidFill>
                  <a:srgbClr val="002060"/>
                </a:solidFill>
                <a:latin typeface="Times New Roman"/>
                <a:cs typeface="Times New Roman"/>
              </a:rPr>
              <a:t>“</a:t>
            </a:r>
            <a:r>
              <a:rPr lang="tr-TR" sz="2000" i="1" spc="-5" dirty="0">
                <a:solidFill>
                  <a:srgbClr val="002060"/>
                </a:solidFill>
                <a:latin typeface="Times New Roman"/>
                <a:cs typeface="Times New Roman"/>
              </a:rPr>
              <a:t>Resimleri göster</a:t>
            </a:r>
            <a:r>
              <a:rPr lang="tr-TR" sz="2000" spc="-5" dirty="0">
                <a:solidFill>
                  <a:srgbClr val="002060"/>
                </a:solidFill>
                <a:latin typeface="Times New Roman"/>
                <a:cs typeface="Times New Roman"/>
              </a:rPr>
              <a:t>” seçeneğinin seçili  olmaması </a:t>
            </a:r>
            <a:r>
              <a:rPr lang="tr-TR" sz="2000" dirty="0">
                <a:solidFill>
                  <a:srgbClr val="002060"/>
                </a:solidFill>
                <a:latin typeface="Times New Roman"/>
                <a:cs typeface="Times New Roman"/>
              </a:rPr>
              <a:t>durumunda web </a:t>
            </a:r>
            <a:r>
              <a:rPr lang="tr-TR" sz="2000" spc="-5" dirty="0">
                <a:solidFill>
                  <a:srgbClr val="002060"/>
                </a:solidFill>
                <a:latin typeface="Times New Roman"/>
                <a:cs typeface="Times New Roman"/>
              </a:rPr>
              <a:t>sayfalarındaki resimleri tarayıcı</a:t>
            </a:r>
            <a:r>
              <a:rPr lang="tr-TR" sz="2000" spc="135" dirty="0">
                <a:solidFill>
                  <a:srgbClr val="002060"/>
                </a:solidFill>
                <a:latin typeface="Times New Roman"/>
                <a:cs typeface="Times New Roman"/>
              </a:rPr>
              <a:t> </a:t>
            </a:r>
            <a:r>
              <a:rPr lang="tr-TR" sz="2000" spc="-10" dirty="0">
                <a:solidFill>
                  <a:srgbClr val="002060"/>
                </a:solidFill>
                <a:latin typeface="Times New Roman"/>
                <a:cs typeface="Times New Roman"/>
              </a:rPr>
              <a:t>göstermeyecektir.</a:t>
            </a:r>
            <a:endParaRPr lang="tr-TR" sz="2000" dirty="0">
              <a:solidFill>
                <a:srgbClr val="002060"/>
              </a:solidFill>
            </a:endParaRPr>
          </a:p>
        </p:txBody>
      </p:sp>
      <p:sp>
        <p:nvSpPr>
          <p:cNvPr id="4" name="object 3"/>
          <p:cNvSpPr/>
          <p:nvPr/>
        </p:nvSpPr>
        <p:spPr>
          <a:xfrm>
            <a:off x="8108619" y="1909617"/>
            <a:ext cx="3047061" cy="374397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4"/>
          <p:cNvSpPr txBox="1"/>
          <p:nvPr/>
        </p:nvSpPr>
        <p:spPr>
          <a:xfrm>
            <a:off x="8369085" y="5825845"/>
            <a:ext cx="3148660" cy="246221"/>
          </a:xfrm>
          <a:prstGeom prst="rect">
            <a:avLst/>
          </a:prstGeom>
        </p:spPr>
        <p:txBody>
          <a:bodyPr vert="horz" wrap="square" lIns="0" tIns="0" rIns="0" bIns="0" rtlCol="0">
            <a:spAutoFit/>
          </a:bodyPr>
          <a:lstStyle/>
          <a:p>
            <a:pPr marL="12700"/>
            <a:r>
              <a:rPr sz="1600" spc="-5" dirty="0" smtClean="0">
                <a:solidFill>
                  <a:srgbClr val="002060"/>
                </a:solidFill>
                <a:latin typeface="Times New Roman"/>
                <a:cs typeface="Times New Roman"/>
              </a:rPr>
              <a:t>İnternet </a:t>
            </a:r>
            <a:r>
              <a:rPr sz="1600" spc="-5" dirty="0">
                <a:solidFill>
                  <a:srgbClr val="002060"/>
                </a:solidFill>
                <a:latin typeface="Times New Roman"/>
                <a:cs typeface="Times New Roman"/>
              </a:rPr>
              <a:t>Explorer gelişmiş</a:t>
            </a:r>
            <a:r>
              <a:rPr sz="1600" spc="5" dirty="0">
                <a:solidFill>
                  <a:srgbClr val="002060"/>
                </a:solidFill>
                <a:latin typeface="Times New Roman"/>
                <a:cs typeface="Times New Roman"/>
              </a:rPr>
              <a:t> </a:t>
            </a:r>
            <a:r>
              <a:rPr sz="1600" spc="-5" dirty="0">
                <a:solidFill>
                  <a:srgbClr val="002060"/>
                </a:solidFill>
                <a:latin typeface="Times New Roman"/>
                <a:cs typeface="Times New Roman"/>
              </a:rPr>
              <a:t>ayarlar</a:t>
            </a:r>
            <a:endParaRPr sz="1600" dirty="0">
              <a:solidFill>
                <a:srgbClr val="002060"/>
              </a:solidFill>
              <a:latin typeface="Times New Roman"/>
              <a:cs typeface="Times New Roman"/>
            </a:endParaRPr>
          </a:p>
        </p:txBody>
      </p:sp>
    </p:spTree>
    <p:extLst>
      <p:ext uri="{BB962C8B-B14F-4D97-AF65-F5344CB8AC3E}">
        <p14:creationId xmlns:p14="http://schemas.microsoft.com/office/powerpoint/2010/main" val="88946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845734"/>
            <a:ext cx="6144030" cy="3491198"/>
          </a:xfrm>
        </p:spPr>
        <p:txBody>
          <a:bodyPr>
            <a:noAutofit/>
          </a:bodyPr>
          <a:lstStyle/>
          <a:p>
            <a:pPr>
              <a:lnSpc>
                <a:spcPct val="120000"/>
              </a:lnSpc>
              <a:spcBef>
                <a:spcPts val="600"/>
              </a:spcBef>
            </a:pPr>
            <a:r>
              <a:rPr lang="tr-TR" sz="1600" b="1" dirty="0">
                <a:solidFill>
                  <a:srgbClr val="002060"/>
                </a:solidFill>
              </a:rPr>
              <a:t>Görev Çubuğu ve Başlat </a:t>
            </a:r>
            <a:r>
              <a:rPr lang="tr-TR" sz="1600" b="1" dirty="0" smtClean="0">
                <a:solidFill>
                  <a:srgbClr val="002060"/>
                </a:solidFill>
              </a:rPr>
              <a:t>Menüsü</a:t>
            </a:r>
            <a:endParaRPr lang="tr-TR" sz="1600" b="1" dirty="0">
              <a:solidFill>
                <a:srgbClr val="002060"/>
              </a:solidFill>
            </a:endParaRPr>
          </a:p>
          <a:p>
            <a:pPr>
              <a:lnSpc>
                <a:spcPct val="120000"/>
              </a:lnSpc>
              <a:spcBef>
                <a:spcPts val="600"/>
              </a:spcBef>
            </a:pPr>
            <a:r>
              <a:rPr lang="tr-TR" sz="1600" dirty="0">
                <a:solidFill>
                  <a:srgbClr val="002060"/>
                </a:solidFill>
              </a:rPr>
              <a:t>Başlat menüsünün ve görev çubuğunun özelleştirilmesini sağlar, bu seçeneğe  “görev çubuğu” üzerinde sağ tıklayıp “özellikler” denilerek te ulaşılabilir. İlk sekme olan  “Görev Çubuğu” sekmesinde “görev çubuğunu otomatik olarak gizle” seçeneği aktif  edilirse görev çubuğu ekranda gözükmez ancak fare ekranda görev çubuğunun olması  gereken yere sürüklendiğinde görünür hale gelir. “Küçük simgeler kullan” seçeneği aktifse  görev çubuğunda çalışan programlara ait simgeler daha küçük görünür. “Görev çubuğunun  ekrandaki konumu” varsayılan olarak “Alt” olarak seçilidir, bu üst, sol veya sağ olarak  değiştirilebilir. “Özelleştir” butonuna tıklandığı zaman daha önce incelenen “Bildirim alanı  simgeleri” penceresi görüntülenir</a:t>
            </a:r>
            <a:r>
              <a:rPr lang="tr-TR" sz="1600" dirty="0" smtClean="0">
                <a:solidFill>
                  <a:srgbClr val="002060"/>
                </a:solidFill>
              </a:rPr>
              <a:t>.</a:t>
            </a:r>
            <a:endParaRPr lang="tr-TR" sz="2000" dirty="0">
              <a:solidFill>
                <a:srgbClr val="002060"/>
              </a:solidFill>
              <a:latin typeface="Times New Roman"/>
              <a:cs typeface="Times New Roman"/>
            </a:endParaRPr>
          </a:p>
        </p:txBody>
      </p:sp>
      <p:sp>
        <p:nvSpPr>
          <p:cNvPr id="4" name="object 8"/>
          <p:cNvSpPr/>
          <p:nvPr/>
        </p:nvSpPr>
        <p:spPr>
          <a:xfrm>
            <a:off x="7413119" y="1845734"/>
            <a:ext cx="3993790" cy="391398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322809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pic>
        <p:nvPicPr>
          <p:cNvPr id="5" name="İçerik Yer Tutucusu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048682" y="2036113"/>
            <a:ext cx="3224680" cy="4022725"/>
          </a:xfrm>
          <a:prstGeom prst="rect">
            <a:avLst/>
          </a:prstGeom>
        </p:spPr>
      </p:pic>
      <p:pic>
        <p:nvPicPr>
          <p:cNvPr id="4" name="Resim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0290" y="1916569"/>
            <a:ext cx="4326957" cy="4261814"/>
          </a:xfrm>
          <a:prstGeom prst="rect">
            <a:avLst/>
          </a:prstGeom>
        </p:spPr>
      </p:pic>
    </p:spTree>
    <p:extLst>
      <p:ext uri="{BB962C8B-B14F-4D97-AF65-F5344CB8AC3E}">
        <p14:creationId xmlns:p14="http://schemas.microsoft.com/office/powerpoint/2010/main" val="384717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202788" y="1845734"/>
            <a:ext cx="4353951" cy="3807720"/>
          </a:xfrm>
        </p:spPr>
        <p:txBody>
          <a:bodyPr>
            <a:normAutofit/>
          </a:bodyPr>
          <a:lstStyle/>
          <a:p>
            <a:r>
              <a:rPr lang="tr-TR" sz="2000" dirty="0"/>
              <a:t>Windows Güvenlik Duvarı</a:t>
            </a:r>
          </a:p>
          <a:p>
            <a:r>
              <a:rPr lang="tr-TR" sz="2000" dirty="0"/>
              <a:t>Bilgisayarın kötü amaçlı yazılımlardan korunmasına yardımcı olur. “Windows Güvenlik Duvarı'nı etkinleştir veya devre dışı bırak” diyerek güvenlik duvarını açmış/kapatmış oluruz, “Gelişmiş ayarlar” seçeneği ile kurallar tanımlayabiliriz.</a:t>
            </a: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25085" y="1845734"/>
            <a:ext cx="4845674" cy="3719927"/>
          </a:xfrm>
          <a:prstGeom prst="rect">
            <a:avLst/>
          </a:prstGeom>
        </p:spPr>
      </p:pic>
    </p:spTree>
    <p:extLst>
      <p:ext uri="{BB962C8B-B14F-4D97-AF65-F5344CB8AC3E}">
        <p14:creationId xmlns:p14="http://schemas.microsoft.com/office/powerpoint/2010/main" val="199046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160584" y="1845733"/>
            <a:ext cx="9995095" cy="4379221"/>
          </a:xfrm>
        </p:spPr>
        <p:txBody>
          <a:bodyPr>
            <a:noAutofit/>
          </a:bodyPr>
          <a:lstStyle/>
          <a:p>
            <a:pPr marL="0" indent="0">
              <a:lnSpc>
                <a:spcPct val="120000"/>
              </a:lnSpc>
              <a:spcBef>
                <a:spcPts val="600"/>
              </a:spcBef>
              <a:buNone/>
            </a:pPr>
            <a:r>
              <a:rPr lang="tr-TR" sz="2000" b="1" dirty="0"/>
              <a:t>Yedekleme ve Geri Yükleme</a:t>
            </a:r>
          </a:p>
          <a:p>
            <a:pPr marL="0" indent="0">
              <a:lnSpc>
                <a:spcPct val="120000"/>
              </a:lnSpc>
              <a:spcBef>
                <a:spcPts val="600"/>
              </a:spcBef>
              <a:buNone/>
            </a:pPr>
            <a:r>
              <a:rPr lang="tr-TR" sz="2000" dirty="0" smtClean="0"/>
              <a:t>Kişisel </a:t>
            </a:r>
            <a:r>
              <a:rPr lang="tr-TR" sz="2000" dirty="0"/>
              <a:t>verilerin ve/veya sistemin </a:t>
            </a:r>
            <a:r>
              <a:rPr lang="tr-TR" sz="2000" dirty="0" smtClean="0"/>
              <a:t>yedeğinin </a:t>
            </a:r>
            <a:r>
              <a:rPr lang="tr-TR" sz="2000" dirty="0"/>
              <a:t>alınarak silinme çökme gibi  durumlarda yedekten geri yüklenebilmesini sağlar, günümüzde yedekleme için genelde  harici diskler ya da </a:t>
            </a:r>
            <a:r>
              <a:rPr lang="tr-TR" sz="2000" dirty="0" err="1"/>
              <a:t>dvd</a:t>
            </a:r>
            <a:r>
              <a:rPr lang="tr-TR" sz="2000" dirty="0"/>
              <a:t> kullanılır. Sistem yedeği içinse genel olarak bilgisayar üreticileri  ya sistemin beraberinde onarım </a:t>
            </a:r>
            <a:r>
              <a:rPr lang="tr-TR" sz="2000" dirty="0" err="1"/>
              <a:t>cd'si</a:t>
            </a:r>
            <a:r>
              <a:rPr lang="tr-TR" sz="2000" dirty="0"/>
              <a:t> vermekte ya da sabit diskte gizli bir bölmede sistemin  ilk halini bulundurmaktadır, bu tür bir durumda bilgisayar açılırken kurtarma yazılımları  ile sistem ilk günkü haline döndürebilir</a:t>
            </a:r>
            <a:r>
              <a:rPr lang="tr-TR" sz="2000" dirty="0" smtClean="0"/>
              <a:t>.</a:t>
            </a:r>
          </a:p>
          <a:p>
            <a:pPr marL="0" indent="0">
              <a:lnSpc>
                <a:spcPct val="120000"/>
              </a:lnSpc>
              <a:spcBef>
                <a:spcPts val="600"/>
              </a:spcBef>
              <a:buNone/>
            </a:pPr>
            <a:r>
              <a:rPr lang="tr-TR" sz="2000" b="1" spc="-20" dirty="0">
                <a:solidFill>
                  <a:srgbClr val="002060"/>
                </a:solidFill>
                <a:latin typeface="Times New Roman"/>
                <a:cs typeface="Times New Roman"/>
              </a:rPr>
              <a:t>Aygıtlar </a:t>
            </a:r>
            <a:r>
              <a:rPr lang="tr-TR" sz="2000" b="1" dirty="0">
                <a:solidFill>
                  <a:srgbClr val="002060"/>
                </a:solidFill>
                <a:latin typeface="Times New Roman"/>
                <a:cs typeface="Times New Roman"/>
              </a:rPr>
              <a:t>ve</a:t>
            </a:r>
            <a:r>
              <a:rPr lang="tr-TR" sz="2000" b="1" spc="-95" dirty="0">
                <a:solidFill>
                  <a:srgbClr val="002060"/>
                </a:solidFill>
                <a:latin typeface="Times New Roman"/>
                <a:cs typeface="Times New Roman"/>
              </a:rPr>
              <a:t> </a:t>
            </a:r>
            <a:r>
              <a:rPr lang="tr-TR" sz="2000" b="1" spc="-25" dirty="0" smtClean="0">
                <a:solidFill>
                  <a:srgbClr val="002060"/>
                </a:solidFill>
                <a:latin typeface="Times New Roman"/>
                <a:cs typeface="Times New Roman"/>
              </a:rPr>
              <a:t>Yazıcılar</a:t>
            </a:r>
            <a:endParaRPr lang="tr-TR" sz="2000" dirty="0">
              <a:solidFill>
                <a:srgbClr val="002060"/>
              </a:solidFill>
              <a:latin typeface="Times New Roman"/>
              <a:cs typeface="Times New Roman"/>
            </a:endParaRPr>
          </a:p>
          <a:p>
            <a:pPr marL="12700" marR="8255" indent="0" algn="just">
              <a:lnSpc>
                <a:spcPct val="120000"/>
              </a:lnSpc>
              <a:spcBef>
                <a:spcPts val="600"/>
              </a:spcBef>
              <a:buNone/>
            </a:pPr>
            <a:r>
              <a:rPr lang="tr-TR" sz="2000" spc="-5" dirty="0">
                <a:solidFill>
                  <a:srgbClr val="002060"/>
                </a:solidFill>
                <a:latin typeface="Times New Roman"/>
                <a:cs typeface="Times New Roman"/>
              </a:rPr>
              <a:t>Başlat </a:t>
            </a:r>
            <a:r>
              <a:rPr lang="tr-TR" sz="2000" dirty="0">
                <a:solidFill>
                  <a:srgbClr val="002060"/>
                </a:solidFill>
                <a:latin typeface="Times New Roman"/>
                <a:cs typeface="Times New Roman"/>
              </a:rPr>
              <a:t>menüsünden bilgisayar </a:t>
            </a:r>
            <a:r>
              <a:rPr lang="tr-TR" sz="2000" spc="-5" dirty="0">
                <a:solidFill>
                  <a:srgbClr val="002060"/>
                </a:solidFill>
                <a:latin typeface="Times New Roman"/>
                <a:cs typeface="Times New Roman"/>
              </a:rPr>
              <a:t>yoluyla </a:t>
            </a:r>
            <a:r>
              <a:rPr lang="tr-TR" sz="2000" dirty="0">
                <a:solidFill>
                  <a:srgbClr val="002060"/>
                </a:solidFill>
                <a:latin typeface="Times New Roman"/>
                <a:cs typeface="Times New Roman"/>
              </a:rPr>
              <a:t>da bu seçeneğe </a:t>
            </a:r>
            <a:r>
              <a:rPr lang="tr-TR" sz="2000" spc="-5" dirty="0">
                <a:solidFill>
                  <a:srgbClr val="002060"/>
                </a:solidFill>
                <a:latin typeface="Times New Roman"/>
                <a:cs typeface="Times New Roman"/>
              </a:rPr>
              <a:t>ulaşılabilir, </a:t>
            </a:r>
            <a:r>
              <a:rPr lang="tr-TR" sz="2000" dirty="0">
                <a:solidFill>
                  <a:srgbClr val="002060"/>
                </a:solidFill>
                <a:latin typeface="Times New Roman"/>
                <a:cs typeface="Times New Roman"/>
              </a:rPr>
              <a:t>bilgisayara </a:t>
            </a:r>
            <a:r>
              <a:rPr lang="tr-TR" sz="2000" spc="-5" dirty="0">
                <a:solidFill>
                  <a:srgbClr val="002060"/>
                </a:solidFill>
                <a:latin typeface="Times New Roman"/>
                <a:cs typeface="Times New Roman"/>
              </a:rPr>
              <a:t>bağlı  yazıcı, tarayıcı, harici </a:t>
            </a:r>
            <a:r>
              <a:rPr lang="tr-TR" sz="2000" dirty="0">
                <a:solidFill>
                  <a:srgbClr val="002060"/>
                </a:solidFill>
                <a:latin typeface="Times New Roman"/>
                <a:cs typeface="Times New Roman"/>
              </a:rPr>
              <a:t>disk </a:t>
            </a:r>
            <a:r>
              <a:rPr lang="tr-TR" sz="2000" spc="-5" dirty="0">
                <a:solidFill>
                  <a:srgbClr val="002060"/>
                </a:solidFill>
                <a:latin typeface="Times New Roman"/>
                <a:cs typeface="Times New Roman"/>
              </a:rPr>
              <a:t>gibi aygıtlar buradan</a:t>
            </a:r>
            <a:r>
              <a:rPr lang="tr-TR" sz="2000" spc="120" dirty="0">
                <a:solidFill>
                  <a:srgbClr val="002060"/>
                </a:solidFill>
                <a:latin typeface="Times New Roman"/>
                <a:cs typeface="Times New Roman"/>
              </a:rPr>
              <a:t> </a:t>
            </a:r>
            <a:r>
              <a:rPr lang="tr-TR" sz="2000" spc="-10" dirty="0">
                <a:solidFill>
                  <a:srgbClr val="002060"/>
                </a:solidFill>
                <a:latin typeface="Times New Roman"/>
                <a:cs typeface="Times New Roman"/>
              </a:rPr>
              <a:t>görülebilir</a:t>
            </a:r>
            <a:r>
              <a:rPr lang="tr-TR" sz="2000" spc="-10" dirty="0" smtClean="0">
                <a:solidFill>
                  <a:srgbClr val="002060"/>
                </a:solidFill>
                <a:latin typeface="Times New Roman"/>
                <a:cs typeface="Times New Roman"/>
              </a:rPr>
              <a:t>.</a:t>
            </a:r>
            <a:endParaRPr lang="tr-TR" sz="2000" dirty="0">
              <a:solidFill>
                <a:srgbClr val="002060"/>
              </a:solidFill>
            </a:endParaRPr>
          </a:p>
        </p:txBody>
      </p:sp>
    </p:spTree>
    <p:extLst>
      <p:ext uri="{BB962C8B-B14F-4D97-AF65-F5344CB8AC3E}">
        <p14:creationId xmlns:p14="http://schemas.microsoft.com/office/powerpoint/2010/main" val="10377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188205" y="1924864"/>
            <a:ext cx="6047864" cy="3983566"/>
          </a:xfrm>
        </p:spPr>
        <p:txBody>
          <a:bodyPr>
            <a:normAutofit/>
          </a:bodyPr>
          <a:lstStyle/>
          <a:p>
            <a:pPr marL="0" indent="0">
              <a:buNone/>
            </a:pPr>
            <a:r>
              <a:rPr lang="tr-TR" sz="2000" b="1" dirty="0">
                <a:solidFill>
                  <a:srgbClr val="002060"/>
                </a:solidFill>
                <a:latin typeface="Times New Roman"/>
                <a:cs typeface="Times New Roman"/>
              </a:rPr>
              <a:t>Bölge ve Dil</a:t>
            </a:r>
          </a:p>
          <a:p>
            <a:pPr marL="0" indent="0">
              <a:buNone/>
            </a:pPr>
            <a:r>
              <a:rPr lang="tr-TR" sz="2000" dirty="0" smtClean="0">
                <a:solidFill>
                  <a:srgbClr val="002060"/>
                </a:solidFill>
                <a:latin typeface="Times New Roman"/>
                <a:cs typeface="Times New Roman"/>
              </a:rPr>
              <a:t>Dil</a:t>
            </a:r>
            <a:r>
              <a:rPr lang="tr-TR" sz="2000" dirty="0">
                <a:solidFill>
                  <a:srgbClr val="002060"/>
                </a:solidFill>
                <a:latin typeface="Times New Roman"/>
                <a:cs typeface="Times New Roman"/>
              </a:rPr>
              <a:t>, sayı ve tarih formatlarının gösterim şekli ve klavye türünü değiştirilmesini  sağlar, ilk sekme olan “Biçimler” sekmesinde tarih ve saatin gösteriliş formatı  değiştirilebilir, “Ek Ayarlar” seçeneğiyle sayı, para birimi, tarih ve saat ayarları görülebilir</a:t>
            </a:r>
            <a:r>
              <a:rPr lang="tr-TR" sz="2000" dirty="0" smtClean="0">
                <a:solidFill>
                  <a:srgbClr val="002060"/>
                </a:solidFill>
                <a:latin typeface="Times New Roman"/>
                <a:cs typeface="Times New Roman"/>
              </a:rPr>
              <a:t>.</a:t>
            </a:r>
          </a:p>
          <a:p>
            <a:pPr marL="12700"/>
            <a:endParaRPr lang="tr-TR" sz="2000" dirty="0">
              <a:solidFill>
                <a:srgbClr val="002060"/>
              </a:solidFill>
              <a:latin typeface="Times New Roman"/>
              <a:cs typeface="Times New Roman"/>
            </a:endParaRPr>
          </a:p>
          <a:p>
            <a:endParaRPr lang="tr-TR" sz="2400" dirty="0">
              <a:solidFill>
                <a:srgbClr val="002060"/>
              </a:solidFill>
            </a:endParaRP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3534" y="1842867"/>
            <a:ext cx="3692146" cy="4464872"/>
          </a:xfrm>
          <a:prstGeom prst="rect">
            <a:avLst/>
          </a:prstGeom>
        </p:spPr>
      </p:pic>
    </p:spTree>
    <p:extLst>
      <p:ext uri="{BB962C8B-B14F-4D97-AF65-F5344CB8AC3E}">
        <p14:creationId xmlns:p14="http://schemas.microsoft.com/office/powerpoint/2010/main" val="138482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345223" y="1845734"/>
            <a:ext cx="4281854" cy="4023360"/>
          </a:xfrm>
        </p:spPr>
        <p:txBody>
          <a:bodyPr>
            <a:normAutofit/>
          </a:bodyPr>
          <a:lstStyle/>
          <a:p>
            <a:endParaRPr lang="tr-TR" sz="1800" dirty="0" smtClean="0">
              <a:solidFill>
                <a:srgbClr val="002060"/>
              </a:solidFill>
              <a:latin typeface="Times New Roman"/>
              <a:cs typeface="Times New Roman"/>
            </a:endParaRPr>
          </a:p>
          <a:p>
            <a:r>
              <a:rPr lang="tr-TR" sz="1800" dirty="0" smtClean="0">
                <a:solidFill>
                  <a:srgbClr val="002060"/>
                </a:solidFill>
                <a:latin typeface="Times New Roman"/>
                <a:cs typeface="Times New Roman"/>
              </a:rPr>
              <a:t>“</a:t>
            </a:r>
            <a:r>
              <a:rPr lang="tr-TR" sz="1800" dirty="0">
                <a:solidFill>
                  <a:srgbClr val="002060"/>
                </a:solidFill>
                <a:latin typeface="Times New Roman"/>
                <a:cs typeface="Times New Roman"/>
              </a:rPr>
              <a:t>Klavyeler ve Diller” sekmesinde “Klavye değiştir” diyerek klavye türünü  değiştirebiliriz, örneğin Türkçe F klavye kullanmamız gerekiyorsa aşağıdaki pencerede  Türkçe Q seçiliyken “Kaldır” seçeneğinden sonra “Ekle” ile Türkçe F klavye eklenerek  kullanılan klavye türü değiştirilebilir.</a:t>
            </a:r>
          </a:p>
          <a:p>
            <a:endParaRPr lang="tr-TR" sz="1800" dirty="0"/>
          </a:p>
        </p:txBody>
      </p:sp>
      <p:sp>
        <p:nvSpPr>
          <p:cNvPr id="4" name="object 4"/>
          <p:cNvSpPr/>
          <p:nvPr/>
        </p:nvSpPr>
        <p:spPr>
          <a:xfrm>
            <a:off x="5803130" y="2069615"/>
            <a:ext cx="5273420" cy="287083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405597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845734"/>
            <a:ext cx="5072611" cy="4023360"/>
          </a:xfrm>
        </p:spPr>
        <p:txBody>
          <a:bodyPr>
            <a:normAutofit/>
          </a:bodyPr>
          <a:lstStyle/>
          <a:p>
            <a:pPr marL="12700">
              <a:lnSpc>
                <a:spcPct val="100000"/>
              </a:lnSpc>
              <a:spcBef>
                <a:spcPts val="600"/>
              </a:spcBef>
            </a:pPr>
            <a:r>
              <a:rPr lang="tr-TR" b="1" dirty="0" smtClean="0">
                <a:solidFill>
                  <a:srgbClr val="002060"/>
                </a:solidFill>
                <a:latin typeface="Times New Roman"/>
                <a:cs typeface="Times New Roman"/>
              </a:rPr>
              <a:t>Görüntü</a:t>
            </a:r>
            <a:endParaRPr lang="tr-TR" dirty="0">
              <a:solidFill>
                <a:srgbClr val="002060"/>
              </a:solidFill>
              <a:latin typeface="Times New Roman"/>
              <a:cs typeface="Times New Roman"/>
            </a:endParaRPr>
          </a:p>
          <a:p>
            <a:pPr marL="12700" marR="5080" indent="0" algn="just">
              <a:lnSpc>
                <a:spcPct val="100000"/>
              </a:lnSpc>
              <a:spcBef>
                <a:spcPts val="600"/>
              </a:spcBef>
              <a:buNone/>
            </a:pPr>
            <a:r>
              <a:rPr lang="tr-TR" sz="2400" spc="-5" dirty="0" smtClean="0">
                <a:solidFill>
                  <a:srgbClr val="002060"/>
                </a:solidFill>
                <a:latin typeface="Times New Roman"/>
                <a:cs typeface="Times New Roman"/>
              </a:rPr>
              <a:t>Ekran </a:t>
            </a:r>
            <a:r>
              <a:rPr lang="tr-TR" sz="2400" spc="-5" dirty="0">
                <a:solidFill>
                  <a:srgbClr val="002060"/>
                </a:solidFill>
                <a:latin typeface="Times New Roman"/>
                <a:cs typeface="Times New Roman"/>
              </a:rPr>
              <a:t>çözünürlüğü </a:t>
            </a:r>
            <a:r>
              <a:rPr lang="tr-TR" sz="2400" dirty="0">
                <a:solidFill>
                  <a:srgbClr val="002060"/>
                </a:solidFill>
                <a:latin typeface="Times New Roman"/>
                <a:cs typeface="Times New Roman"/>
              </a:rPr>
              <a:t>ve </a:t>
            </a:r>
            <a:r>
              <a:rPr lang="tr-TR" sz="2400" spc="-5" dirty="0">
                <a:solidFill>
                  <a:srgbClr val="002060"/>
                </a:solidFill>
                <a:latin typeface="Times New Roman"/>
                <a:cs typeface="Times New Roman"/>
              </a:rPr>
              <a:t>renk </a:t>
            </a:r>
            <a:r>
              <a:rPr lang="tr-TR" sz="2400" dirty="0">
                <a:solidFill>
                  <a:srgbClr val="002060"/>
                </a:solidFill>
                <a:latin typeface="Times New Roman"/>
                <a:cs typeface="Times New Roman"/>
              </a:rPr>
              <a:t>derinliğinin </a:t>
            </a:r>
            <a:r>
              <a:rPr lang="tr-TR" sz="2400" spc="-5" dirty="0">
                <a:solidFill>
                  <a:srgbClr val="002060"/>
                </a:solidFill>
                <a:latin typeface="Times New Roman"/>
                <a:cs typeface="Times New Roman"/>
              </a:rPr>
              <a:t>ayarlanmasını </a:t>
            </a:r>
            <a:r>
              <a:rPr lang="tr-TR" sz="2400" spc="-10" dirty="0">
                <a:solidFill>
                  <a:srgbClr val="002060"/>
                </a:solidFill>
                <a:latin typeface="Times New Roman"/>
                <a:cs typeface="Times New Roman"/>
              </a:rPr>
              <a:t>sağlar, </a:t>
            </a:r>
            <a:r>
              <a:rPr lang="tr-TR" sz="2400" dirty="0">
                <a:solidFill>
                  <a:srgbClr val="002060"/>
                </a:solidFill>
                <a:latin typeface="Times New Roman"/>
                <a:cs typeface="Times New Roman"/>
              </a:rPr>
              <a:t>“</a:t>
            </a:r>
            <a:r>
              <a:rPr lang="tr-TR" sz="2400" i="1" dirty="0">
                <a:solidFill>
                  <a:srgbClr val="002060"/>
                </a:solidFill>
                <a:latin typeface="Times New Roman"/>
                <a:cs typeface="Times New Roman"/>
              </a:rPr>
              <a:t>Görüntü</a:t>
            </a:r>
            <a:r>
              <a:rPr lang="tr-TR" sz="2400" dirty="0">
                <a:solidFill>
                  <a:srgbClr val="002060"/>
                </a:solidFill>
                <a:latin typeface="Times New Roman"/>
                <a:cs typeface="Times New Roman"/>
              </a:rPr>
              <a:t>”  </a:t>
            </a:r>
            <a:r>
              <a:rPr lang="tr-TR" sz="2400" spc="-5" dirty="0">
                <a:solidFill>
                  <a:srgbClr val="002060"/>
                </a:solidFill>
                <a:latin typeface="Times New Roman"/>
                <a:cs typeface="Times New Roman"/>
              </a:rPr>
              <a:t>penceresinde “</a:t>
            </a:r>
            <a:r>
              <a:rPr lang="tr-TR" sz="2400" i="1" spc="-5" dirty="0">
                <a:solidFill>
                  <a:srgbClr val="002060"/>
                </a:solidFill>
                <a:latin typeface="Times New Roman"/>
                <a:cs typeface="Times New Roman"/>
              </a:rPr>
              <a:t>Çözünürlüğü </a:t>
            </a:r>
            <a:r>
              <a:rPr lang="tr-TR" sz="2400" i="1" dirty="0">
                <a:solidFill>
                  <a:srgbClr val="002060"/>
                </a:solidFill>
                <a:latin typeface="Times New Roman"/>
                <a:cs typeface="Times New Roman"/>
              </a:rPr>
              <a:t>ayarla</a:t>
            </a:r>
            <a:r>
              <a:rPr lang="tr-TR" sz="2400" dirty="0">
                <a:solidFill>
                  <a:srgbClr val="002060"/>
                </a:solidFill>
                <a:latin typeface="Times New Roman"/>
                <a:cs typeface="Times New Roman"/>
              </a:rPr>
              <a:t>” </a:t>
            </a:r>
            <a:r>
              <a:rPr lang="tr-TR" sz="2400" spc="-5" dirty="0">
                <a:solidFill>
                  <a:srgbClr val="002060"/>
                </a:solidFill>
                <a:latin typeface="Times New Roman"/>
                <a:cs typeface="Times New Roman"/>
              </a:rPr>
              <a:t>seçeneğiyle ekran çözünürlüğü değiştirilebilir, aşağıda  resimde ekran çözünürlüğü </a:t>
            </a:r>
            <a:r>
              <a:rPr lang="tr-TR" sz="2400" dirty="0">
                <a:solidFill>
                  <a:srgbClr val="002060"/>
                </a:solidFill>
                <a:latin typeface="Times New Roman"/>
                <a:cs typeface="Times New Roman"/>
              </a:rPr>
              <a:t>1057x774 </a:t>
            </a:r>
            <a:r>
              <a:rPr lang="tr-TR" sz="2400" spc="-5" dirty="0">
                <a:solidFill>
                  <a:srgbClr val="002060"/>
                </a:solidFill>
                <a:latin typeface="Times New Roman"/>
                <a:cs typeface="Times New Roman"/>
              </a:rPr>
              <a:t>olarak</a:t>
            </a:r>
            <a:r>
              <a:rPr lang="tr-TR" sz="2400" spc="65" dirty="0">
                <a:solidFill>
                  <a:srgbClr val="002060"/>
                </a:solidFill>
                <a:latin typeface="Times New Roman"/>
                <a:cs typeface="Times New Roman"/>
              </a:rPr>
              <a:t> </a:t>
            </a:r>
            <a:r>
              <a:rPr lang="tr-TR" sz="2400" spc="-10" dirty="0">
                <a:solidFill>
                  <a:srgbClr val="002060"/>
                </a:solidFill>
                <a:latin typeface="Times New Roman"/>
                <a:cs typeface="Times New Roman"/>
              </a:rPr>
              <a:t>seçilmiştir.</a:t>
            </a:r>
            <a:endParaRPr lang="tr-TR" sz="2400" dirty="0">
              <a:solidFill>
                <a:srgbClr val="002060"/>
              </a:solidFill>
              <a:latin typeface="Times New Roman"/>
              <a:cs typeface="Times New Roman"/>
            </a:endParaRPr>
          </a:p>
          <a:p>
            <a:endParaRPr lang="tr-TR" dirty="0">
              <a:solidFill>
                <a:srgbClr val="002060"/>
              </a:solidFill>
            </a:endParaRPr>
          </a:p>
        </p:txBody>
      </p:sp>
      <p:sp>
        <p:nvSpPr>
          <p:cNvPr id="4" name="object 3"/>
          <p:cNvSpPr/>
          <p:nvPr/>
        </p:nvSpPr>
        <p:spPr>
          <a:xfrm>
            <a:off x="6469913" y="1940178"/>
            <a:ext cx="5273294" cy="2763520"/>
          </a:xfrm>
          <a:prstGeom prst="rect">
            <a:avLst/>
          </a:prstGeom>
          <a:blipFill>
            <a:blip r:embed="rId2" cstate="email">
              <a:extLst>
                <a:ext uri="{28A0092B-C50C-407E-A947-70E740481C1C}">
                  <a14:useLocalDpi xmlns:a14="http://schemas.microsoft.com/office/drawing/2010/main"/>
                </a:ext>
              </a:extLst>
            </a:blip>
            <a:stretch>
              <a:fillRect/>
            </a:stretch>
          </a:blipFill>
          <a:ln w="19050">
            <a:solidFill>
              <a:schemeClr val="tx1"/>
            </a:solidFill>
          </a:ln>
        </p:spPr>
        <p:txBody>
          <a:bodyPr wrap="square" lIns="0" tIns="0" rIns="0" bIns="0" rtlCol="0"/>
          <a:lstStyle/>
          <a:p>
            <a:endParaRPr/>
          </a:p>
        </p:txBody>
      </p:sp>
      <p:sp>
        <p:nvSpPr>
          <p:cNvPr id="5" name="object 4"/>
          <p:cNvSpPr txBox="1"/>
          <p:nvPr/>
        </p:nvSpPr>
        <p:spPr>
          <a:xfrm>
            <a:off x="7273236" y="4786825"/>
            <a:ext cx="4078255" cy="492443"/>
          </a:xfrm>
          <a:prstGeom prst="rect">
            <a:avLst/>
          </a:prstGeom>
        </p:spPr>
        <p:txBody>
          <a:bodyPr vert="horz" wrap="square" lIns="0" tIns="0" rIns="0" bIns="0" rtlCol="0">
            <a:spAutoFit/>
          </a:bodyPr>
          <a:lstStyle/>
          <a:p>
            <a:pPr marL="12700"/>
            <a:r>
              <a:rPr sz="1600" spc="-5" dirty="0" err="1" smtClean="0">
                <a:solidFill>
                  <a:srgbClr val="002060"/>
                </a:solidFill>
                <a:latin typeface="Times New Roman"/>
                <a:cs typeface="Times New Roman"/>
              </a:rPr>
              <a:t>Görüntü</a:t>
            </a:r>
            <a:r>
              <a:rPr sz="1600" spc="-5" dirty="0" smtClean="0">
                <a:solidFill>
                  <a:srgbClr val="002060"/>
                </a:solidFill>
                <a:latin typeface="Times New Roman"/>
                <a:cs typeface="Times New Roman"/>
              </a:rPr>
              <a:t> </a:t>
            </a:r>
            <a:r>
              <a:rPr sz="1600" spc="-5" dirty="0">
                <a:solidFill>
                  <a:srgbClr val="002060"/>
                </a:solidFill>
                <a:latin typeface="Times New Roman"/>
                <a:cs typeface="Times New Roman"/>
              </a:rPr>
              <a:t>özellikleri, çözünürlük değerinin</a:t>
            </a:r>
            <a:r>
              <a:rPr sz="1600" spc="80" dirty="0">
                <a:solidFill>
                  <a:srgbClr val="002060"/>
                </a:solidFill>
                <a:latin typeface="Times New Roman"/>
                <a:cs typeface="Times New Roman"/>
              </a:rPr>
              <a:t> </a:t>
            </a:r>
            <a:r>
              <a:rPr sz="1600" spc="-5" dirty="0">
                <a:solidFill>
                  <a:srgbClr val="002060"/>
                </a:solidFill>
                <a:latin typeface="Times New Roman"/>
                <a:cs typeface="Times New Roman"/>
              </a:rPr>
              <a:t>ayarlanması</a:t>
            </a:r>
            <a:endParaRPr sz="1600" dirty="0">
              <a:solidFill>
                <a:srgbClr val="002060"/>
              </a:solidFill>
              <a:latin typeface="Times New Roman"/>
              <a:cs typeface="Times New Roman"/>
            </a:endParaRPr>
          </a:p>
        </p:txBody>
      </p:sp>
    </p:spTree>
    <p:extLst>
      <p:ext uri="{BB962C8B-B14F-4D97-AF65-F5344CB8AC3E}">
        <p14:creationId xmlns:p14="http://schemas.microsoft.com/office/powerpoint/2010/main" val="249585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737360"/>
            <a:ext cx="10485120" cy="4511524"/>
          </a:xfrm>
        </p:spPr>
        <p:txBody>
          <a:bodyPr>
            <a:noAutofit/>
          </a:bodyPr>
          <a:lstStyle/>
          <a:p>
            <a:pPr marL="0" indent="0">
              <a:lnSpc>
                <a:spcPct val="120000"/>
              </a:lnSpc>
              <a:spcBef>
                <a:spcPts val="600"/>
              </a:spcBef>
              <a:buNone/>
            </a:pPr>
            <a:r>
              <a:rPr lang="tr-TR" sz="2400" spc="-5" dirty="0" smtClean="0">
                <a:solidFill>
                  <a:srgbClr val="002060"/>
                </a:solidFill>
                <a:latin typeface="Times New Roman"/>
                <a:cs typeface="Times New Roman"/>
              </a:rPr>
              <a:t>Masaüstü (</a:t>
            </a:r>
            <a:r>
              <a:rPr lang="tr-TR" sz="2400" spc="-5" dirty="0" err="1">
                <a:solidFill>
                  <a:srgbClr val="002060"/>
                </a:solidFill>
                <a:latin typeface="Times New Roman"/>
                <a:cs typeface="Times New Roman"/>
              </a:rPr>
              <a:t>desktop</a:t>
            </a:r>
            <a:r>
              <a:rPr lang="tr-TR" sz="2400" spc="-5" dirty="0">
                <a:solidFill>
                  <a:srgbClr val="002060"/>
                </a:solidFill>
                <a:latin typeface="Times New Roman"/>
                <a:cs typeface="Times New Roman"/>
              </a:rPr>
              <a:t>) </a:t>
            </a:r>
            <a:r>
              <a:rPr lang="tr-TR" sz="2400" spc="-5" dirty="0" err="1">
                <a:solidFill>
                  <a:srgbClr val="002060"/>
                </a:solidFill>
                <a:latin typeface="Times New Roman"/>
                <a:cs typeface="Times New Roman"/>
              </a:rPr>
              <a:t>windows</a:t>
            </a:r>
            <a:r>
              <a:rPr lang="tr-TR" sz="2400" spc="-5" dirty="0">
                <a:solidFill>
                  <a:srgbClr val="002060"/>
                </a:solidFill>
                <a:latin typeface="Times New Roman"/>
                <a:cs typeface="Times New Roman"/>
              </a:rPr>
              <a:t> işletim sisteminin kullanıcı ile etkileşimde bulunduğu  ortama verilen isimdir, masaüstü aynı zamanda </a:t>
            </a:r>
            <a:r>
              <a:rPr lang="tr-TR" sz="2400" spc="-5" dirty="0" err="1">
                <a:solidFill>
                  <a:srgbClr val="002060"/>
                </a:solidFill>
                <a:latin typeface="Times New Roman"/>
                <a:cs typeface="Times New Roman"/>
              </a:rPr>
              <a:t>windows</a:t>
            </a:r>
            <a:r>
              <a:rPr lang="tr-TR" sz="2400" spc="-5" dirty="0">
                <a:solidFill>
                  <a:srgbClr val="002060"/>
                </a:solidFill>
                <a:latin typeface="Times New Roman"/>
                <a:cs typeface="Times New Roman"/>
              </a:rPr>
              <a:t> işletim sistemi ile kullanıcı  arasındaki etkileşimi sağlayan görsel bir arabirim sağlar, kullanıcının masaüstünde klavye  yada fare aracılığıyla gerçekleştirdiği veri girişleri işletim sistemi tarafından  yorumlandıktan sonra sonuçlar yine masaüstü aracılığıyla uygun çıkış birimlerinden  kullanıcıya sunulur.</a:t>
            </a:r>
          </a:p>
        </p:txBody>
      </p:sp>
    </p:spTree>
    <p:extLst>
      <p:ext uri="{BB962C8B-B14F-4D97-AF65-F5344CB8AC3E}">
        <p14:creationId xmlns:p14="http://schemas.microsoft.com/office/powerpoint/2010/main" val="194949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169377" y="1845734"/>
            <a:ext cx="5882054" cy="4023360"/>
          </a:xfrm>
        </p:spPr>
        <p:txBody>
          <a:bodyPr>
            <a:normAutofit/>
          </a:bodyPr>
          <a:lstStyle/>
          <a:p>
            <a:pPr marL="0" indent="0">
              <a:buNone/>
            </a:pPr>
            <a:r>
              <a:rPr lang="tr-TR" sz="1800" b="1" spc="-5" dirty="0">
                <a:solidFill>
                  <a:srgbClr val="002060"/>
                </a:solidFill>
                <a:latin typeface="Times New Roman"/>
                <a:cs typeface="Times New Roman"/>
              </a:rPr>
              <a:t>İşlem</a:t>
            </a:r>
            <a:r>
              <a:rPr lang="tr-TR" sz="1800" b="1" spc="-80" dirty="0">
                <a:solidFill>
                  <a:srgbClr val="002060"/>
                </a:solidFill>
                <a:latin typeface="Times New Roman"/>
                <a:cs typeface="Times New Roman"/>
              </a:rPr>
              <a:t> </a:t>
            </a:r>
            <a:r>
              <a:rPr lang="tr-TR" sz="1800" b="1" spc="-5" dirty="0" smtClean="0">
                <a:solidFill>
                  <a:srgbClr val="002060"/>
                </a:solidFill>
                <a:latin typeface="Times New Roman"/>
                <a:cs typeface="Times New Roman"/>
              </a:rPr>
              <a:t>Merkezi</a:t>
            </a:r>
            <a:r>
              <a:rPr lang="tr-TR" sz="1800" dirty="0">
                <a:solidFill>
                  <a:srgbClr val="002060"/>
                </a:solidFill>
                <a:latin typeface="Times New Roman"/>
                <a:cs typeface="Times New Roman"/>
              </a:rPr>
              <a:t> </a:t>
            </a:r>
            <a:r>
              <a:rPr lang="tr-TR" sz="1800" dirty="0" smtClean="0">
                <a:solidFill>
                  <a:srgbClr val="002060"/>
                </a:solidFill>
                <a:latin typeface="Times New Roman"/>
                <a:cs typeface="Times New Roman"/>
              </a:rPr>
              <a:t>: </a:t>
            </a:r>
            <a:r>
              <a:rPr lang="tr-TR" sz="1800" spc="-15" dirty="0" smtClean="0">
                <a:solidFill>
                  <a:srgbClr val="002060"/>
                </a:solidFill>
                <a:latin typeface="Times New Roman"/>
                <a:cs typeface="Times New Roman"/>
              </a:rPr>
              <a:t>Yedekleme</a:t>
            </a:r>
            <a:r>
              <a:rPr lang="tr-TR" sz="1800" spc="-15" dirty="0">
                <a:solidFill>
                  <a:srgbClr val="002060"/>
                </a:solidFill>
                <a:latin typeface="Times New Roman"/>
                <a:cs typeface="Times New Roman"/>
              </a:rPr>
              <a:t>, </a:t>
            </a:r>
            <a:r>
              <a:rPr lang="tr-TR" sz="1800" spc="-10" dirty="0">
                <a:solidFill>
                  <a:srgbClr val="002060"/>
                </a:solidFill>
                <a:latin typeface="Times New Roman"/>
                <a:cs typeface="Times New Roman"/>
              </a:rPr>
              <a:t>Windows </a:t>
            </a:r>
            <a:r>
              <a:rPr lang="tr-TR" sz="1800" spc="-5" dirty="0" err="1">
                <a:solidFill>
                  <a:srgbClr val="002060"/>
                </a:solidFill>
                <a:latin typeface="Times New Roman"/>
                <a:cs typeface="Times New Roman"/>
              </a:rPr>
              <a:t>update</a:t>
            </a:r>
            <a:r>
              <a:rPr lang="tr-TR" sz="1800" spc="-5" dirty="0">
                <a:solidFill>
                  <a:srgbClr val="002060"/>
                </a:solidFill>
                <a:latin typeface="Times New Roman"/>
                <a:cs typeface="Times New Roman"/>
              </a:rPr>
              <a:t> gibi seçenekleri </a:t>
            </a:r>
            <a:r>
              <a:rPr lang="tr-TR" sz="1800" spc="-5" dirty="0" smtClean="0">
                <a:solidFill>
                  <a:srgbClr val="002060"/>
                </a:solidFill>
                <a:latin typeface="Times New Roman"/>
                <a:cs typeface="Times New Roman"/>
              </a:rPr>
              <a:t>bir arada</a:t>
            </a:r>
            <a:r>
              <a:rPr lang="tr-TR" sz="1800" spc="90" dirty="0" smtClean="0">
                <a:solidFill>
                  <a:srgbClr val="002060"/>
                </a:solidFill>
                <a:latin typeface="Times New Roman"/>
                <a:cs typeface="Times New Roman"/>
              </a:rPr>
              <a:t> </a:t>
            </a:r>
            <a:r>
              <a:rPr lang="tr-TR" sz="1800" spc="-10" dirty="0">
                <a:solidFill>
                  <a:srgbClr val="002060"/>
                </a:solidFill>
                <a:latin typeface="Times New Roman"/>
                <a:cs typeface="Times New Roman"/>
              </a:rPr>
              <a:t>bulundurur.</a:t>
            </a:r>
            <a:endParaRPr lang="tr-TR" sz="1800" dirty="0">
              <a:solidFill>
                <a:srgbClr val="002060"/>
              </a:solidFill>
              <a:latin typeface="Times New Roman"/>
              <a:cs typeface="Times New Roman"/>
            </a:endParaRPr>
          </a:p>
          <a:p>
            <a:pPr marL="0" indent="0">
              <a:buNone/>
            </a:pPr>
            <a:r>
              <a:rPr lang="tr-TR" sz="1800" b="1" spc="-5" dirty="0" smtClean="0">
                <a:solidFill>
                  <a:srgbClr val="002060"/>
                </a:solidFill>
                <a:latin typeface="Times New Roman"/>
                <a:cs typeface="Times New Roman"/>
              </a:rPr>
              <a:t>Klasör</a:t>
            </a:r>
            <a:r>
              <a:rPr lang="tr-TR" sz="1800" b="1" spc="-70" dirty="0" smtClean="0">
                <a:solidFill>
                  <a:srgbClr val="002060"/>
                </a:solidFill>
                <a:latin typeface="Times New Roman"/>
                <a:cs typeface="Times New Roman"/>
              </a:rPr>
              <a:t> </a:t>
            </a:r>
            <a:r>
              <a:rPr lang="tr-TR" sz="1800" b="1" spc="-5" dirty="0" smtClean="0">
                <a:solidFill>
                  <a:srgbClr val="002060"/>
                </a:solidFill>
                <a:latin typeface="Times New Roman"/>
                <a:cs typeface="Times New Roman"/>
              </a:rPr>
              <a:t>Seçenekleri : </a:t>
            </a:r>
            <a:r>
              <a:rPr lang="tr-TR" sz="1800" spc="-5" dirty="0" smtClean="0">
                <a:solidFill>
                  <a:srgbClr val="002060"/>
                </a:solidFill>
                <a:latin typeface="Times New Roman"/>
                <a:cs typeface="Times New Roman"/>
              </a:rPr>
              <a:t>Dosya </a:t>
            </a:r>
            <a:r>
              <a:rPr lang="tr-TR" sz="1800" spc="5" dirty="0">
                <a:solidFill>
                  <a:srgbClr val="002060"/>
                </a:solidFill>
                <a:latin typeface="Times New Roman"/>
                <a:cs typeface="Times New Roman"/>
              </a:rPr>
              <a:t>ve</a:t>
            </a:r>
            <a:r>
              <a:rPr lang="tr-TR" sz="1800" spc="310" dirty="0">
                <a:solidFill>
                  <a:srgbClr val="002060"/>
                </a:solidFill>
                <a:latin typeface="Times New Roman"/>
                <a:cs typeface="Times New Roman"/>
              </a:rPr>
              <a:t> </a:t>
            </a:r>
            <a:r>
              <a:rPr lang="tr-TR" sz="1800" dirty="0">
                <a:solidFill>
                  <a:srgbClr val="002060"/>
                </a:solidFill>
                <a:latin typeface="Times New Roman"/>
                <a:cs typeface="Times New Roman"/>
              </a:rPr>
              <a:t>klasörlerin </a:t>
            </a:r>
            <a:r>
              <a:rPr lang="tr-TR" sz="1800" spc="-5" dirty="0">
                <a:solidFill>
                  <a:srgbClr val="002060"/>
                </a:solidFill>
                <a:latin typeface="Times New Roman"/>
                <a:cs typeface="Times New Roman"/>
              </a:rPr>
              <a:t>görüntü </a:t>
            </a:r>
            <a:r>
              <a:rPr lang="tr-TR" sz="1800" dirty="0">
                <a:solidFill>
                  <a:srgbClr val="002060"/>
                </a:solidFill>
                <a:latin typeface="Times New Roman"/>
                <a:cs typeface="Times New Roman"/>
              </a:rPr>
              <a:t>ayarlarının </a:t>
            </a:r>
            <a:r>
              <a:rPr lang="tr-TR" sz="1800" spc="-5" dirty="0">
                <a:solidFill>
                  <a:srgbClr val="002060"/>
                </a:solidFill>
                <a:latin typeface="Times New Roman"/>
                <a:cs typeface="Times New Roman"/>
              </a:rPr>
              <a:t>değiştirilmesini </a:t>
            </a:r>
            <a:r>
              <a:rPr lang="tr-TR" sz="1800" spc="-15" dirty="0">
                <a:solidFill>
                  <a:srgbClr val="002060"/>
                </a:solidFill>
                <a:latin typeface="Times New Roman"/>
                <a:cs typeface="Times New Roman"/>
              </a:rPr>
              <a:t>sağlar. </a:t>
            </a:r>
            <a:r>
              <a:rPr lang="tr-TR" sz="1800" spc="-5" dirty="0">
                <a:solidFill>
                  <a:srgbClr val="002060"/>
                </a:solidFill>
                <a:latin typeface="Times New Roman"/>
                <a:cs typeface="Times New Roman"/>
              </a:rPr>
              <a:t>“</a:t>
            </a:r>
            <a:r>
              <a:rPr lang="tr-TR" sz="1800" i="1" spc="-5" dirty="0">
                <a:solidFill>
                  <a:srgbClr val="002060"/>
                </a:solidFill>
                <a:latin typeface="Times New Roman"/>
                <a:cs typeface="Times New Roman"/>
              </a:rPr>
              <a:t>Genel</a:t>
            </a:r>
            <a:r>
              <a:rPr lang="tr-TR" sz="1800" spc="-5" dirty="0">
                <a:solidFill>
                  <a:srgbClr val="002060"/>
                </a:solidFill>
                <a:latin typeface="Times New Roman"/>
                <a:cs typeface="Times New Roman"/>
              </a:rPr>
              <a:t>”  sekmesinde </a:t>
            </a:r>
            <a:r>
              <a:rPr lang="tr-TR" sz="1800" dirty="0">
                <a:solidFill>
                  <a:srgbClr val="002060"/>
                </a:solidFill>
                <a:latin typeface="Times New Roman"/>
                <a:cs typeface="Times New Roman"/>
              </a:rPr>
              <a:t>tüm klasörlerin </a:t>
            </a:r>
            <a:r>
              <a:rPr lang="tr-TR" sz="1800" spc="-5" dirty="0">
                <a:solidFill>
                  <a:srgbClr val="002060"/>
                </a:solidFill>
                <a:latin typeface="Times New Roman"/>
                <a:cs typeface="Times New Roman"/>
              </a:rPr>
              <a:t>ayrı pencerede/aynı pencerede açılması, klasörleri seçmek </a:t>
            </a:r>
            <a:r>
              <a:rPr lang="tr-TR" sz="1800" dirty="0">
                <a:solidFill>
                  <a:srgbClr val="002060"/>
                </a:solidFill>
                <a:latin typeface="Times New Roman"/>
                <a:cs typeface="Times New Roman"/>
              </a:rPr>
              <a:t>ve  </a:t>
            </a:r>
            <a:r>
              <a:rPr lang="tr-TR" sz="1800" spc="-5" dirty="0">
                <a:solidFill>
                  <a:srgbClr val="002060"/>
                </a:solidFill>
                <a:latin typeface="Times New Roman"/>
                <a:cs typeface="Times New Roman"/>
              </a:rPr>
              <a:t>açmak </a:t>
            </a:r>
            <a:r>
              <a:rPr lang="tr-TR" sz="1800" dirty="0">
                <a:solidFill>
                  <a:srgbClr val="002060"/>
                </a:solidFill>
                <a:latin typeface="Times New Roman"/>
                <a:cs typeface="Times New Roman"/>
              </a:rPr>
              <a:t>için tıklama seçeneklerinin </a:t>
            </a:r>
            <a:r>
              <a:rPr lang="tr-TR" sz="1800" spc="-5" dirty="0">
                <a:solidFill>
                  <a:srgbClr val="002060"/>
                </a:solidFill>
                <a:latin typeface="Times New Roman"/>
                <a:cs typeface="Times New Roman"/>
              </a:rPr>
              <a:t>değiştirilmesini </a:t>
            </a:r>
            <a:r>
              <a:rPr lang="tr-TR" sz="1800" spc="-15" dirty="0">
                <a:solidFill>
                  <a:srgbClr val="002060"/>
                </a:solidFill>
                <a:latin typeface="Times New Roman"/>
                <a:cs typeface="Times New Roman"/>
              </a:rPr>
              <a:t>sağlar. </a:t>
            </a:r>
            <a:r>
              <a:rPr lang="tr-TR" sz="1800" dirty="0">
                <a:solidFill>
                  <a:srgbClr val="002060"/>
                </a:solidFill>
                <a:latin typeface="Times New Roman"/>
                <a:cs typeface="Times New Roman"/>
              </a:rPr>
              <a:t>“</a:t>
            </a:r>
            <a:r>
              <a:rPr lang="tr-TR" sz="1800" i="1" dirty="0">
                <a:solidFill>
                  <a:srgbClr val="002060"/>
                </a:solidFill>
                <a:latin typeface="Times New Roman"/>
                <a:cs typeface="Times New Roman"/>
              </a:rPr>
              <a:t>Görünüm</a:t>
            </a:r>
            <a:r>
              <a:rPr lang="tr-TR" sz="1800" dirty="0">
                <a:solidFill>
                  <a:srgbClr val="002060"/>
                </a:solidFill>
                <a:latin typeface="Times New Roman"/>
                <a:cs typeface="Times New Roman"/>
              </a:rPr>
              <a:t>” sekmesi ise </a:t>
            </a:r>
            <a:r>
              <a:rPr lang="tr-TR" sz="1800" spc="-5" dirty="0">
                <a:solidFill>
                  <a:srgbClr val="002060"/>
                </a:solidFill>
                <a:latin typeface="Times New Roman"/>
                <a:cs typeface="Times New Roman"/>
              </a:rPr>
              <a:t>gizli  dosya </a:t>
            </a:r>
            <a:r>
              <a:rPr lang="tr-TR" sz="1800" spc="5" dirty="0">
                <a:solidFill>
                  <a:srgbClr val="002060"/>
                </a:solidFill>
                <a:latin typeface="Times New Roman"/>
                <a:cs typeface="Times New Roman"/>
              </a:rPr>
              <a:t>ve </a:t>
            </a:r>
            <a:r>
              <a:rPr lang="tr-TR" sz="1800" spc="-5" dirty="0">
                <a:solidFill>
                  <a:srgbClr val="002060"/>
                </a:solidFill>
                <a:latin typeface="Times New Roman"/>
                <a:cs typeface="Times New Roman"/>
              </a:rPr>
              <a:t>klasörlerin/dosya </a:t>
            </a:r>
            <a:r>
              <a:rPr lang="tr-TR" sz="1800" dirty="0">
                <a:solidFill>
                  <a:srgbClr val="002060"/>
                </a:solidFill>
                <a:latin typeface="Times New Roman"/>
                <a:cs typeface="Times New Roman"/>
              </a:rPr>
              <a:t>uzantılarının </a:t>
            </a:r>
            <a:r>
              <a:rPr lang="tr-TR" sz="1800" spc="-5" dirty="0">
                <a:solidFill>
                  <a:srgbClr val="002060"/>
                </a:solidFill>
                <a:latin typeface="Times New Roman"/>
                <a:cs typeface="Times New Roman"/>
              </a:rPr>
              <a:t>görüntülenip görüntülenmeyeceği gibi ayarların  yapılmasını</a:t>
            </a:r>
            <a:r>
              <a:rPr lang="tr-TR" sz="1800" spc="-40" dirty="0">
                <a:solidFill>
                  <a:srgbClr val="002060"/>
                </a:solidFill>
                <a:latin typeface="Times New Roman"/>
                <a:cs typeface="Times New Roman"/>
              </a:rPr>
              <a:t> </a:t>
            </a:r>
            <a:r>
              <a:rPr lang="tr-TR" sz="1800" spc="-15" dirty="0">
                <a:solidFill>
                  <a:srgbClr val="002060"/>
                </a:solidFill>
                <a:latin typeface="Times New Roman"/>
                <a:cs typeface="Times New Roman"/>
              </a:rPr>
              <a:t>sağlar.</a:t>
            </a:r>
            <a:endParaRPr lang="tr-TR" sz="1800" dirty="0">
              <a:solidFill>
                <a:srgbClr val="002060"/>
              </a:solidFill>
              <a:latin typeface="Times New Roman"/>
              <a:cs typeface="Times New Roman"/>
            </a:endParaRPr>
          </a:p>
          <a:p>
            <a:endParaRPr lang="tr-TR" sz="1800" dirty="0">
              <a:solidFill>
                <a:srgbClr val="002060"/>
              </a:solidFill>
            </a:endParaRPr>
          </a:p>
        </p:txBody>
      </p:sp>
      <p:sp>
        <p:nvSpPr>
          <p:cNvPr id="4" name="object 2"/>
          <p:cNvSpPr/>
          <p:nvPr/>
        </p:nvSpPr>
        <p:spPr>
          <a:xfrm>
            <a:off x="7368771" y="1845734"/>
            <a:ext cx="3786909" cy="425950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237538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097280" y="1845734"/>
            <a:ext cx="4583084" cy="4023360"/>
          </a:xfrm>
        </p:spPr>
        <p:txBody>
          <a:bodyPr>
            <a:normAutofit fontScale="62500" lnSpcReduction="20000"/>
          </a:bodyPr>
          <a:lstStyle/>
          <a:p>
            <a:pPr marL="12700">
              <a:lnSpc>
                <a:spcPct val="120000"/>
              </a:lnSpc>
              <a:spcBef>
                <a:spcPts val="600"/>
              </a:spcBef>
            </a:pPr>
            <a:r>
              <a:rPr lang="tr-TR" sz="3200" b="1" spc="-5" dirty="0" smtClean="0">
                <a:solidFill>
                  <a:srgbClr val="002060"/>
                </a:solidFill>
                <a:latin typeface="Times New Roman"/>
                <a:cs typeface="Times New Roman"/>
              </a:rPr>
              <a:t>Programlar </a:t>
            </a:r>
            <a:r>
              <a:rPr lang="tr-TR" sz="3200" b="1" dirty="0">
                <a:solidFill>
                  <a:srgbClr val="002060"/>
                </a:solidFill>
                <a:latin typeface="Times New Roman"/>
                <a:cs typeface="Times New Roman"/>
              </a:rPr>
              <a:t>ve</a:t>
            </a:r>
            <a:r>
              <a:rPr lang="tr-TR" sz="3200" b="1" spc="-114" dirty="0">
                <a:solidFill>
                  <a:srgbClr val="002060"/>
                </a:solidFill>
                <a:latin typeface="Times New Roman"/>
                <a:cs typeface="Times New Roman"/>
              </a:rPr>
              <a:t> </a:t>
            </a:r>
            <a:r>
              <a:rPr lang="tr-TR" sz="3200" b="1" spc="-5" dirty="0">
                <a:solidFill>
                  <a:srgbClr val="002060"/>
                </a:solidFill>
                <a:latin typeface="Times New Roman"/>
                <a:cs typeface="Times New Roman"/>
              </a:rPr>
              <a:t>Özellikler</a:t>
            </a:r>
            <a:endParaRPr lang="tr-TR" sz="3200" dirty="0">
              <a:solidFill>
                <a:srgbClr val="002060"/>
              </a:solidFill>
              <a:latin typeface="Times New Roman"/>
              <a:cs typeface="Times New Roman"/>
            </a:endParaRPr>
          </a:p>
          <a:p>
            <a:pPr marL="12700" marR="5080" indent="0" algn="just">
              <a:lnSpc>
                <a:spcPct val="120000"/>
              </a:lnSpc>
              <a:spcBef>
                <a:spcPts val="600"/>
              </a:spcBef>
              <a:buNone/>
            </a:pPr>
            <a:r>
              <a:rPr lang="tr-TR" spc="-5" dirty="0" smtClean="0">
                <a:solidFill>
                  <a:srgbClr val="002060"/>
                </a:solidFill>
                <a:latin typeface="Times New Roman"/>
                <a:cs typeface="Times New Roman"/>
              </a:rPr>
              <a:t>Öncelikle </a:t>
            </a:r>
            <a:r>
              <a:rPr lang="tr-TR" dirty="0">
                <a:solidFill>
                  <a:srgbClr val="002060"/>
                </a:solidFill>
                <a:latin typeface="Times New Roman"/>
                <a:cs typeface="Times New Roman"/>
              </a:rPr>
              <a:t>bu </a:t>
            </a:r>
            <a:r>
              <a:rPr lang="tr-TR" spc="-5" dirty="0">
                <a:solidFill>
                  <a:srgbClr val="002060"/>
                </a:solidFill>
                <a:latin typeface="Times New Roman"/>
                <a:cs typeface="Times New Roman"/>
              </a:rPr>
              <a:t>ekranda yüklü </a:t>
            </a:r>
            <a:r>
              <a:rPr lang="tr-TR" dirty="0">
                <a:solidFill>
                  <a:srgbClr val="002060"/>
                </a:solidFill>
                <a:latin typeface="Times New Roman"/>
                <a:cs typeface="Times New Roman"/>
              </a:rPr>
              <a:t>olan </a:t>
            </a:r>
            <a:r>
              <a:rPr lang="tr-TR" spc="-5" dirty="0">
                <a:solidFill>
                  <a:srgbClr val="002060"/>
                </a:solidFill>
                <a:latin typeface="Times New Roman"/>
                <a:cs typeface="Times New Roman"/>
              </a:rPr>
              <a:t>programlar görüntülenmektedir, bilgisayardan  </a:t>
            </a:r>
            <a:r>
              <a:rPr lang="tr-TR" dirty="0">
                <a:solidFill>
                  <a:srgbClr val="002060"/>
                </a:solidFill>
                <a:latin typeface="Times New Roman"/>
                <a:cs typeface="Times New Roman"/>
              </a:rPr>
              <a:t>silinmek </a:t>
            </a:r>
            <a:r>
              <a:rPr lang="tr-TR" spc="-5" dirty="0">
                <a:solidFill>
                  <a:srgbClr val="002060"/>
                </a:solidFill>
                <a:latin typeface="Times New Roman"/>
                <a:cs typeface="Times New Roman"/>
              </a:rPr>
              <a:t>istenen program </a:t>
            </a:r>
            <a:r>
              <a:rPr lang="tr-TR" dirty="0">
                <a:solidFill>
                  <a:srgbClr val="002060"/>
                </a:solidFill>
                <a:latin typeface="Times New Roman"/>
                <a:cs typeface="Times New Roman"/>
              </a:rPr>
              <a:t>üzerinde </a:t>
            </a:r>
            <a:r>
              <a:rPr lang="tr-TR" spc="-5" dirty="0">
                <a:solidFill>
                  <a:srgbClr val="002060"/>
                </a:solidFill>
                <a:latin typeface="Times New Roman"/>
                <a:cs typeface="Times New Roman"/>
              </a:rPr>
              <a:t>çift </a:t>
            </a:r>
            <a:r>
              <a:rPr lang="tr-TR" dirty="0">
                <a:solidFill>
                  <a:srgbClr val="002060"/>
                </a:solidFill>
                <a:latin typeface="Times New Roman"/>
                <a:cs typeface="Times New Roman"/>
              </a:rPr>
              <a:t>tıklandıktan sonra </a:t>
            </a:r>
            <a:r>
              <a:rPr lang="tr-TR" spc="-5" dirty="0">
                <a:solidFill>
                  <a:srgbClr val="002060"/>
                </a:solidFill>
                <a:latin typeface="Times New Roman"/>
                <a:cs typeface="Times New Roman"/>
              </a:rPr>
              <a:t>“</a:t>
            </a:r>
            <a:r>
              <a:rPr lang="tr-TR" i="1" spc="-5" dirty="0">
                <a:solidFill>
                  <a:srgbClr val="002060"/>
                </a:solidFill>
                <a:latin typeface="Times New Roman"/>
                <a:cs typeface="Times New Roman"/>
              </a:rPr>
              <a:t>Kaldır</a:t>
            </a:r>
            <a:r>
              <a:rPr lang="tr-TR" spc="-5" dirty="0">
                <a:solidFill>
                  <a:srgbClr val="002060"/>
                </a:solidFill>
                <a:latin typeface="Times New Roman"/>
                <a:cs typeface="Times New Roman"/>
              </a:rPr>
              <a:t>” </a:t>
            </a:r>
            <a:r>
              <a:rPr lang="tr-TR" spc="-15" dirty="0">
                <a:solidFill>
                  <a:srgbClr val="002060"/>
                </a:solidFill>
                <a:latin typeface="Times New Roman"/>
                <a:cs typeface="Times New Roman"/>
              </a:rPr>
              <a:t>ya </a:t>
            </a:r>
            <a:r>
              <a:rPr lang="tr-TR" dirty="0">
                <a:solidFill>
                  <a:srgbClr val="002060"/>
                </a:solidFill>
                <a:latin typeface="Times New Roman"/>
                <a:cs typeface="Times New Roman"/>
              </a:rPr>
              <a:t>da “</a:t>
            </a:r>
            <a:r>
              <a:rPr lang="tr-TR" i="1" dirty="0" err="1">
                <a:solidFill>
                  <a:srgbClr val="002060"/>
                </a:solidFill>
                <a:latin typeface="Times New Roman"/>
                <a:cs typeface="Times New Roman"/>
              </a:rPr>
              <a:t>Uninstall</a:t>
            </a:r>
            <a:r>
              <a:rPr lang="tr-TR" dirty="0">
                <a:solidFill>
                  <a:srgbClr val="002060"/>
                </a:solidFill>
                <a:latin typeface="Times New Roman"/>
                <a:cs typeface="Times New Roman"/>
              </a:rPr>
              <a:t>”  </a:t>
            </a:r>
            <a:r>
              <a:rPr lang="tr-TR" spc="-5" dirty="0">
                <a:solidFill>
                  <a:srgbClr val="002060"/>
                </a:solidFill>
                <a:latin typeface="Times New Roman"/>
                <a:cs typeface="Times New Roman"/>
              </a:rPr>
              <a:t>diyerek önergeler izlenir(genel olarak, </a:t>
            </a:r>
            <a:r>
              <a:rPr lang="tr-TR" dirty="0">
                <a:solidFill>
                  <a:srgbClr val="002060"/>
                </a:solidFill>
                <a:latin typeface="Times New Roman"/>
                <a:cs typeface="Times New Roman"/>
              </a:rPr>
              <a:t>bir </a:t>
            </a:r>
            <a:r>
              <a:rPr lang="tr-TR" spc="-5" dirty="0">
                <a:solidFill>
                  <a:srgbClr val="002060"/>
                </a:solidFill>
                <a:latin typeface="Times New Roman"/>
                <a:cs typeface="Times New Roman"/>
              </a:rPr>
              <a:t>programı </a:t>
            </a:r>
            <a:r>
              <a:rPr lang="tr-TR" dirty="0">
                <a:solidFill>
                  <a:srgbClr val="002060"/>
                </a:solidFill>
                <a:latin typeface="Times New Roman"/>
                <a:cs typeface="Times New Roman"/>
              </a:rPr>
              <a:t>kaldırmak için </a:t>
            </a:r>
            <a:r>
              <a:rPr lang="tr-TR" spc="-5" dirty="0">
                <a:solidFill>
                  <a:srgbClr val="002060"/>
                </a:solidFill>
                <a:latin typeface="Times New Roman"/>
                <a:cs typeface="Times New Roman"/>
              </a:rPr>
              <a:t>başlat </a:t>
            </a:r>
            <a:r>
              <a:rPr lang="tr-TR" dirty="0">
                <a:solidFill>
                  <a:srgbClr val="002060"/>
                </a:solidFill>
                <a:latin typeface="Times New Roman"/>
                <a:cs typeface="Times New Roman"/>
              </a:rPr>
              <a:t>menüsünde  </a:t>
            </a:r>
            <a:r>
              <a:rPr lang="tr-TR" spc="-5" dirty="0">
                <a:solidFill>
                  <a:srgbClr val="002060"/>
                </a:solidFill>
                <a:latin typeface="Times New Roman"/>
                <a:cs typeface="Times New Roman"/>
              </a:rPr>
              <a:t>programa ait </a:t>
            </a:r>
            <a:r>
              <a:rPr lang="tr-TR" dirty="0">
                <a:solidFill>
                  <a:srgbClr val="002060"/>
                </a:solidFill>
                <a:latin typeface="Times New Roman"/>
                <a:cs typeface="Times New Roman"/>
              </a:rPr>
              <a:t>menüde “</a:t>
            </a:r>
            <a:r>
              <a:rPr lang="tr-TR" i="1" dirty="0">
                <a:solidFill>
                  <a:srgbClr val="002060"/>
                </a:solidFill>
                <a:latin typeface="Times New Roman"/>
                <a:cs typeface="Times New Roman"/>
              </a:rPr>
              <a:t>kaldır</a:t>
            </a:r>
            <a:r>
              <a:rPr lang="tr-TR" dirty="0">
                <a:solidFill>
                  <a:srgbClr val="002060"/>
                </a:solidFill>
                <a:latin typeface="Times New Roman"/>
                <a:cs typeface="Times New Roman"/>
              </a:rPr>
              <a:t>” </a:t>
            </a:r>
            <a:r>
              <a:rPr lang="tr-TR" spc="-5" dirty="0">
                <a:solidFill>
                  <a:srgbClr val="002060"/>
                </a:solidFill>
                <a:latin typeface="Times New Roman"/>
                <a:cs typeface="Times New Roman"/>
              </a:rPr>
              <a:t>yada </a:t>
            </a:r>
            <a:r>
              <a:rPr lang="tr-TR" dirty="0">
                <a:solidFill>
                  <a:srgbClr val="002060"/>
                </a:solidFill>
                <a:latin typeface="Times New Roman"/>
                <a:cs typeface="Times New Roman"/>
              </a:rPr>
              <a:t>“</a:t>
            </a:r>
            <a:r>
              <a:rPr lang="tr-TR" i="1" dirty="0" err="1">
                <a:solidFill>
                  <a:srgbClr val="002060"/>
                </a:solidFill>
                <a:latin typeface="Times New Roman"/>
                <a:cs typeface="Times New Roman"/>
              </a:rPr>
              <a:t>uninstall</a:t>
            </a:r>
            <a:r>
              <a:rPr lang="tr-TR" dirty="0">
                <a:solidFill>
                  <a:srgbClr val="002060"/>
                </a:solidFill>
                <a:latin typeface="Times New Roman"/>
                <a:cs typeface="Times New Roman"/>
              </a:rPr>
              <a:t>” </a:t>
            </a:r>
            <a:r>
              <a:rPr lang="tr-TR" spc="-5" dirty="0">
                <a:solidFill>
                  <a:srgbClr val="002060"/>
                </a:solidFill>
                <a:latin typeface="Times New Roman"/>
                <a:cs typeface="Times New Roman"/>
              </a:rPr>
              <a:t>seçeneği kullanılır). </a:t>
            </a:r>
            <a:r>
              <a:rPr lang="tr-TR" spc="-10" dirty="0">
                <a:solidFill>
                  <a:srgbClr val="002060"/>
                </a:solidFill>
                <a:latin typeface="Times New Roman"/>
                <a:cs typeface="Times New Roman"/>
              </a:rPr>
              <a:t>“</a:t>
            </a:r>
            <a:r>
              <a:rPr lang="tr-TR" i="1" spc="-10" dirty="0">
                <a:solidFill>
                  <a:srgbClr val="002060"/>
                </a:solidFill>
                <a:latin typeface="Times New Roman"/>
                <a:cs typeface="Times New Roman"/>
              </a:rPr>
              <a:t>Windows </a:t>
            </a:r>
            <a:r>
              <a:rPr lang="tr-TR" i="1" spc="-5" dirty="0">
                <a:solidFill>
                  <a:srgbClr val="002060"/>
                </a:solidFill>
                <a:latin typeface="Times New Roman"/>
                <a:cs typeface="Times New Roman"/>
              </a:rPr>
              <a:t>özelliklerini  </a:t>
            </a:r>
            <a:r>
              <a:rPr lang="tr-TR" i="1" dirty="0">
                <a:solidFill>
                  <a:srgbClr val="002060"/>
                </a:solidFill>
                <a:latin typeface="Times New Roman"/>
                <a:cs typeface="Times New Roman"/>
              </a:rPr>
              <a:t>aç </a:t>
            </a:r>
            <a:r>
              <a:rPr lang="tr-TR" i="1" spc="-5" dirty="0">
                <a:solidFill>
                  <a:srgbClr val="002060"/>
                </a:solidFill>
                <a:latin typeface="Times New Roman"/>
                <a:cs typeface="Times New Roman"/>
              </a:rPr>
              <a:t>veya kapat</a:t>
            </a:r>
            <a:r>
              <a:rPr lang="tr-TR" spc="-5" dirty="0">
                <a:solidFill>
                  <a:srgbClr val="002060"/>
                </a:solidFill>
                <a:latin typeface="Times New Roman"/>
                <a:cs typeface="Times New Roman"/>
              </a:rPr>
              <a:t>” seçeneği </a:t>
            </a:r>
            <a:r>
              <a:rPr lang="tr-TR" spc="-5" dirty="0" err="1">
                <a:solidFill>
                  <a:srgbClr val="002060"/>
                </a:solidFill>
                <a:latin typeface="Times New Roman"/>
                <a:cs typeface="Times New Roman"/>
              </a:rPr>
              <a:t>windows'a</a:t>
            </a:r>
            <a:r>
              <a:rPr lang="tr-TR" spc="-5" dirty="0">
                <a:solidFill>
                  <a:srgbClr val="002060"/>
                </a:solidFill>
                <a:latin typeface="Times New Roman"/>
                <a:cs typeface="Times New Roman"/>
              </a:rPr>
              <a:t> ait ek </a:t>
            </a:r>
            <a:r>
              <a:rPr lang="tr-TR" dirty="0">
                <a:solidFill>
                  <a:srgbClr val="002060"/>
                </a:solidFill>
                <a:latin typeface="Times New Roman"/>
                <a:cs typeface="Times New Roman"/>
              </a:rPr>
              <a:t>bileşen </a:t>
            </a:r>
            <a:r>
              <a:rPr lang="tr-TR" spc="-5" dirty="0">
                <a:solidFill>
                  <a:srgbClr val="002060"/>
                </a:solidFill>
                <a:latin typeface="Times New Roman"/>
                <a:cs typeface="Times New Roman"/>
              </a:rPr>
              <a:t>hizmetlerinin kullanılabilmesini </a:t>
            </a:r>
            <a:r>
              <a:rPr lang="tr-TR" spc="-15" dirty="0">
                <a:solidFill>
                  <a:srgbClr val="002060"/>
                </a:solidFill>
                <a:latin typeface="Times New Roman"/>
                <a:cs typeface="Times New Roman"/>
              </a:rPr>
              <a:t>sağlar,  </a:t>
            </a:r>
            <a:r>
              <a:rPr lang="tr-TR" spc="-5" dirty="0">
                <a:solidFill>
                  <a:srgbClr val="002060"/>
                </a:solidFill>
                <a:latin typeface="Times New Roman"/>
                <a:cs typeface="Times New Roman"/>
              </a:rPr>
              <a:t>örneğin “</a:t>
            </a:r>
            <a:r>
              <a:rPr lang="tr-TR" i="1" spc="-5" dirty="0">
                <a:solidFill>
                  <a:srgbClr val="002060"/>
                </a:solidFill>
                <a:latin typeface="Times New Roman"/>
                <a:cs typeface="Times New Roman"/>
              </a:rPr>
              <a:t>Internet </a:t>
            </a:r>
            <a:r>
              <a:rPr lang="tr-TR" i="1" dirty="0">
                <a:solidFill>
                  <a:srgbClr val="002060"/>
                </a:solidFill>
                <a:latin typeface="Times New Roman"/>
                <a:cs typeface="Times New Roman"/>
              </a:rPr>
              <a:t>Information </a:t>
            </a:r>
            <a:r>
              <a:rPr lang="tr-TR" i="1" spc="-5" dirty="0">
                <a:solidFill>
                  <a:srgbClr val="002060"/>
                </a:solidFill>
                <a:latin typeface="Times New Roman"/>
                <a:cs typeface="Times New Roman"/>
              </a:rPr>
              <a:t>Service</a:t>
            </a:r>
            <a:r>
              <a:rPr lang="tr-TR" spc="-5" dirty="0">
                <a:solidFill>
                  <a:srgbClr val="002060"/>
                </a:solidFill>
                <a:latin typeface="Times New Roman"/>
                <a:cs typeface="Times New Roman"/>
              </a:rPr>
              <a:t>” </a:t>
            </a:r>
            <a:r>
              <a:rPr lang="tr-TR" dirty="0">
                <a:solidFill>
                  <a:srgbClr val="002060"/>
                </a:solidFill>
                <a:latin typeface="Times New Roman"/>
                <a:cs typeface="Times New Roman"/>
              </a:rPr>
              <a:t>hizmeti bu </a:t>
            </a:r>
            <a:r>
              <a:rPr lang="tr-TR" spc="-5" dirty="0">
                <a:solidFill>
                  <a:srgbClr val="002060"/>
                </a:solidFill>
                <a:latin typeface="Times New Roman"/>
                <a:cs typeface="Times New Roman"/>
              </a:rPr>
              <a:t>seçenek aracılığıyla aktif</a:t>
            </a:r>
            <a:r>
              <a:rPr lang="tr-TR" spc="130" dirty="0">
                <a:solidFill>
                  <a:srgbClr val="002060"/>
                </a:solidFill>
                <a:latin typeface="Times New Roman"/>
                <a:cs typeface="Times New Roman"/>
              </a:rPr>
              <a:t> </a:t>
            </a:r>
            <a:r>
              <a:rPr lang="tr-TR" spc="-10" dirty="0">
                <a:solidFill>
                  <a:srgbClr val="002060"/>
                </a:solidFill>
                <a:latin typeface="Times New Roman"/>
                <a:cs typeface="Times New Roman"/>
              </a:rPr>
              <a:t>edilebilir.</a:t>
            </a:r>
            <a:endParaRPr lang="tr-TR" dirty="0">
              <a:solidFill>
                <a:srgbClr val="002060"/>
              </a:solidFill>
              <a:latin typeface="Times New Roman"/>
              <a:cs typeface="Times New Roman"/>
            </a:endParaRPr>
          </a:p>
          <a:p>
            <a:endParaRPr lang="tr-TR" dirty="0">
              <a:solidFill>
                <a:srgbClr val="002060"/>
              </a:solidFill>
            </a:endParaRPr>
          </a:p>
        </p:txBody>
      </p:sp>
      <p:sp>
        <p:nvSpPr>
          <p:cNvPr id="4" name="object 2"/>
          <p:cNvSpPr/>
          <p:nvPr/>
        </p:nvSpPr>
        <p:spPr>
          <a:xfrm>
            <a:off x="6126480" y="1941937"/>
            <a:ext cx="5273675" cy="383095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410816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1237957" y="1924864"/>
            <a:ext cx="6481689" cy="3842890"/>
          </a:xfrm>
        </p:spPr>
        <p:txBody>
          <a:bodyPr>
            <a:noAutofit/>
          </a:bodyPr>
          <a:lstStyle/>
          <a:p>
            <a:pPr marL="0" indent="0">
              <a:lnSpc>
                <a:spcPct val="100000"/>
              </a:lnSpc>
              <a:spcBef>
                <a:spcPts val="600"/>
              </a:spcBef>
              <a:buNone/>
            </a:pPr>
            <a:r>
              <a:rPr lang="tr-TR" sz="1800" b="1" spc="-25" dirty="0">
                <a:solidFill>
                  <a:srgbClr val="002060"/>
                </a:solidFill>
                <a:latin typeface="Times New Roman"/>
                <a:cs typeface="Times New Roman"/>
              </a:rPr>
              <a:t>Tarih </a:t>
            </a:r>
            <a:r>
              <a:rPr lang="tr-TR" sz="1800" b="1" dirty="0">
                <a:solidFill>
                  <a:srgbClr val="002060"/>
                </a:solidFill>
                <a:latin typeface="Times New Roman"/>
                <a:cs typeface="Times New Roman"/>
              </a:rPr>
              <a:t>ve</a:t>
            </a:r>
            <a:r>
              <a:rPr lang="tr-TR" sz="1800" b="1" spc="-70" dirty="0">
                <a:solidFill>
                  <a:srgbClr val="002060"/>
                </a:solidFill>
                <a:latin typeface="Times New Roman"/>
                <a:cs typeface="Times New Roman"/>
              </a:rPr>
              <a:t> </a:t>
            </a:r>
            <a:r>
              <a:rPr lang="tr-TR" sz="1800" b="1" spc="-10" dirty="0">
                <a:solidFill>
                  <a:srgbClr val="002060"/>
                </a:solidFill>
                <a:latin typeface="Times New Roman"/>
                <a:cs typeface="Times New Roman"/>
              </a:rPr>
              <a:t>Saat</a:t>
            </a:r>
            <a:endParaRPr lang="tr-TR" sz="1800" dirty="0">
              <a:solidFill>
                <a:srgbClr val="002060"/>
              </a:solidFill>
              <a:latin typeface="Times New Roman"/>
              <a:cs typeface="Times New Roman"/>
            </a:endParaRPr>
          </a:p>
          <a:p>
            <a:pPr marL="12700" marR="5080" indent="0">
              <a:lnSpc>
                <a:spcPct val="100000"/>
              </a:lnSpc>
              <a:spcBef>
                <a:spcPts val="600"/>
              </a:spcBef>
              <a:buNone/>
            </a:pPr>
            <a:r>
              <a:rPr lang="tr-TR" sz="1800" spc="-5" dirty="0" smtClean="0">
                <a:solidFill>
                  <a:srgbClr val="002060"/>
                </a:solidFill>
                <a:latin typeface="Times New Roman"/>
                <a:cs typeface="Times New Roman"/>
              </a:rPr>
              <a:t>Bildirim </a:t>
            </a:r>
            <a:r>
              <a:rPr lang="tr-TR" sz="1800" spc="-5" dirty="0">
                <a:solidFill>
                  <a:srgbClr val="002060"/>
                </a:solidFill>
                <a:latin typeface="Times New Roman"/>
                <a:cs typeface="Times New Roman"/>
              </a:rPr>
              <a:t>alanında </a:t>
            </a:r>
            <a:r>
              <a:rPr lang="tr-TR" sz="1800" dirty="0">
                <a:solidFill>
                  <a:srgbClr val="002060"/>
                </a:solidFill>
                <a:latin typeface="Times New Roman"/>
                <a:cs typeface="Times New Roman"/>
              </a:rPr>
              <a:t>“</a:t>
            </a:r>
            <a:r>
              <a:rPr lang="tr-TR" sz="1800" i="1" dirty="0">
                <a:solidFill>
                  <a:srgbClr val="002060"/>
                </a:solidFill>
                <a:latin typeface="Times New Roman"/>
                <a:cs typeface="Times New Roman"/>
              </a:rPr>
              <a:t>tarih </a:t>
            </a:r>
            <a:r>
              <a:rPr lang="tr-TR" sz="1800" i="1" spc="-5" dirty="0">
                <a:solidFill>
                  <a:srgbClr val="002060"/>
                </a:solidFill>
                <a:latin typeface="Times New Roman"/>
                <a:cs typeface="Times New Roman"/>
              </a:rPr>
              <a:t>ve </a:t>
            </a:r>
            <a:r>
              <a:rPr lang="tr-TR" sz="1800" i="1" dirty="0">
                <a:solidFill>
                  <a:srgbClr val="002060"/>
                </a:solidFill>
                <a:latin typeface="Times New Roman"/>
                <a:cs typeface="Times New Roman"/>
              </a:rPr>
              <a:t>saat</a:t>
            </a:r>
            <a:r>
              <a:rPr lang="tr-TR" sz="1800" dirty="0">
                <a:solidFill>
                  <a:srgbClr val="002060"/>
                </a:solidFill>
                <a:latin typeface="Times New Roman"/>
                <a:cs typeface="Times New Roman"/>
              </a:rPr>
              <a:t>” </a:t>
            </a:r>
            <a:r>
              <a:rPr lang="tr-TR" sz="1800" spc="-5" dirty="0">
                <a:solidFill>
                  <a:srgbClr val="002060"/>
                </a:solidFill>
                <a:latin typeface="Times New Roman"/>
                <a:cs typeface="Times New Roman"/>
              </a:rPr>
              <a:t>simgesi </a:t>
            </a:r>
            <a:r>
              <a:rPr lang="tr-TR" sz="1800" dirty="0">
                <a:solidFill>
                  <a:srgbClr val="002060"/>
                </a:solidFill>
                <a:latin typeface="Times New Roman"/>
                <a:cs typeface="Times New Roman"/>
              </a:rPr>
              <a:t>üzerinde </a:t>
            </a:r>
            <a:r>
              <a:rPr lang="tr-TR" sz="1800" spc="-5" dirty="0">
                <a:solidFill>
                  <a:srgbClr val="002060"/>
                </a:solidFill>
                <a:latin typeface="Times New Roman"/>
                <a:cs typeface="Times New Roman"/>
              </a:rPr>
              <a:t>çift </a:t>
            </a:r>
            <a:r>
              <a:rPr lang="tr-TR" sz="1800" spc="-5" dirty="0" smtClean="0">
                <a:solidFill>
                  <a:srgbClr val="002060"/>
                </a:solidFill>
                <a:latin typeface="Times New Roman"/>
                <a:cs typeface="Times New Roman"/>
              </a:rPr>
              <a:t>tıklanarak ulaşılabilir</a:t>
            </a:r>
            <a:r>
              <a:rPr lang="tr-TR" sz="1800" spc="-5" dirty="0">
                <a:solidFill>
                  <a:srgbClr val="002060"/>
                </a:solidFill>
                <a:latin typeface="Times New Roman"/>
                <a:cs typeface="Times New Roman"/>
              </a:rPr>
              <a:t> </a:t>
            </a:r>
            <a:r>
              <a:rPr lang="tr-TR" sz="1800" spc="-5" dirty="0" smtClean="0">
                <a:solidFill>
                  <a:srgbClr val="002060"/>
                </a:solidFill>
                <a:latin typeface="Times New Roman"/>
                <a:cs typeface="Times New Roman"/>
              </a:rPr>
              <a:t>ve </a:t>
            </a:r>
            <a:r>
              <a:rPr lang="tr-TR" sz="1800" spc="-5" dirty="0">
                <a:solidFill>
                  <a:srgbClr val="002060"/>
                </a:solidFill>
                <a:latin typeface="Times New Roman"/>
                <a:cs typeface="Times New Roman"/>
              </a:rPr>
              <a:t>tarih </a:t>
            </a:r>
            <a:r>
              <a:rPr lang="tr-TR" sz="1800" dirty="0">
                <a:solidFill>
                  <a:srgbClr val="002060"/>
                </a:solidFill>
                <a:latin typeface="Times New Roman"/>
                <a:cs typeface="Times New Roman"/>
              </a:rPr>
              <a:t>ve </a:t>
            </a:r>
            <a:r>
              <a:rPr lang="tr-TR" sz="1800" spc="-5" dirty="0">
                <a:solidFill>
                  <a:srgbClr val="002060"/>
                </a:solidFill>
                <a:latin typeface="Times New Roman"/>
                <a:cs typeface="Times New Roman"/>
              </a:rPr>
              <a:t>saati değiştirmemizi</a:t>
            </a:r>
            <a:r>
              <a:rPr lang="tr-TR" sz="1800" spc="35" dirty="0">
                <a:solidFill>
                  <a:srgbClr val="002060"/>
                </a:solidFill>
                <a:latin typeface="Times New Roman"/>
                <a:cs typeface="Times New Roman"/>
              </a:rPr>
              <a:t> </a:t>
            </a:r>
            <a:r>
              <a:rPr lang="tr-TR" sz="1800" spc="-15" dirty="0">
                <a:solidFill>
                  <a:srgbClr val="002060"/>
                </a:solidFill>
                <a:latin typeface="Times New Roman"/>
                <a:cs typeface="Times New Roman"/>
              </a:rPr>
              <a:t>sağlar.</a:t>
            </a:r>
            <a:endParaRPr lang="tr-TR" sz="1800" dirty="0">
              <a:solidFill>
                <a:srgbClr val="002060"/>
              </a:solidFill>
              <a:latin typeface="Times New Roman"/>
              <a:cs typeface="Times New Roman"/>
            </a:endParaRPr>
          </a:p>
          <a:p>
            <a:pPr marL="0" indent="0">
              <a:lnSpc>
                <a:spcPct val="110000"/>
              </a:lnSpc>
              <a:spcBef>
                <a:spcPts val="600"/>
              </a:spcBef>
              <a:buNone/>
            </a:pPr>
            <a:r>
              <a:rPr lang="tr-TR" sz="1800" b="1" spc="-5" dirty="0">
                <a:solidFill>
                  <a:srgbClr val="002060"/>
                </a:solidFill>
                <a:latin typeface="Times New Roman"/>
                <a:cs typeface="Times New Roman"/>
              </a:rPr>
              <a:t>Windows</a:t>
            </a:r>
            <a:r>
              <a:rPr lang="tr-TR" sz="1800" b="1" spc="-80" dirty="0">
                <a:solidFill>
                  <a:srgbClr val="002060"/>
                </a:solidFill>
                <a:latin typeface="Times New Roman"/>
                <a:cs typeface="Times New Roman"/>
              </a:rPr>
              <a:t> </a:t>
            </a:r>
            <a:r>
              <a:rPr lang="tr-TR" sz="1800" b="1" spc="-5" dirty="0">
                <a:solidFill>
                  <a:srgbClr val="002060"/>
                </a:solidFill>
                <a:latin typeface="Times New Roman"/>
                <a:cs typeface="Times New Roman"/>
              </a:rPr>
              <a:t>Update</a:t>
            </a:r>
            <a:endParaRPr lang="tr-TR" sz="1800" dirty="0">
              <a:solidFill>
                <a:srgbClr val="002060"/>
              </a:solidFill>
              <a:latin typeface="Times New Roman"/>
              <a:cs typeface="Times New Roman"/>
            </a:endParaRPr>
          </a:p>
          <a:p>
            <a:pPr marL="12700" marR="5080" indent="0">
              <a:lnSpc>
                <a:spcPct val="110000"/>
              </a:lnSpc>
              <a:spcBef>
                <a:spcPts val="600"/>
              </a:spcBef>
              <a:buNone/>
            </a:pPr>
            <a:r>
              <a:rPr lang="tr-TR" sz="1800" spc="-20" dirty="0" smtClean="0">
                <a:solidFill>
                  <a:srgbClr val="002060"/>
                </a:solidFill>
                <a:latin typeface="Times New Roman"/>
                <a:cs typeface="Times New Roman"/>
              </a:rPr>
              <a:t>Yazılım </a:t>
            </a:r>
            <a:r>
              <a:rPr lang="tr-TR" sz="1800" dirty="0">
                <a:solidFill>
                  <a:srgbClr val="002060"/>
                </a:solidFill>
                <a:latin typeface="Times New Roman"/>
                <a:cs typeface="Times New Roman"/>
              </a:rPr>
              <a:t>ve </a:t>
            </a:r>
            <a:r>
              <a:rPr lang="tr-TR" sz="1800" spc="-5" dirty="0">
                <a:solidFill>
                  <a:srgbClr val="002060"/>
                </a:solidFill>
                <a:latin typeface="Times New Roman"/>
                <a:cs typeface="Times New Roman"/>
              </a:rPr>
              <a:t>sürücü güncelleştirmelerinin denetlenmesi/yüklenmesi, güncelleştirme  sıklığının değiştirilmesi(“</a:t>
            </a:r>
            <a:r>
              <a:rPr lang="tr-TR" sz="1800" i="1" spc="-5" dirty="0">
                <a:solidFill>
                  <a:srgbClr val="002060"/>
                </a:solidFill>
                <a:latin typeface="Times New Roman"/>
                <a:cs typeface="Times New Roman"/>
              </a:rPr>
              <a:t>Ayarları </a:t>
            </a:r>
            <a:r>
              <a:rPr lang="tr-TR" sz="1800" i="1" dirty="0">
                <a:solidFill>
                  <a:srgbClr val="002060"/>
                </a:solidFill>
                <a:latin typeface="Times New Roman"/>
                <a:cs typeface="Times New Roman"/>
              </a:rPr>
              <a:t>değiştir</a:t>
            </a:r>
            <a:r>
              <a:rPr lang="tr-TR" sz="1800" dirty="0">
                <a:solidFill>
                  <a:srgbClr val="002060"/>
                </a:solidFill>
                <a:latin typeface="Times New Roman"/>
                <a:cs typeface="Times New Roman"/>
              </a:rPr>
              <a:t>” </a:t>
            </a:r>
            <a:r>
              <a:rPr lang="tr-TR" sz="1800" spc="-5" dirty="0">
                <a:solidFill>
                  <a:srgbClr val="002060"/>
                </a:solidFill>
                <a:latin typeface="Times New Roman"/>
                <a:cs typeface="Times New Roman"/>
              </a:rPr>
              <a:t>seçeneği </a:t>
            </a:r>
            <a:r>
              <a:rPr lang="tr-TR" sz="1800" dirty="0">
                <a:solidFill>
                  <a:srgbClr val="002060"/>
                </a:solidFill>
                <a:latin typeface="Times New Roman"/>
                <a:cs typeface="Times New Roman"/>
              </a:rPr>
              <a:t>ile </a:t>
            </a:r>
            <a:r>
              <a:rPr lang="tr-TR" sz="1800" spc="-5" dirty="0">
                <a:solidFill>
                  <a:srgbClr val="002060"/>
                </a:solidFill>
                <a:latin typeface="Times New Roman"/>
                <a:cs typeface="Times New Roman"/>
              </a:rPr>
              <a:t>güncelleştirmelerin </a:t>
            </a:r>
            <a:r>
              <a:rPr lang="tr-TR" sz="1800" dirty="0">
                <a:solidFill>
                  <a:srgbClr val="002060"/>
                </a:solidFill>
                <a:latin typeface="Times New Roman"/>
                <a:cs typeface="Times New Roman"/>
              </a:rPr>
              <a:t>ne sıklıkta  </a:t>
            </a:r>
            <a:r>
              <a:rPr lang="tr-TR" sz="1800" spc="-5" dirty="0">
                <a:solidFill>
                  <a:srgbClr val="002060"/>
                </a:solidFill>
                <a:latin typeface="Times New Roman"/>
                <a:cs typeface="Times New Roman"/>
              </a:rPr>
              <a:t>yapılacağı </a:t>
            </a:r>
            <a:r>
              <a:rPr lang="tr-TR" sz="1800" dirty="0">
                <a:solidFill>
                  <a:srgbClr val="002060"/>
                </a:solidFill>
                <a:latin typeface="Times New Roman"/>
                <a:cs typeface="Times New Roman"/>
              </a:rPr>
              <a:t>belirlenebilir) </a:t>
            </a:r>
            <a:r>
              <a:rPr lang="tr-TR" sz="1800" spc="-5" dirty="0">
                <a:solidFill>
                  <a:srgbClr val="002060"/>
                </a:solidFill>
                <a:latin typeface="Times New Roman"/>
                <a:cs typeface="Times New Roman"/>
              </a:rPr>
              <a:t>işlemlerini yerine</a:t>
            </a:r>
            <a:r>
              <a:rPr lang="tr-TR" sz="1800" spc="25" dirty="0">
                <a:solidFill>
                  <a:srgbClr val="002060"/>
                </a:solidFill>
                <a:latin typeface="Times New Roman"/>
                <a:cs typeface="Times New Roman"/>
              </a:rPr>
              <a:t> </a:t>
            </a:r>
            <a:r>
              <a:rPr lang="tr-TR" sz="1800" spc="-15" dirty="0">
                <a:solidFill>
                  <a:srgbClr val="002060"/>
                </a:solidFill>
                <a:latin typeface="Times New Roman"/>
                <a:cs typeface="Times New Roman"/>
              </a:rPr>
              <a:t>getirir.</a:t>
            </a:r>
            <a:endParaRPr lang="tr-TR" sz="1800" dirty="0">
              <a:solidFill>
                <a:srgbClr val="002060"/>
              </a:solidFill>
              <a:latin typeface="Times New Roman"/>
              <a:cs typeface="Times New Roman"/>
            </a:endParaRPr>
          </a:p>
          <a:p>
            <a:endParaRPr lang="tr-TR" sz="1800" dirty="0">
              <a:solidFill>
                <a:srgbClr val="002060"/>
              </a:solidFill>
            </a:endParaRPr>
          </a:p>
        </p:txBody>
      </p:sp>
      <p:sp>
        <p:nvSpPr>
          <p:cNvPr id="4" name="object 3"/>
          <p:cNvSpPr/>
          <p:nvPr/>
        </p:nvSpPr>
        <p:spPr>
          <a:xfrm>
            <a:off x="8104124" y="1924864"/>
            <a:ext cx="3051556" cy="327138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337380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a:xfrm>
            <a:off x="1097280" y="2124364"/>
            <a:ext cx="10058400" cy="3744730"/>
          </a:xfrm>
        </p:spPr>
        <p:txBody>
          <a:bodyPr>
            <a:normAutofit/>
          </a:bodyPr>
          <a:lstStyle/>
          <a:p>
            <a:pPr marL="268288" indent="0">
              <a:buNone/>
            </a:pPr>
            <a:r>
              <a:rPr lang="tr-TR" sz="2400" dirty="0" smtClean="0"/>
              <a:t>1. http</a:t>
            </a:r>
            <a:r>
              <a:rPr lang="tr-TR" sz="2400" dirty="0"/>
              <a:t>://</a:t>
            </a:r>
            <a:r>
              <a:rPr lang="tr-TR" sz="2400" dirty="0" smtClean="0"/>
              <a:t>web.firat.edu.tr/enfders/file/tbtk/w7.pdf  Erişim Tarihi: 08.12.2017</a:t>
            </a:r>
            <a:endParaRPr lang="tr-TR" sz="2400" dirty="0"/>
          </a:p>
        </p:txBody>
      </p:sp>
    </p:spTree>
    <p:extLst>
      <p:ext uri="{BB962C8B-B14F-4D97-AF65-F5344CB8AC3E}">
        <p14:creationId xmlns:p14="http://schemas.microsoft.com/office/powerpoint/2010/main" val="205755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6" name="object 6"/>
          <p:cNvSpPr>
            <a:spLocks noGrp="1"/>
          </p:cNvSpPr>
          <p:nvPr>
            <p:ph idx="1"/>
          </p:nvPr>
        </p:nvSpPr>
        <p:spPr>
          <a:xfrm>
            <a:off x="2544410" y="1933657"/>
            <a:ext cx="6924906" cy="4159414"/>
          </a:xfrm>
          <a:prstGeom prst="rect">
            <a:avLst/>
          </a:prstGeom>
          <a:blipFill>
            <a:blip r:embed="rId2" cstate="print"/>
            <a:stretch>
              <a:fillRect/>
            </a:stretch>
          </a:blipFill>
        </p:spPr>
        <p:txBody>
          <a:bodyPr wrap="square" lIns="0" tIns="0" rIns="0" bIns="0" rtlCol="0"/>
          <a:lstStyle/>
          <a:p>
            <a:r>
              <a:rPr lang="tr-TR" dirty="0" smtClean="0"/>
              <a:t> </a:t>
            </a:r>
            <a:endParaRPr lang="tr-TR" dirty="0"/>
          </a:p>
        </p:txBody>
      </p:sp>
    </p:spTree>
    <p:extLst>
      <p:ext uri="{BB962C8B-B14F-4D97-AF65-F5344CB8AC3E}">
        <p14:creationId xmlns:p14="http://schemas.microsoft.com/office/powerpoint/2010/main" val="383335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p:txBody>
          <a:bodyPr>
            <a:normAutofit/>
          </a:bodyPr>
          <a:lstStyle/>
          <a:p>
            <a:r>
              <a:rPr lang="tr-TR" sz="2000" dirty="0" smtClean="0"/>
              <a:t>Masaüstü </a:t>
            </a:r>
            <a:r>
              <a:rPr lang="tr-TR" sz="2000" dirty="0"/>
              <a:t>simgeleri: Programlar, programlara ait </a:t>
            </a:r>
            <a:r>
              <a:rPr lang="tr-TR" sz="2000" dirty="0" smtClean="0"/>
              <a:t>kısa yollar, </a:t>
            </a:r>
            <a:r>
              <a:rPr lang="tr-TR" sz="2000" dirty="0"/>
              <a:t>dosya ve klasörler yer alır.</a:t>
            </a:r>
          </a:p>
          <a:p>
            <a:r>
              <a:rPr lang="tr-TR" sz="2000" dirty="0" smtClean="0"/>
              <a:t>Başlat </a:t>
            </a:r>
            <a:r>
              <a:rPr lang="tr-TR" sz="2000" dirty="0"/>
              <a:t>Menüsü: Bilgisayarda yüklü olan programlardan birini çalıştırmaya, dosya ya da  klasörleri aramaya, yüklü aygıtlarla ilgili seçeneklere başlat menüsü aracılığıyla ulaşılır.</a:t>
            </a:r>
          </a:p>
          <a:p>
            <a:r>
              <a:rPr lang="tr-TR" sz="2000" dirty="0" smtClean="0"/>
              <a:t>Görev </a:t>
            </a:r>
            <a:r>
              <a:rPr lang="tr-TR" sz="2000" dirty="0"/>
              <a:t>çubuğu: Çalışan programlara ait simgeler görev çubuğunda görülür.</a:t>
            </a:r>
          </a:p>
          <a:p>
            <a:r>
              <a:rPr lang="tr-TR" sz="2000" dirty="0" smtClean="0"/>
              <a:t>Bildirim </a:t>
            </a:r>
            <a:r>
              <a:rPr lang="tr-TR" sz="2000" dirty="0"/>
              <a:t>alanı: Aşağıdaki resimden de görülebileceği gibi ses, ağ, tarih ve saat işlemleri  gibi bazı uygulamalara(burada yer alan uygulamalara denetim masası konusunda yer  verilecektir) bildirim alanını kullanılarak ta ulaşılabilir.</a:t>
            </a:r>
          </a:p>
          <a:p>
            <a:endParaRPr lang="tr-TR" sz="2000" dirty="0"/>
          </a:p>
        </p:txBody>
      </p:sp>
    </p:spTree>
    <p:extLst>
      <p:ext uri="{BB962C8B-B14F-4D97-AF65-F5344CB8AC3E}">
        <p14:creationId xmlns:p14="http://schemas.microsoft.com/office/powerpoint/2010/main" val="356965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p:txBody>
          <a:bodyPr>
            <a:normAutofit/>
          </a:bodyPr>
          <a:lstStyle/>
          <a:p>
            <a:r>
              <a:rPr lang="tr-TR" sz="2000" dirty="0"/>
              <a:t>Geri Dönüşüm Kutusu: Silinen dosya ve/veya klasörlerin geçici olarak depolandığı özel  bir klasördür,  silinen öğeleri tamamen silmek için fareyle sağ tıklanarak  “Geri     dönüşüm</a:t>
            </a:r>
          </a:p>
          <a:p>
            <a:endParaRPr lang="tr-TR" sz="2000" dirty="0"/>
          </a:p>
        </p:txBody>
      </p:sp>
      <p:sp>
        <p:nvSpPr>
          <p:cNvPr id="4" name="object 3"/>
          <p:cNvSpPr txBox="1"/>
          <p:nvPr/>
        </p:nvSpPr>
        <p:spPr>
          <a:xfrm>
            <a:off x="4407753" y="4013212"/>
            <a:ext cx="3517538" cy="307777"/>
          </a:xfrm>
          <a:prstGeom prst="rect">
            <a:avLst/>
          </a:prstGeom>
        </p:spPr>
        <p:txBody>
          <a:bodyPr vert="horz" wrap="square" lIns="0" tIns="0" rIns="0" bIns="0" rtlCol="0">
            <a:spAutoFit/>
          </a:bodyPr>
          <a:lstStyle/>
          <a:p>
            <a:pPr marL="12700" algn="ctr"/>
            <a:r>
              <a:rPr sz="2000" b="1" spc="-5" dirty="0" err="1" smtClean="0">
                <a:solidFill>
                  <a:srgbClr val="002060"/>
                </a:solidFill>
                <a:latin typeface="Times New Roman"/>
                <a:cs typeface="Times New Roman"/>
              </a:rPr>
              <a:t>Bildirim</a:t>
            </a:r>
            <a:r>
              <a:rPr sz="2000" b="1" spc="-40" dirty="0" smtClean="0">
                <a:solidFill>
                  <a:srgbClr val="002060"/>
                </a:solidFill>
                <a:latin typeface="Times New Roman"/>
                <a:cs typeface="Times New Roman"/>
              </a:rPr>
              <a:t> </a:t>
            </a:r>
            <a:r>
              <a:rPr sz="2000" b="1" spc="-5" dirty="0">
                <a:solidFill>
                  <a:srgbClr val="002060"/>
                </a:solidFill>
                <a:latin typeface="Times New Roman"/>
                <a:cs typeface="Times New Roman"/>
              </a:rPr>
              <a:t>alanı</a:t>
            </a:r>
            <a:endParaRPr sz="2000" b="1" dirty="0">
              <a:solidFill>
                <a:srgbClr val="002060"/>
              </a:solidFill>
              <a:latin typeface="Times New Roman"/>
              <a:cs typeface="Times New Roman"/>
            </a:endParaRPr>
          </a:p>
        </p:txBody>
      </p:sp>
      <p:sp>
        <p:nvSpPr>
          <p:cNvPr id="6" name="object 5"/>
          <p:cNvSpPr/>
          <p:nvPr/>
        </p:nvSpPr>
        <p:spPr>
          <a:xfrm>
            <a:off x="4094990" y="3142340"/>
            <a:ext cx="4143064" cy="75903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7299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Windows 7 İşletim Sistemi [1]</a:t>
            </a:r>
          </a:p>
        </p:txBody>
      </p:sp>
      <p:sp>
        <p:nvSpPr>
          <p:cNvPr id="3" name="İçerik Yer Tutucusu 2"/>
          <p:cNvSpPr>
            <a:spLocks noGrp="1"/>
          </p:cNvSpPr>
          <p:nvPr>
            <p:ph idx="1"/>
          </p:nvPr>
        </p:nvSpPr>
        <p:spPr>
          <a:xfrm>
            <a:off x="4455886" y="2304385"/>
            <a:ext cx="6699794" cy="3067837"/>
          </a:xfrm>
        </p:spPr>
        <p:txBody>
          <a:bodyPr>
            <a:normAutofit/>
          </a:bodyPr>
          <a:lstStyle/>
          <a:p>
            <a:r>
              <a:rPr lang="tr-TR" sz="2000" dirty="0"/>
              <a:t>Geri Dönüşüm Kutusu: Silinen dosya ve/veya klasörlerin geçici olarak depolandığı özel  bir klasördür,  silinen öğeleri tamamen silmek için fareyle sağ tıklanarak  “Geri     </a:t>
            </a:r>
            <a:r>
              <a:rPr lang="tr-TR" sz="2000" dirty="0" smtClean="0"/>
              <a:t>dönüşüm kutusunu </a:t>
            </a:r>
            <a:r>
              <a:rPr lang="tr-TR" sz="2000" dirty="0"/>
              <a:t>boşalt”, yanlışlıkla silinen bir öğeyi geri almak içinse aşağıda resimde  gösterildiği gibi öğe üzerinde sağ tıklayarak “geri al” yapılması gerekmektedir.</a:t>
            </a:r>
          </a:p>
          <a:p>
            <a:endParaRPr lang="tr-TR" sz="2000" dirty="0"/>
          </a:p>
        </p:txBody>
      </p:sp>
      <p:sp>
        <p:nvSpPr>
          <p:cNvPr id="5" name="object 4"/>
          <p:cNvSpPr/>
          <p:nvPr/>
        </p:nvSpPr>
        <p:spPr>
          <a:xfrm>
            <a:off x="1185791" y="2304384"/>
            <a:ext cx="3037866" cy="280394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9347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çmişe bakış">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813</TotalTime>
  <Words>3486</Words>
  <Application>Microsoft Office PowerPoint</Application>
  <PresentationFormat>Geniş ekran</PresentationFormat>
  <Paragraphs>211</Paragraphs>
  <Slides>53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53</vt:i4>
      </vt:variant>
    </vt:vector>
  </HeadingPairs>
  <TitlesOfParts>
    <vt:vector size="57" baseType="lpstr">
      <vt:lpstr>Calibri</vt:lpstr>
      <vt:lpstr>Times New Roman</vt:lpstr>
      <vt:lpstr>Wingdings</vt:lpstr>
      <vt:lpstr>Geçmişe bakış</vt:lpstr>
      <vt:lpstr>Windows 7 İşletim Sistemi</vt:lpstr>
      <vt:lpstr> 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Windows 7 İşletim Sistemi [1]</vt:lpstr>
      <vt:lpstr>Kaynaklar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HAFTA KONU</dc:title>
  <dc:creator>ufuk</dc:creator>
  <cp:lastModifiedBy>Ufuk.Tanyeri</cp:lastModifiedBy>
  <cp:revision>68</cp:revision>
  <dcterms:created xsi:type="dcterms:W3CDTF">2017-11-14T11:12:27Z</dcterms:created>
  <dcterms:modified xsi:type="dcterms:W3CDTF">2017-12-11T21:32:58Z</dcterms:modified>
</cp:coreProperties>
</file>