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8C042CA-C9C6-47A7-8BF9-64A2472F0FBC}"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DCAB7F4-A400-46DC-95A4-72E4EE9B0807}" type="slidenum">
              <a:rPr lang="tr-TR" smtClean="0"/>
              <a:t>‹#›</a:t>
            </a:fld>
            <a:endParaRPr lang="tr-TR"/>
          </a:p>
        </p:txBody>
      </p:sp>
    </p:spTree>
    <p:extLst>
      <p:ext uri="{BB962C8B-B14F-4D97-AF65-F5344CB8AC3E}">
        <p14:creationId xmlns:p14="http://schemas.microsoft.com/office/powerpoint/2010/main" val="4262261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8C042CA-C9C6-47A7-8BF9-64A2472F0FBC}"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DCAB7F4-A400-46DC-95A4-72E4EE9B0807}" type="slidenum">
              <a:rPr lang="tr-TR" smtClean="0"/>
              <a:t>‹#›</a:t>
            </a:fld>
            <a:endParaRPr lang="tr-TR"/>
          </a:p>
        </p:txBody>
      </p:sp>
    </p:spTree>
    <p:extLst>
      <p:ext uri="{BB962C8B-B14F-4D97-AF65-F5344CB8AC3E}">
        <p14:creationId xmlns:p14="http://schemas.microsoft.com/office/powerpoint/2010/main" val="4065433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8C042CA-C9C6-47A7-8BF9-64A2472F0FBC}"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DCAB7F4-A400-46DC-95A4-72E4EE9B0807}" type="slidenum">
              <a:rPr lang="tr-TR" smtClean="0"/>
              <a:t>‹#›</a:t>
            </a:fld>
            <a:endParaRPr lang="tr-TR"/>
          </a:p>
        </p:txBody>
      </p:sp>
    </p:spTree>
    <p:extLst>
      <p:ext uri="{BB962C8B-B14F-4D97-AF65-F5344CB8AC3E}">
        <p14:creationId xmlns:p14="http://schemas.microsoft.com/office/powerpoint/2010/main" val="3226961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8C042CA-C9C6-47A7-8BF9-64A2472F0FBC}"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DCAB7F4-A400-46DC-95A4-72E4EE9B0807}" type="slidenum">
              <a:rPr lang="tr-TR" smtClean="0"/>
              <a:t>‹#›</a:t>
            </a:fld>
            <a:endParaRPr lang="tr-TR"/>
          </a:p>
        </p:txBody>
      </p:sp>
    </p:spTree>
    <p:extLst>
      <p:ext uri="{BB962C8B-B14F-4D97-AF65-F5344CB8AC3E}">
        <p14:creationId xmlns:p14="http://schemas.microsoft.com/office/powerpoint/2010/main" val="4216158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8C042CA-C9C6-47A7-8BF9-64A2472F0FBC}"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DCAB7F4-A400-46DC-95A4-72E4EE9B0807}" type="slidenum">
              <a:rPr lang="tr-TR" smtClean="0"/>
              <a:t>‹#›</a:t>
            </a:fld>
            <a:endParaRPr lang="tr-TR"/>
          </a:p>
        </p:txBody>
      </p:sp>
    </p:spTree>
    <p:extLst>
      <p:ext uri="{BB962C8B-B14F-4D97-AF65-F5344CB8AC3E}">
        <p14:creationId xmlns:p14="http://schemas.microsoft.com/office/powerpoint/2010/main" val="1459170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8C042CA-C9C6-47A7-8BF9-64A2472F0FBC}" type="datetimeFigureOut">
              <a:rPr lang="tr-TR" smtClean="0"/>
              <a:t>24.05.2019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DCAB7F4-A400-46DC-95A4-72E4EE9B0807}" type="slidenum">
              <a:rPr lang="tr-TR" smtClean="0"/>
              <a:t>‹#›</a:t>
            </a:fld>
            <a:endParaRPr lang="tr-TR"/>
          </a:p>
        </p:txBody>
      </p:sp>
    </p:spTree>
    <p:extLst>
      <p:ext uri="{BB962C8B-B14F-4D97-AF65-F5344CB8AC3E}">
        <p14:creationId xmlns:p14="http://schemas.microsoft.com/office/powerpoint/2010/main" val="1189978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8C042CA-C9C6-47A7-8BF9-64A2472F0FBC}" type="datetimeFigureOut">
              <a:rPr lang="tr-TR" smtClean="0"/>
              <a:t>24.05.2019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DCAB7F4-A400-46DC-95A4-72E4EE9B0807}" type="slidenum">
              <a:rPr lang="tr-TR" smtClean="0"/>
              <a:t>‹#›</a:t>
            </a:fld>
            <a:endParaRPr lang="tr-TR"/>
          </a:p>
        </p:txBody>
      </p:sp>
    </p:spTree>
    <p:extLst>
      <p:ext uri="{BB962C8B-B14F-4D97-AF65-F5344CB8AC3E}">
        <p14:creationId xmlns:p14="http://schemas.microsoft.com/office/powerpoint/2010/main" val="1614658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8C042CA-C9C6-47A7-8BF9-64A2472F0FBC}" type="datetimeFigureOut">
              <a:rPr lang="tr-TR" smtClean="0"/>
              <a:t>24.05.2019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DCAB7F4-A400-46DC-95A4-72E4EE9B0807}" type="slidenum">
              <a:rPr lang="tr-TR" smtClean="0"/>
              <a:t>‹#›</a:t>
            </a:fld>
            <a:endParaRPr lang="tr-TR"/>
          </a:p>
        </p:txBody>
      </p:sp>
    </p:spTree>
    <p:extLst>
      <p:ext uri="{BB962C8B-B14F-4D97-AF65-F5344CB8AC3E}">
        <p14:creationId xmlns:p14="http://schemas.microsoft.com/office/powerpoint/2010/main" val="38259390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8C042CA-C9C6-47A7-8BF9-64A2472F0FBC}" type="datetimeFigureOut">
              <a:rPr lang="tr-TR" smtClean="0"/>
              <a:t>24.05.2019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DCAB7F4-A400-46DC-95A4-72E4EE9B0807}" type="slidenum">
              <a:rPr lang="tr-TR" smtClean="0"/>
              <a:t>‹#›</a:t>
            </a:fld>
            <a:endParaRPr lang="tr-TR"/>
          </a:p>
        </p:txBody>
      </p:sp>
    </p:spTree>
    <p:extLst>
      <p:ext uri="{BB962C8B-B14F-4D97-AF65-F5344CB8AC3E}">
        <p14:creationId xmlns:p14="http://schemas.microsoft.com/office/powerpoint/2010/main" val="933530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8C042CA-C9C6-47A7-8BF9-64A2472F0FBC}" type="datetimeFigureOut">
              <a:rPr lang="tr-TR" smtClean="0"/>
              <a:t>24.05.2019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DCAB7F4-A400-46DC-95A4-72E4EE9B0807}" type="slidenum">
              <a:rPr lang="tr-TR" smtClean="0"/>
              <a:t>‹#›</a:t>
            </a:fld>
            <a:endParaRPr lang="tr-TR"/>
          </a:p>
        </p:txBody>
      </p:sp>
    </p:spTree>
    <p:extLst>
      <p:ext uri="{BB962C8B-B14F-4D97-AF65-F5344CB8AC3E}">
        <p14:creationId xmlns:p14="http://schemas.microsoft.com/office/powerpoint/2010/main" val="4284415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8C042CA-C9C6-47A7-8BF9-64A2472F0FBC}" type="datetimeFigureOut">
              <a:rPr lang="tr-TR" smtClean="0"/>
              <a:t>24.05.2019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DCAB7F4-A400-46DC-95A4-72E4EE9B0807}" type="slidenum">
              <a:rPr lang="tr-TR" smtClean="0"/>
              <a:t>‹#›</a:t>
            </a:fld>
            <a:endParaRPr lang="tr-TR"/>
          </a:p>
        </p:txBody>
      </p:sp>
    </p:spTree>
    <p:extLst>
      <p:ext uri="{BB962C8B-B14F-4D97-AF65-F5344CB8AC3E}">
        <p14:creationId xmlns:p14="http://schemas.microsoft.com/office/powerpoint/2010/main" val="2142817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C042CA-C9C6-47A7-8BF9-64A2472F0FBC}" type="datetimeFigureOut">
              <a:rPr lang="tr-TR" smtClean="0"/>
              <a:t>24.05.2019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CAB7F4-A400-46DC-95A4-72E4EE9B0807}" type="slidenum">
              <a:rPr lang="tr-TR" smtClean="0"/>
              <a:t>‹#›</a:t>
            </a:fld>
            <a:endParaRPr lang="tr-TR"/>
          </a:p>
        </p:txBody>
      </p:sp>
    </p:spTree>
    <p:extLst>
      <p:ext uri="{BB962C8B-B14F-4D97-AF65-F5344CB8AC3E}">
        <p14:creationId xmlns:p14="http://schemas.microsoft.com/office/powerpoint/2010/main" val="1891687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300842" y="605641"/>
            <a:ext cx="9144000" cy="1419906"/>
          </a:xfrm>
        </p:spPr>
        <p:txBody>
          <a:bodyPr/>
          <a:lstStyle/>
          <a:p>
            <a:r>
              <a:rPr lang="tr-TR" dirty="0"/>
              <a:t> </a:t>
            </a:r>
            <a:r>
              <a:rPr lang="tr-TR" dirty="0" smtClean="0"/>
              <a:t>Hoca AHMED YESEVÎ</a:t>
            </a:r>
            <a:endParaRPr lang="tr-TR" dirty="0"/>
          </a:p>
        </p:txBody>
      </p:sp>
      <p:sp>
        <p:nvSpPr>
          <p:cNvPr id="3" name="Alt Başlık 2"/>
          <p:cNvSpPr>
            <a:spLocks noGrp="1"/>
          </p:cNvSpPr>
          <p:nvPr>
            <p:ph type="subTitle" idx="1"/>
          </p:nvPr>
        </p:nvSpPr>
        <p:spPr>
          <a:xfrm>
            <a:off x="1021278" y="2612571"/>
            <a:ext cx="9646722" cy="2645229"/>
          </a:xfrm>
        </p:spPr>
        <p:txBody>
          <a:bodyPr>
            <a:normAutofit/>
          </a:bodyPr>
          <a:lstStyle/>
          <a:p>
            <a:pPr algn="just">
              <a:lnSpc>
                <a:spcPct val="150000"/>
              </a:lnSpc>
            </a:pPr>
            <a:r>
              <a:rPr lang="tr-TR" sz="2800" dirty="0" smtClean="0"/>
              <a:t>Orta Asya </a:t>
            </a:r>
            <a:r>
              <a:rPr lang="tr-TR" sz="2800" dirty="0" err="1" smtClean="0"/>
              <a:t>Türkleri’nin</a:t>
            </a:r>
            <a:r>
              <a:rPr lang="tr-TR" sz="2800" dirty="0" smtClean="0"/>
              <a:t> dinî-tasavvufî hayatında geniş tesirler icra eden ve “</a:t>
            </a:r>
            <a:r>
              <a:rPr lang="tr-TR" sz="2800" dirty="0" err="1" smtClean="0"/>
              <a:t>pîr</a:t>
            </a:r>
            <a:r>
              <a:rPr lang="tr-TR" sz="2800" dirty="0" smtClean="0"/>
              <a:t>-i Türkistan” diye anılan mutasavvıf-şair, </a:t>
            </a:r>
            <a:r>
              <a:rPr lang="tr-TR" sz="2800" dirty="0" err="1" smtClean="0"/>
              <a:t>Yeseviyye</a:t>
            </a:r>
            <a:r>
              <a:rPr lang="tr-TR" sz="2800" dirty="0" smtClean="0"/>
              <a:t> tarikatının kurucusudur.</a:t>
            </a:r>
            <a:endParaRPr lang="tr-TR" sz="2800" dirty="0"/>
          </a:p>
        </p:txBody>
      </p:sp>
    </p:spTree>
    <p:extLst>
      <p:ext uri="{BB962C8B-B14F-4D97-AF65-F5344CB8AC3E}">
        <p14:creationId xmlns:p14="http://schemas.microsoft.com/office/powerpoint/2010/main" val="1411869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61951" y="1089354"/>
            <a:ext cx="10515600" cy="4351338"/>
          </a:xfrm>
        </p:spPr>
        <p:txBody>
          <a:bodyPr>
            <a:normAutofit fontScale="92500" lnSpcReduction="10000"/>
          </a:bodyPr>
          <a:lstStyle/>
          <a:p>
            <a:pPr algn="just">
              <a:lnSpc>
                <a:spcPct val="150000"/>
              </a:lnSpc>
            </a:pPr>
            <a:r>
              <a:rPr lang="tr-TR" dirty="0" smtClean="0"/>
              <a:t>XI. yüzyılın ikinci yarısında Batı Türkistan’da  dünyaya geldi.</a:t>
            </a:r>
          </a:p>
          <a:p>
            <a:pPr algn="just">
              <a:lnSpc>
                <a:spcPct val="150000"/>
              </a:lnSpc>
            </a:pPr>
            <a:r>
              <a:rPr lang="tr-TR" dirty="0"/>
              <a:t>Menkıbelere göre, </a:t>
            </a:r>
            <a:r>
              <a:rPr lang="tr-TR" dirty="0" err="1" smtClean="0"/>
              <a:t>Ahmed</a:t>
            </a:r>
            <a:r>
              <a:rPr lang="tr-TR" dirty="0" smtClean="0"/>
              <a:t> </a:t>
            </a:r>
            <a:r>
              <a:rPr lang="tr-TR" dirty="0" err="1"/>
              <a:t>Yesevî</a:t>
            </a:r>
            <a:r>
              <a:rPr lang="tr-TR" dirty="0"/>
              <a:t> </a:t>
            </a:r>
            <a:r>
              <a:rPr lang="tr-TR" dirty="0" err="1"/>
              <a:t>Yesi’de</a:t>
            </a:r>
            <a:r>
              <a:rPr lang="tr-TR" dirty="0"/>
              <a:t> Arslan Baba’ya intisap ederek ondan feyiz almaya </a:t>
            </a:r>
            <a:r>
              <a:rPr lang="tr-TR" dirty="0" smtClean="0"/>
              <a:t>başlar.</a:t>
            </a:r>
          </a:p>
          <a:p>
            <a:pPr algn="just">
              <a:lnSpc>
                <a:spcPct val="150000"/>
              </a:lnSpc>
            </a:pPr>
            <a:r>
              <a:rPr lang="tr-TR" dirty="0"/>
              <a:t>Arslan Baba’nın vefatından bir müddet sonra zamanın önemli İslâm merkezlerinden biri olan Buhara’ya gider. Bu şehirde devrin önde gelen âlim ve mutasavvıflarından Şeyh </a:t>
            </a:r>
            <a:r>
              <a:rPr lang="tr-TR" dirty="0" err="1"/>
              <a:t>Yûsuf</a:t>
            </a:r>
            <a:r>
              <a:rPr lang="tr-TR" dirty="0"/>
              <a:t> el-</a:t>
            </a:r>
            <a:r>
              <a:rPr lang="tr-TR" dirty="0" err="1"/>
              <a:t>Hemedânî’ye</a:t>
            </a:r>
            <a:r>
              <a:rPr lang="tr-TR" dirty="0"/>
              <a:t> intisap ederek onun </a:t>
            </a:r>
            <a:r>
              <a:rPr lang="tr-TR" dirty="0" err="1"/>
              <a:t>irşad</a:t>
            </a:r>
            <a:r>
              <a:rPr lang="tr-TR" dirty="0"/>
              <a:t> ve terbiyesi altına girer. </a:t>
            </a:r>
          </a:p>
        </p:txBody>
      </p:sp>
    </p:spTree>
    <p:extLst>
      <p:ext uri="{BB962C8B-B14F-4D97-AF65-F5344CB8AC3E}">
        <p14:creationId xmlns:p14="http://schemas.microsoft.com/office/powerpoint/2010/main" val="2339304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2569" y="899349"/>
            <a:ext cx="10515600" cy="4351338"/>
          </a:xfrm>
        </p:spPr>
        <p:txBody>
          <a:bodyPr>
            <a:normAutofit lnSpcReduction="10000"/>
          </a:bodyPr>
          <a:lstStyle/>
          <a:p>
            <a:pPr algn="just">
              <a:lnSpc>
                <a:spcPct val="150000"/>
              </a:lnSpc>
            </a:pPr>
            <a:r>
              <a:rPr lang="tr-TR" dirty="0" err="1" smtClean="0"/>
              <a:t>Yûsuf</a:t>
            </a:r>
            <a:r>
              <a:rPr lang="tr-TR" dirty="0" smtClean="0"/>
              <a:t> el-</a:t>
            </a:r>
            <a:r>
              <a:rPr lang="tr-TR" dirty="0" err="1" smtClean="0"/>
              <a:t>Hemedânî’nin</a:t>
            </a:r>
            <a:r>
              <a:rPr lang="tr-TR" dirty="0" smtClean="0"/>
              <a:t> vefatı üzerine </a:t>
            </a:r>
            <a:r>
              <a:rPr lang="tr-TR" dirty="0" err="1" smtClean="0"/>
              <a:t>irşad</a:t>
            </a:r>
            <a:r>
              <a:rPr lang="tr-TR" dirty="0" smtClean="0"/>
              <a:t> mevkiine önce Hâce Abdullah-ı </a:t>
            </a:r>
            <a:r>
              <a:rPr lang="tr-TR" dirty="0" err="1" smtClean="0"/>
              <a:t>Berakī</a:t>
            </a:r>
            <a:r>
              <a:rPr lang="tr-TR" dirty="0" smtClean="0"/>
              <a:t>, onun vefatıyla Şeyh Hasan-ı </a:t>
            </a:r>
            <a:r>
              <a:rPr lang="tr-TR" dirty="0" err="1" smtClean="0"/>
              <a:t>Endâkī</a:t>
            </a:r>
            <a:r>
              <a:rPr lang="tr-TR" dirty="0" smtClean="0"/>
              <a:t> geçer. 1160 yılında Hasan-ı </a:t>
            </a:r>
            <a:r>
              <a:rPr lang="tr-TR" dirty="0" err="1" smtClean="0"/>
              <a:t>Endâkī’nin</a:t>
            </a:r>
            <a:r>
              <a:rPr lang="tr-TR" dirty="0" smtClean="0"/>
              <a:t> de vefatı üzerine </a:t>
            </a:r>
            <a:r>
              <a:rPr lang="tr-TR" dirty="0" err="1" smtClean="0"/>
              <a:t>Ahmed</a:t>
            </a:r>
            <a:r>
              <a:rPr lang="tr-TR" dirty="0" smtClean="0"/>
              <a:t> </a:t>
            </a:r>
            <a:r>
              <a:rPr lang="tr-TR" dirty="0" err="1" smtClean="0"/>
              <a:t>Yesevî</a:t>
            </a:r>
            <a:r>
              <a:rPr lang="tr-TR" dirty="0" smtClean="0"/>
              <a:t> </a:t>
            </a:r>
            <a:r>
              <a:rPr lang="tr-TR" dirty="0" err="1" smtClean="0"/>
              <a:t>irşad</a:t>
            </a:r>
            <a:r>
              <a:rPr lang="tr-TR" dirty="0" smtClean="0"/>
              <a:t> postuna oturur. Bir müddet sonra, vaktiyle şeyhi </a:t>
            </a:r>
            <a:r>
              <a:rPr lang="tr-TR" dirty="0" err="1" smtClean="0"/>
              <a:t>Yûsuf</a:t>
            </a:r>
            <a:r>
              <a:rPr lang="tr-TR" dirty="0" smtClean="0"/>
              <a:t> el-</a:t>
            </a:r>
            <a:r>
              <a:rPr lang="tr-TR" dirty="0" err="1" smtClean="0"/>
              <a:t>Hemedânî’nin</a:t>
            </a:r>
            <a:r>
              <a:rPr lang="tr-TR" dirty="0" smtClean="0"/>
              <a:t> vermiş olduğu bir işaret üzerine </a:t>
            </a:r>
            <a:r>
              <a:rPr lang="tr-TR" dirty="0" err="1" smtClean="0"/>
              <a:t>irşad</a:t>
            </a:r>
            <a:r>
              <a:rPr lang="tr-TR" dirty="0" smtClean="0"/>
              <a:t> makamını Şeyh </a:t>
            </a:r>
            <a:r>
              <a:rPr lang="tr-TR" dirty="0" err="1" smtClean="0"/>
              <a:t>Abdülhâliḳ</a:t>
            </a:r>
            <a:r>
              <a:rPr lang="tr-TR" dirty="0" smtClean="0"/>
              <a:t>-ı </a:t>
            </a:r>
            <a:r>
              <a:rPr lang="tr-TR" dirty="0" err="1" smtClean="0"/>
              <a:t>Gucdüvânî’ye</a:t>
            </a:r>
            <a:r>
              <a:rPr lang="tr-TR" dirty="0" smtClean="0"/>
              <a:t> bırakarak </a:t>
            </a:r>
            <a:r>
              <a:rPr lang="tr-TR" dirty="0" err="1" smtClean="0"/>
              <a:t>Yesi’ye</a:t>
            </a:r>
            <a:r>
              <a:rPr lang="tr-TR" dirty="0" smtClean="0"/>
              <a:t> döner; vefatına kadar burada irşada devam eder. </a:t>
            </a:r>
          </a:p>
          <a:p>
            <a:pPr algn="just">
              <a:lnSpc>
                <a:spcPct val="150000"/>
              </a:lnSpc>
            </a:pPr>
            <a:endParaRPr lang="tr-TR" dirty="0" smtClean="0"/>
          </a:p>
          <a:p>
            <a:pPr algn="just">
              <a:lnSpc>
                <a:spcPct val="150000"/>
              </a:lnSpc>
            </a:pPr>
            <a:endParaRPr lang="tr-TR" dirty="0"/>
          </a:p>
        </p:txBody>
      </p:sp>
    </p:spTree>
    <p:extLst>
      <p:ext uri="{BB962C8B-B14F-4D97-AF65-F5344CB8AC3E}">
        <p14:creationId xmlns:p14="http://schemas.microsoft.com/office/powerpoint/2010/main" val="3675614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1945" y="1552492"/>
            <a:ext cx="10515600" cy="4351338"/>
          </a:xfrm>
        </p:spPr>
        <p:txBody>
          <a:bodyPr/>
          <a:lstStyle/>
          <a:p>
            <a:pPr algn="just">
              <a:lnSpc>
                <a:spcPct val="150000"/>
              </a:lnSpc>
            </a:pPr>
            <a:r>
              <a:rPr lang="tr-TR" dirty="0" err="1" smtClean="0"/>
              <a:t>Ahmed</a:t>
            </a:r>
            <a:r>
              <a:rPr lang="tr-TR" dirty="0" smtClean="0"/>
              <a:t> </a:t>
            </a:r>
            <a:r>
              <a:rPr lang="tr-TR" dirty="0" err="1" smtClean="0"/>
              <a:t>Yesevî</a:t>
            </a:r>
            <a:r>
              <a:rPr lang="tr-TR" dirty="0" smtClean="0"/>
              <a:t> altmış üç yaşına geldiğinde geleneğe uyarak tekkesinin avlusunda </a:t>
            </a:r>
            <a:r>
              <a:rPr lang="tr-TR" dirty="0" err="1" smtClean="0"/>
              <a:t>müridlerine</a:t>
            </a:r>
            <a:r>
              <a:rPr lang="tr-TR" dirty="0" smtClean="0"/>
              <a:t> bir çilehane hazırlatır, vefatına kadar burada ibadet ve </a:t>
            </a:r>
            <a:r>
              <a:rPr lang="tr-TR" dirty="0" err="1" smtClean="0"/>
              <a:t>riyâzetle</a:t>
            </a:r>
            <a:r>
              <a:rPr lang="tr-TR" dirty="0" smtClean="0"/>
              <a:t> meşgul olur. Çilehanede ne kadar kaldığı belli değildir, fakat ölünceye kadar buradan çıkmadığı ve hücrede vefat ettiği muhakkaktır. Doğum tarihi bilinmediğinden kaç yıl yaşadığı hususunda da kesin bir şey söylemek mümkün değildir. </a:t>
            </a:r>
            <a:endParaRPr lang="tr-TR" dirty="0"/>
          </a:p>
        </p:txBody>
      </p:sp>
    </p:spTree>
    <p:extLst>
      <p:ext uri="{BB962C8B-B14F-4D97-AF65-F5344CB8AC3E}">
        <p14:creationId xmlns:p14="http://schemas.microsoft.com/office/powerpoint/2010/main" val="4245224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36319" y="828098"/>
            <a:ext cx="10515600" cy="4351338"/>
          </a:xfrm>
        </p:spPr>
        <p:txBody>
          <a:bodyPr>
            <a:normAutofit fontScale="77500" lnSpcReduction="20000"/>
          </a:bodyPr>
          <a:lstStyle/>
          <a:p>
            <a:pPr algn="just">
              <a:lnSpc>
                <a:spcPct val="150000"/>
              </a:lnSpc>
            </a:pPr>
            <a:r>
              <a:rPr lang="tr-TR" dirty="0" smtClean="0"/>
              <a:t>İslâmî ilimlere vâkıf olan, Arapça ve Farsça bilen </a:t>
            </a:r>
            <a:r>
              <a:rPr lang="tr-TR" dirty="0" err="1" smtClean="0"/>
              <a:t>Ahmed</a:t>
            </a:r>
            <a:r>
              <a:rPr lang="tr-TR" dirty="0" smtClean="0"/>
              <a:t> </a:t>
            </a:r>
            <a:r>
              <a:rPr lang="tr-TR" dirty="0" err="1" smtClean="0"/>
              <a:t>Yesevî</a:t>
            </a:r>
            <a:r>
              <a:rPr lang="tr-TR" dirty="0" smtClean="0"/>
              <a:t>, çevresinde toplananlara İslâm’ın esaslarını, şeriat hükümlerini, tarikatının </a:t>
            </a:r>
            <a:r>
              <a:rPr lang="tr-TR" dirty="0" err="1" smtClean="0"/>
              <a:t>âdâb</a:t>
            </a:r>
            <a:r>
              <a:rPr lang="tr-TR" dirty="0" smtClean="0"/>
              <a:t> ve erkânını öğretmek gayesiyle sade bir dille ve halk edebiyatından alınma şekillerle hece vezninde manzumeler söylüyor, “hikmet” adı verilen bu manzumeler, ayrıca dervişleri vasıtasıyla en uzak Türk topluluklarına kadar ulaştırılıyordu. Hikmetlerin muhtevası, </a:t>
            </a:r>
            <a:r>
              <a:rPr lang="tr-TR" dirty="0" err="1" smtClean="0"/>
              <a:t>Ahmed</a:t>
            </a:r>
            <a:r>
              <a:rPr lang="tr-TR" dirty="0" smtClean="0"/>
              <a:t> </a:t>
            </a:r>
            <a:r>
              <a:rPr lang="tr-TR" dirty="0" err="1" smtClean="0"/>
              <a:t>Yesevî’nin</a:t>
            </a:r>
            <a:r>
              <a:rPr lang="tr-TR" dirty="0" smtClean="0"/>
              <a:t> hayatı hakkında bazı bilgiler vermektedir. Ancak bunların tarihî hakikatlere ne derece uygun olduğunu </a:t>
            </a:r>
            <a:r>
              <a:rPr lang="tr-TR" dirty="0" err="1" smtClean="0"/>
              <a:t>tesbit</a:t>
            </a:r>
            <a:r>
              <a:rPr lang="tr-TR" dirty="0" smtClean="0"/>
              <a:t> etmek güçtür. Buna rağmen </a:t>
            </a:r>
            <a:r>
              <a:rPr lang="tr-TR" dirty="0" err="1" smtClean="0"/>
              <a:t>Yesevî’nin</a:t>
            </a:r>
            <a:r>
              <a:rPr lang="tr-TR" dirty="0" smtClean="0"/>
              <a:t> şiirlerinde yer alan bu bilgiler hayatına, tahsiline, </a:t>
            </a:r>
            <a:r>
              <a:rPr lang="tr-TR" dirty="0" err="1" smtClean="0"/>
              <a:t>sülûk</a:t>
            </a:r>
            <a:r>
              <a:rPr lang="tr-TR" dirty="0" smtClean="0"/>
              <a:t>*üne, ulaştığı makam ve mertebelere dair bazı açıklamalar getirmesi bakımından oldukça değerlidir. </a:t>
            </a:r>
            <a:endParaRPr lang="tr-TR" dirty="0"/>
          </a:p>
        </p:txBody>
      </p:sp>
    </p:spTree>
    <p:extLst>
      <p:ext uri="{BB962C8B-B14F-4D97-AF65-F5344CB8AC3E}">
        <p14:creationId xmlns:p14="http://schemas.microsoft.com/office/powerpoint/2010/main" val="2441697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02574" y="1350612"/>
            <a:ext cx="10515600" cy="4351338"/>
          </a:xfrm>
        </p:spPr>
        <p:txBody>
          <a:bodyPr>
            <a:normAutofit fontScale="92500" lnSpcReduction="10000"/>
          </a:bodyPr>
          <a:lstStyle/>
          <a:p>
            <a:pPr algn="just">
              <a:lnSpc>
                <a:spcPct val="150000"/>
              </a:lnSpc>
            </a:pPr>
            <a:r>
              <a:rPr lang="tr-TR" dirty="0" smtClean="0"/>
              <a:t>Mürşidi Şeyh </a:t>
            </a:r>
            <a:r>
              <a:rPr lang="tr-TR" dirty="0" err="1" smtClean="0"/>
              <a:t>Yûsuf</a:t>
            </a:r>
            <a:r>
              <a:rPr lang="tr-TR" dirty="0" smtClean="0"/>
              <a:t> el-</a:t>
            </a:r>
            <a:r>
              <a:rPr lang="tr-TR" dirty="0" err="1" smtClean="0"/>
              <a:t>Hemedânî</a:t>
            </a:r>
            <a:r>
              <a:rPr lang="tr-TR" dirty="0" smtClean="0"/>
              <a:t> gibi </a:t>
            </a:r>
            <a:r>
              <a:rPr lang="tr-TR" dirty="0" err="1" smtClean="0"/>
              <a:t>Ahmed</a:t>
            </a:r>
            <a:r>
              <a:rPr lang="tr-TR" dirty="0" smtClean="0"/>
              <a:t> </a:t>
            </a:r>
            <a:r>
              <a:rPr lang="tr-TR" dirty="0" err="1" smtClean="0"/>
              <a:t>Yesevî</a:t>
            </a:r>
            <a:r>
              <a:rPr lang="tr-TR" dirty="0" smtClean="0"/>
              <a:t> de Hanefî bir âlimdir. Kuvvetli bir medrese tahsili görmüş, din ilimleri yanında tasavvufu da iyice öğrenmiştir.</a:t>
            </a:r>
          </a:p>
          <a:p>
            <a:pPr algn="just">
              <a:lnSpc>
                <a:spcPct val="150000"/>
              </a:lnSpc>
            </a:pPr>
            <a:r>
              <a:rPr lang="tr-TR" dirty="0"/>
              <a:t>Peygamber’in sünnetine sıkı sıkıya bağlı olan </a:t>
            </a:r>
            <a:r>
              <a:rPr lang="tr-TR" dirty="0" err="1"/>
              <a:t>Ahmed</a:t>
            </a:r>
            <a:r>
              <a:rPr lang="tr-TR" dirty="0"/>
              <a:t> </a:t>
            </a:r>
            <a:r>
              <a:rPr lang="tr-TR" dirty="0" err="1"/>
              <a:t>Yesevî’nin</a:t>
            </a:r>
            <a:r>
              <a:rPr lang="tr-TR" dirty="0"/>
              <a:t> şeriat ile tarikatı kolayca telif etmesi, </a:t>
            </a:r>
            <a:r>
              <a:rPr lang="tr-TR" dirty="0" err="1"/>
              <a:t>Yesevîliğin</a:t>
            </a:r>
            <a:r>
              <a:rPr lang="tr-TR" dirty="0"/>
              <a:t> Sünnî Türkler arasında süratle yayılıp yerleşmesinin ve daha sonra ortaya çıkan birçok tarikatlara tesir etmesinin başlıca sebebi olmuştur.</a:t>
            </a:r>
          </a:p>
        </p:txBody>
      </p:sp>
    </p:spTree>
    <p:extLst>
      <p:ext uri="{BB962C8B-B14F-4D97-AF65-F5344CB8AC3E}">
        <p14:creationId xmlns:p14="http://schemas.microsoft.com/office/powerpoint/2010/main" val="35420807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9447" y="828097"/>
            <a:ext cx="10515600" cy="4351338"/>
          </a:xfrm>
        </p:spPr>
        <p:txBody>
          <a:bodyPr>
            <a:noAutofit/>
          </a:bodyPr>
          <a:lstStyle/>
          <a:p>
            <a:pPr algn="just">
              <a:lnSpc>
                <a:spcPct val="150000"/>
              </a:lnSpc>
            </a:pPr>
            <a:r>
              <a:rPr lang="tr-TR" sz="2300" dirty="0" smtClean="0"/>
              <a:t>Eserleri. </a:t>
            </a:r>
            <a:r>
              <a:rPr lang="tr-TR" sz="2300" dirty="0" err="1" smtClean="0"/>
              <a:t>Dîvân</a:t>
            </a:r>
            <a:r>
              <a:rPr lang="tr-TR" sz="2300" dirty="0" smtClean="0"/>
              <a:t>-ı Hikmet*. </a:t>
            </a:r>
            <a:r>
              <a:rPr lang="tr-TR" sz="2300" dirty="0" err="1" smtClean="0"/>
              <a:t>Ahmed</a:t>
            </a:r>
            <a:r>
              <a:rPr lang="tr-TR" sz="2300" dirty="0" smtClean="0"/>
              <a:t> </a:t>
            </a:r>
            <a:r>
              <a:rPr lang="tr-TR" sz="2300" dirty="0" err="1" smtClean="0"/>
              <a:t>Yesevî’nin</a:t>
            </a:r>
            <a:r>
              <a:rPr lang="tr-TR" sz="2300" dirty="0" smtClean="0"/>
              <a:t> “</a:t>
            </a:r>
            <a:r>
              <a:rPr lang="tr-TR" sz="2300" dirty="0" err="1" smtClean="0"/>
              <a:t>hikmet”lerini</a:t>
            </a:r>
            <a:r>
              <a:rPr lang="tr-TR" sz="2300" dirty="0" smtClean="0"/>
              <a:t> içine alan mecmuanın adıdır. </a:t>
            </a:r>
            <a:r>
              <a:rPr lang="tr-TR" sz="2300" dirty="0" err="1" smtClean="0"/>
              <a:t>Dîvân</a:t>
            </a:r>
            <a:r>
              <a:rPr lang="tr-TR" sz="2300" dirty="0" smtClean="0"/>
              <a:t>-ı Hikmet nüshalarının muhteva bakımından olduğu kadar dil bakımından da önemli farklılıklar </a:t>
            </a:r>
            <a:r>
              <a:rPr lang="tr-TR" sz="2300" dirty="0" err="1" smtClean="0"/>
              <a:t>arzetmesi</a:t>
            </a:r>
            <a:r>
              <a:rPr lang="tr-TR" sz="2300" dirty="0" smtClean="0"/>
              <a:t>, bunların farklı şahıslar tarafından değişik yerlerde meydana getirildiğini açıkça göstermektedir. Bir kısmı kaybolan veya zamanla değişikliğe uğrayan hikmetler derlenirken araya aynı ruh ve ifadedeki yeni hikmetler de ilâve edilmiş, böylece gittikçe aslından uzaklaşılmıştır. Kime ait olursa olsun bütün hikmetlerin temelinde </a:t>
            </a:r>
            <a:r>
              <a:rPr lang="tr-TR" sz="2300" dirty="0" err="1" smtClean="0"/>
              <a:t>Ahmed</a:t>
            </a:r>
            <a:r>
              <a:rPr lang="tr-TR" sz="2300" dirty="0" smtClean="0"/>
              <a:t> </a:t>
            </a:r>
            <a:r>
              <a:rPr lang="tr-TR" sz="2300" dirty="0" err="1" smtClean="0"/>
              <a:t>Yesevî’nin</a:t>
            </a:r>
            <a:r>
              <a:rPr lang="tr-TR" sz="2300" dirty="0" smtClean="0"/>
              <a:t> inanç ve düşünceleri, tarikatının esasları bulunmaktadır. Hikmetler Türkler arasında bir düşünce birliğinin teşekkül etmesi bakımından çok önemlidir.</a:t>
            </a:r>
            <a:endParaRPr lang="tr-TR" sz="2300" dirty="0"/>
          </a:p>
        </p:txBody>
      </p:sp>
    </p:spTree>
    <p:extLst>
      <p:ext uri="{BB962C8B-B14F-4D97-AF65-F5344CB8AC3E}">
        <p14:creationId xmlns:p14="http://schemas.microsoft.com/office/powerpoint/2010/main" val="28348782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463</Words>
  <Application>Microsoft Office PowerPoint</Application>
  <PresentationFormat>Geniş ekran</PresentationFormat>
  <Paragraphs>11</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 Hoca AHMED YESEVÎ</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Hoca AHMED YESEVÎ</dc:title>
  <dc:creator>ferda</dc:creator>
  <cp:lastModifiedBy>ferda</cp:lastModifiedBy>
  <cp:revision>4</cp:revision>
  <dcterms:created xsi:type="dcterms:W3CDTF">2019-05-24T12:06:40Z</dcterms:created>
  <dcterms:modified xsi:type="dcterms:W3CDTF">2019-05-24T13:45:31Z</dcterms:modified>
</cp:coreProperties>
</file>