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58" r:id="rId4"/>
    <p:sldId id="259" r:id="rId5"/>
    <p:sldId id="262" r:id="rId6"/>
    <p:sldId id="263" r:id="rId7"/>
    <p:sldId id="265" r:id="rId8"/>
    <p:sldId id="266" r:id="rId9"/>
    <p:sldId id="267" r:id="rId10"/>
    <p:sldId id="264" r:id="rId11"/>
    <p:sldId id="268"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3" d="100"/>
          <a:sy n="9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7F9F04C-9E5C-4A07-AC9B-E83E7F52E3B6}" type="datetimeFigureOut">
              <a:rPr lang="tr-TR" smtClean="0"/>
              <a:t>19.02.2018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C515AA6-313F-4A64-863A-8101C74DB1B3}" type="slidenum">
              <a:rPr lang="tr-TR" smtClean="0"/>
              <a:t>‹#›</a:t>
            </a:fld>
            <a:endParaRPr lang="tr-TR"/>
          </a:p>
        </p:txBody>
      </p:sp>
    </p:spTree>
    <p:extLst>
      <p:ext uri="{BB962C8B-B14F-4D97-AF65-F5344CB8AC3E}">
        <p14:creationId xmlns:p14="http://schemas.microsoft.com/office/powerpoint/2010/main" val="481996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7F9F04C-9E5C-4A07-AC9B-E83E7F52E3B6}" type="datetimeFigureOut">
              <a:rPr lang="tr-TR" smtClean="0"/>
              <a:t>19.02.2018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C515AA6-313F-4A64-863A-8101C74DB1B3}" type="slidenum">
              <a:rPr lang="tr-TR" smtClean="0"/>
              <a:t>‹#›</a:t>
            </a:fld>
            <a:endParaRPr lang="tr-TR"/>
          </a:p>
        </p:txBody>
      </p:sp>
    </p:spTree>
    <p:extLst>
      <p:ext uri="{BB962C8B-B14F-4D97-AF65-F5344CB8AC3E}">
        <p14:creationId xmlns:p14="http://schemas.microsoft.com/office/powerpoint/2010/main" val="3669692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7F9F04C-9E5C-4A07-AC9B-E83E7F52E3B6}" type="datetimeFigureOut">
              <a:rPr lang="tr-TR" smtClean="0"/>
              <a:t>19.02.2018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C515AA6-313F-4A64-863A-8101C74DB1B3}" type="slidenum">
              <a:rPr lang="tr-TR" smtClean="0"/>
              <a:t>‹#›</a:t>
            </a:fld>
            <a:endParaRPr lang="tr-TR"/>
          </a:p>
        </p:txBody>
      </p:sp>
    </p:spTree>
    <p:extLst>
      <p:ext uri="{BB962C8B-B14F-4D97-AF65-F5344CB8AC3E}">
        <p14:creationId xmlns:p14="http://schemas.microsoft.com/office/powerpoint/2010/main" val="2083006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852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2831637" y="1268760"/>
            <a:ext cx="8750763"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2845429" y="1844825"/>
            <a:ext cx="8750763"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1151867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12192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3" name="Content Placeholder 2"/>
          <p:cNvSpPr>
            <a:spLocks noGrp="1"/>
          </p:cNvSpPr>
          <p:nvPr>
            <p:ph idx="1"/>
          </p:nvPr>
        </p:nvSpPr>
        <p:spPr>
          <a:xfrm>
            <a:off x="609600" y="1600201"/>
            <a:ext cx="10972800"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4" name="Content Placeholder 2"/>
          <p:cNvSpPr>
            <a:spLocks noGrp="1"/>
          </p:cNvSpPr>
          <p:nvPr>
            <p:ph idx="10"/>
          </p:nvPr>
        </p:nvSpPr>
        <p:spPr>
          <a:xfrm>
            <a:off x="623392" y="2276872"/>
            <a:ext cx="10972800" cy="3600400"/>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1230835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7F9F04C-9E5C-4A07-AC9B-E83E7F52E3B6}" type="datetimeFigureOut">
              <a:rPr lang="tr-TR" smtClean="0"/>
              <a:t>19.02.2018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C515AA6-313F-4A64-863A-8101C74DB1B3}" type="slidenum">
              <a:rPr lang="tr-TR" smtClean="0"/>
              <a:t>‹#›</a:t>
            </a:fld>
            <a:endParaRPr lang="tr-TR"/>
          </a:p>
        </p:txBody>
      </p:sp>
    </p:spTree>
    <p:extLst>
      <p:ext uri="{BB962C8B-B14F-4D97-AF65-F5344CB8AC3E}">
        <p14:creationId xmlns:p14="http://schemas.microsoft.com/office/powerpoint/2010/main" val="67643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7F9F04C-9E5C-4A07-AC9B-E83E7F52E3B6}" type="datetimeFigureOut">
              <a:rPr lang="tr-TR" smtClean="0"/>
              <a:t>19.02.2018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C515AA6-313F-4A64-863A-8101C74DB1B3}" type="slidenum">
              <a:rPr lang="tr-TR" smtClean="0"/>
              <a:t>‹#›</a:t>
            </a:fld>
            <a:endParaRPr lang="tr-TR"/>
          </a:p>
        </p:txBody>
      </p:sp>
    </p:spTree>
    <p:extLst>
      <p:ext uri="{BB962C8B-B14F-4D97-AF65-F5344CB8AC3E}">
        <p14:creationId xmlns:p14="http://schemas.microsoft.com/office/powerpoint/2010/main" val="907232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7F9F04C-9E5C-4A07-AC9B-E83E7F52E3B6}" type="datetimeFigureOut">
              <a:rPr lang="tr-TR" smtClean="0"/>
              <a:t>19.02.2018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C515AA6-313F-4A64-863A-8101C74DB1B3}" type="slidenum">
              <a:rPr lang="tr-TR" smtClean="0"/>
              <a:t>‹#›</a:t>
            </a:fld>
            <a:endParaRPr lang="tr-TR"/>
          </a:p>
        </p:txBody>
      </p:sp>
    </p:spTree>
    <p:extLst>
      <p:ext uri="{BB962C8B-B14F-4D97-AF65-F5344CB8AC3E}">
        <p14:creationId xmlns:p14="http://schemas.microsoft.com/office/powerpoint/2010/main" val="2737195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7F9F04C-9E5C-4A07-AC9B-E83E7F52E3B6}" type="datetimeFigureOut">
              <a:rPr lang="tr-TR" smtClean="0"/>
              <a:t>19.02.2018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C515AA6-313F-4A64-863A-8101C74DB1B3}" type="slidenum">
              <a:rPr lang="tr-TR" smtClean="0"/>
              <a:t>‹#›</a:t>
            </a:fld>
            <a:endParaRPr lang="tr-TR"/>
          </a:p>
        </p:txBody>
      </p:sp>
    </p:spTree>
    <p:extLst>
      <p:ext uri="{BB962C8B-B14F-4D97-AF65-F5344CB8AC3E}">
        <p14:creationId xmlns:p14="http://schemas.microsoft.com/office/powerpoint/2010/main" val="908244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7F9F04C-9E5C-4A07-AC9B-E83E7F52E3B6}" type="datetimeFigureOut">
              <a:rPr lang="tr-TR" smtClean="0"/>
              <a:t>19.02.2018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C515AA6-313F-4A64-863A-8101C74DB1B3}" type="slidenum">
              <a:rPr lang="tr-TR" smtClean="0"/>
              <a:t>‹#›</a:t>
            </a:fld>
            <a:endParaRPr lang="tr-TR"/>
          </a:p>
        </p:txBody>
      </p:sp>
    </p:spTree>
    <p:extLst>
      <p:ext uri="{BB962C8B-B14F-4D97-AF65-F5344CB8AC3E}">
        <p14:creationId xmlns:p14="http://schemas.microsoft.com/office/powerpoint/2010/main" val="4207560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7F9F04C-9E5C-4A07-AC9B-E83E7F52E3B6}" type="datetimeFigureOut">
              <a:rPr lang="tr-TR" smtClean="0"/>
              <a:t>19.02.2018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C515AA6-313F-4A64-863A-8101C74DB1B3}" type="slidenum">
              <a:rPr lang="tr-TR" smtClean="0"/>
              <a:t>‹#›</a:t>
            </a:fld>
            <a:endParaRPr lang="tr-TR"/>
          </a:p>
        </p:txBody>
      </p:sp>
    </p:spTree>
    <p:extLst>
      <p:ext uri="{BB962C8B-B14F-4D97-AF65-F5344CB8AC3E}">
        <p14:creationId xmlns:p14="http://schemas.microsoft.com/office/powerpoint/2010/main" val="2294788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7F9F04C-9E5C-4A07-AC9B-E83E7F52E3B6}" type="datetimeFigureOut">
              <a:rPr lang="tr-TR" smtClean="0"/>
              <a:t>19.02.2018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C515AA6-313F-4A64-863A-8101C74DB1B3}" type="slidenum">
              <a:rPr lang="tr-TR" smtClean="0"/>
              <a:t>‹#›</a:t>
            </a:fld>
            <a:endParaRPr lang="tr-TR"/>
          </a:p>
        </p:txBody>
      </p:sp>
    </p:spTree>
    <p:extLst>
      <p:ext uri="{BB962C8B-B14F-4D97-AF65-F5344CB8AC3E}">
        <p14:creationId xmlns:p14="http://schemas.microsoft.com/office/powerpoint/2010/main" val="17120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7F9F04C-9E5C-4A07-AC9B-E83E7F52E3B6}" type="datetimeFigureOut">
              <a:rPr lang="tr-TR" smtClean="0"/>
              <a:t>19.02.2018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C515AA6-313F-4A64-863A-8101C74DB1B3}" type="slidenum">
              <a:rPr lang="tr-TR" smtClean="0"/>
              <a:t>‹#›</a:t>
            </a:fld>
            <a:endParaRPr lang="tr-TR"/>
          </a:p>
        </p:txBody>
      </p:sp>
    </p:spTree>
    <p:extLst>
      <p:ext uri="{BB962C8B-B14F-4D97-AF65-F5344CB8AC3E}">
        <p14:creationId xmlns:p14="http://schemas.microsoft.com/office/powerpoint/2010/main" val="2380092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9F04C-9E5C-4A07-AC9B-E83E7F52E3B6}" type="datetimeFigureOut">
              <a:rPr lang="tr-TR" smtClean="0"/>
              <a:t>19.02.2018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15AA6-313F-4A64-863A-8101C74DB1B3}" type="slidenum">
              <a:rPr lang="tr-TR" smtClean="0"/>
              <a:t>‹#›</a:t>
            </a:fld>
            <a:endParaRPr lang="tr-TR"/>
          </a:p>
        </p:txBody>
      </p:sp>
    </p:spTree>
    <p:extLst>
      <p:ext uri="{BB962C8B-B14F-4D97-AF65-F5344CB8AC3E}">
        <p14:creationId xmlns:p14="http://schemas.microsoft.com/office/powerpoint/2010/main" val="971539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5931" y="1556793"/>
            <a:ext cx="4788024" cy="276999"/>
          </a:xfrm>
          <a:prstGeom prst="rect">
            <a:avLst/>
          </a:prstGeom>
          <a:noFill/>
        </p:spPr>
        <p:txBody>
          <a:bodyPr wrap="square">
            <a:spAutoFit/>
          </a:bodyPr>
          <a:lstStyle/>
          <a:p>
            <a:pPr>
              <a:defRPr/>
            </a:pPr>
            <a:r>
              <a:rPr lang="en-US" altLang="ko-KR" sz="1200" b="1" dirty="0">
                <a:solidFill>
                  <a:schemeClr val="tx1">
                    <a:lumMod val="75000"/>
                    <a:lumOff val="25000"/>
                  </a:schemeClr>
                </a:solidFill>
                <a:latin typeface="Arial" pitchFamily="34" charset="0"/>
                <a:cs typeface="Arial" pitchFamily="34" charset="0"/>
              </a:rPr>
              <a:t>  </a:t>
            </a:r>
          </a:p>
        </p:txBody>
      </p:sp>
      <p:sp>
        <p:nvSpPr>
          <p:cNvPr id="2" name="Dikdörtgen 1"/>
          <p:cNvSpPr/>
          <p:nvPr/>
        </p:nvSpPr>
        <p:spPr>
          <a:xfrm>
            <a:off x="2285442" y="2011488"/>
            <a:ext cx="5466742" cy="769441"/>
          </a:xfrm>
          <a:prstGeom prst="rect">
            <a:avLst/>
          </a:prstGeom>
        </p:spPr>
        <p:txBody>
          <a:bodyPr wrap="square">
            <a:spAutoFit/>
          </a:bodyPr>
          <a:lstStyle/>
          <a:p>
            <a:r>
              <a:rPr lang="tr-TR" sz="4400" b="1" i="1" dirty="0">
                <a:solidFill>
                  <a:schemeClr val="accent1">
                    <a:lumMod val="50000"/>
                  </a:schemeClr>
                </a:solidFill>
                <a:latin typeface="Book Antiqua" panose="02040602050305030304" pitchFamily="18" charset="0"/>
              </a:rPr>
              <a:t>Yazı Sistemleri</a:t>
            </a:r>
            <a:endParaRPr lang="tr-TR" sz="4400" b="1" dirty="0">
              <a:latin typeface="Book Antiqua" panose="02040602050305030304" pitchFamily="18" charset="0"/>
            </a:endParaRPr>
          </a:p>
        </p:txBody>
      </p:sp>
    </p:spTree>
    <p:extLst>
      <p:ext uri="{BB962C8B-B14F-4D97-AF65-F5344CB8AC3E}">
        <p14:creationId xmlns:p14="http://schemas.microsoft.com/office/powerpoint/2010/main" val="1182702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b="0" dirty="0" smtClean="0"/>
              <a:t>Vietnamca</a:t>
            </a:r>
            <a:endParaRPr lang="tr-TR" sz="2400" dirty="0"/>
          </a:p>
        </p:txBody>
      </p:sp>
      <p:sp>
        <p:nvSpPr>
          <p:cNvPr id="6" name="İçerik Yer Tutucusu 5"/>
          <p:cNvSpPr>
            <a:spLocks noGrp="1"/>
          </p:cNvSpPr>
          <p:nvPr>
            <p:ph idx="10"/>
          </p:nvPr>
        </p:nvSpPr>
        <p:spPr>
          <a:xfrm>
            <a:off x="609600" y="1578228"/>
            <a:ext cx="10972800" cy="4853393"/>
          </a:xfrm>
        </p:spPr>
        <p:txBody>
          <a:bodyPr>
            <a:noAutofit/>
          </a:bodyPr>
          <a:lstStyle/>
          <a:p>
            <a:r>
              <a:rPr lang="tr-TR" sz="2400" dirty="0" err="1"/>
              <a:t>Vietnamda</a:t>
            </a:r>
            <a:r>
              <a:rPr lang="tr-TR" sz="2400" dirty="0"/>
              <a:t> 57 milyon kişi tarafından anadili olarak kullanılmaktadır. </a:t>
            </a:r>
            <a:r>
              <a:rPr lang="tr-TR" sz="2400" dirty="0" err="1"/>
              <a:t>Austro-Asiatic</a:t>
            </a:r>
            <a:r>
              <a:rPr lang="tr-TR" sz="2400" dirty="0"/>
              <a:t> dil ailesinin </a:t>
            </a:r>
            <a:r>
              <a:rPr lang="tr-TR" sz="2400" dirty="0" err="1"/>
              <a:t>Mon-Khmer</a:t>
            </a:r>
            <a:r>
              <a:rPr lang="tr-TR" sz="2400" dirty="0"/>
              <a:t> kolunda yer alır. Çince, Japonca ve Korece ile tamamen ilgisizdir. </a:t>
            </a:r>
          </a:p>
          <a:p>
            <a:r>
              <a:rPr lang="tr-TR" sz="2400" dirty="0"/>
              <a:t>939 yılında </a:t>
            </a:r>
            <a:r>
              <a:rPr lang="tr-TR" sz="2400" dirty="0" err="1"/>
              <a:t>Çinden</a:t>
            </a:r>
            <a:r>
              <a:rPr lang="tr-TR" sz="2400" dirty="0"/>
              <a:t> ayrılıp bağımsızlıklarını kazanınca Çinin </a:t>
            </a:r>
            <a:r>
              <a:rPr lang="tr-TR" sz="2400" dirty="0" err="1"/>
              <a:t>Sino</a:t>
            </a:r>
            <a:r>
              <a:rPr lang="tr-TR" sz="2400" dirty="0"/>
              <a:t>-Vietnamca </a:t>
            </a:r>
            <a:r>
              <a:rPr lang="tr-TR" sz="2400" dirty="0" err="1"/>
              <a:t>sesletimi</a:t>
            </a:r>
            <a:r>
              <a:rPr lang="tr-TR" sz="2400" dirty="0"/>
              <a:t> </a:t>
            </a:r>
            <a:r>
              <a:rPr lang="tr-TR" sz="2400" dirty="0" err="1"/>
              <a:t>gelişmiiş</a:t>
            </a:r>
            <a:r>
              <a:rPr lang="tr-TR" sz="2400" dirty="0"/>
              <a:t> ancak Çince yazı devam etmiştir. 11. Yüzyılda “</a:t>
            </a:r>
            <a:r>
              <a:rPr lang="tr-TR" sz="2400" dirty="0" err="1"/>
              <a:t>Chu</a:t>
            </a:r>
            <a:r>
              <a:rPr lang="tr-TR" sz="2400" dirty="0"/>
              <a:t> </a:t>
            </a:r>
            <a:r>
              <a:rPr lang="tr-TR" sz="2400" dirty="0" err="1"/>
              <a:t>nom</a:t>
            </a:r>
            <a:r>
              <a:rPr lang="tr-TR" sz="2400" dirty="0"/>
              <a:t>” adı verilen ve “güneyli yazı” anlamına gelen bir yazı ortaya çıkmıştır. Bu yazı Vietnamca için özel olarak geliştirilmiş çok sayıda yeni karakterler de içeriyordu. Çincede olmayan bu karakterler yine de Çince karakter geliştirme ilkelerine dayanmaktaydı.</a:t>
            </a:r>
          </a:p>
          <a:p>
            <a:r>
              <a:rPr lang="tr-TR" sz="2400" dirty="0"/>
              <a:t>Vietnamca tek heceli bir dil olduğu için Japonca ve </a:t>
            </a:r>
            <a:r>
              <a:rPr lang="tr-TR" sz="2400" dirty="0" err="1"/>
              <a:t>Korecede</a:t>
            </a:r>
            <a:r>
              <a:rPr lang="tr-TR" sz="2400" dirty="0"/>
              <a:t> olduğu gibi </a:t>
            </a:r>
            <a:r>
              <a:rPr lang="tr-TR" sz="2400" dirty="0" err="1"/>
              <a:t>dilbilgisel</a:t>
            </a:r>
            <a:r>
              <a:rPr lang="tr-TR" sz="2400" dirty="0"/>
              <a:t> öğeleri yazmak için yollar bulmak gerekmiyordu. Ekleme yapmak yerine yeni karakterler üretmenin bir nedeni de bağımsızlıklarını kanıtlamak olarak düşünülebilir. Söz varlığı çoğunlukla Çincedir. </a:t>
            </a:r>
          </a:p>
          <a:p>
            <a:endParaRPr lang="tr-TR" sz="2400" dirty="0"/>
          </a:p>
        </p:txBody>
      </p:sp>
    </p:spTree>
    <p:extLst>
      <p:ext uri="{BB962C8B-B14F-4D97-AF65-F5344CB8AC3E}">
        <p14:creationId xmlns:p14="http://schemas.microsoft.com/office/powerpoint/2010/main" val="4259503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2400" dirty="0" smtClean="0"/>
              <a:t/>
            </a:r>
            <a:br>
              <a:rPr lang="tr-TR" sz="2400" dirty="0" smtClean="0"/>
            </a:br>
            <a:r>
              <a:rPr lang="tr-TR" sz="2700" b="0" dirty="0" err="1" smtClean="0"/>
              <a:t>Quoc</a:t>
            </a:r>
            <a:r>
              <a:rPr lang="tr-TR" sz="2700" b="0" dirty="0" smtClean="0"/>
              <a:t> </a:t>
            </a:r>
            <a:r>
              <a:rPr lang="tr-TR" sz="2700" b="0" dirty="0" err="1"/>
              <a:t>ngü</a:t>
            </a:r>
            <a:r>
              <a:rPr lang="tr-TR" sz="2400" dirty="0"/>
              <a:t/>
            </a:r>
            <a:br>
              <a:rPr lang="tr-TR" sz="2400" dirty="0"/>
            </a:br>
            <a:endParaRPr lang="tr-TR" sz="2400" dirty="0"/>
          </a:p>
        </p:txBody>
      </p:sp>
      <p:sp>
        <p:nvSpPr>
          <p:cNvPr id="6" name="İçerik Yer Tutucusu 5"/>
          <p:cNvSpPr>
            <a:spLocks noGrp="1"/>
          </p:cNvSpPr>
          <p:nvPr>
            <p:ph idx="10"/>
          </p:nvPr>
        </p:nvSpPr>
        <p:spPr>
          <a:xfrm>
            <a:off x="609600" y="1578228"/>
            <a:ext cx="10972800" cy="4853393"/>
          </a:xfrm>
        </p:spPr>
        <p:txBody>
          <a:bodyPr>
            <a:noAutofit/>
          </a:bodyPr>
          <a:lstStyle/>
          <a:p>
            <a:r>
              <a:rPr lang="tr-TR" sz="2400" dirty="0" smtClean="0"/>
              <a:t>17</a:t>
            </a:r>
            <a:r>
              <a:rPr lang="tr-TR" sz="2400" dirty="0"/>
              <a:t>. yüzyılda Fransız Hristiyan misyonerler tarafından geliştirilmiş ve dini metinlerin Vietnamca yazılması amacıyla kullanılmış Latin Alfabesinin bir versiyonudur. 1651 yılında </a:t>
            </a:r>
            <a:r>
              <a:rPr lang="tr-TR" sz="2400" dirty="0" err="1"/>
              <a:t>Alexandre</a:t>
            </a:r>
            <a:r>
              <a:rPr lang="tr-TR" sz="2400" dirty="0"/>
              <a:t> de </a:t>
            </a:r>
            <a:r>
              <a:rPr lang="tr-TR" sz="2400" dirty="0" err="1"/>
              <a:t>Rhodes</a:t>
            </a:r>
            <a:r>
              <a:rPr lang="tr-TR" sz="2400" dirty="0"/>
              <a:t>, Latin alfabesine iki harf eklemiş ve ünlülerde de </a:t>
            </a:r>
            <a:r>
              <a:rPr lang="tr-TR" sz="2400" dirty="0" err="1"/>
              <a:t>diyakritikler</a:t>
            </a:r>
            <a:r>
              <a:rPr lang="tr-TR" sz="2400" dirty="0"/>
              <a:t> kullanmıştır.</a:t>
            </a:r>
          </a:p>
          <a:p>
            <a:r>
              <a:rPr lang="tr-TR" sz="2400" dirty="0"/>
              <a:t>19. yüzyılın sonları ve 20.yüzyılın başlarında Vietnam yazı sistemi Çince, Fransızca ve Vietnamca karışımı bir hal almış ve okullarda </a:t>
            </a:r>
            <a:r>
              <a:rPr lang="tr-TR" sz="2400" dirty="0" err="1"/>
              <a:t>chu</a:t>
            </a:r>
            <a:r>
              <a:rPr lang="tr-TR" sz="2400" dirty="0"/>
              <a:t> </a:t>
            </a:r>
            <a:r>
              <a:rPr lang="tr-TR" sz="2400" dirty="0" err="1"/>
              <a:t>nom</a:t>
            </a:r>
            <a:r>
              <a:rPr lang="tr-TR" sz="2400" dirty="0"/>
              <a:t> ve </a:t>
            </a:r>
            <a:r>
              <a:rPr lang="tr-TR" sz="2400" dirty="0" err="1"/>
              <a:t>quoc</a:t>
            </a:r>
            <a:r>
              <a:rPr lang="tr-TR" sz="2400" dirty="0"/>
              <a:t> </a:t>
            </a:r>
            <a:r>
              <a:rPr lang="tr-TR" sz="2400" dirty="0" err="1"/>
              <a:t>ngü</a:t>
            </a:r>
            <a:r>
              <a:rPr lang="tr-TR" sz="2400" dirty="0"/>
              <a:t> birlikte kullanılmıştır. 1945 yılında </a:t>
            </a:r>
            <a:r>
              <a:rPr lang="tr-TR" sz="2400" dirty="0" err="1"/>
              <a:t>Fransadan</a:t>
            </a:r>
            <a:r>
              <a:rPr lang="tr-TR" sz="2400" dirty="0"/>
              <a:t> bağımsız hale gelindiğinde devlet, yalnızca </a:t>
            </a:r>
            <a:r>
              <a:rPr lang="tr-TR" sz="2400" dirty="0" err="1"/>
              <a:t>quoc</a:t>
            </a:r>
            <a:r>
              <a:rPr lang="tr-TR" sz="2400" dirty="0"/>
              <a:t> </a:t>
            </a:r>
            <a:r>
              <a:rPr lang="tr-TR" sz="2400" dirty="0" err="1"/>
              <a:t>ngü</a:t>
            </a:r>
            <a:r>
              <a:rPr lang="tr-TR" sz="2400" dirty="0"/>
              <a:t> kullandırmaya başlamıştır.</a:t>
            </a:r>
          </a:p>
          <a:p>
            <a:endParaRPr lang="tr-TR" sz="2400" dirty="0" smtClean="0"/>
          </a:p>
          <a:p>
            <a:pPr algn="ctr"/>
            <a:r>
              <a:rPr lang="tr-TR" sz="2400" dirty="0" smtClean="0"/>
              <a:t>&lt; Resim &gt;</a:t>
            </a:r>
            <a:endParaRPr lang="tr-TR" sz="2400" dirty="0"/>
          </a:p>
        </p:txBody>
      </p:sp>
    </p:spTree>
    <p:extLst>
      <p:ext uri="{BB962C8B-B14F-4D97-AF65-F5344CB8AC3E}">
        <p14:creationId xmlns:p14="http://schemas.microsoft.com/office/powerpoint/2010/main" val="497611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b="0" dirty="0" smtClean="0"/>
              <a:t>Çince</a:t>
            </a:r>
            <a:endParaRPr lang="tr-TR" sz="2400" dirty="0"/>
          </a:p>
        </p:txBody>
      </p:sp>
      <p:sp>
        <p:nvSpPr>
          <p:cNvPr id="3" name="İçerik Yer Tutucusu 2"/>
          <p:cNvSpPr>
            <a:spLocks noGrp="1"/>
          </p:cNvSpPr>
          <p:nvPr>
            <p:ph idx="10"/>
          </p:nvPr>
        </p:nvSpPr>
        <p:spPr>
          <a:xfrm>
            <a:off x="623392" y="1530849"/>
            <a:ext cx="10972800" cy="5208998"/>
          </a:xfrm>
        </p:spPr>
        <p:txBody>
          <a:bodyPr>
            <a:normAutofit/>
          </a:bodyPr>
          <a:lstStyle/>
          <a:p>
            <a:r>
              <a:rPr lang="tr-TR" dirty="0"/>
              <a:t>Çince, Çin Halk Cumhuriyeti, Tayvan ve Singapur’da bir milyardan fazla kişi tarafından konuşulan bir dildir. Etnik Çinliler Han Hanedanından geldikleri için Han olarak bilinirler. Çin’de 55 tane daha etnik grup vardır ve bunlar farklı diller konuşurlar.</a:t>
            </a:r>
          </a:p>
          <a:p>
            <a:pPr algn="ctr"/>
            <a:r>
              <a:rPr lang="tr-TR" b="1" i="1" u="sng" dirty="0"/>
              <a:t>Çince, Çin-Tibet dil ailesindendir. Japonca ve Korece ile aynı ailede değildir. </a:t>
            </a:r>
          </a:p>
          <a:p>
            <a:r>
              <a:rPr lang="tr-TR" dirty="0"/>
              <a:t>Günümüzde </a:t>
            </a:r>
            <a:r>
              <a:rPr lang="tr-TR" dirty="0" err="1"/>
              <a:t>Çinde</a:t>
            </a:r>
            <a:r>
              <a:rPr lang="tr-TR" dirty="0"/>
              <a:t> konuşulan 7 ana lehçe vardır:</a:t>
            </a:r>
          </a:p>
          <a:p>
            <a:pPr marL="342900" lvl="0" indent="-342900">
              <a:buFont typeface="+mj-lt"/>
              <a:buAutoNum type="arabicPeriod"/>
            </a:pPr>
            <a:r>
              <a:rPr lang="tr-TR" dirty="0"/>
              <a:t>Kuzey ya da Mandarin (Pekin)</a:t>
            </a:r>
          </a:p>
          <a:p>
            <a:pPr marL="342900" lvl="0" indent="-342900">
              <a:buFont typeface="+mj-lt"/>
              <a:buAutoNum type="arabicPeriod"/>
            </a:pPr>
            <a:r>
              <a:rPr lang="tr-TR" dirty="0" err="1"/>
              <a:t>Wu</a:t>
            </a:r>
            <a:r>
              <a:rPr lang="tr-TR" dirty="0"/>
              <a:t> (Şangay)</a:t>
            </a:r>
          </a:p>
          <a:p>
            <a:pPr marL="342900" lvl="0" indent="-342900">
              <a:buFont typeface="+mj-lt"/>
              <a:buAutoNum type="arabicPeriod"/>
            </a:pPr>
            <a:r>
              <a:rPr lang="tr-TR" dirty="0" err="1"/>
              <a:t>Min</a:t>
            </a:r>
            <a:r>
              <a:rPr lang="tr-TR" dirty="0"/>
              <a:t> (Tayvan)</a:t>
            </a:r>
          </a:p>
          <a:p>
            <a:pPr marL="342900" lvl="0" indent="-342900">
              <a:buFont typeface="+mj-lt"/>
              <a:buAutoNum type="arabicPeriod"/>
            </a:pPr>
            <a:r>
              <a:rPr lang="tr-TR" dirty="0"/>
              <a:t>Hakka ya da </a:t>
            </a:r>
            <a:r>
              <a:rPr lang="tr-TR" dirty="0" err="1"/>
              <a:t>Kejia</a:t>
            </a:r>
            <a:r>
              <a:rPr lang="tr-TR" dirty="0"/>
              <a:t> (güney)</a:t>
            </a:r>
          </a:p>
          <a:p>
            <a:pPr marL="342900" lvl="0" indent="-342900">
              <a:buFont typeface="+mj-lt"/>
              <a:buAutoNum type="arabicPeriod"/>
            </a:pPr>
            <a:r>
              <a:rPr lang="tr-TR" dirty="0" err="1"/>
              <a:t>Yue</a:t>
            </a:r>
            <a:r>
              <a:rPr lang="tr-TR" dirty="0"/>
              <a:t> ya da Kanton Hong Kong)</a:t>
            </a:r>
          </a:p>
          <a:p>
            <a:pPr marL="342900" lvl="0" indent="-342900">
              <a:buFont typeface="+mj-lt"/>
              <a:buAutoNum type="arabicPeriod"/>
            </a:pPr>
            <a:r>
              <a:rPr lang="tr-TR" dirty="0" err="1"/>
              <a:t>Xiang</a:t>
            </a:r>
            <a:endParaRPr lang="tr-TR" dirty="0"/>
          </a:p>
          <a:p>
            <a:pPr marL="342900" lvl="0" indent="-342900">
              <a:buFont typeface="+mj-lt"/>
              <a:buAutoNum type="arabicPeriod"/>
            </a:pPr>
            <a:r>
              <a:rPr lang="tr-TR" dirty="0" err="1"/>
              <a:t>Gan</a:t>
            </a:r>
            <a:endParaRPr lang="tr-TR" dirty="0"/>
          </a:p>
          <a:p>
            <a:r>
              <a:rPr lang="tr-TR" dirty="0"/>
              <a:t> </a:t>
            </a:r>
          </a:p>
          <a:p>
            <a:r>
              <a:rPr lang="tr-TR" dirty="0"/>
              <a:t>Sözlü lehçeler birbirinden çok farklıdır ama tüm Çince lehçeler aynı biçimde yazılır (genellikle Mandarin). Filmlerde lehçe farkı nedeniyle Çince alt yazı bulunur. Dilbilimciler bu lehçelerin farklı diller olduğunu savunurken Çinliler aynı dilin lehçeleri olduğunu, aynı kültürü ve yazılı dili paylaştıklarını söylerler.  </a:t>
            </a:r>
          </a:p>
          <a:p>
            <a:r>
              <a:rPr lang="tr-TR" dirty="0" err="1" smtClean="0"/>
              <a:t>Çince’de</a:t>
            </a:r>
            <a:r>
              <a:rPr lang="tr-TR" dirty="0" smtClean="0"/>
              <a:t> </a:t>
            </a:r>
            <a:r>
              <a:rPr lang="tr-TR" dirty="0"/>
              <a:t>sözlü dilde değişiklikler olmasına karşın Eski Çincenin yazılı biçimi, standart yazılı lehçe olarak kabul edilmiş ve yirminci yüzyılın başlarına kadar çok az değişmiştir. </a:t>
            </a:r>
          </a:p>
        </p:txBody>
      </p:sp>
    </p:spTree>
    <p:extLst>
      <p:ext uri="{BB962C8B-B14F-4D97-AF65-F5344CB8AC3E}">
        <p14:creationId xmlns:p14="http://schemas.microsoft.com/office/powerpoint/2010/main" val="4052504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43672" y="332656"/>
            <a:ext cx="6563072" cy="460648"/>
          </a:xfrm>
        </p:spPr>
        <p:txBody>
          <a:bodyPr/>
          <a:lstStyle/>
          <a:p>
            <a:r>
              <a:rPr lang="tr-TR" b="1" dirty="0" smtClean="0"/>
              <a:t>Çin Yazısı </a:t>
            </a:r>
            <a:endParaRPr lang="tr-TR" b="1" dirty="0"/>
          </a:p>
        </p:txBody>
      </p:sp>
      <p:sp>
        <p:nvSpPr>
          <p:cNvPr id="4" name="İçerik Yer Tutucusu 3"/>
          <p:cNvSpPr>
            <a:spLocks noGrp="1"/>
          </p:cNvSpPr>
          <p:nvPr>
            <p:ph idx="10"/>
          </p:nvPr>
        </p:nvSpPr>
        <p:spPr>
          <a:xfrm>
            <a:off x="3143672" y="1052738"/>
            <a:ext cx="7272808" cy="4906273"/>
          </a:xfrm>
        </p:spPr>
        <p:txBody>
          <a:bodyPr vert="horz" lIns="90000" tIns="45720" rIns="91440" bIns="45720" rtlCol="0" anchor="t">
            <a:normAutofit/>
          </a:bodyPr>
          <a:lstStyle/>
          <a:p>
            <a:r>
              <a:rPr lang="tr-TR" sz="1600" dirty="0">
                <a:latin typeface="Arial" panose="020B0604020202020204" pitchFamily="34" charset="0"/>
                <a:cs typeface="Arial" panose="020B0604020202020204" pitchFamily="34" charset="0"/>
              </a:rPr>
              <a:t>M.Ö. 2000 yılında ortaya çıkan, zamanımızdan 1500 yıl önce belli bir düzene</a:t>
            </a:r>
          </a:p>
          <a:p>
            <a:r>
              <a:rPr lang="tr-TR" sz="1600" dirty="0">
                <a:latin typeface="Arial" panose="020B0604020202020204" pitchFamily="34" charset="0"/>
                <a:cs typeface="Arial" panose="020B0604020202020204" pitchFamily="34" charset="0"/>
              </a:rPr>
              <a:t>oturtulan ve M.Ö. 200 ile M.S. 200 yılları arasında tutarlı bir dizgeye dönüşen Çin yazısı, Çinlilerin bugün de okuyup yazdıkları yazıdır.</a:t>
            </a:r>
          </a:p>
          <a:p>
            <a:r>
              <a:rPr lang="tr-TR" sz="1600" dirty="0">
                <a:latin typeface="Arial" panose="020B0604020202020204" pitchFamily="34" charset="0"/>
                <a:cs typeface="Arial" panose="020B0604020202020204" pitchFamily="34" charset="0"/>
              </a:rPr>
              <a:t>Bir efsaneye göre, yazının ortaya çıkışında İmparator </a:t>
            </a:r>
            <a:r>
              <a:rPr lang="tr-TR" sz="1600" dirty="0" err="1">
                <a:latin typeface="Arial" panose="020B0604020202020204" pitchFamily="34" charset="0"/>
                <a:cs typeface="Arial" panose="020B0604020202020204" pitchFamily="34" charset="0"/>
              </a:rPr>
              <a:t>Huang</a:t>
            </a:r>
            <a:r>
              <a:rPr lang="tr-TR" sz="1600" dirty="0">
                <a:latin typeface="Arial" panose="020B0604020202020204" pitchFamily="34" charset="0"/>
                <a:cs typeface="Arial" panose="020B0604020202020204" pitchFamily="34" charset="0"/>
              </a:rPr>
              <a:t>-Che’nin payı </a:t>
            </a:r>
          </a:p>
          <a:p>
            <a:r>
              <a:rPr lang="tr-TR" sz="1600" dirty="0">
                <a:latin typeface="Arial" panose="020B0604020202020204" pitchFamily="34" charset="0"/>
                <a:cs typeface="Arial" panose="020B0604020202020204" pitchFamily="34" charset="0"/>
              </a:rPr>
              <a:t>vardır. M.Ö. 26. yüzyılda yaşayan bu imparator, gökcisimlerini ve doğadaki </a:t>
            </a:r>
          </a:p>
          <a:p>
            <a:r>
              <a:rPr lang="tr-TR" sz="1600" dirty="0">
                <a:latin typeface="Arial" panose="020B0604020202020204" pitchFamily="34" charset="0"/>
                <a:cs typeface="Arial" panose="020B0604020202020204" pitchFamily="34" charset="0"/>
              </a:rPr>
              <a:t>nesneleri, en çok da kuşların ve diğer hayvanların izlerini inceleyerek yazıyı </a:t>
            </a:r>
          </a:p>
          <a:p>
            <a:r>
              <a:rPr lang="tr-TR" sz="1600" dirty="0">
                <a:latin typeface="Arial" panose="020B0604020202020204" pitchFamily="34" charset="0"/>
                <a:cs typeface="Arial" panose="020B0604020202020204" pitchFamily="34" charset="0"/>
              </a:rPr>
              <a:t>bulmuştur</a:t>
            </a:r>
            <a:r>
              <a:rPr lang="tr-TR" sz="1600" dirty="0" smtClean="0">
                <a:latin typeface="Arial" panose="020B0604020202020204" pitchFamily="34" charset="0"/>
                <a:cs typeface="Arial" panose="020B0604020202020204" pitchFamily="34" charset="0"/>
              </a:rPr>
              <a:t>.</a:t>
            </a:r>
          </a:p>
          <a:p>
            <a:endParaRPr lang="tr-TR" sz="1600" dirty="0">
              <a:latin typeface="Arial" panose="020B0604020202020204" pitchFamily="34" charset="0"/>
              <a:cs typeface="Arial" panose="020B0604020202020204" pitchFamily="34" charset="0"/>
            </a:endParaRPr>
          </a:p>
          <a:p>
            <a:pPr algn="ctr"/>
            <a:r>
              <a:rPr lang="tr-TR" sz="2400" dirty="0" smtClean="0">
                <a:latin typeface="Arial" panose="020B0604020202020204" pitchFamily="34" charset="0"/>
                <a:cs typeface="Arial" panose="020B0604020202020204" pitchFamily="34" charset="0"/>
              </a:rPr>
              <a:t>&lt;Resim &gt;</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9102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03712" y="692696"/>
            <a:ext cx="6563072" cy="460648"/>
          </a:xfrm>
        </p:spPr>
        <p:txBody>
          <a:bodyPr/>
          <a:lstStyle/>
          <a:p>
            <a:r>
              <a:rPr lang="tr-TR" dirty="0" err="1" smtClean="0"/>
              <a:t>Çince’de</a:t>
            </a:r>
            <a:r>
              <a:rPr lang="tr-TR" dirty="0" smtClean="0"/>
              <a:t> </a:t>
            </a:r>
            <a:r>
              <a:rPr lang="tr-TR" dirty="0" err="1" smtClean="0"/>
              <a:t>eşseslilik</a:t>
            </a:r>
            <a:endParaRPr lang="tr-TR" dirty="0"/>
          </a:p>
        </p:txBody>
      </p:sp>
      <p:sp>
        <p:nvSpPr>
          <p:cNvPr id="2" name="İçerik Yer Tutucusu 1"/>
          <p:cNvSpPr>
            <a:spLocks noGrp="1"/>
          </p:cNvSpPr>
          <p:nvPr>
            <p:ph idx="10"/>
          </p:nvPr>
        </p:nvSpPr>
        <p:spPr/>
        <p:txBody>
          <a:bodyPr>
            <a:normAutofit/>
          </a:bodyPr>
          <a:lstStyle/>
          <a:p>
            <a:pPr algn="ctr"/>
            <a:r>
              <a:rPr lang="tr-TR" sz="2400" dirty="0" smtClean="0">
                <a:latin typeface="Arial" panose="020B0604020202020204" pitchFamily="34" charset="0"/>
                <a:cs typeface="Arial" panose="020B0604020202020204" pitchFamily="34" charset="0"/>
              </a:rPr>
              <a:t>&lt; Örnek &gt;</a:t>
            </a:r>
          </a:p>
          <a:p>
            <a:pPr algn="ctr"/>
            <a:endParaRPr lang="tr-TR" sz="2400" dirty="0">
              <a:latin typeface="Arial" panose="020B0604020202020204" pitchFamily="34" charset="0"/>
              <a:cs typeface="Arial" panose="020B0604020202020204" pitchFamily="34" charset="0"/>
            </a:endParaRPr>
          </a:p>
          <a:p>
            <a:pPr algn="ctr"/>
            <a:endParaRPr lang="tr-TR" sz="2400" dirty="0" smtClean="0">
              <a:latin typeface="Arial" panose="020B0604020202020204" pitchFamily="34" charset="0"/>
              <a:cs typeface="Arial" panose="020B0604020202020204" pitchFamily="34" charset="0"/>
            </a:endParaRPr>
          </a:p>
          <a:p>
            <a:pPr algn="ctr"/>
            <a:r>
              <a:rPr lang="tr-TR" sz="2400" dirty="0">
                <a:latin typeface="Arial" panose="020B0604020202020204" pitchFamily="34" charset="0"/>
                <a:cs typeface="Arial" panose="020B0604020202020204" pitchFamily="34" charset="0"/>
              </a:rPr>
              <a:t>&lt; Örnek </a:t>
            </a:r>
            <a:r>
              <a:rPr lang="tr-TR" sz="2400" dirty="0" smtClean="0">
                <a:latin typeface="Arial" panose="020B0604020202020204" pitchFamily="34" charset="0"/>
                <a:cs typeface="Arial" panose="020B0604020202020204" pitchFamily="34" charset="0"/>
              </a:rPr>
              <a:t>Metin &gt;</a:t>
            </a:r>
            <a:endParaRPr lang="tr-TR" sz="2400" dirty="0">
              <a:latin typeface="Arial" panose="020B0604020202020204" pitchFamily="34" charset="0"/>
              <a:cs typeface="Arial" panose="020B0604020202020204" pitchFamily="34" charset="0"/>
            </a:endParaRPr>
          </a:p>
          <a:p>
            <a:pPr algn="ct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7603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b="0" dirty="0" err="1" smtClean="0"/>
              <a:t>Kanji</a:t>
            </a:r>
            <a:r>
              <a:rPr lang="tr-TR" sz="2400" b="0" dirty="0" smtClean="0"/>
              <a:t> - Kana</a:t>
            </a:r>
            <a:endParaRPr lang="tr-TR" sz="2400" dirty="0"/>
          </a:p>
        </p:txBody>
      </p:sp>
      <p:sp>
        <p:nvSpPr>
          <p:cNvPr id="3" name="İçerik Yer Tutucusu 2"/>
          <p:cNvSpPr>
            <a:spLocks noGrp="1"/>
          </p:cNvSpPr>
          <p:nvPr>
            <p:ph idx="10"/>
          </p:nvPr>
        </p:nvSpPr>
        <p:spPr>
          <a:xfrm>
            <a:off x="623392" y="1530849"/>
            <a:ext cx="10972800" cy="5208998"/>
          </a:xfrm>
        </p:spPr>
        <p:txBody>
          <a:bodyPr>
            <a:normAutofit fontScale="92500" lnSpcReduction="20000"/>
          </a:bodyPr>
          <a:lstStyle/>
          <a:p>
            <a:r>
              <a:rPr lang="tr-TR" dirty="0"/>
              <a:t>Çinceden alınan imler bazen </a:t>
            </a:r>
            <a:r>
              <a:rPr lang="tr-TR" dirty="0" err="1"/>
              <a:t>sesletimleriyle</a:t>
            </a:r>
            <a:r>
              <a:rPr lang="tr-TR" dirty="0"/>
              <a:t> birlikte bazen de yalnızca anlamsal olarak gelmiştir. Çince ek almadığı için Japonca yazarken ekleri gösterecek bir sisteme gereksinim duyulmuştur. Bazı Çince imler yalınlaştırılarak seslem temelli iki sistem daha geliştirilmiştir. Bu imlerin seçiminde sesler temel alınmıştır.</a:t>
            </a:r>
          </a:p>
          <a:p>
            <a:r>
              <a:rPr lang="tr-TR" dirty="0"/>
              <a:t> </a:t>
            </a:r>
          </a:p>
          <a:p>
            <a:r>
              <a:rPr lang="tr-TR" dirty="0"/>
              <a:t>Dünyadaki en karmaşık yazı sistemi olarak kabul edilen Japoncada Çinceden geçen imler, Çincede hiç uygulanmayan bir biçimde birden fazla </a:t>
            </a:r>
            <a:r>
              <a:rPr lang="tr-TR" dirty="0" err="1"/>
              <a:t>anlambirimi</a:t>
            </a:r>
            <a:r>
              <a:rPr lang="tr-TR" dirty="0"/>
              <a:t> ya da biçimbirimi karşılayabilmektedir. </a:t>
            </a:r>
            <a:r>
              <a:rPr lang="tr-TR" dirty="0" err="1"/>
              <a:t>Kanjilerin</a:t>
            </a:r>
            <a:r>
              <a:rPr lang="tr-TR" dirty="0"/>
              <a:t> yanı sıra iki tane </a:t>
            </a:r>
            <a:r>
              <a:rPr lang="tr-TR" dirty="0" err="1"/>
              <a:t>moraik</a:t>
            </a:r>
            <a:r>
              <a:rPr lang="tr-TR" dirty="0"/>
              <a:t> sistem vardır ki bunlara “kana” adı verilir. </a:t>
            </a:r>
          </a:p>
          <a:p>
            <a:r>
              <a:rPr lang="tr-TR" dirty="0"/>
              <a:t> </a:t>
            </a:r>
          </a:p>
          <a:p>
            <a:r>
              <a:rPr lang="tr-TR" dirty="0" err="1"/>
              <a:t>Kanjilerin</a:t>
            </a:r>
            <a:r>
              <a:rPr lang="tr-TR" dirty="0"/>
              <a:t> “on” (Çince) ve “</a:t>
            </a:r>
            <a:r>
              <a:rPr lang="tr-TR" dirty="0" err="1"/>
              <a:t>kun</a:t>
            </a:r>
            <a:r>
              <a:rPr lang="tr-TR" dirty="0"/>
              <a:t>” (Japonca) olmak üzere en az ikişer okunuşları vardır. </a:t>
            </a:r>
            <a:r>
              <a:rPr lang="tr-TR" dirty="0" err="1"/>
              <a:t>Japonyada</a:t>
            </a:r>
            <a:r>
              <a:rPr lang="tr-TR" dirty="0"/>
              <a:t> üretilen ve Çincede yer almayan </a:t>
            </a:r>
            <a:r>
              <a:rPr lang="tr-TR" dirty="0" err="1"/>
              <a:t>Kanji</a:t>
            </a:r>
            <a:r>
              <a:rPr lang="tr-TR" dirty="0"/>
              <a:t> imlere ise “</a:t>
            </a:r>
            <a:r>
              <a:rPr lang="tr-TR" dirty="0" err="1"/>
              <a:t>kokuji</a:t>
            </a:r>
            <a:r>
              <a:rPr lang="tr-TR" dirty="0"/>
              <a:t>” adı verilmektedir. </a:t>
            </a:r>
          </a:p>
          <a:p>
            <a:r>
              <a:rPr lang="tr-TR" dirty="0"/>
              <a:t>Japoncada bazı imler sadeleştirilmiştir ama bunlar bazen Çincedeki gibi sadeleştirilirken bazen de farklı bir yol izlenmiştir. </a:t>
            </a:r>
          </a:p>
          <a:p>
            <a:r>
              <a:rPr lang="tr-TR" dirty="0"/>
              <a:t>Örnek:</a:t>
            </a:r>
          </a:p>
          <a:p>
            <a:r>
              <a:rPr lang="tr-TR" dirty="0"/>
              <a:t> </a:t>
            </a:r>
          </a:p>
          <a:p>
            <a:r>
              <a:rPr lang="tr-TR" dirty="0"/>
              <a:t>Kana kullanımı ilk kez 8. Yüzyılda yazılmış olan </a:t>
            </a:r>
            <a:r>
              <a:rPr lang="tr-TR" dirty="0" err="1"/>
              <a:t>Manyoşu</a:t>
            </a:r>
            <a:r>
              <a:rPr lang="tr-TR" dirty="0"/>
              <a:t> metninde karşımıza çıkmaktadır. Daha önce sözü edilen ekler için kullanılan ses temelli imlerin küçük yazılmasının bir </a:t>
            </a:r>
            <a:r>
              <a:rPr lang="tr-TR" dirty="0" err="1"/>
              <a:t>çeşitidir</a:t>
            </a:r>
            <a:r>
              <a:rPr lang="tr-TR" dirty="0"/>
              <a:t>. </a:t>
            </a:r>
          </a:p>
          <a:p>
            <a:r>
              <a:rPr lang="tr-TR" dirty="0"/>
              <a:t> </a:t>
            </a:r>
          </a:p>
          <a:p>
            <a:r>
              <a:rPr lang="tr-TR" dirty="0"/>
              <a:t>Kanalar 46şar tane olup </a:t>
            </a:r>
            <a:r>
              <a:rPr lang="tr-TR" dirty="0" err="1"/>
              <a:t>diakritik</a:t>
            </a:r>
            <a:r>
              <a:rPr lang="tr-TR" dirty="0"/>
              <a:t> </a:t>
            </a:r>
            <a:r>
              <a:rPr lang="tr-TR" dirty="0" err="1"/>
              <a:t>kullanılmıyla</a:t>
            </a:r>
            <a:r>
              <a:rPr lang="tr-TR" dirty="0"/>
              <a:t> diğer </a:t>
            </a:r>
            <a:r>
              <a:rPr lang="tr-TR" dirty="0" err="1"/>
              <a:t>moraların</a:t>
            </a:r>
            <a:r>
              <a:rPr lang="tr-TR" dirty="0"/>
              <a:t> da yazımı sağlanmıştır.</a:t>
            </a:r>
          </a:p>
          <a:p>
            <a:r>
              <a:rPr lang="tr-TR" dirty="0"/>
              <a:t> </a:t>
            </a:r>
          </a:p>
          <a:p>
            <a:r>
              <a:rPr lang="tr-TR" dirty="0" err="1"/>
              <a:t>Kanjilerin</a:t>
            </a:r>
            <a:r>
              <a:rPr lang="tr-TR" dirty="0"/>
              <a:t> okunuşlarını yanlarına yazmak için kullanıldığında </a:t>
            </a:r>
            <a:r>
              <a:rPr lang="tr-TR" dirty="0" err="1"/>
              <a:t>hiragana</a:t>
            </a:r>
            <a:r>
              <a:rPr lang="tr-TR" dirty="0"/>
              <a:t>, “</a:t>
            </a:r>
            <a:r>
              <a:rPr lang="tr-TR" dirty="0" err="1"/>
              <a:t>furigana</a:t>
            </a:r>
            <a:r>
              <a:rPr lang="tr-TR" dirty="0"/>
              <a:t>” adını alır.</a:t>
            </a:r>
          </a:p>
          <a:p>
            <a:r>
              <a:rPr lang="tr-TR" dirty="0"/>
              <a:t> </a:t>
            </a:r>
          </a:p>
          <a:p>
            <a:r>
              <a:rPr lang="tr-TR" dirty="0"/>
              <a:t>Japoncanın yazı sitemi için de zaman zaman reform çalışmaları olmuştur ancak kültür ve dil bağlantısı çok kuvvetli olduğundan insanlar çok istekli olmamışlardır. 1981 yılında Ulusal Dil Konseyi genel kullanım için 1945 karakter ve isimlerin yazılması için de 284 karakter içeren bir liste yayımlamıştır ancak bu durum çok kabul görmemiştir.</a:t>
            </a:r>
          </a:p>
        </p:txBody>
      </p:sp>
    </p:spTree>
    <p:extLst>
      <p:ext uri="{BB962C8B-B14F-4D97-AF65-F5344CB8AC3E}">
        <p14:creationId xmlns:p14="http://schemas.microsoft.com/office/powerpoint/2010/main" val="380958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b="0" dirty="0" smtClean="0"/>
              <a:t>Japonca</a:t>
            </a:r>
            <a:endParaRPr lang="tr-TR" sz="2400" dirty="0"/>
          </a:p>
        </p:txBody>
      </p:sp>
      <p:sp>
        <p:nvSpPr>
          <p:cNvPr id="3" name="İçerik Yer Tutucusu 2"/>
          <p:cNvSpPr>
            <a:spLocks noGrp="1"/>
          </p:cNvSpPr>
          <p:nvPr>
            <p:ph idx="10"/>
          </p:nvPr>
        </p:nvSpPr>
        <p:spPr>
          <a:xfrm>
            <a:off x="623392" y="1530849"/>
            <a:ext cx="10972800" cy="5208998"/>
          </a:xfrm>
        </p:spPr>
        <p:txBody>
          <a:bodyPr>
            <a:normAutofit/>
          </a:bodyPr>
          <a:lstStyle/>
          <a:p>
            <a:r>
              <a:rPr lang="tr-TR" sz="2400" b="1" dirty="0" err="1" smtClean="0"/>
              <a:t>Kanji</a:t>
            </a:r>
            <a:r>
              <a:rPr lang="tr-TR" sz="2400" dirty="0" smtClean="0"/>
              <a:t> </a:t>
            </a:r>
          </a:p>
          <a:p>
            <a:pPr algn="ctr"/>
            <a:r>
              <a:rPr lang="tr-TR" sz="2400" dirty="0" smtClean="0"/>
              <a:t>&lt;Resim &gt;</a:t>
            </a:r>
          </a:p>
          <a:p>
            <a:endParaRPr lang="tr-TR" sz="2400" dirty="0"/>
          </a:p>
          <a:p>
            <a:r>
              <a:rPr lang="tr-TR" sz="2400" b="1" dirty="0" err="1" smtClean="0"/>
              <a:t>Hiragana</a:t>
            </a:r>
            <a:r>
              <a:rPr lang="tr-TR" sz="2400" b="1" dirty="0" smtClean="0"/>
              <a:t> </a:t>
            </a:r>
          </a:p>
          <a:p>
            <a:endParaRPr lang="tr-TR" sz="2400" dirty="0" smtClean="0"/>
          </a:p>
          <a:p>
            <a:pPr algn="ctr"/>
            <a:r>
              <a:rPr lang="tr-TR" sz="2400" dirty="0"/>
              <a:t>&lt;Resim </a:t>
            </a:r>
            <a:r>
              <a:rPr lang="tr-TR" sz="2400" dirty="0" smtClean="0"/>
              <a:t>&gt;</a:t>
            </a:r>
          </a:p>
          <a:p>
            <a:endParaRPr lang="tr-TR" sz="2400" dirty="0"/>
          </a:p>
          <a:p>
            <a:r>
              <a:rPr lang="tr-TR" sz="2400" b="1" dirty="0" err="1" smtClean="0"/>
              <a:t>Katakana</a:t>
            </a:r>
            <a:endParaRPr lang="tr-TR" sz="2400" b="1" dirty="0" smtClean="0"/>
          </a:p>
          <a:p>
            <a:endParaRPr lang="tr-TR" sz="2400" dirty="0"/>
          </a:p>
          <a:p>
            <a:pPr algn="ctr"/>
            <a:r>
              <a:rPr lang="tr-TR" sz="2400" dirty="0"/>
              <a:t>&lt;Resim &gt;</a:t>
            </a:r>
          </a:p>
        </p:txBody>
      </p:sp>
    </p:spTree>
    <p:extLst>
      <p:ext uri="{BB962C8B-B14F-4D97-AF65-F5344CB8AC3E}">
        <p14:creationId xmlns:p14="http://schemas.microsoft.com/office/powerpoint/2010/main" val="2421568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b="0" dirty="0" smtClean="0"/>
              <a:t>Korece</a:t>
            </a:r>
            <a:endParaRPr lang="tr-TR" sz="2400" dirty="0"/>
          </a:p>
        </p:txBody>
      </p:sp>
      <p:sp>
        <p:nvSpPr>
          <p:cNvPr id="3" name="İçerik Yer Tutucusu 2"/>
          <p:cNvSpPr>
            <a:spLocks noGrp="1"/>
          </p:cNvSpPr>
          <p:nvPr>
            <p:ph idx="10"/>
          </p:nvPr>
        </p:nvSpPr>
        <p:spPr>
          <a:xfrm>
            <a:off x="623392" y="1530849"/>
            <a:ext cx="10972800" cy="5208998"/>
          </a:xfrm>
        </p:spPr>
        <p:txBody>
          <a:bodyPr>
            <a:normAutofit/>
          </a:bodyPr>
          <a:lstStyle/>
          <a:p>
            <a:r>
              <a:rPr lang="tr-TR" sz="2400" dirty="0"/>
              <a:t>Kuzey ve Güney Kore’de 70 milyon, diğer ülkelerde 5 milyon kişi tarafından konuşulur. Güneyin ölçünlü dili </a:t>
            </a:r>
            <a:r>
              <a:rPr lang="tr-TR" sz="2400" dirty="0" err="1"/>
              <a:t>Seoul</a:t>
            </a:r>
            <a:r>
              <a:rPr lang="tr-TR" sz="2400" dirty="0"/>
              <a:t>, Kuzeyin ölçünlü dili ise </a:t>
            </a:r>
            <a:r>
              <a:rPr lang="tr-TR" sz="2400" dirty="0" err="1"/>
              <a:t>Phyengyang’dır</a:t>
            </a:r>
            <a:r>
              <a:rPr lang="tr-TR" sz="2400" dirty="0"/>
              <a:t>. </a:t>
            </a:r>
          </a:p>
          <a:p>
            <a:r>
              <a:rPr lang="tr-TR" sz="2400" dirty="0"/>
              <a:t>Yazı sistemleri, Japoncadaki durumla benzerlik gösterir çünkü buraya da yazı </a:t>
            </a:r>
            <a:r>
              <a:rPr lang="tr-TR" sz="2400" dirty="0" err="1"/>
              <a:t>Çinden</a:t>
            </a:r>
            <a:r>
              <a:rPr lang="tr-TR" sz="2400" dirty="0"/>
              <a:t> gelmiştir. Çin kültüründen iki dil de çok etkilenmiştir ve dilbilimsel olarak da birbirlerine benzemektedirler. Ayrıca Çin yazısının adaptasyonu sürecinde de benzer sorunlar yaşamışlardır. </a:t>
            </a:r>
          </a:p>
          <a:p>
            <a:r>
              <a:rPr lang="tr-TR" sz="2400" dirty="0"/>
              <a:t>Korece’de 21 ünlü, 19 ünsüz ses bulunmaktadır.</a:t>
            </a:r>
          </a:p>
        </p:txBody>
      </p:sp>
    </p:spTree>
    <p:extLst>
      <p:ext uri="{BB962C8B-B14F-4D97-AF65-F5344CB8AC3E}">
        <p14:creationId xmlns:p14="http://schemas.microsoft.com/office/powerpoint/2010/main" val="1892346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b="0" dirty="0" err="1" smtClean="0"/>
              <a:t>Hankul</a:t>
            </a:r>
            <a:endParaRPr lang="tr-TR" sz="2400" b="0" dirty="0"/>
          </a:p>
        </p:txBody>
      </p:sp>
      <p:sp>
        <p:nvSpPr>
          <p:cNvPr id="4" name="İçerik Yer Tutucusu 3"/>
          <p:cNvSpPr>
            <a:spLocks noGrp="1"/>
          </p:cNvSpPr>
          <p:nvPr>
            <p:ph idx="10"/>
          </p:nvPr>
        </p:nvSpPr>
        <p:spPr>
          <a:xfrm>
            <a:off x="623392" y="1561672"/>
            <a:ext cx="10972800" cy="4952144"/>
          </a:xfrm>
        </p:spPr>
        <p:txBody>
          <a:bodyPr>
            <a:normAutofit lnSpcReduction="10000"/>
          </a:bodyPr>
          <a:lstStyle/>
          <a:p>
            <a:r>
              <a:rPr lang="tr-TR" sz="2400" dirty="0"/>
              <a:t>İcat edilen yeni bir yazı sistemidir. 15. Yüzyılda Kral </a:t>
            </a:r>
            <a:r>
              <a:rPr lang="tr-TR" sz="2400" dirty="0" err="1"/>
              <a:t>Seycong</a:t>
            </a:r>
            <a:r>
              <a:rPr lang="tr-TR" sz="2400" dirty="0"/>
              <a:t> tarafından özellikle Korece için icat edilmiştir. </a:t>
            </a:r>
          </a:p>
          <a:p>
            <a:pPr lvl="0"/>
            <a:r>
              <a:rPr lang="tr-TR" sz="2400" dirty="0"/>
              <a:t>Seslem kümeleri olarak yazılan tek yazı sistemidir.</a:t>
            </a:r>
          </a:p>
          <a:p>
            <a:pPr lvl="0"/>
            <a:r>
              <a:rPr lang="tr-TR" sz="2400" dirty="0"/>
              <a:t>Sembollerin şekilleri özgündür, ünsüzlerin şekilleri ses üretim yolunun aldığı şekle dayanmaktadır.</a:t>
            </a:r>
          </a:p>
          <a:p>
            <a:pPr lvl="0"/>
            <a:r>
              <a:rPr lang="tr-TR" sz="2400" dirty="0" err="1"/>
              <a:t>Onbeşinci</a:t>
            </a:r>
            <a:r>
              <a:rPr lang="tr-TR" sz="2400" dirty="0"/>
              <a:t> yüzyılda Korece fonolojisi dikkate alınarak, özenli bir çalışma sonucunda ortaya çıkmıştır.</a:t>
            </a:r>
          </a:p>
          <a:p>
            <a:pPr lvl="0"/>
            <a:r>
              <a:rPr lang="tr-TR" sz="2400" dirty="0"/>
              <a:t>Sembollerinde, fonetik olarak ilişkili sesleri belirtmek için </a:t>
            </a:r>
            <a:r>
              <a:rPr lang="tr-TR" sz="2400" dirty="0" err="1"/>
              <a:t>diakritik</a:t>
            </a:r>
            <a:r>
              <a:rPr lang="tr-TR" sz="2400" dirty="0"/>
              <a:t> bir yapı kullanmaktadır.</a:t>
            </a:r>
          </a:p>
          <a:p>
            <a:r>
              <a:rPr lang="tr-TR" sz="2400" dirty="0"/>
              <a:t>Okur-yazar kesim </a:t>
            </a:r>
            <a:r>
              <a:rPr lang="tr-TR" sz="2400" dirty="0" err="1"/>
              <a:t>Hankul’u</a:t>
            </a:r>
            <a:r>
              <a:rPr lang="tr-TR" sz="2400" dirty="0"/>
              <a:t> çabuk kabullenmemiştir. Bunu Çin kültüründen uzaklaşmak olarak görmüşlerdir. 400 yıl boyunca genellikle kadınlar tarafından kullanılmıştır. 19. Yüzyılın ortalarında </a:t>
            </a:r>
            <a:r>
              <a:rPr lang="tr-TR" sz="2400" dirty="0" err="1"/>
              <a:t>Sino</a:t>
            </a:r>
            <a:r>
              <a:rPr lang="tr-TR" sz="2400" dirty="0"/>
              <a:t>-Korece sözcükler imlerle, diğer </a:t>
            </a:r>
            <a:r>
              <a:rPr lang="tr-TR" sz="2400" dirty="0" err="1"/>
              <a:t>herşey</a:t>
            </a:r>
            <a:r>
              <a:rPr lang="tr-TR" sz="2400" dirty="0"/>
              <a:t> </a:t>
            </a:r>
            <a:r>
              <a:rPr lang="tr-TR" sz="2400" dirty="0" err="1"/>
              <a:t>Hankul</a:t>
            </a:r>
            <a:r>
              <a:rPr lang="tr-TR" sz="2400" dirty="0"/>
              <a:t> ile yazılmaya başlanmıştır. 1948 yılında Kuzey ve Güney Kore ayrılınca, Kuzey Kore im kullanımını tümden bırakmıştır.</a:t>
            </a:r>
          </a:p>
          <a:p>
            <a:endParaRPr lang="tr-TR" dirty="0"/>
          </a:p>
        </p:txBody>
      </p:sp>
    </p:spTree>
    <p:extLst>
      <p:ext uri="{BB962C8B-B14F-4D97-AF65-F5344CB8AC3E}">
        <p14:creationId xmlns:p14="http://schemas.microsoft.com/office/powerpoint/2010/main" val="1706162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b="0" dirty="0" err="1" smtClean="0"/>
              <a:t>Hankul</a:t>
            </a:r>
            <a:endParaRPr lang="tr-TR" sz="2400" b="0" dirty="0"/>
          </a:p>
        </p:txBody>
      </p:sp>
      <p:sp>
        <p:nvSpPr>
          <p:cNvPr id="4" name="İçerik Yer Tutucusu 3"/>
          <p:cNvSpPr>
            <a:spLocks noGrp="1"/>
          </p:cNvSpPr>
          <p:nvPr>
            <p:ph idx="10"/>
          </p:nvPr>
        </p:nvSpPr>
        <p:spPr>
          <a:xfrm>
            <a:off x="623392" y="1561672"/>
            <a:ext cx="10972800" cy="4952144"/>
          </a:xfrm>
        </p:spPr>
        <p:txBody>
          <a:bodyPr>
            <a:normAutofit/>
          </a:bodyPr>
          <a:lstStyle/>
          <a:p>
            <a:r>
              <a:rPr lang="tr-TR" sz="2400" dirty="0" err="1"/>
              <a:t>Hankulda</a:t>
            </a:r>
            <a:r>
              <a:rPr lang="tr-TR" sz="2400" dirty="0"/>
              <a:t> Ünsüzlerin Oluşumu</a:t>
            </a:r>
          </a:p>
          <a:p>
            <a:endParaRPr lang="tr-TR" dirty="0" smtClean="0"/>
          </a:p>
          <a:p>
            <a:pPr algn="ctr"/>
            <a:r>
              <a:rPr lang="tr-TR" sz="2400" dirty="0" smtClean="0"/>
              <a:t>&lt; Resim &gt;</a:t>
            </a:r>
            <a:endParaRPr lang="tr-TR" sz="2400" dirty="0"/>
          </a:p>
        </p:txBody>
      </p:sp>
    </p:spTree>
    <p:extLst>
      <p:ext uri="{BB962C8B-B14F-4D97-AF65-F5344CB8AC3E}">
        <p14:creationId xmlns:p14="http://schemas.microsoft.com/office/powerpoint/2010/main" val="374876209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661</Words>
  <Application>Microsoft Office PowerPoint</Application>
  <PresentationFormat>Geniş ekran</PresentationFormat>
  <Paragraphs>81</Paragraphs>
  <Slides>11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11</vt:i4>
      </vt:variant>
    </vt:vector>
  </HeadingPairs>
  <TitlesOfParts>
    <vt:vector size="17" baseType="lpstr">
      <vt:lpstr>맑은 고딕</vt:lpstr>
      <vt:lpstr>Arial</vt:lpstr>
      <vt:lpstr>Book Antiqua</vt:lpstr>
      <vt:lpstr>Calibri</vt:lpstr>
      <vt:lpstr>Calibri Light</vt:lpstr>
      <vt:lpstr>Office Teması</vt:lpstr>
      <vt:lpstr>PowerPoint Sunusu</vt:lpstr>
      <vt:lpstr>Çince</vt:lpstr>
      <vt:lpstr>PowerPoint Sunusu</vt:lpstr>
      <vt:lpstr>PowerPoint Sunusu</vt:lpstr>
      <vt:lpstr>Kanji - Kana</vt:lpstr>
      <vt:lpstr>Japonca</vt:lpstr>
      <vt:lpstr>Korece</vt:lpstr>
      <vt:lpstr>Hankul</vt:lpstr>
      <vt:lpstr>Hankul</vt:lpstr>
      <vt:lpstr>Vietnamca</vt:lpstr>
      <vt:lpstr> Quoc ngü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Sıla Ay</dc:creator>
  <cp:lastModifiedBy>Sıla Ay</cp:lastModifiedBy>
  <cp:revision>5</cp:revision>
  <dcterms:created xsi:type="dcterms:W3CDTF">2017-12-14T09:38:04Z</dcterms:created>
  <dcterms:modified xsi:type="dcterms:W3CDTF">2018-02-19T08:32:42Z</dcterms:modified>
</cp:coreProperties>
</file>