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5" r:id="rId4"/>
    <p:sldId id="266" r:id="rId5"/>
    <p:sldId id="260" r:id="rId6"/>
    <p:sldId id="261" r:id="rId7"/>
    <p:sldId id="262" r:id="rId8"/>
    <p:sldId id="263" r:id="rId9"/>
    <p:sldId id="264" r:id="rId10"/>
    <p:sldId id="257"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2" autoAdjust="0"/>
    <p:restoredTop sz="94660"/>
  </p:normalViewPr>
  <p:slideViewPr>
    <p:cSldViewPr snapToGrid="0">
      <p:cViewPr varScale="1">
        <p:scale>
          <a:sx n="91" d="100"/>
          <a:sy n="91" d="100"/>
        </p:scale>
        <p:origin x="-294"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652E588-562F-4D1D-8956-119B960120FB}"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7B1F3F-98C5-4E3F-B52E-724E967208A2}" type="slidenum">
              <a:rPr lang="tr-TR" smtClean="0"/>
              <a:pPr/>
              <a:t>‹#›</a:t>
            </a:fld>
            <a:endParaRPr lang="tr-TR"/>
          </a:p>
        </p:txBody>
      </p:sp>
    </p:spTree>
    <p:extLst>
      <p:ext uri="{BB962C8B-B14F-4D97-AF65-F5344CB8AC3E}">
        <p14:creationId xmlns:p14="http://schemas.microsoft.com/office/powerpoint/2010/main" xmlns="" val="1380157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652E588-562F-4D1D-8956-119B960120FB}"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7B1F3F-98C5-4E3F-B52E-724E967208A2}" type="slidenum">
              <a:rPr lang="tr-TR" smtClean="0"/>
              <a:pPr/>
              <a:t>‹#›</a:t>
            </a:fld>
            <a:endParaRPr lang="tr-TR"/>
          </a:p>
        </p:txBody>
      </p:sp>
    </p:spTree>
    <p:extLst>
      <p:ext uri="{BB962C8B-B14F-4D97-AF65-F5344CB8AC3E}">
        <p14:creationId xmlns:p14="http://schemas.microsoft.com/office/powerpoint/2010/main" xmlns="" val="3749455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652E588-562F-4D1D-8956-119B960120FB}"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7B1F3F-98C5-4E3F-B52E-724E967208A2}" type="slidenum">
              <a:rPr lang="tr-TR" smtClean="0"/>
              <a:pPr/>
              <a:t>‹#›</a:t>
            </a:fld>
            <a:endParaRPr lang="tr-TR"/>
          </a:p>
        </p:txBody>
      </p:sp>
    </p:spTree>
    <p:extLst>
      <p:ext uri="{BB962C8B-B14F-4D97-AF65-F5344CB8AC3E}">
        <p14:creationId xmlns:p14="http://schemas.microsoft.com/office/powerpoint/2010/main" xmlns="" val="1551814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652E588-562F-4D1D-8956-119B960120FB}"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7B1F3F-98C5-4E3F-B52E-724E967208A2}" type="slidenum">
              <a:rPr lang="tr-TR" smtClean="0"/>
              <a:pPr/>
              <a:t>‹#›</a:t>
            </a:fld>
            <a:endParaRPr lang="tr-TR"/>
          </a:p>
        </p:txBody>
      </p:sp>
    </p:spTree>
    <p:extLst>
      <p:ext uri="{BB962C8B-B14F-4D97-AF65-F5344CB8AC3E}">
        <p14:creationId xmlns:p14="http://schemas.microsoft.com/office/powerpoint/2010/main" xmlns="" val="2651265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652E588-562F-4D1D-8956-119B960120FB}"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7B1F3F-98C5-4E3F-B52E-724E967208A2}" type="slidenum">
              <a:rPr lang="tr-TR" smtClean="0"/>
              <a:pPr/>
              <a:t>‹#›</a:t>
            </a:fld>
            <a:endParaRPr lang="tr-TR"/>
          </a:p>
        </p:txBody>
      </p:sp>
    </p:spTree>
    <p:extLst>
      <p:ext uri="{BB962C8B-B14F-4D97-AF65-F5344CB8AC3E}">
        <p14:creationId xmlns:p14="http://schemas.microsoft.com/office/powerpoint/2010/main" xmlns="" val="646184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652E588-562F-4D1D-8956-119B960120FB}"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47B1F3F-98C5-4E3F-B52E-724E967208A2}" type="slidenum">
              <a:rPr lang="tr-TR" smtClean="0"/>
              <a:pPr/>
              <a:t>‹#›</a:t>
            </a:fld>
            <a:endParaRPr lang="tr-TR"/>
          </a:p>
        </p:txBody>
      </p:sp>
    </p:spTree>
    <p:extLst>
      <p:ext uri="{BB962C8B-B14F-4D97-AF65-F5344CB8AC3E}">
        <p14:creationId xmlns:p14="http://schemas.microsoft.com/office/powerpoint/2010/main" xmlns="" val="4188541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652E588-562F-4D1D-8956-119B960120FB}" type="datetimeFigureOut">
              <a:rPr lang="tr-TR" smtClean="0"/>
              <a:pPr/>
              <a:t>28.12.2020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47B1F3F-98C5-4E3F-B52E-724E967208A2}" type="slidenum">
              <a:rPr lang="tr-TR" smtClean="0"/>
              <a:pPr/>
              <a:t>‹#›</a:t>
            </a:fld>
            <a:endParaRPr lang="tr-TR"/>
          </a:p>
        </p:txBody>
      </p:sp>
    </p:spTree>
    <p:extLst>
      <p:ext uri="{BB962C8B-B14F-4D97-AF65-F5344CB8AC3E}">
        <p14:creationId xmlns:p14="http://schemas.microsoft.com/office/powerpoint/2010/main" xmlns="" val="3823352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652E588-562F-4D1D-8956-119B960120FB}" type="datetimeFigureOut">
              <a:rPr lang="tr-TR" smtClean="0"/>
              <a:pPr/>
              <a:t>28.12.2020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47B1F3F-98C5-4E3F-B52E-724E967208A2}" type="slidenum">
              <a:rPr lang="tr-TR" smtClean="0"/>
              <a:pPr/>
              <a:t>‹#›</a:t>
            </a:fld>
            <a:endParaRPr lang="tr-TR"/>
          </a:p>
        </p:txBody>
      </p:sp>
    </p:spTree>
    <p:extLst>
      <p:ext uri="{BB962C8B-B14F-4D97-AF65-F5344CB8AC3E}">
        <p14:creationId xmlns:p14="http://schemas.microsoft.com/office/powerpoint/2010/main" xmlns="" val="423505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652E588-562F-4D1D-8956-119B960120FB}" type="datetimeFigureOut">
              <a:rPr lang="tr-TR" smtClean="0"/>
              <a:pPr/>
              <a:t>28.12.2020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47B1F3F-98C5-4E3F-B52E-724E967208A2}" type="slidenum">
              <a:rPr lang="tr-TR" smtClean="0"/>
              <a:pPr/>
              <a:t>‹#›</a:t>
            </a:fld>
            <a:endParaRPr lang="tr-TR"/>
          </a:p>
        </p:txBody>
      </p:sp>
    </p:spTree>
    <p:extLst>
      <p:ext uri="{BB962C8B-B14F-4D97-AF65-F5344CB8AC3E}">
        <p14:creationId xmlns:p14="http://schemas.microsoft.com/office/powerpoint/2010/main" xmlns="" val="938648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652E588-562F-4D1D-8956-119B960120FB}"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47B1F3F-98C5-4E3F-B52E-724E967208A2}" type="slidenum">
              <a:rPr lang="tr-TR" smtClean="0"/>
              <a:pPr/>
              <a:t>‹#›</a:t>
            </a:fld>
            <a:endParaRPr lang="tr-TR"/>
          </a:p>
        </p:txBody>
      </p:sp>
    </p:spTree>
    <p:extLst>
      <p:ext uri="{BB962C8B-B14F-4D97-AF65-F5344CB8AC3E}">
        <p14:creationId xmlns:p14="http://schemas.microsoft.com/office/powerpoint/2010/main" xmlns="" val="2123666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652E588-562F-4D1D-8956-119B960120FB}"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47B1F3F-98C5-4E3F-B52E-724E967208A2}" type="slidenum">
              <a:rPr lang="tr-TR" smtClean="0"/>
              <a:pPr/>
              <a:t>‹#›</a:t>
            </a:fld>
            <a:endParaRPr lang="tr-TR"/>
          </a:p>
        </p:txBody>
      </p:sp>
    </p:spTree>
    <p:extLst>
      <p:ext uri="{BB962C8B-B14F-4D97-AF65-F5344CB8AC3E}">
        <p14:creationId xmlns:p14="http://schemas.microsoft.com/office/powerpoint/2010/main" xmlns="" val="315702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52E588-562F-4D1D-8956-119B960120FB}" type="datetimeFigureOut">
              <a:rPr lang="tr-TR" smtClean="0"/>
              <a:pPr/>
              <a:t>28.12.2020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7B1F3F-98C5-4E3F-B52E-724E967208A2}" type="slidenum">
              <a:rPr lang="tr-TR" smtClean="0"/>
              <a:pPr/>
              <a:t>‹#›</a:t>
            </a:fld>
            <a:endParaRPr lang="tr-TR"/>
          </a:p>
        </p:txBody>
      </p:sp>
    </p:spTree>
    <p:extLst>
      <p:ext uri="{BB962C8B-B14F-4D97-AF65-F5344CB8AC3E}">
        <p14:creationId xmlns:p14="http://schemas.microsoft.com/office/powerpoint/2010/main" xmlns="" val="1740264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psikiyatri.org.tr/halka-yonelik/28/travma-sonrasi-stres-bozuklug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smtClean="0"/>
              <a:t>SHB335 Afetlerde </a:t>
            </a:r>
            <a:r>
              <a:rPr lang="tr-TR" b="1" dirty="0" err="1" smtClean="0"/>
              <a:t>Psikososyal</a:t>
            </a:r>
            <a:r>
              <a:rPr lang="tr-TR" b="1" smtClean="0"/>
              <a:t> Destek Hizmetleri</a:t>
            </a:r>
            <a:r>
              <a:rPr lang="tr-TR" dirty="0" smtClean="0"/>
              <a:t/>
            </a:r>
            <a:br>
              <a:rPr lang="tr-TR" dirty="0" smtClean="0"/>
            </a:br>
            <a:r>
              <a:rPr lang="tr-TR" dirty="0" smtClean="0"/>
              <a:t>Travma Sonrası Stres Bozukluğu</a:t>
            </a:r>
            <a:endParaRPr lang="tr-TR" dirty="0"/>
          </a:p>
        </p:txBody>
      </p:sp>
      <p:sp>
        <p:nvSpPr>
          <p:cNvPr id="3" name="Alt Başlık 2"/>
          <p:cNvSpPr>
            <a:spLocks noGrp="1"/>
          </p:cNvSpPr>
          <p:nvPr>
            <p:ph type="subTitle" idx="1"/>
          </p:nvPr>
        </p:nvSpPr>
        <p:spPr/>
        <p:txBody>
          <a:bodyPr>
            <a:normAutofit lnSpcReduction="10000"/>
          </a:bodyPr>
          <a:lstStyle/>
          <a:p>
            <a:r>
              <a:rPr lang="tr-TR" dirty="0" smtClean="0"/>
              <a:t>Doç. Dr. Melahat DEMİRBİLEK</a:t>
            </a:r>
          </a:p>
          <a:p>
            <a:r>
              <a:rPr lang="tr-TR" dirty="0" smtClean="0"/>
              <a:t>Ankara Üniversitesi </a:t>
            </a:r>
          </a:p>
          <a:p>
            <a:r>
              <a:rPr lang="tr-TR" dirty="0" smtClean="0"/>
              <a:t>Sağlık Bilimleri Fakültesi</a:t>
            </a:r>
          </a:p>
          <a:p>
            <a:r>
              <a:rPr lang="tr-TR" dirty="0" smtClean="0"/>
              <a:t>Sosyal Hizmet Bölümü</a:t>
            </a:r>
          </a:p>
          <a:p>
            <a:endParaRPr lang="tr-TR" dirty="0"/>
          </a:p>
        </p:txBody>
      </p:sp>
    </p:spTree>
    <p:extLst>
      <p:ext uri="{BB962C8B-B14F-4D97-AF65-F5344CB8AC3E}">
        <p14:creationId xmlns:p14="http://schemas.microsoft.com/office/powerpoint/2010/main" xmlns="" val="2664911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endParaRPr lang="tr-TR" dirty="0" smtClean="0">
              <a:hlinkClick r:id="rId2"/>
            </a:endParaRPr>
          </a:p>
          <a:p>
            <a:r>
              <a:rPr lang="tr-TR" u="sng" dirty="0" smtClean="0">
                <a:hlinkClick r:id="rId2"/>
              </a:rPr>
              <a:t>Aker, A. </a:t>
            </a:r>
            <a:r>
              <a:rPr lang="tr-TR" u="sng" dirty="0" err="1" smtClean="0">
                <a:hlinkClick r:id="rId2"/>
              </a:rPr>
              <a:t>Taamer</a:t>
            </a:r>
            <a:r>
              <a:rPr lang="tr-TR" u="sng" dirty="0" smtClean="0">
                <a:hlinkClick r:id="rId2"/>
              </a:rPr>
              <a:t> (2012). </a:t>
            </a:r>
            <a:r>
              <a:rPr lang="tr-TR" dirty="0" smtClean="0"/>
              <a:t>Temel Sağlık Hizmetlerinde Ruhsal Travmaya Yaklaşım. Ankara: Türkiye Psikiyatri Derneği Genel Merkezi.</a:t>
            </a:r>
            <a:endParaRPr lang="tr-TR" u="sng" dirty="0" smtClean="0">
              <a:hlinkClick r:id="rId2"/>
            </a:endParaRPr>
          </a:p>
          <a:p>
            <a:r>
              <a:rPr lang="tr-TR" dirty="0" smtClean="0">
                <a:hlinkClick r:id="rId2"/>
              </a:rPr>
              <a:t>http://www.psikiyatri.org.tr/halka-yonelik/28/travma-sonrasi-stres-bozuklugu</a:t>
            </a:r>
            <a:r>
              <a:rPr lang="tr-TR" dirty="0" smtClean="0"/>
              <a:t> (Erişim: 06.12.2019).</a:t>
            </a:r>
            <a:endParaRPr lang="tr-TR" dirty="0"/>
          </a:p>
        </p:txBody>
      </p:sp>
    </p:spTree>
    <p:extLst>
      <p:ext uri="{BB962C8B-B14F-4D97-AF65-F5344CB8AC3E}">
        <p14:creationId xmlns:p14="http://schemas.microsoft.com/office/powerpoint/2010/main" xmlns="" val="868646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Ruhsal Travma Nedir?</a:t>
            </a:r>
            <a:endParaRPr lang="tr-TR" dirty="0"/>
          </a:p>
        </p:txBody>
      </p:sp>
      <p:sp>
        <p:nvSpPr>
          <p:cNvPr id="3" name="İçerik Yer Tutucusu 2"/>
          <p:cNvSpPr>
            <a:spLocks noGrp="1"/>
          </p:cNvSpPr>
          <p:nvPr>
            <p:ph idx="1"/>
          </p:nvPr>
        </p:nvSpPr>
        <p:spPr/>
        <p:txBody>
          <a:bodyPr>
            <a:normAutofit/>
          </a:bodyPr>
          <a:lstStyle/>
          <a:p>
            <a:r>
              <a:rPr lang="tr-TR" dirty="0"/>
              <a:t>Kişiyi aşırı korkutan, dehşet içinde bırakan, çaresizlik yaratan, çoğu kez olağandışı ve beklenmedik olayların </a:t>
            </a:r>
            <a:r>
              <a:rPr lang="tr-TR" dirty="0" smtClean="0"/>
              <a:t>yol açtığı </a:t>
            </a:r>
            <a:r>
              <a:rPr lang="tr-TR" dirty="0"/>
              <a:t>etkilere </a:t>
            </a:r>
            <a:r>
              <a:rPr lang="tr-TR" dirty="0" smtClean="0"/>
              <a:t>ruhsal travma denir.</a:t>
            </a:r>
          </a:p>
          <a:p>
            <a:r>
              <a:rPr lang="tr-TR" dirty="0" smtClean="0"/>
              <a:t>İnsan </a:t>
            </a:r>
            <a:r>
              <a:rPr lang="tr-TR" dirty="0"/>
              <a:t>hayatında sıkıntı ve üzüntü yaratan pek çok olay olur, ancak bunların tümü ruhsal travma yaratmaz.</a:t>
            </a:r>
          </a:p>
          <a:p>
            <a:r>
              <a:rPr lang="tr-TR" dirty="0" smtClean="0"/>
              <a:t>Olay; </a:t>
            </a:r>
            <a:r>
              <a:rPr lang="tr-TR" i="1" dirty="0" smtClean="0"/>
              <a:t>korku</a:t>
            </a:r>
            <a:r>
              <a:rPr lang="tr-TR" i="1" dirty="0"/>
              <a:t>, dehşet veya çaresizlik hissi yaratmışsa</a:t>
            </a:r>
            <a:r>
              <a:rPr lang="tr-TR" dirty="0"/>
              <a:t>, </a:t>
            </a:r>
            <a:endParaRPr lang="tr-TR" dirty="0" smtClean="0"/>
          </a:p>
          <a:p>
            <a:r>
              <a:rPr lang="tr-TR" dirty="0" smtClean="0"/>
              <a:t>Olayda; -</a:t>
            </a:r>
            <a:r>
              <a:rPr lang="tr-TR" i="1" dirty="0"/>
              <a:t>kişinin kendisinin veya yakınının ölüm veya yaralanma tehlikesi </a:t>
            </a:r>
            <a:r>
              <a:rPr lang="tr-TR" i="1" dirty="0" smtClean="0"/>
              <a:t>varsa </a:t>
            </a:r>
            <a:r>
              <a:rPr lang="tr-TR" dirty="0" smtClean="0"/>
              <a:t>ruhsal </a:t>
            </a:r>
            <a:r>
              <a:rPr lang="tr-TR" dirty="0"/>
              <a:t>travma olarak adlandırılır.</a:t>
            </a:r>
          </a:p>
          <a:p>
            <a:endParaRPr lang="tr-TR" dirty="0"/>
          </a:p>
        </p:txBody>
      </p:sp>
    </p:spTree>
    <p:extLst>
      <p:ext uri="{BB962C8B-B14F-4D97-AF65-F5344CB8AC3E}">
        <p14:creationId xmlns:p14="http://schemas.microsoft.com/office/powerpoint/2010/main" xmlns="" val="3796943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Travmaya Yol Açan Olaylar</a:t>
            </a:r>
            <a:endParaRPr lang="tr-TR" dirty="0"/>
          </a:p>
        </p:txBody>
      </p:sp>
      <p:sp>
        <p:nvSpPr>
          <p:cNvPr id="3" name="İçerik Yer Tutucusu 2"/>
          <p:cNvSpPr>
            <a:spLocks noGrp="1"/>
          </p:cNvSpPr>
          <p:nvPr>
            <p:ph idx="1"/>
          </p:nvPr>
        </p:nvSpPr>
        <p:spPr/>
        <p:txBody>
          <a:bodyPr>
            <a:normAutofit/>
          </a:bodyPr>
          <a:lstStyle/>
          <a:p>
            <a:r>
              <a:rPr lang="tr-TR" dirty="0"/>
              <a:t>Ruhsal travmaya yol açabilecek olayları çeşitli şekillerde sınıflamak mümkündür. En yaygın olarak kullanılan sınıflamalarda bu tür olaylar üç başlık altında toplanır; </a:t>
            </a:r>
            <a:endParaRPr lang="tr-TR" dirty="0" smtClean="0"/>
          </a:p>
          <a:p>
            <a:pPr marL="0" indent="0">
              <a:buNone/>
            </a:pPr>
            <a:endParaRPr lang="tr-TR" dirty="0"/>
          </a:p>
          <a:p>
            <a:r>
              <a:rPr lang="tr-TR" dirty="0"/>
              <a:t>i.       İnsan elinden kasıtlı olarak çıkan </a:t>
            </a:r>
            <a:r>
              <a:rPr lang="tr-TR" dirty="0" smtClean="0"/>
              <a:t>olaylar (savaş vb.),</a:t>
            </a:r>
            <a:endParaRPr lang="tr-TR" dirty="0"/>
          </a:p>
          <a:p>
            <a:r>
              <a:rPr lang="tr-TR" dirty="0"/>
              <a:t>ii.       </a:t>
            </a:r>
            <a:r>
              <a:rPr lang="tr-TR" dirty="0">
                <a:solidFill>
                  <a:srgbClr val="00B0F0"/>
                </a:solidFill>
              </a:rPr>
              <a:t>Doğal afetler </a:t>
            </a:r>
            <a:r>
              <a:rPr lang="tr-TR" dirty="0" smtClean="0"/>
              <a:t>(deprem, sel, yangın),</a:t>
            </a:r>
            <a:endParaRPr lang="tr-TR" dirty="0"/>
          </a:p>
          <a:p>
            <a:r>
              <a:rPr lang="tr-TR" dirty="0"/>
              <a:t>iii.      Kazalar</a:t>
            </a:r>
            <a:r>
              <a:rPr lang="tr-TR" dirty="0" smtClean="0"/>
              <a:t>.</a:t>
            </a:r>
          </a:p>
          <a:p>
            <a:endParaRPr lang="tr-TR" dirty="0"/>
          </a:p>
          <a:p>
            <a:pPr marL="0" indent="0">
              <a:buNone/>
            </a:pPr>
            <a:endParaRPr lang="tr-TR" dirty="0"/>
          </a:p>
        </p:txBody>
      </p:sp>
    </p:spTree>
    <p:extLst>
      <p:ext uri="{BB962C8B-B14F-4D97-AF65-F5344CB8AC3E}">
        <p14:creationId xmlns:p14="http://schemas.microsoft.com/office/powerpoint/2010/main" xmlns="" val="1760779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Travmaya karşı Verilen Tepkiler</a:t>
            </a:r>
            <a:endParaRPr lang="tr-TR" dirty="0"/>
          </a:p>
        </p:txBody>
      </p:sp>
      <p:sp>
        <p:nvSpPr>
          <p:cNvPr id="3" name="İçerik Yer Tutucusu 2"/>
          <p:cNvSpPr>
            <a:spLocks noGrp="1"/>
          </p:cNvSpPr>
          <p:nvPr>
            <p:ph idx="1"/>
          </p:nvPr>
        </p:nvSpPr>
        <p:spPr/>
        <p:txBody>
          <a:bodyPr/>
          <a:lstStyle/>
          <a:p>
            <a:r>
              <a:rPr lang="tr-TR" dirty="0" smtClean="0"/>
              <a:t>Ruhsal travma sonrası </a:t>
            </a:r>
            <a:r>
              <a:rPr lang="tr-TR" dirty="0"/>
              <a:t>verilen tepkiler </a:t>
            </a:r>
            <a:r>
              <a:rPr lang="tr-TR" dirty="0" smtClean="0"/>
              <a:t>genellikle;</a:t>
            </a:r>
          </a:p>
          <a:p>
            <a:r>
              <a:rPr lang="tr-TR" dirty="0" smtClean="0"/>
              <a:t> </a:t>
            </a:r>
            <a:r>
              <a:rPr lang="tr-TR" dirty="0" err="1" smtClean="0"/>
              <a:t>Dissosiyasyon</a:t>
            </a:r>
            <a:r>
              <a:rPr lang="tr-TR" dirty="0" smtClean="0"/>
              <a:t> </a:t>
            </a:r>
            <a:r>
              <a:rPr lang="tr-TR" dirty="0"/>
              <a:t>(yabancılaşma/</a:t>
            </a:r>
            <a:r>
              <a:rPr lang="tr-TR" dirty="0" err="1"/>
              <a:t>küntleşme</a:t>
            </a:r>
            <a:r>
              <a:rPr lang="tr-TR" dirty="0"/>
              <a:t>), </a:t>
            </a:r>
            <a:endParaRPr lang="tr-TR" dirty="0" smtClean="0"/>
          </a:p>
          <a:p>
            <a:r>
              <a:rPr lang="tr-TR" dirty="0"/>
              <a:t>Y</a:t>
            </a:r>
            <a:r>
              <a:rPr lang="tr-TR" dirty="0" smtClean="0"/>
              <a:t>eniden </a:t>
            </a:r>
            <a:r>
              <a:rPr lang="tr-TR" dirty="0"/>
              <a:t>yaşama (geriye dönüşler /</a:t>
            </a:r>
            <a:r>
              <a:rPr lang="tr-TR" dirty="0" err="1"/>
              <a:t>flashback</a:t>
            </a:r>
            <a:r>
              <a:rPr lang="tr-TR" dirty="0"/>
              <a:t>, kabuslar, zorlayıcı </a:t>
            </a:r>
            <a:r>
              <a:rPr lang="tr-TR" dirty="0" smtClean="0"/>
              <a:t>düşünceler,</a:t>
            </a:r>
          </a:p>
          <a:p>
            <a:r>
              <a:rPr lang="tr-TR" dirty="0" smtClean="0"/>
              <a:t> Artmış </a:t>
            </a:r>
            <a:r>
              <a:rPr lang="tr-TR" dirty="0"/>
              <a:t>uyarılma (uyku ve dikkat problemleri, aşırı irkilme, tetikte olma hali, sinirlilik) tepkileri ,</a:t>
            </a:r>
            <a:r>
              <a:rPr lang="tr-TR" dirty="0" smtClean="0"/>
              <a:t> </a:t>
            </a:r>
          </a:p>
          <a:p>
            <a:r>
              <a:rPr lang="tr-TR" dirty="0"/>
              <a:t>Ç</a:t>
            </a:r>
            <a:r>
              <a:rPr lang="tr-TR" dirty="0" smtClean="0"/>
              <a:t>ökkün duygu durumdur</a:t>
            </a:r>
            <a:r>
              <a:rPr lang="tr-TR" dirty="0"/>
              <a:t>.</a:t>
            </a:r>
          </a:p>
          <a:p>
            <a:endParaRPr lang="tr-TR" dirty="0"/>
          </a:p>
        </p:txBody>
      </p:sp>
    </p:spTree>
    <p:extLst>
      <p:ext uri="{BB962C8B-B14F-4D97-AF65-F5344CB8AC3E}">
        <p14:creationId xmlns:p14="http://schemas.microsoft.com/office/powerpoint/2010/main" xmlns="" val="619602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Ruhsal travmalardan sonra sık görülen rahatsızlıklardan biri depresyondur. Depresyonun en sık görülen belirtileri isteksizlik, halsizlik, moral bozukluğu, uyku ve iştah bozukluğu ve hayattan zevk alamamadır. Depresyon ruhsal travmadan sonra ilk kez ortaya çıkabileceği gibi, daha önce depresyon geçirmiş kişilerde depresyonun tekrarlaması şeklinde de görülebilir.</a:t>
            </a:r>
          </a:p>
        </p:txBody>
      </p:sp>
    </p:spTree>
    <p:extLst>
      <p:ext uri="{BB962C8B-B14F-4D97-AF65-F5344CB8AC3E}">
        <p14:creationId xmlns:p14="http://schemas.microsoft.com/office/powerpoint/2010/main" xmlns="" val="1176796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Travma sonrası stres hastalığında</a:t>
            </a:r>
            <a:br>
              <a:rPr lang="tr-TR" dirty="0" smtClean="0"/>
            </a:br>
            <a:endParaRPr lang="tr-TR" dirty="0"/>
          </a:p>
        </p:txBody>
      </p:sp>
      <p:sp>
        <p:nvSpPr>
          <p:cNvPr id="3" name="İçerik Yer Tutucusu 2"/>
          <p:cNvSpPr>
            <a:spLocks noGrp="1"/>
          </p:cNvSpPr>
          <p:nvPr>
            <p:ph idx="1"/>
          </p:nvPr>
        </p:nvSpPr>
        <p:spPr/>
        <p:txBody>
          <a:bodyPr>
            <a:normAutofit/>
          </a:bodyPr>
          <a:lstStyle/>
          <a:p>
            <a:r>
              <a:rPr lang="tr-TR" dirty="0" smtClean="0"/>
              <a:t>uykusuzluk</a:t>
            </a:r>
            <a:r>
              <a:rPr lang="tr-TR" dirty="0"/>
              <a:t>,</a:t>
            </a:r>
          </a:p>
          <a:p>
            <a:r>
              <a:rPr lang="tr-TR" dirty="0"/>
              <a:t>kabuslar,</a:t>
            </a:r>
          </a:p>
          <a:p>
            <a:r>
              <a:rPr lang="tr-TR" dirty="0"/>
              <a:t>olayla ilgili anıların rahatsız edici biçimde sık sık hatırlanması,</a:t>
            </a:r>
          </a:p>
          <a:p>
            <a:r>
              <a:rPr lang="tr-TR" dirty="0"/>
              <a:t>sürekli olarak olayın tekrarlanacağı korkusu ve bu nedenle diken üstünde hissetme,</a:t>
            </a:r>
          </a:p>
          <a:p>
            <a:r>
              <a:rPr lang="tr-TR" dirty="0"/>
              <a:t>kolay irkilme,</a:t>
            </a:r>
          </a:p>
          <a:p>
            <a:r>
              <a:rPr lang="tr-TR" dirty="0"/>
              <a:t>çabuk sinirlenme,</a:t>
            </a:r>
          </a:p>
          <a:p>
            <a:pPr marL="0" indent="0">
              <a:buNone/>
            </a:pPr>
            <a:endParaRPr lang="tr-TR" dirty="0"/>
          </a:p>
        </p:txBody>
      </p:sp>
    </p:spTree>
    <p:extLst>
      <p:ext uri="{BB962C8B-B14F-4D97-AF65-F5344CB8AC3E}">
        <p14:creationId xmlns:p14="http://schemas.microsoft.com/office/powerpoint/2010/main" xmlns="" val="2184342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gelecekle ilgili plan yapamama,</a:t>
            </a:r>
          </a:p>
          <a:p>
            <a:r>
              <a:rPr lang="tr-TR" dirty="0" smtClean="0"/>
              <a:t>yabancılaşma (başkaları beni veya yaşadıklarımı anlamıyor hissi),</a:t>
            </a:r>
          </a:p>
          <a:p>
            <a:r>
              <a:rPr lang="tr-TR" dirty="0" smtClean="0"/>
              <a:t>olayı hatırlatan durumlarda huzursuz olma ve bu durumlardan kaçınma görülür</a:t>
            </a:r>
          </a:p>
          <a:p>
            <a:endParaRPr lang="tr-TR" dirty="0" smtClean="0"/>
          </a:p>
          <a:p>
            <a:r>
              <a:rPr lang="tr-TR" dirty="0" smtClean="0"/>
              <a:t>Bu </a:t>
            </a:r>
            <a:r>
              <a:rPr lang="tr-TR" dirty="0"/>
              <a:t>belirtiler çoğu kişide travmayı izleyen günlerde görülür ve genellikle birkaç hafta içinde kendiliğinden düzelir, ancak bazı kişilerde aylarca, hatta yıllarca sürebilir.</a:t>
            </a:r>
          </a:p>
        </p:txBody>
      </p:sp>
    </p:spTree>
    <p:extLst>
      <p:ext uri="{BB962C8B-B14F-4D97-AF65-F5344CB8AC3E}">
        <p14:creationId xmlns:p14="http://schemas.microsoft.com/office/powerpoint/2010/main" xmlns="" val="625219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Travma Sonrası Stres </a:t>
            </a:r>
            <a:r>
              <a:rPr lang="tr-TR" b="1" dirty="0" smtClean="0"/>
              <a:t>Bozukluğu Belirtileri</a:t>
            </a:r>
            <a:endParaRPr lang="tr-TR" dirty="0"/>
          </a:p>
        </p:txBody>
      </p:sp>
      <p:sp>
        <p:nvSpPr>
          <p:cNvPr id="3" name="İçerik Yer Tutucusu 2"/>
          <p:cNvSpPr>
            <a:spLocks noGrp="1"/>
          </p:cNvSpPr>
          <p:nvPr>
            <p:ph idx="1"/>
          </p:nvPr>
        </p:nvSpPr>
        <p:spPr/>
        <p:txBody>
          <a:bodyPr/>
          <a:lstStyle/>
          <a:p>
            <a:r>
              <a:rPr lang="tr-TR" dirty="0" err="1" smtClean="0"/>
              <a:t>Travmatik</a:t>
            </a:r>
            <a:r>
              <a:rPr lang="tr-TR" dirty="0" smtClean="0"/>
              <a:t> olayı yeniden </a:t>
            </a:r>
            <a:r>
              <a:rPr lang="tr-TR" dirty="0"/>
              <a:t>yaşama (hatırlama</a:t>
            </a:r>
            <a:r>
              <a:rPr lang="tr-TR" dirty="0" smtClean="0"/>
              <a:t>)</a:t>
            </a:r>
          </a:p>
          <a:p>
            <a:r>
              <a:rPr lang="tr-TR" dirty="0" smtClean="0"/>
              <a:t>Travmaya eşlik etmiş uyaranlardan Kaçınma</a:t>
            </a:r>
          </a:p>
          <a:p>
            <a:r>
              <a:rPr lang="tr-TR" dirty="0"/>
              <a:t>Aşırı uyarılma</a:t>
            </a:r>
          </a:p>
        </p:txBody>
      </p:sp>
    </p:spTree>
    <p:extLst>
      <p:ext uri="{BB962C8B-B14F-4D97-AF65-F5344CB8AC3E}">
        <p14:creationId xmlns:p14="http://schemas.microsoft.com/office/powerpoint/2010/main" xmlns="" val="3010448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Tedavi</a:t>
            </a:r>
            <a:endParaRPr lang="tr-TR" dirty="0"/>
          </a:p>
        </p:txBody>
      </p:sp>
      <p:sp>
        <p:nvSpPr>
          <p:cNvPr id="3" name="İçerik Yer Tutucusu 2"/>
          <p:cNvSpPr>
            <a:spLocks noGrp="1"/>
          </p:cNvSpPr>
          <p:nvPr>
            <p:ph idx="1"/>
          </p:nvPr>
        </p:nvSpPr>
        <p:spPr/>
        <p:txBody>
          <a:bodyPr/>
          <a:lstStyle/>
          <a:p>
            <a:r>
              <a:rPr lang="tr-TR" dirty="0"/>
              <a:t>Travma sonrası stres </a:t>
            </a:r>
            <a:r>
              <a:rPr lang="tr-TR" dirty="0" smtClean="0"/>
              <a:t>bozukluğunun tedavisinde </a:t>
            </a:r>
            <a:r>
              <a:rPr lang="tr-TR" dirty="0"/>
              <a:t>hem </a:t>
            </a:r>
            <a:r>
              <a:rPr lang="tr-TR" dirty="0" smtClean="0"/>
              <a:t>ilaçları hem </a:t>
            </a:r>
            <a:r>
              <a:rPr lang="tr-TR" dirty="0"/>
              <a:t>de psikolojik </a:t>
            </a:r>
            <a:r>
              <a:rPr lang="tr-TR" dirty="0" smtClean="0"/>
              <a:t>yardımlar etkilidir.</a:t>
            </a:r>
            <a:endParaRPr lang="tr-TR" dirty="0"/>
          </a:p>
        </p:txBody>
      </p:sp>
    </p:spTree>
    <p:extLst>
      <p:ext uri="{BB962C8B-B14F-4D97-AF65-F5344CB8AC3E}">
        <p14:creationId xmlns:p14="http://schemas.microsoft.com/office/powerpoint/2010/main" xmlns="" val="43870001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351</Words>
  <Application>Microsoft Office PowerPoint</Application>
  <PresentationFormat>Özel</PresentationFormat>
  <Paragraphs>45</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Office Teması</vt:lpstr>
      <vt:lpstr>SHB335 Afetlerde Psikososyal Destek Hizmetleri Travma Sonrası Stres Bozukluğu</vt:lpstr>
      <vt:lpstr>Ruhsal Travma Nedir?</vt:lpstr>
      <vt:lpstr>Travmaya Yol Açan Olaylar</vt:lpstr>
      <vt:lpstr>Travmaya karşı Verilen Tepkiler</vt:lpstr>
      <vt:lpstr>Slayt 5</vt:lpstr>
      <vt:lpstr>Travma sonrası stres hastalığında </vt:lpstr>
      <vt:lpstr>Slayt 7</vt:lpstr>
      <vt:lpstr>Travma Sonrası Stres Bozukluğu Belirtileri</vt:lpstr>
      <vt:lpstr>Tedavi</vt:lpstr>
      <vt:lpstr>Kaynak</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 313 AFETLERDE SOSYAL HİZMET</dc:title>
  <dc:creator>Melahat</dc:creator>
  <cp:lastModifiedBy>Author</cp:lastModifiedBy>
  <cp:revision>6</cp:revision>
  <dcterms:created xsi:type="dcterms:W3CDTF">2019-12-06T08:49:24Z</dcterms:created>
  <dcterms:modified xsi:type="dcterms:W3CDTF">2020-12-28T10:43:44Z</dcterms:modified>
</cp:coreProperties>
</file>