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62" r:id="rId8"/>
    <p:sldId id="263" r:id="rId9"/>
    <p:sldId id="258" r:id="rId10"/>
    <p:sldId id="265" r:id="rId11"/>
    <p:sldId id="268" r:id="rId12"/>
    <p:sldId id="267" r:id="rId13"/>
    <p:sldId id="266" r:id="rId14"/>
    <p:sldId id="270" r:id="rId15"/>
    <p:sldId id="271" r:id="rId16"/>
    <p:sldId id="272" r:id="rId17"/>
    <p:sldId id="274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B26E-ACDD-4ACE-9EA4-6FC0CB0D38D2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ED79-1A46-4E5D-8364-E3BE85EC4B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B26E-ACDD-4ACE-9EA4-6FC0CB0D38D2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ED79-1A46-4E5D-8364-E3BE85EC4B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B26E-ACDD-4ACE-9EA4-6FC0CB0D38D2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ED79-1A46-4E5D-8364-E3BE85EC4B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B26E-ACDD-4ACE-9EA4-6FC0CB0D38D2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ED79-1A46-4E5D-8364-E3BE85EC4B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B26E-ACDD-4ACE-9EA4-6FC0CB0D38D2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ED79-1A46-4E5D-8364-E3BE85EC4B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B26E-ACDD-4ACE-9EA4-6FC0CB0D38D2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ED79-1A46-4E5D-8364-E3BE85EC4B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B26E-ACDD-4ACE-9EA4-6FC0CB0D38D2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ED79-1A46-4E5D-8364-E3BE85EC4B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B26E-ACDD-4ACE-9EA4-6FC0CB0D38D2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ED79-1A46-4E5D-8364-E3BE85EC4B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B26E-ACDD-4ACE-9EA4-6FC0CB0D38D2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ED79-1A46-4E5D-8364-E3BE85EC4B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B26E-ACDD-4ACE-9EA4-6FC0CB0D38D2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ED79-1A46-4E5D-8364-E3BE85EC4B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B26E-ACDD-4ACE-9EA4-6FC0CB0D38D2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ED79-1A46-4E5D-8364-E3BE85EC4B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7B26E-ACDD-4ACE-9EA4-6FC0CB0D38D2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1ED79-1A46-4E5D-8364-E3BE85EC4B2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Hastalıkda</a:t>
            </a:r>
            <a:r>
              <a:rPr lang="tr-TR" dirty="0" smtClean="0"/>
              <a:t> Serbest Radikalin önemi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1. </a:t>
            </a:r>
            <a:r>
              <a:rPr lang="tr-TR" b="1" dirty="0" err="1"/>
              <a:t>Glukozun</a:t>
            </a:r>
            <a:r>
              <a:rPr lang="tr-TR" b="1" dirty="0"/>
              <a:t> Oto-</a:t>
            </a:r>
            <a:r>
              <a:rPr lang="tr-TR" b="1" dirty="0" err="1"/>
              <a:t>oksidasyonu</a:t>
            </a:r>
            <a:r>
              <a:rPr lang="tr-TR" b="1" dirty="0"/>
              <a:t> ve </a:t>
            </a:r>
            <a:r>
              <a:rPr lang="tr-TR" b="1" dirty="0" err="1"/>
              <a:t>Süperoksit</a:t>
            </a:r>
            <a:endParaRPr lang="tr-TR" dirty="0"/>
          </a:p>
          <a:p>
            <a:r>
              <a:rPr lang="tr-TR" b="1" dirty="0"/>
              <a:t>Üretimi</a:t>
            </a:r>
            <a:endParaRPr lang="tr-TR" dirty="0"/>
          </a:p>
          <a:p>
            <a:r>
              <a:rPr lang="tr-TR" dirty="0"/>
              <a:t>Bir geçiş elementinin varlığında </a:t>
            </a:r>
            <a:r>
              <a:rPr lang="tr-TR" dirty="0" err="1"/>
              <a:t>glukoz</a:t>
            </a:r>
            <a:r>
              <a:rPr lang="tr-TR" dirty="0"/>
              <a:t>, reaktif </a:t>
            </a:r>
            <a:r>
              <a:rPr lang="tr-TR" dirty="0" err="1"/>
              <a:t>ketoaldehitlere</a:t>
            </a:r>
            <a:r>
              <a:rPr lang="tr-TR" dirty="0"/>
              <a:t> ve </a:t>
            </a:r>
            <a:r>
              <a:rPr lang="tr-TR" dirty="0" err="1"/>
              <a:t>süperoksit</a:t>
            </a:r>
            <a:r>
              <a:rPr lang="tr-TR" dirty="0"/>
              <a:t> anyonuna çevrilir. Reaksiyonlar zinciri, </a:t>
            </a:r>
            <a:r>
              <a:rPr lang="tr-TR" dirty="0" err="1"/>
              <a:t>superoksit</a:t>
            </a:r>
            <a:r>
              <a:rPr lang="tr-TR" dirty="0"/>
              <a:t> radikalinin hidrojen peroksit üzerinden son derece reaktif olan hidroksil radikali oluşturması ile sonuçlanır.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214290"/>
            <a:ext cx="8229600" cy="6643710"/>
          </a:xfrm>
        </p:spPr>
        <p:txBody>
          <a:bodyPr>
            <a:normAutofit/>
          </a:bodyPr>
          <a:lstStyle/>
          <a:p>
            <a:r>
              <a:rPr lang="tr-TR" b="1" dirty="0" smtClean="0"/>
              <a:t>2. Proteinlerin </a:t>
            </a:r>
            <a:r>
              <a:rPr lang="tr-TR" b="1" dirty="0" err="1"/>
              <a:t>Glikasyonu</a:t>
            </a:r>
            <a:r>
              <a:rPr lang="tr-TR" b="1" dirty="0"/>
              <a:t> ve AGE (ilerlemiş</a:t>
            </a:r>
            <a:endParaRPr lang="tr-TR" dirty="0"/>
          </a:p>
          <a:p>
            <a:r>
              <a:rPr lang="tr-TR" b="1" dirty="0" err="1"/>
              <a:t>glikasyon</a:t>
            </a:r>
            <a:r>
              <a:rPr lang="tr-TR" b="1" dirty="0"/>
              <a:t> son ürünleri) </a:t>
            </a:r>
            <a:r>
              <a:rPr lang="tr-TR" b="1" dirty="0" smtClean="0"/>
              <a:t>Oluşumu</a:t>
            </a:r>
          </a:p>
          <a:p>
            <a:r>
              <a:rPr lang="tr-TR" dirty="0"/>
              <a:t>Proteinler yüksek </a:t>
            </a:r>
            <a:r>
              <a:rPr lang="tr-TR" dirty="0" err="1"/>
              <a:t>glukoz</a:t>
            </a:r>
            <a:r>
              <a:rPr lang="tr-TR" dirty="0"/>
              <a:t> konsantrasyonları ile karşılaştıklarında, </a:t>
            </a:r>
            <a:r>
              <a:rPr lang="tr-TR" dirty="0" err="1"/>
              <a:t>glukoz</a:t>
            </a:r>
            <a:r>
              <a:rPr lang="tr-TR" dirty="0"/>
              <a:t> bir enzimin aracılığına gereksinim duymadan proteine bağlanarak kontrolsüz </a:t>
            </a:r>
            <a:r>
              <a:rPr lang="tr-TR" dirty="0" err="1"/>
              <a:t>glikasyon</a:t>
            </a:r>
            <a:r>
              <a:rPr lang="tr-TR" dirty="0"/>
              <a:t> reaksiyonlarına neden olur.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6000792"/>
          </a:xfrm>
        </p:spPr>
        <p:txBody>
          <a:bodyPr>
            <a:normAutofit/>
          </a:bodyPr>
          <a:lstStyle/>
          <a:p>
            <a:r>
              <a:rPr lang="tr-TR" dirty="0" err="1" smtClean="0"/>
              <a:t>Glikasyona</a:t>
            </a:r>
            <a:r>
              <a:rPr lang="tr-TR" dirty="0" smtClean="0"/>
              <a:t> uğramış protein, moleküler oksijene bir elektron vererek serbest oksijen</a:t>
            </a:r>
          </a:p>
          <a:p>
            <a:r>
              <a:rPr lang="tr-TR" dirty="0" smtClean="0"/>
              <a:t>radikali oluşumuna neden olur . </a:t>
            </a:r>
            <a:r>
              <a:rPr lang="tr-TR" dirty="0" err="1" smtClean="0"/>
              <a:t>Glukoz</a:t>
            </a:r>
            <a:r>
              <a:rPr lang="tr-TR" dirty="0" smtClean="0"/>
              <a:t> ve proteinlerin amino grupları arasında kendiliğinden gelişen</a:t>
            </a:r>
          </a:p>
          <a:p>
            <a:r>
              <a:rPr lang="tr-TR" dirty="0" err="1" smtClean="0"/>
              <a:t>enzimatik</a:t>
            </a:r>
            <a:r>
              <a:rPr lang="tr-TR" dirty="0" smtClean="0"/>
              <a:t> olmayan </a:t>
            </a:r>
            <a:r>
              <a:rPr lang="tr-TR" dirty="0" err="1" smtClean="0"/>
              <a:t>glikasyon</a:t>
            </a:r>
            <a:r>
              <a:rPr lang="tr-TR" dirty="0" smtClean="0"/>
              <a:t> reaksiyonları yoluyla önce </a:t>
            </a:r>
            <a:r>
              <a:rPr lang="tr-TR" dirty="0" err="1" smtClean="0"/>
              <a:t>Shiff</a:t>
            </a:r>
            <a:r>
              <a:rPr lang="tr-TR" dirty="0" smtClean="0"/>
              <a:t> bazları, sonrasında daha stabil olan </a:t>
            </a:r>
            <a:r>
              <a:rPr lang="tr-TR" dirty="0" err="1" smtClean="0"/>
              <a:t>Amadori</a:t>
            </a:r>
            <a:r>
              <a:rPr lang="tr-TR" dirty="0" smtClean="0"/>
              <a:t> ürünleri oluşur. </a:t>
            </a:r>
            <a:r>
              <a:rPr lang="tr-TR" dirty="0" err="1" smtClean="0"/>
              <a:t>Amadori</a:t>
            </a:r>
            <a:r>
              <a:rPr lang="tr-TR" dirty="0" smtClean="0"/>
              <a:t> ürünlerinin oluşumundan sonra ileri </a:t>
            </a:r>
            <a:r>
              <a:rPr lang="tr-TR" dirty="0" err="1" smtClean="0"/>
              <a:t>glikasyon</a:t>
            </a:r>
            <a:r>
              <a:rPr lang="tr-TR" dirty="0" smtClean="0"/>
              <a:t> son ürünleri (AGE) meydana gelir.</a:t>
            </a:r>
          </a:p>
          <a:p>
            <a:r>
              <a:rPr lang="tr-TR" dirty="0" smtClean="0"/>
              <a:t>AGE </a:t>
            </a:r>
            <a:r>
              <a:rPr lang="tr-TR" dirty="0" err="1" smtClean="0"/>
              <a:t>ler</a:t>
            </a:r>
            <a:r>
              <a:rPr lang="tr-TR" dirty="0" smtClean="0"/>
              <a:t> </a:t>
            </a:r>
            <a:r>
              <a:rPr lang="tr-TR" dirty="0" err="1" smtClean="0"/>
              <a:t>toksiktir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 smtClean="0"/>
              <a:t>3. </a:t>
            </a:r>
            <a:r>
              <a:rPr lang="tr-TR" b="1" dirty="0" err="1"/>
              <a:t>Poliol</a:t>
            </a:r>
            <a:r>
              <a:rPr lang="tr-TR" b="1" dirty="0"/>
              <a:t> Yol</a:t>
            </a:r>
            <a:endParaRPr lang="tr-TR" dirty="0"/>
          </a:p>
          <a:p>
            <a:r>
              <a:rPr lang="tr-TR" dirty="0"/>
              <a:t>Yüksek </a:t>
            </a:r>
            <a:r>
              <a:rPr lang="tr-TR" dirty="0" err="1"/>
              <a:t>glukoz</a:t>
            </a:r>
            <a:r>
              <a:rPr lang="tr-TR" dirty="0"/>
              <a:t> konsantrasyonu, </a:t>
            </a:r>
            <a:r>
              <a:rPr lang="tr-TR" dirty="0" err="1"/>
              <a:t>poliol</a:t>
            </a:r>
            <a:r>
              <a:rPr lang="tr-TR" dirty="0"/>
              <a:t> yolu ile </a:t>
            </a:r>
            <a:r>
              <a:rPr lang="tr-TR" dirty="0" err="1"/>
              <a:t>sorbitol</a:t>
            </a:r>
            <a:r>
              <a:rPr lang="tr-TR" dirty="0"/>
              <a:t> üretimine neden olur. Bu yoldaki </a:t>
            </a:r>
            <a:r>
              <a:rPr lang="tr-TR" dirty="0" err="1"/>
              <a:t>aldoz</a:t>
            </a:r>
            <a:r>
              <a:rPr lang="tr-TR" dirty="0"/>
              <a:t> </a:t>
            </a:r>
            <a:r>
              <a:rPr lang="tr-TR" dirty="0" err="1"/>
              <a:t>redüktaz</a:t>
            </a:r>
            <a:r>
              <a:rPr lang="tr-TR" dirty="0"/>
              <a:t> enzim aktivitesi için NADPH kullanıldığından hücre içi  NADPH tüketilir. Okside </a:t>
            </a:r>
            <a:r>
              <a:rPr lang="tr-TR" dirty="0" err="1"/>
              <a:t>glutatyonun</a:t>
            </a:r>
            <a:r>
              <a:rPr lang="tr-TR" dirty="0"/>
              <a:t> </a:t>
            </a:r>
            <a:r>
              <a:rPr lang="tr-TR" dirty="0" err="1"/>
              <a:t>redükte</a:t>
            </a:r>
            <a:r>
              <a:rPr lang="tr-TR" dirty="0"/>
              <a:t> forma çevrilebilmesi ve nitrik oksit (NO) sentezi için NADPH gereklidir.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nedenle </a:t>
            </a:r>
            <a:r>
              <a:rPr lang="tr-TR" dirty="0" err="1"/>
              <a:t>sorbitol</a:t>
            </a:r>
            <a:r>
              <a:rPr lang="tr-TR" dirty="0"/>
              <a:t> yolunun aktif olması ve sonuçta </a:t>
            </a:r>
            <a:r>
              <a:rPr lang="tr-TR" dirty="0" err="1"/>
              <a:t>NADPH’ın</a:t>
            </a:r>
            <a:r>
              <a:rPr lang="tr-TR" dirty="0"/>
              <a:t> yokluğu hücrenin antioksidan kapasitesinin sınırlanması anlamına gelmektedir .</a:t>
            </a:r>
            <a:r>
              <a:rPr lang="tr-TR" dirty="0" err="1"/>
              <a:t>Redükte</a:t>
            </a:r>
            <a:r>
              <a:rPr lang="tr-TR" dirty="0"/>
              <a:t> </a:t>
            </a:r>
            <a:r>
              <a:rPr lang="tr-TR" dirty="0" err="1"/>
              <a:t>glutatyonun</a:t>
            </a:r>
            <a:r>
              <a:rPr lang="tr-TR" dirty="0"/>
              <a:t> ve </a:t>
            </a:r>
            <a:r>
              <a:rPr lang="tr-TR" dirty="0" err="1"/>
              <a:t>vazodilatasyonda</a:t>
            </a:r>
            <a:r>
              <a:rPr lang="tr-TR" dirty="0"/>
              <a:t> görev yapan NO sentezinin azalması </a:t>
            </a:r>
            <a:r>
              <a:rPr lang="tr-TR" dirty="0" err="1"/>
              <a:t>diabetin</a:t>
            </a:r>
            <a:r>
              <a:rPr lang="tr-TR" dirty="0"/>
              <a:t> </a:t>
            </a:r>
            <a:r>
              <a:rPr lang="tr-TR" dirty="0" err="1"/>
              <a:t>vasküler</a:t>
            </a:r>
            <a:r>
              <a:rPr lang="tr-TR" dirty="0"/>
              <a:t> komplikasyonlarının ortaya çıkışında rol oynar.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Ateroskleroz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017565"/>
            <a:ext cx="8229600" cy="5840435"/>
          </a:xfrm>
        </p:spPr>
        <p:txBody>
          <a:bodyPr>
            <a:normAutofit fontScale="85000" lnSpcReduction="10000"/>
          </a:bodyPr>
          <a:lstStyle/>
          <a:p>
            <a:r>
              <a:rPr lang="tr-TR" dirty="0" err="1" smtClean="0"/>
              <a:t>Vasküler</a:t>
            </a:r>
            <a:r>
              <a:rPr lang="tr-TR" dirty="0" smtClean="0"/>
              <a:t> </a:t>
            </a:r>
            <a:r>
              <a:rPr lang="tr-TR" dirty="0" err="1"/>
              <a:t>endotele</a:t>
            </a:r>
            <a:r>
              <a:rPr lang="tr-TR" dirty="0"/>
              <a:t> hasarla başlar. Hasar yapan olaylar: mekanik hasar, </a:t>
            </a:r>
            <a:r>
              <a:rPr lang="tr-TR" dirty="0" err="1"/>
              <a:t>viral</a:t>
            </a:r>
            <a:r>
              <a:rPr lang="tr-TR" dirty="0"/>
              <a:t> </a:t>
            </a:r>
            <a:r>
              <a:rPr lang="tr-TR" dirty="0" err="1"/>
              <a:t>enfekjsiyonlar</a:t>
            </a:r>
            <a:r>
              <a:rPr lang="tr-TR" dirty="0"/>
              <a:t> ( </a:t>
            </a:r>
            <a:r>
              <a:rPr lang="tr-TR" dirty="0" err="1"/>
              <a:t>herpes</a:t>
            </a:r>
            <a:r>
              <a:rPr lang="tr-TR" dirty="0"/>
              <a:t> virüsü ve </a:t>
            </a:r>
            <a:r>
              <a:rPr lang="tr-TR" dirty="0" err="1"/>
              <a:t>sitomegalovirüs</a:t>
            </a:r>
            <a:r>
              <a:rPr lang="tr-TR" dirty="0"/>
              <a:t>) ve kandan-doğan </a:t>
            </a:r>
            <a:r>
              <a:rPr lang="tr-TR" dirty="0" err="1"/>
              <a:t>topksinlere</a:t>
            </a:r>
            <a:r>
              <a:rPr lang="tr-TR" dirty="0"/>
              <a:t> </a:t>
            </a:r>
            <a:r>
              <a:rPr lang="tr-TR" dirty="0" err="1"/>
              <a:t>maruziyet</a:t>
            </a:r>
            <a:r>
              <a:rPr lang="tr-TR" dirty="0"/>
              <a:t>, </a:t>
            </a:r>
            <a:r>
              <a:rPr lang="tr-TR" dirty="0" err="1"/>
              <a:t>glukoz</a:t>
            </a:r>
            <a:r>
              <a:rPr lang="tr-TR" dirty="0"/>
              <a:t> ve </a:t>
            </a:r>
            <a:r>
              <a:rPr lang="tr-TR" dirty="0" err="1"/>
              <a:t>homosistein</a:t>
            </a:r>
            <a:r>
              <a:rPr lang="tr-TR" dirty="0"/>
              <a:t> gibi normal </a:t>
            </a:r>
            <a:r>
              <a:rPr lang="tr-TR" dirty="0" err="1"/>
              <a:t>metabolitlerin</a:t>
            </a:r>
            <a:r>
              <a:rPr lang="tr-TR" dirty="0"/>
              <a:t> artmış düzeyleri ve </a:t>
            </a:r>
            <a:r>
              <a:rPr lang="tr-TR" dirty="0" err="1"/>
              <a:t>ksenobiyotikler</a:t>
            </a:r>
            <a:r>
              <a:rPr lang="tr-TR" dirty="0"/>
              <a:t>.</a:t>
            </a:r>
          </a:p>
          <a:p>
            <a:r>
              <a:rPr lang="tr-TR" dirty="0"/>
              <a:t> </a:t>
            </a:r>
          </a:p>
          <a:p>
            <a:r>
              <a:rPr lang="tr-TR" dirty="0" err="1"/>
              <a:t>Endotel</a:t>
            </a:r>
            <a:r>
              <a:rPr lang="tr-TR" dirty="0"/>
              <a:t> hasarı yaralanmasını takiben, dolaşımdan </a:t>
            </a:r>
            <a:r>
              <a:rPr lang="tr-TR" dirty="0" err="1"/>
              <a:t>monositler</a:t>
            </a:r>
            <a:r>
              <a:rPr lang="tr-TR" dirty="0"/>
              <a:t> ilişir ve damar duvarına girerek </a:t>
            </a:r>
            <a:r>
              <a:rPr lang="tr-TR" dirty="0" err="1"/>
              <a:t>makrofajlara</a:t>
            </a:r>
            <a:r>
              <a:rPr lang="tr-TR" dirty="0"/>
              <a:t> gelişirler.</a:t>
            </a:r>
          </a:p>
          <a:p>
            <a:r>
              <a:rPr lang="tr-TR" dirty="0"/>
              <a:t>Aktive </a:t>
            </a:r>
            <a:r>
              <a:rPr lang="tr-TR" dirty="0" err="1"/>
              <a:t>monosit</a:t>
            </a:r>
            <a:r>
              <a:rPr lang="tr-TR" dirty="0"/>
              <a:t> ve </a:t>
            </a:r>
            <a:r>
              <a:rPr lang="tr-TR" dirty="0" err="1"/>
              <a:t>makrofajlar</a:t>
            </a:r>
            <a:r>
              <a:rPr lang="tr-TR" dirty="0"/>
              <a:t>  O</a:t>
            </a:r>
            <a:r>
              <a:rPr lang="tr-TR" baseline="-25000" dirty="0"/>
              <a:t>2</a:t>
            </a:r>
            <a:r>
              <a:rPr lang="tr-TR" b="1" baseline="30000" dirty="0"/>
              <a:t>.-</a:t>
            </a:r>
            <a:r>
              <a:rPr lang="tr-TR" dirty="0"/>
              <a:t>, H</a:t>
            </a:r>
            <a:r>
              <a:rPr lang="tr-TR" baseline="-25000" dirty="0"/>
              <a:t>2</a:t>
            </a:r>
            <a:r>
              <a:rPr lang="tr-TR" dirty="0"/>
              <a:t>O</a:t>
            </a:r>
            <a:r>
              <a:rPr lang="tr-TR" baseline="-25000" dirty="0"/>
              <a:t>2</a:t>
            </a:r>
            <a:r>
              <a:rPr lang="tr-TR" dirty="0"/>
              <a:t>, </a:t>
            </a:r>
            <a:r>
              <a:rPr lang="tr-TR" dirty="0" err="1"/>
              <a:t>hidrolitik</a:t>
            </a:r>
            <a:r>
              <a:rPr lang="tr-TR" dirty="0"/>
              <a:t> enzimler ve olasılıkla NO</a:t>
            </a:r>
            <a:r>
              <a:rPr lang="tr-TR" b="1" baseline="30000" dirty="0"/>
              <a:t>. </a:t>
            </a:r>
            <a:r>
              <a:rPr lang="tr-TR" dirty="0"/>
              <a:t>salgılayarak komşu hücreleri yaralayabilirler. </a:t>
            </a:r>
            <a:r>
              <a:rPr lang="tr-TR" dirty="0" err="1" smtClean="0"/>
              <a:t>Endotelin</a:t>
            </a:r>
            <a:r>
              <a:rPr lang="tr-TR" b="1" baseline="30000" dirty="0" smtClean="0"/>
              <a:t> </a:t>
            </a:r>
            <a:r>
              <a:rPr lang="tr-TR" dirty="0"/>
              <a:t>O</a:t>
            </a:r>
            <a:r>
              <a:rPr lang="tr-TR" baseline="-25000" dirty="0"/>
              <a:t>2</a:t>
            </a:r>
            <a:r>
              <a:rPr lang="tr-TR" b="1" baseline="30000" dirty="0"/>
              <a:t>.-</a:t>
            </a:r>
            <a:r>
              <a:rPr lang="tr-TR" dirty="0"/>
              <a:t> üretimi hasarla artabilir. Bu da NO</a:t>
            </a:r>
            <a:r>
              <a:rPr lang="tr-TR" b="1" baseline="30000" dirty="0"/>
              <a:t>.</a:t>
            </a:r>
            <a:r>
              <a:rPr lang="tr-TR" dirty="0"/>
              <a:t> ile ONOO- vermek üzere reaksiyona girebilir.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Aterosklerozda</a:t>
            </a:r>
            <a:r>
              <a:rPr lang="tr-TR" dirty="0"/>
              <a:t> ROT/RNT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tr-TR" dirty="0" err="1"/>
              <a:t>Homosistein</a:t>
            </a:r>
            <a:r>
              <a:rPr lang="tr-TR" dirty="0"/>
              <a:t> </a:t>
            </a:r>
            <a:r>
              <a:rPr lang="tr-TR" dirty="0" err="1"/>
              <a:t>vasküler</a:t>
            </a:r>
            <a:r>
              <a:rPr lang="tr-TR" dirty="0"/>
              <a:t> </a:t>
            </a:r>
            <a:r>
              <a:rPr lang="tr-TR" dirty="0" err="1"/>
              <a:t>endotelde</a:t>
            </a:r>
            <a:r>
              <a:rPr lang="tr-TR" dirty="0"/>
              <a:t> </a:t>
            </a:r>
            <a:r>
              <a:rPr lang="tr-TR" dirty="0" err="1"/>
              <a:t>toksistesinin</a:t>
            </a:r>
            <a:r>
              <a:rPr lang="tr-TR" dirty="0"/>
              <a:t> mekanizması tam anlaşılmamakla beraber geçiş metal iyonları varlığında O</a:t>
            </a:r>
            <a:r>
              <a:rPr lang="tr-TR" baseline="-25000" dirty="0"/>
              <a:t>2</a:t>
            </a:r>
            <a:r>
              <a:rPr lang="tr-TR" b="1" baseline="30000" dirty="0"/>
              <a:t>.-</a:t>
            </a:r>
            <a:r>
              <a:rPr lang="tr-TR" dirty="0"/>
              <a:t>, </a:t>
            </a:r>
            <a:r>
              <a:rPr lang="tr-TR" b="1" baseline="30000" dirty="0"/>
              <a:t>.</a:t>
            </a:r>
            <a:r>
              <a:rPr lang="tr-TR" dirty="0"/>
              <a:t>OH, H</a:t>
            </a:r>
            <a:r>
              <a:rPr lang="tr-TR" baseline="-25000" dirty="0"/>
              <a:t>2</a:t>
            </a:r>
            <a:r>
              <a:rPr lang="tr-TR" dirty="0"/>
              <a:t>O</a:t>
            </a:r>
            <a:r>
              <a:rPr lang="tr-TR" baseline="-25000" dirty="0"/>
              <a:t>2</a:t>
            </a:r>
            <a:r>
              <a:rPr lang="tr-TR" dirty="0"/>
              <a:t> ve kükürt radikalleri vermek üzere oksitlenebilir.</a:t>
            </a:r>
          </a:p>
          <a:p>
            <a:pPr lvl="0"/>
            <a:r>
              <a:rPr lang="tr-TR" dirty="0"/>
              <a:t> </a:t>
            </a:r>
            <a:r>
              <a:rPr lang="tr-TR" dirty="0" err="1"/>
              <a:t>Makrofaj</a:t>
            </a:r>
            <a:r>
              <a:rPr lang="tr-TR" dirty="0"/>
              <a:t> ya da </a:t>
            </a:r>
            <a:r>
              <a:rPr lang="tr-TR" dirty="0" err="1"/>
              <a:t>prekürsörlerinin</a:t>
            </a:r>
            <a:r>
              <a:rPr lang="tr-TR" dirty="0"/>
              <a:t> damar duvarında ROS/RNS üretmek üzere aktivasyonları komşu hücreleri yaralayabilir ve daha fazla </a:t>
            </a:r>
            <a:r>
              <a:rPr lang="tr-TR" dirty="0" err="1"/>
              <a:t>endoteliyal</a:t>
            </a:r>
            <a:r>
              <a:rPr lang="tr-TR" dirty="0"/>
              <a:t> hasar neden </a:t>
            </a:r>
            <a:r>
              <a:rPr lang="tr-TR" dirty="0" smtClean="0"/>
              <a:t>olabilir,  </a:t>
            </a:r>
            <a:r>
              <a:rPr lang="tr-TR" dirty="0"/>
              <a:t>hasarlı </a:t>
            </a:r>
            <a:r>
              <a:rPr lang="tr-TR" dirty="0" err="1"/>
              <a:t>endotel</a:t>
            </a:r>
            <a:r>
              <a:rPr lang="tr-TR" dirty="0"/>
              <a:t> hücreleri daha fazla damar duvarı içine LDL  girmesine izin verir.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ROS/RNS </a:t>
            </a:r>
            <a:r>
              <a:rPr lang="tr-TR" dirty="0" err="1"/>
              <a:t>makrofajlar</a:t>
            </a:r>
            <a:r>
              <a:rPr lang="tr-TR" dirty="0"/>
              <a:t> tarafından salınan </a:t>
            </a:r>
            <a:r>
              <a:rPr lang="tr-TR" dirty="0" err="1"/>
              <a:t>matriks</a:t>
            </a:r>
            <a:r>
              <a:rPr lang="tr-TR" dirty="0"/>
              <a:t> </a:t>
            </a:r>
            <a:r>
              <a:rPr lang="tr-TR" dirty="0" err="1"/>
              <a:t>metalloproteinazların</a:t>
            </a:r>
            <a:r>
              <a:rPr lang="tr-TR" dirty="0"/>
              <a:t> </a:t>
            </a:r>
            <a:r>
              <a:rPr lang="tr-TR" dirty="0" err="1"/>
              <a:t>latent</a:t>
            </a:r>
            <a:r>
              <a:rPr lang="tr-TR" dirty="0"/>
              <a:t> şekillerini aktive eder. Bu da </a:t>
            </a:r>
            <a:r>
              <a:rPr lang="tr-TR" dirty="0" err="1"/>
              <a:t>aterosklerotik</a:t>
            </a:r>
            <a:r>
              <a:rPr lang="tr-TR" dirty="0"/>
              <a:t> plakların zayıflamasına katkıda bulunabilir ve kırılabilir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tr-TR" dirty="0" smtClean="0"/>
              <a:t>ONOO,  </a:t>
            </a:r>
            <a:r>
              <a:rPr lang="tr-TR" dirty="0"/>
              <a:t>LDL </a:t>
            </a:r>
            <a:r>
              <a:rPr lang="tr-TR" dirty="0" err="1"/>
              <a:t>peroksidasyonuna</a:t>
            </a:r>
            <a:r>
              <a:rPr lang="tr-TR" dirty="0"/>
              <a:t> neden olabilir. Ancak fazla NO, RO2 </a:t>
            </a:r>
            <a:r>
              <a:rPr lang="tr-TR" dirty="0" err="1"/>
              <a:t>radiklallerini</a:t>
            </a:r>
            <a:r>
              <a:rPr lang="tr-TR" dirty="0"/>
              <a:t> temizleyerek </a:t>
            </a:r>
            <a:r>
              <a:rPr lang="tr-TR" dirty="0" err="1"/>
              <a:t>peroksidasyonu</a:t>
            </a:r>
            <a:r>
              <a:rPr lang="tr-TR" dirty="0"/>
              <a:t> </a:t>
            </a:r>
            <a:r>
              <a:rPr lang="tr-TR" dirty="0" err="1"/>
              <a:t>inhibe</a:t>
            </a:r>
            <a:r>
              <a:rPr lang="tr-TR" dirty="0"/>
              <a:t> edebilir. </a:t>
            </a:r>
            <a:endParaRPr lang="tr-TR" dirty="0" smtClean="0"/>
          </a:p>
          <a:p>
            <a:pPr lvl="0"/>
            <a:r>
              <a:rPr lang="tr-TR" dirty="0" err="1" smtClean="0"/>
              <a:t>HOCl</a:t>
            </a:r>
            <a:r>
              <a:rPr lang="tr-TR" dirty="0" smtClean="0"/>
              <a:t> </a:t>
            </a:r>
            <a:r>
              <a:rPr lang="tr-TR" dirty="0"/>
              <a:t>LDL </a:t>
            </a:r>
            <a:r>
              <a:rPr lang="tr-TR" dirty="0" err="1"/>
              <a:t>yi</a:t>
            </a:r>
            <a:r>
              <a:rPr lang="tr-TR" dirty="0"/>
              <a:t> oksitleyebilir. Kolesterolü klorlayabilir</a:t>
            </a:r>
            <a:r>
              <a:rPr lang="tr-TR" dirty="0" smtClean="0"/>
              <a:t>.</a:t>
            </a:r>
          </a:p>
          <a:p>
            <a:pPr lvl="0"/>
            <a:r>
              <a:rPr lang="tr-TR" dirty="0" err="1" smtClean="0"/>
              <a:t>Myeloperoksidaz</a:t>
            </a:r>
            <a:r>
              <a:rPr lang="tr-TR" dirty="0" smtClean="0"/>
              <a:t> </a:t>
            </a:r>
            <a:r>
              <a:rPr lang="tr-TR" dirty="0"/>
              <a:t>varlığında </a:t>
            </a:r>
            <a:r>
              <a:rPr lang="tr-TR" dirty="0" err="1"/>
              <a:t>tirozini</a:t>
            </a:r>
            <a:r>
              <a:rPr lang="tr-TR" dirty="0"/>
              <a:t>, </a:t>
            </a:r>
            <a:r>
              <a:rPr lang="tr-TR" dirty="0" err="1"/>
              <a:t>tirozil</a:t>
            </a:r>
            <a:r>
              <a:rPr lang="tr-TR" dirty="0"/>
              <a:t> radikallerine oksitler bunun da LDL </a:t>
            </a:r>
            <a:r>
              <a:rPr lang="tr-TR" dirty="0" err="1"/>
              <a:t>oksidasyonuna</a:t>
            </a:r>
            <a:r>
              <a:rPr lang="tr-TR" dirty="0"/>
              <a:t> neden olduğu ortaya çıkmıştır.</a:t>
            </a:r>
          </a:p>
          <a:p>
            <a:pPr lvl="0"/>
            <a:r>
              <a:rPr lang="tr-TR" dirty="0" err="1"/>
              <a:t>Peroksitlenmiş</a:t>
            </a:r>
            <a:r>
              <a:rPr lang="tr-TR" dirty="0"/>
              <a:t> LDL </a:t>
            </a:r>
            <a:r>
              <a:rPr lang="tr-TR" dirty="0" err="1"/>
              <a:t>endotel</a:t>
            </a:r>
            <a:r>
              <a:rPr lang="tr-TR" dirty="0"/>
              <a:t> hücreleri ileri </a:t>
            </a:r>
            <a:r>
              <a:rPr lang="tr-TR" dirty="0" err="1"/>
              <a:t>hasarlandırabilir</a:t>
            </a:r>
            <a:r>
              <a:rPr lang="tr-TR" dirty="0"/>
              <a:t>. NF-</a:t>
            </a:r>
            <a:r>
              <a:rPr lang="tr-TR" dirty="0" err="1"/>
              <a:t>KappaB</a:t>
            </a:r>
            <a:r>
              <a:rPr lang="tr-TR" dirty="0"/>
              <a:t> ekspresyonunu ve böylece daha fazla fagositin bağlanmasını kolaylaştıran ICAM-I ve VCAM-I gibi </a:t>
            </a:r>
            <a:r>
              <a:rPr lang="tr-TR" dirty="0" err="1"/>
              <a:t>adhezyon</a:t>
            </a:r>
            <a:r>
              <a:rPr lang="tr-TR" dirty="0"/>
              <a:t> moleküllerinin ekspresyonunu </a:t>
            </a:r>
            <a:r>
              <a:rPr lang="tr-TR" dirty="0" err="1"/>
              <a:t>upregüle</a:t>
            </a:r>
            <a:r>
              <a:rPr lang="tr-TR" dirty="0"/>
              <a:t> der.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Hastalıkda</a:t>
            </a:r>
            <a:r>
              <a:rPr lang="en-US" dirty="0"/>
              <a:t> </a:t>
            </a:r>
            <a:r>
              <a:rPr lang="en-US" dirty="0" err="1"/>
              <a:t>oksidatif</a:t>
            </a:r>
            <a:r>
              <a:rPr lang="en-US" dirty="0"/>
              <a:t> </a:t>
            </a:r>
            <a:r>
              <a:rPr lang="en-US" dirty="0" err="1"/>
              <a:t>stresin</a:t>
            </a:r>
            <a:r>
              <a:rPr lang="en-US" dirty="0"/>
              <a:t> </a:t>
            </a:r>
            <a:r>
              <a:rPr lang="en-US" dirty="0" err="1"/>
              <a:t>orijini</a:t>
            </a:r>
            <a:r>
              <a:rPr lang="en-US" dirty="0"/>
              <a:t> </a:t>
            </a:r>
            <a:r>
              <a:rPr lang="en-US" dirty="0" err="1"/>
              <a:t>kaynağı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tr-TR" dirty="0" smtClean="0"/>
              <a:t>1. </a:t>
            </a:r>
            <a:r>
              <a:rPr lang="en-US" dirty="0" err="1" smtClean="0"/>
              <a:t>Azalmış</a:t>
            </a:r>
            <a:r>
              <a:rPr lang="en-US" dirty="0" smtClean="0"/>
              <a:t> </a:t>
            </a:r>
            <a:r>
              <a:rPr lang="en-US" dirty="0" err="1"/>
              <a:t>antioksidanlar</a:t>
            </a:r>
            <a:r>
              <a:rPr lang="en-US" dirty="0"/>
              <a:t>. </a:t>
            </a:r>
            <a:r>
              <a:rPr lang="en-US" dirty="0" err="1"/>
              <a:t>Ör</a:t>
            </a:r>
            <a:r>
              <a:rPr lang="en-US" dirty="0"/>
              <a:t> </a:t>
            </a:r>
            <a:r>
              <a:rPr lang="en-US" dirty="0" err="1"/>
              <a:t>CuZnSOD</a:t>
            </a:r>
            <a:r>
              <a:rPr lang="en-US" dirty="0"/>
              <a:t>, </a:t>
            </a:r>
            <a:r>
              <a:rPr lang="en-US" dirty="0" err="1"/>
              <a:t>MnSOD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GPXase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antioksidan</a:t>
            </a:r>
            <a:r>
              <a:rPr lang="en-US" dirty="0"/>
              <a:t> </a:t>
            </a:r>
            <a:r>
              <a:rPr lang="en-US" dirty="0" err="1"/>
              <a:t>savunma</a:t>
            </a:r>
            <a:r>
              <a:rPr lang="en-US" dirty="0"/>
              <a:t> </a:t>
            </a:r>
            <a:r>
              <a:rPr lang="en-US" dirty="0" err="1"/>
              <a:t>enzimlerinin</a:t>
            </a:r>
            <a:r>
              <a:rPr lang="en-US" dirty="0"/>
              <a:t> </a:t>
            </a:r>
            <a:r>
              <a:rPr lang="en-US" dirty="0" err="1"/>
              <a:t>mutasyondan</a:t>
            </a:r>
            <a:r>
              <a:rPr lang="en-US" dirty="0"/>
              <a:t> </a:t>
            </a:r>
            <a:r>
              <a:rPr lang="en-US" dirty="0" err="1"/>
              <a:t>etkilenmesi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savunmaları</a:t>
            </a:r>
            <a:r>
              <a:rPr lang="en-US" dirty="0"/>
              <a:t> </a:t>
            </a:r>
            <a:r>
              <a:rPr lang="en-US" dirty="0" err="1"/>
              <a:t>hastalıkların</a:t>
            </a:r>
            <a:r>
              <a:rPr lang="en-US" dirty="0"/>
              <a:t> </a:t>
            </a:r>
            <a:r>
              <a:rPr lang="en-US" dirty="0" err="1"/>
              <a:t>tüketmesi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tr-TR" dirty="0" smtClean="0"/>
              <a:t>2. </a:t>
            </a:r>
            <a:r>
              <a:rPr lang="en-US" dirty="0" smtClean="0"/>
              <a:t>ROS/RNS </a:t>
            </a:r>
            <a:r>
              <a:rPr lang="en-US" dirty="0"/>
              <a:t>in </a:t>
            </a:r>
            <a:r>
              <a:rPr lang="en-US" dirty="0" err="1"/>
              <a:t>artmış</a:t>
            </a:r>
            <a:r>
              <a:rPr lang="en-US" dirty="0"/>
              <a:t> </a:t>
            </a:r>
            <a:r>
              <a:rPr lang="en-US" dirty="0" err="1"/>
              <a:t>üretimi</a:t>
            </a:r>
            <a:endParaRPr lang="tr-TR" dirty="0"/>
          </a:p>
          <a:p>
            <a:r>
              <a:rPr lang="en-US" dirty="0" err="1"/>
              <a:t>ör</a:t>
            </a:r>
            <a:r>
              <a:rPr lang="en-US" dirty="0"/>
              <a:t> </a:t>
            </a:r>
            <a:r>
              <a:rPr lang="en-US" dirty="0" err="1"/>
              <a:t>artmış</a:t>
            </a:r>
            <a:r>
              <a:rPr lang="en-US" dirty="0"/>
              <a:t> O2 </a:t>
            </a:r>
            <a:r>
              <a:rPr lang="en-US" dirty="0" err="1"/>
              <a:t>maruziyeti</a:t>
            </a:r>
            <a:r>
              <a:rPr lang="en-US" dirty="0"/>
              <a:t>, </a:t>
            </a:r>
            <a:r>
              <a:rPr lang="en-US" dirty="0" err="1"/>
              <a:t>kendileri</a:t>
            </a:r>
            <a:r>
              <a:rPr lang="en-US" dirty="0"/>
              <a:t> </a:t>
            </a:r>
            <a:r>
              <a:rPr lang="en-US" dirty="0" err="1"/>
              <a:t>reaktif</a:t>
            </a:r>
            <a:r>
              <a:rPr lang="en-US" dirty="0"/>
              <a:t> </a:t>
            </a:r>
            <a:r>
              <a:rPr lang="en-US" dirty="0" err="1"/>
              <a:t>tür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toksinlerin</a:t>
            </a:r>
            <a:r>
              <a:rPr lang="en-US" dirty="0"/>
              <a:t> (</a:t>
            </a:r>
            <a:r>
              <a:rPr lang="en-US" dirty="0" err="1"/>
              <a:t>ör</a:t>
            </a:r>
            <a:r>
              <a:rPr lang="en-US" dirty="0"/>
              <a:t> NO</a:t>
            </a:r>
            <a:r>
              <a:rPr lang="en-US" b="1" baseline="30000" dirty="0"/>
              <a:t>.</a:t>
            </a:r>
            <a:r>
              <a:rPr lang="en-US" baseline="-25000" dirty="0"/>
              <a:t>2</a:t>
            </a:r>
            <a:r>
              <a:rPr lang="en-US" dirty="0"/>
              <a:t>) </a:t>
            </a:r>
            <a:r>
              <a:rPr lang="en-US" dirty="0" err="1"/>
              <a:t>varlığı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ROS/RNS </a:t>
            </a:r>
            <a:r>
              <a:rPr lang="en-US" dirty="0" err="1"/>
              <a:t>üretmek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metabolize </a:t>
            </a:r>
            <a:r>
              <a:rPr lang="en-US" dirty="0" err="1"/>
              <a:t>olmaları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doğal</a:t>
            </a:r>
            <a:r>
              <a:rPr lang="en-US" dirty="0"/>
              <a:t> ROS/RNS </a:t>
            </a:r>
            <a:r>
              <a:rPr lang="en-US" dirty="0" err="1"/>
              <a:t>oluşturan</a:t>
            </a:r>
            <a:r>
              <a:rPr lang="en-US" dirty="0"/>
              <a:t> </a:t>
            </a:r>
            <a:r>
              <a:rPr lang="en-US" dirty="0" err="1"/>
              <a:t>sistemlerin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 smtClean="0"/>
              <a:t>aktivasyonu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Hastalıkda</a:t>
            </a:r>
            <a:r>
              <a:rPr lang="en-US" dirty="0"/>
              <a:t> </a:t>
            </a:r>
            <a:r>
              <a:rPr lang="en-US" dirty="0" err="1"/>
              <a:t>oksidatif</a:t>
            </a:r>
            <a:r>
              <a:rPr lang="en-US" dirty="0"/>
              <a:t> </a:t>
            </a:r>
            <a:r>
              <a:rPr lang="en-US" dirty="0" err="1"/>
              <a:t>stres</a:t>
            </a:r>
            <a:r>
              <a:rPr lang="en-US" dirty="0"/>
              <a:t> </a:t>
            </a:r>
            <a:r>
              <a:rPr lang="en-US" dirty="0" err="1"/>
              <a:t>sonuçları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Savunma</a:t>
            </a:r>
            <a:r>
              <a:rPr lang="en-US" dirty="0"/>
              <a:t> </a:t>
            </a:r>
            <a:r>
              <a:rPr lang="en-US" dirty="0" err="1"/>
              <a:t>sisteminin</a:t>
            </a:r>
            <a:r>
              <a:rPr lang="en-US" dirty="0"/>
              <a:t> </a:t>
            </a:r>
            <a:r>
              <a:rPr lang="en-US" dirty="0" err="1"/>
              <a:t>upregülasyonu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/>
              <a:t>2. </a:t>
            </a:r>
            <a:r>
              <a:rPr lang="en-US" dirty="0" err="1"/>
              <a:t>Doku</a:t>
            </a:r>
            <a:r>
              <a:rPr lang="en-US" dirty="0"/>
              <a:t> </a:t>
            </a:r>
            <a:r>
              <a:rPr lang="en-US" dirty="0" err="1"/>
              <a:t>hasarı</a:t>
            </a:r>
            <a:endParaRPr lang="tr-TR" dirty="0"/>
          </a:p>
          <a:p>
            <a:pPr lvl="0"/>
            <a:r>
              <a:rPr lang="tr-TR" dirty="0" smtClean="0"/>
              <a:t>3. </a:t>
            </a:r>
            <a:r>
              <a:rPr lang="en-US" dirty="0" err="1" smtClean="0"/>
              <a:t>Hücre</a:t>
            </a:r>
            <a:r>
              <a:rPr lang="en-US" dirty="0" smtClean="0"/>
              <a:t> </a:t>
            </a:r>
            <a:r>
              <a:rPr lang="en-US" dirty="0" err="1"/>
              <a:t>ölümü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Hastalıklarda</a:t>
            </a:r>
            <a:r>
              <a:rPr lang="en-US" dirty="0"/>
              <a:t> </a:t>
            </a:r>
            <a:r>
              <a:rPr lang="en-US" dirty="0" err="1"/>
              <a:t>oksidatif</a:t>
            </a:r>
            <a:r>
              <a:rPr lang="en-US" dirty="0"/>
              <a:t> </a:t>
            </a:r>
            <a:r>
              <a:rPr lang="en-US" dirty="0" err="1"/>
              <a:t>stresin</a:t>
            </a:r>
            <a:r>
              <a:rPr lang="en-US" dirty="0"/>
              <a:t> </a:t>
            </a:r>
            <a:r>
              <a:rPr lang="en-US" dirty="0" err="1"/>
              <a:t>önemi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Serbest oksijen radikallerinin, kurşun zehirlenmesi, karbon </a:t>
            </a:r>
            <a:r>
              <a:rPr lang="tr-TR" dirty="0" err="1"/>
              <a:t>tetraklorüre</a:t>
            </a:r>
            <a:r>
              <a:rPr lang="tr-TR" dirty="0"/>
              <a:t> bağlı karaciğer hasarı, </a:t>
            </a:r>
            <a:endParaRPr lang="tr-TR" dirty="0" smtClean="0"/>
          </a:p>
          <a:p>
            <a:r>
              <a:rPr lang="tr-TR" dirty="0" err="1" smtClean="0"/>
              <a:t>aminoglikozid</a:t>
            </a:r>
            <a:r>
              <a:rPr lang="tr-TR" dirty="0"/>
              <a:t>, ağır metal </a:t>
            </a:r>
            <a:r>
              <a:rPr lang="tr-TR" dirty="0" err="1"/>
              <a:t>nefrotoksisitesi</a:t>
            </a:r>
            <a:r>
              <a:rPr lang="tr-TR" dirty="0"/>
              <a:t> gibi ilaç ve toksinlerden oluşan reaksiyonlar ile </a:t>
            </a:r>
            <a:r>
              <a:rPr lang="tr-TR" dirty="0" err="1"/>
              <a:t>glomerülonefrit</a:t>
            </a:r>
            <a:r>
              <a:rPr lang="tr-TR" dirty="0" smtClean="0"/>
              <a:t>,</a:t>
            </a:r>
          </a:p>
          <a:p>
            <a:r>
              <a:rPr lang="tr-TR" dirty="0" smtClean="0"/>
              <a:t> </a:t>
            </a:r>
            <a:r>
              <a:rPr lang="tr-TR" dirty="0"/>
              <a:t>hepatit B, </a:t>
            </a:r>
            <a:r>
              <a:rPr lang="tr-TR" dirty="0" err="1"/>
              <a:t>iskemi</a:t>
            </a:r>
            <a:r>
              <a:rPr lang="tr-TR" dirty="0"/>
              <a:t>, C ve E vitamini eksikliği, kanser, </a:t>
            </a:r>
            <a:endParaRPr lang="tr-TR" dirty="0" smtClean="0"/>
          </a:p>
          <a:p>
            <a:r>
              <a:rPr lang="tr-TR" dirty="0" smtClean="0"/>
              <a:t>amfizem</a:t>
            </a:r>
            <a:r>
              <a:rPr lang="tr-TR" dirty="0"/>
              <a:t>, </a:t>
            </a:r>
            <a:r>
              <a:rPr lang="tr-TR" dirty="0" err="1"/>
              <a:t>porfiria</a:t>
            </a:r>
            <a:r>
              <a:rPr lang="tr-TR" dirty="0"/>
              <a:t>, </a:t>
            </a:r>
            <a:r>
              <a:rPr lang="tr-TR" dirty="0" err="1"/>
              <a:t>bronkopulmoner</a:t>
            </a:r>
            <a:r>
              <a:rPr lang="tr-TR" dirty="0"/>
              <a:t> </a:t>
            </a:r>
            <a:r>
              <a:rPr lang="tr-TR" dirty="0" err="1"/>
              <a:t>displazi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arterosklerozis</a:t>
            </a:r>
            <a:r>
              <a:rPr lang="tr-TR" dirty="0"/>
              <a:t>, </a:t>
            </a:r>
            <a:r>
              <a:rPr lang="tr-TR" dirty="0" err="1"/>
              <a:t>pankreatitis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romatoid</a:t>
            </a:r>
            <a:r>
              <a:rPr lang="tr-TR" dirty="0" smtClean="0"/>
              <a:t> </a:t>
            </a:r>
            <a:r>
              <a:rPr lang="tr-TR" dirty="0" err="1"/>
              <a:t>artrit</a:t>
            </a:r>
            <a:r>
              <a:rPr lang="tr-TR" dirty="0"/>
              <a:t>, yaşlanma, </a:t>
            </a:r>
            <a:r>
              <a:rPr lang="tr-TR" dirty="0" err="1"/>
              <a:t>nörodejeneratif</a:t>
            </a:r>
            <a:r>
              <a:rPr lang="tr-TR" dirty="0"/>
              <a:t> bozukluklar</a:t>
            </a:r>
            <a:r>
              <a:rPr lang="tr-TR" dirty="0" smtClean="0"/>
              <a:t>,</a:t>
            </a:r>
          </a:p>
          <a:p>
            <a:r>
              <a:rPr lang="tr-TR" dirty="0" smtClean="0"/>
              <a:t> </a:t>
            </a:r>
            <a:r>
              <a:rPr lang="tr-TR" dirty="0" err="1"/>
              <a:t>hemolitik</a:t>
            </a:r>
            <a:r>
              <a:rPr lang="tr-TR" dirty="0"/>
              <a:t> anemi, </a:t>
            </a:r>
            <a:r>
              <a:rPr lang="tr-TR" dirty="0" err="1"/>
              <a:t>kardiyovasküler</a:t>
            </a:r>
            <a:r>
              <a:rPr lang="tr-TR" dirty="0"/>
              <a:t> ve </a:t>
            </a:r>
            <a:r>
              <a:rPr lang="tr-TR" dirty="0" err="1"/>
              <a:t>otoimmun</a:t>
            </a:r>
            <a:r>
              <a:rPr lang="tr-TR" dirty="0"/>
              <a:t> bozukluklar gibi kronik </a:t>
            </a:r>
            <a:r>
              <a:rPr lang="tr-TR" dirty="0" smtClean="0"/>
              <a:t>ve</a:t>
            </a:r>
          </a:p>
          <a:p>
            <a:r>
              <a:rPr lang="tr-TR" dirty="0" smtClean="0"/>
              <a:t> </a:t>
            </a:r>
            <a:r>
              <a:rPr lang="tr-TR" dirty="0" err="1"/>
              <a:t>dejeneratif</a:t>
            </a:r>
            <a:r>
              <a:rPr lang="tr-TR" dirty="0"/>
              <a:t> hastalıkların</a:t>
            </a:r>
          </a:p>
          <a:p>
            <a:r>
              <a:rPr lang="tr-TR" dirty="0"/>
              <a:t>gelişiminde etkili olduğu bildirilmektedir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hastalıkları</a:t>
            </a:r>
            <a:r>
              <a:rPr lang="en-US" dirty="0"/>
              <a:t> </a:t>
            </a:r>
            <a:r>
              <a:rPr lang="en-US" dirty="0" err="1"/>
              <a:t>oksidatif</a:t>
            </a:r>
            <a:r>
              <a:rPr lang="en-US" dirty="0"/>
              <a:t> </a:t>
            </a:r>
            <a:r>
              <a:rPr lang="en-US" dirty="0" err="1"/>
              <a:t>stresden</a:t>
            </a:r>
            <a:r>
              <a:rPr lang="en-US" dirty="0"/>
              <a:t> </a:t>
            </a:r>
            <a:r>
              <a:rPr lang="en-US" dirty="0" err="1"/>
              <a:t>oluşabilir</a:t>
            </a:r>
            <a:r>
              <a:rPr lang="en-US" dirty="0"/>
              <a:t> </a:t>
            </a:r>
            <a:r>
              <a:rPr lang="en-US" dirty="0" err="1"/>
              <a:t>ör</a:t>
            </a:r>
            <a:r>
              <a:rPr lang="en-US" dirty="0"/>
              <a:t> </a:t>
            </a:r>
            <a:r>
              <a:rPr lang="en-US" dirty="0" err="1"/>
              <a:t>iyonlaştırıcı</a:t>
            </a:r>
            <a:r>
              <a:rPr lang="en-US" dirty="0"/>
              <a:t> </a:t>
            </a:r>
            <a:r>
              <a:rPr lang="en-US" dirty="0" err="1"/>
              <a:t>radyasyon</a:t>
            </a:r>
            <a:r>
              <a:rPr lang="en-US" dirty="0"/>
              <a:t> 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moleküllerini</a:t>
            </a:r>
            <a:r>
              <a:rPr lang="en-US" dirty="0"/>
              <a:t> </a:t>
            </a:r>
            <a:r>
              <a:rPr lang="en-US" dirty="0" err="1"/>
              <a:t>yararak</a:t>
            </a:r>
            <a:r>
              <a:rPr lang="en-US" dirty="0"/>
              <a:t> </a:t>
            </a:r>
            <a:r>
              <a:rPr lang="en-US" b="1" baseline="30000" dirty="0"/>
              <a:t>.</a:t>
            </a:r>
            <a:r>
              <a:rPr lang="en-US" dirty="0"/>
              <a:t>OH </a:t>
            </a:r>
            <a:r>
              <a:rPr lang="en-US" dirty="0" err="1"/>
              <a:t>üretir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radyasyona</a:t>
            </a:r>
            <a:r>
              <a:rPr lang="en-US" dirty="0"/>
              <a:t> </a:t>
            </a:r>
            <a:r>
              <a:rPr lang="en-US" dirty="0" err="1"/>
              <a:t>maruz</a:t>
            </a:r>
            <a:r>
              <a:rPr lang="en-US" dirty="0"/>
              <a:t> </a:t>
            </a:r>
            <a:r>
              <a:rPr lang="en-US" dirty="0" err="1"/>
              <a:t>kalmanın</a:t>
            </a:r>
            <a:r>
              <a:rPr lang="en-US" dirty="0"/>
              <a:t> </a:t>
            </a:r>
            <a:r>
              <a:rPr lang="en-US" dirty="0" err="1"/>
              <a:t>biyolojik</a:t>
            </a:r>
            <a:r>
              <a:rPr lang="en-US" dirty="0"/>
              <a:t> </a:t>
            </a:r>
            <a:r>
              <a:rPr lang="en-US" dirty="0" err="1"/>
              <a:t>sonuçları</a:t>
            </a:r>
            <a:r>
              <a:rPr lang="en-US" dirty="0"/>
              <a:t> </a:t>
            </a:r>
            <a:r>
              <a:rPr lang="en-US" dirty="0" err="1"/>
              <a:t>muhtemelen</a:t>
            </a:r>
            <a:r>
              <a:rPr lang="en-US" dirty="0"/>
              <a:t> protein, DNA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lipidlere</a:t>
            </a:r>
            <a:r>
              <a:rPr lang="en-US" dirty="0"/>
              <a:t> </a:t>
            </a:r>
            <a:r>
              <a:rPr lang="en-US" dirty="0" err="1"/>
              <a:t>oksidatif</a:t>
            </a:r>
            <a:r>
              <a:rPr lang="en-US" dirty="0"/>
              <a:t> </a:t>
            </a:r>
            <a:r>
              <a:rPr lang="en-US" dirty="0" err="1"/>
              <a:t>hasar</a:t>
            </a:r>
            <a:r>
              <a:rPr lang="en-US" dirty="0"/>
              <a:t> </a:t>
            </a:r>
            <a:r>
              <a:rPr lang="en-US" dirty="0" err="1"/>
              <a:t>nedeni</a:t>
            </a:r>
            <a:r>
              <a:rPr lang="en-US" dirty="0"/>
              <a:t> </a:t>
            </a:r>
            <a:r>
              <a:rPr lang="en-US" dirty="0" err="1"/>
              <a:t>iledir</a:t>
            </a:r>
            <a:r>
              <a:rPr lang="en-US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Kronik</a:t>
            </a:r>
            <a:r>
              <a:rPr lang="en-US" dirty="0" smtClean="0"/>
              <a:t> Se </a:t>
            </a:r>
            <a:r>
              <a:rPr lang="en-US" dirty="0" err="1" smtClean="0"/>
              <a:t>eksikliği</a:t>
            </a:r>
            <a:r>
              <a:rPr lang="en-US" dirty="0" smtClean="0"/>
              <a:t> (</a:t>
            </a:r>
            <a:r>
              <a:rPr lang="en-US" dirty="0" err="1" smtClean="0"/>
              <a:t>Keshan</a:t>
            </a:r>
            <a:r>
              <a:rPr lang="en-US" dirty="0" smtClean="0"/>
              <a:t> </a:t>
            </a:r>
            <a:r>
              <a:rPr lang="en-US" dirty="0" err="1" smtClean="0"/>
              <a:t>hastalığı</a:t>
            </a:r>
            <a:r>
              <a:rPr lang="en-US" dirty="0" smtClean="0"/>
              <a:t>) </a:t>
            </a:r>
            <a:r>
              <a:rPr lang="en-US" dirty="0" err="1" smtClean="0"/>
              <a:t>nin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diyetik</a:t>
            </a:r>
            <a:r>
              <a:rPr lang="en-US" dirty="0" smtClean="0"/>
              <a:t> E </a:t>
            </a:r>
            <a:r>
              <a:rPr lang="en-US" dirty="0" err="1" smtClean="0"/>
              <a:t>yetersizliğinin</a:t>
            </a:r>
            <a:r>
              <a:rPr lang="en-US" dirty="0" smtClean="0"/>
              <a:t> </a:t>
            </a:r>
            <a:r>
              <a:rPr lang="en-US" dirty="0" err="1" smtClean="0"/>
              <a:t>oluşturduğu</a:t>
            </a:r>
            <a:r>
              <a:rPr lang="en-US" dirty="0" smtClean="0"/>
              <a:t> </a:t>
            </a:r>
            <a:r>
              <a:rPr lang="en-US" dirty="0" err="1" smtClean="0"/>
              <a:t>semptomlara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oksidatif</a:t>
            </a:r>
            <a:r>
              <a:rPr lang="en-US" dirty="0" smtClean="0"/>
              <a:t> </a:t>
            </a:r>
            <a:r>
              <a:rPr lang="en-US" dirty="0" err="1" smtClean="0"/>
              <a:t>stres</a:t>
            </a:r>
            <a:r>
              <a:rPr lang="en-US" dirty="0" smtClean="0"/>
              <a:t> </a:t>
            </a:r>
            <a:r>
              <a:rPr lang="en-US" dirty="0" err="1" smtClean="0"/>
              <a:t>aracılık</a:t>
            </a:r>
            <a:r>
              <a:rPr lang="en-US" dirty="0" smtClean="0"/>
              <a:t> </a:t>
            </a:r>
            <a:r>
              <a:rPr lang="en-US" dirty="0" err="1" smtClean="0"/>
              <a:t>edebilir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Keshan</a:t>
            </a:r>
            <a:r>
              <a:rPr lang="en-US" dirty="0" smtClean="0"/>
              <a:t> </a:t>
            </a:r>
            <a:r>
              <a:rPr lang="en-US" dirty="0" err="1" smtClean="0"/>
              <a:t>hastalığında</a:t>
            </a:r>
            <a:r>
              <a:rPr lang="en-US" dirty="0" smtClean="0"/>
              <a:t> </a:t>
            </a:r>
            <a:r>
              <a:rPr lang="en-US" dirty="0" err="1" smtClean="0"/>
              <a:t>oluşan</a:t>
            </a:r>
            <a:r>
              <a:rPr lang="en-US" dirty="0" smtClean="0"/>
              <a:t> </a:t>
            </a:r>
            <a:r>
              <a:rPr lang="en-US" dirty="0" err="1" smtClean="0"/>
              <a:t>kardiyomiyopati</a:t>
            </a:r>
            <a:r>
              <a:rPr lang="en-US" dirty="0" smtClean="0"/>
              <a:t> </a:t>
            </a:r>
            <a:r>
              <a:rPr lang="en-US" dirty="0" err="1" smtClean="0"/>
              <a:t>yetersiz</a:t>
            </a:r>
            <a:r>
              <a:rPr lang="en-US" dirty="0" smtClean="0"/>
              <a:t> </a:t>
            </a:r>
            <a:r>
              <a:rPr lang="en-US" dirty="0" err="1" smtClean="0"/>
              <a:t>glutatyon</a:t>
            </a:r>
            <a:r>
              <a:rPr lang="en-US" dirty="0" smtClean="0"/>
              <a:t> </a:t>
            </a:r>
            <a:r>
              <a:rPr lang="en-US" dirty="0" err="1" smtClean="0"/>
              <a:t>peroksidaz</a:t>
            </a:r>
            <a:r>
              <a:rPr lang="en-US" dirty="0" smtClean="0"/>
              <a:t> </a:t>
            </a:r>
            <a:r>
              <a:rPr lang="en-US" dirty="0" err="1" smtClean="0"/>
              <a:t>nedeni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H2O2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belki</a:t>
            </a:r>
            <a:r>
              <a:rPr lang="en-US" dirty="0" smtClean="0"/>
              <a:t> de lipid </a:t>
            </a:r>
            <a:r>
              <a:rPr lang="en-US" dirty="0" err="1" smtClean="0"/>
              <a:t>peroksidlerin</a:t>
            </a:r>
            <a:r>
              <a:rPr lang="en-US" dirty="0" smtClean="0"/>
              <a:t> </a:t>
            </a:r>
            <a:r>
              <a:rPr lang="en-US" dirty="0" err="1" smtClean="0"/>
              <a:t>yeterli</a:t>
            </a:r>
            <a:r>
              <a:rPr lang="en-US" dirty="0" smtClean="0"/>
              <a:t> </a:t>
            </a:r>
            <a:r>
              <a:rPr lang="en-US" dirty="0" err="1" smtClean="0"/>
              <a:t>hızda</a:t>
            </a:r>
            <a:r>
              <a:rPr lang="en-US" dirty="0" smtClean="0"/>
              <a:t> </a:t>
            </a:r>
            <a:r>
              <a:rPr lang="en-US" dirty="0" err="1" smtClean="0"/>
              <a:t>uzaklaştırılamaması</a:t>
            </a:r>
            <a:r>
              <a:rPr lang="en-US" dirty="0" smtClean="0"/>
              <a:t> </a:t>
            </a:r>
            <a:r>
              <a:rPr lang="en-US" dirty="0" err="1" smtClean="0"/>
              <a:t>nedeni</a:t>
            </a:r>
            <a:r>
              <a:rPr lang="en-US" dirty="0" smtClean="0"/>
              <a:t> </a:t>
            </a:r>
            <a:r>
              <a:rPr lang="en-US" dirty="0" err="1" smtClean="0"/>
              <a:t>iledir</a:t>
            </a:r>
            <a:r>
              <a:rPr lang="en-US" dirty="0" smtClean="0"/>
              <a:t>.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357958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insanlarda</a:t>
            </a:r>
            <a:r>
              <a:rPr lang="en-US" dirty="0"/>
              <a:t> </a:t>
            </a:r>
            <a:r>
              <a:rPr lang="en-US" dirty="0" err="1"/>
              <a:t>çoğu</a:t>
            </a:r>
            <a:r>
              <a:rPr lang="en-US" dirty="0"/>
              <a:t> </a:t>
            </a:r>
            <a:r>
              <a:rPr lang="en-US" dirty="0" err="1"/>
              <a:t>hastalıkda</a:t>
            </a:r>
            <a:r>
              <a:rPr lang="en-US" dirty="0"/>
              <a:t> </a:t>
            </a:r>
            <a:r>
              <a:rPr lang="en-US" dirty="0" err="1"/>
              <a:t>oksidatif</a:t>
            </a:r>
            <a:r>
              <a:rPr lang="en-US" dirty="0"/>
              <a:t> </a:t>
            </a:r>
            <a:r>
              <a:rPr lang="en-US" dirty="0" err="1"/>
              <a:t>stres</a:t>
            </a:r>
            <a:r>
              <a:rPr lang="en-US" dirty="0"/>
              <a:t> primer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değil</a:t>
            </a:r>
            <a:r>
              <a:rPr lang="en-US" dirty="0"/>
              <a:t> </a:t>
            </a:r>
            <a:r>
              <a:rPr lang="en-US" dirty="0" err="1"/>
              <a:t>hastalık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oluşan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durumdur</a:t>
            </a:r>
            <a:r>
              <a:rPr lang="en-US" dirty="0"/>
              <a:t>. </a:t>
            </a:r>
            <a:r>
              <a:rPr lang="en-US" dirty="0" err="1"/>
              <a:t>Dokuların</a:t>
            </a:r>
            <a:r>
              <a:rPr lang="en-US" dirty="0"/>
              <a:t> </a:t>
            </a:r>
            <a:r>
              <a:rPr lang="en-US" dirty="0" err="1"/>
              <a:t>enfeksiyon</a:t>
            </a:r>
            <a:r>
              <a:rPr lang="en-US" dirty="0"/>
              <a:t>, </a:t>
            </a:r>
            <a:r>
              <a:rPr lang="en-US" dirty="0" err="1"/>
              <a:t>travma</a:t>
            </a:r>
            <a:r>
              <a:rPr lang="en-US" dirty="0"/>
              <a:t>, </a:t>
            </a:r>
            <a:r>
              <a:rPr lang="en-US" dirty="0" err="1"/>
              <a:t>toksinler</a:t>
            </a:r>
            <a:r>
              <a:rPr lang="en-US" dirty="0"/>
              <a:t>, </a:t>
            </a:r>
            <a:r>
              <a:rPr lang="en-US" dirty="0" err="1"/>
              <a:t>anormal</a:t>
            </a:r>
            <a:r>
              <a:rPr lang="en-US" dirty="0"/>
              <a:t> </a:t>
            </a:r>
            <a:r>
              <a:rPr lang="en-US" dirty="0" err="1"/>
              <a:t>düşük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ısı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nedenlerle</a:t>
            </a:r>
            <a:r>
              <a:rPr lang="en-US" dirty="0"/>
              <a:t> </a:t>
            </a:r>
            <a:r>
              <a:rPr lang="en-US" dirty="0" err="1"/>
              <a:t>hasarı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prostaglandinler</a:t>
            </a:r>
            <a:r>
              <a:rPr lang="en-US" dirty="0"/>
              <a:t>, </a:t>
            </a:r>
            <a:r>
              <a:rPr lang="en-US" dirty="0" err="1"/>
              <a:t>lökotrienler</a:t>
            </a:r>
            <a:r>
              <a:rPr lang="en-US" dirty="0"/>
              <a:t>, </a:t>
            </a:r>
            <a:r>
              <a:rPr lang="en-US" dirty="0" err="1"/>
              <a:t>interlökinler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varsayılan</a:t>
            </a:r>
            <a:r>
              <a:rPr lang="en-US" dirty="0"/>
              <a:t> ‘’</a:t>
            </a:r>
            <a:r>
              <a:rPr lang="en-US" dirty="0" err="1"/>
              <a:t>hasar</a:t>
            </a:r>
            <a:r>
              <a:rPr lang="en-US" dirty="0"/>
              <a:t> </a:t>
            </a:r>
            <a:r>
              <a:rPr lang="en-US" dirty="0" err="1"/>
              <a:t>mediyatörleri</a:t>
            </a:r>
            <a:r>
              <a:rPr lang="en-US" dirty="0"/>
              <a:t>’’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tümör</a:t>
            </a:r>
            <a:r>
              <a:rPr lang="en-US" dirty="0"/>
              <a:t> </a:t>
            </a:r>
            <a:r>
              <a:rPr lang="en-US" dirty="0" err="1"/>
              <a:t>nekrozis</a:t>
            </a:r>
            <a:r>
              <a:rPr lang="en-US" dirty="0"/>
              <a:t> factor (TNFs)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sitokinlerin</a:t>
            </a:r>
            <a:r>
              <a:rPr lang="en-US" dirty="0"/>
              <a:t> </a:t>
            </a:r>
            <a:r>
              <a:rPr lang="en-US" dirty="0" err="1"/>
              <a:t>oluşumunun</a:t>
            </a:r>
            <a:r>
              <a:rPr lang="en-US" dirty="0"/>
              <a:t> </a:t>
            </a:r>
            <a:r>
              <a:rPr lang="en-US" dirty="0" err="1"/>
              <a:t>artmasına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 err="1"/>
              <a:t>Bunların</a:t>
            </a:r>
            <a:r>
              <a:rPr lang="en-US" dirty="0"/>
              <a:t> </a:t>
            </a:r>
            <a:r>
              <a:rPr lang="en-US" dirty="0" err="1"/>
              <a:t>hepsinin</a:t>
            </a:r>
            <a:r>
              <a:rPr lang="en-US" dirty="0"/>
              <a:t> belli </a:t>
            </a:r>
            <a:r>
              <a:rPr lang="en-US" dirty="0" err="1"/>
              <a:t>zamanlarda</a:t>
            </a:r>
            <a:r>
              <a:rPr lang="en-US" dirty="0"/>
              <a:t> </a:t>
            </a:r>
            <a:r>
              <a:rPr lang="en-US" dirty="0" err="1"/>
              <a:t>doku</a:t>
            </a:r>
            <a:r>
              <a:rPr lang="en-US" dirty="0"/>
              <a:t> </a:t>
            </a:r>
            <a:r>
              <a:rPr lang="en-US" dirty="0" err="1"/>
              <a:t>hasarında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oynadığı</a:t>
            </a:r>
            <a:r>
              <a:rPr lang="en-US" dirty="0"/>
              <a:t> </a:t>
            </a:r>
            <a:r>
              <a:rPr lang="en-US" dirty="0" err="1"/>
              <a:t>öne</a:t>
            </a:r>
            <a:r>
              <a:rPr lang="en-US" dirty="0"/>
              <a:t> </a:t>
            </a:r>
            <a:r>
              <a:rPr lang="en-US" dirty="0" err="1"/>
              <a:t>sürülmüştür</a:t>
            </a:r>
            <a:r>
              <a:rPr lang="en-US" dirty="0"/>
              <a:t>. ROT </a:t>
            </a:r>
            <a:r>
              <a:rPr lang="en-US" dirty="0" err="1"/>
              <a:t>ve</a:t>
            </a:r>
            <a:r>
              <a:rPr lang="en-US" dirty="0"/>
              <a:t> NO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RNT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kategoridedir</a:t>
            </a:r>
            <a:r>
              <a:rPr lang="en-US" dirty="0"/>
              <a:t>. </a:t>
            </a:r>
            <a:r>
              <a:rPr lang="en-US" dirty="0" err="1"/>
              <a:t>Doku</a:t>
            </a:r>
            <a:r>
              <a:rPr lang="en-US" dirty="0"/>
              <a:t> </a:t>
            </a:r>
            <a:r>
              <a:rPr lang="en-US" dirty="0" err="1"/>
              <a:t>hasarı</a:t>
            </a:r>
            <a:r>
              <a:rPr lang="en-US" dirty="0"/>
              <a:t> her </a:t>
            </a:r>
            <a:r>
              <a:rPr lang="en-US" dirty="0" err="1"/>
              <a:t>zaman</a:t>
            </a:r>
            <a:r>
              <a:rPr lang="en-US" dirty="0"/>
              <a:t> ROT/RNT </a:t>
            </a:r>
            <a:r>
              <a:rPr lang="en-US" dirty="0" err="1"/>
              <a:t>oluşumuna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olacaktır</a:t>
            </a:r>
            <a:r>
              <a:rPr lang="en-US" dirty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DİABET VE OKSİDATİF STRES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/>
              <a:t>Oksidatif</a:t>
            </a:r>
            <a:r>
              <a:rPr lang="tr-TR" dirty="0"/>
              <a:t> strese en duyarlı yapılardan biri olduğu da bilinen beta hücrelerinde gözlenen hasarın, </a:t>
            </a:r>
            <a:r>
              <a:rPr lang="tr-TR" dirty="0" err="1"/>
              <a:t>hipergliseminin</a:t>
            </a:r>
            <a:r>
              <a:rPr lang="tr-TR" dirty="0"/>
              <a:t> </a:t>
            </a:r>
            <a:r>
              <a:rPr lang="tr-TR" dirty="0" err="1"/>
              <a:t>toksik</a:t>
            </a:r>
            <a:r>
              <a:rPr lang="tr-TR" dirty="0"/>
              <a:t> etkilerinden kaynaklandığı düşünülmektedir. Hidrojen peroksidin, yüksek </a:t>
            </a:r>
            <a:r>
              <a:rPr lang="tr-TR" dirty="0" err="1"/>
              <a:t>reaktiviteye</a:t>
            </a:r>
            <a:r>
              <a:rPr lang="tr-TR" dirty="0"/>
              <a:t> sahip bir ROS ürünü olan OH</a:t>
            </a:r>
            <a:r>
              <a:rPr lang="tr-TR" b="1" dirty="0"/>
              <a:t>. </a:t>
            </a:r>
            <a:r>
              <a:rPr lang="tr-TR" dirty="0"/>
              <a:t>radikaline dönüşmesi sonrası </a:t>
            </a:r>
            <a:r>
              <a:rPr lang="tr-TR" dirty="0" err="1" smtClean="0"/>
              <a:t>insülin</a:t>
            </a:r>
            <a:r>
              <a:rPr lang="tr-TR" dirty="0" smtClean="0"/>
              <a:t> reseptör </a:t>
            </a:r>
            <a:r>
              <a:rPr lang="tr-TR" dirty="0"/>
              <a:t>sinyal sistemi üzerinde etkili olduğu ve </a:t>
            </a:r>
            <a:r>
              <a:rPr lang="tr-TR" dirty="0" err="1"/>
              <a:t>insülin</a:t>
            </a:r>
            <a:r>
              <a:rPr lang="tr-TR" dirty="0"/>
              <a:t> tarafından reseptör aracılığı ile düzenlenen sinyal </a:t>
            </a:r>
            <a:r>
              <a:rPr lang="tr-TR" dirty="0" err="1"/>
              <a:t>transdüksiyon</a:t>
            </a:r>
            <a:r>
              <a:rPr lang="tr-TR" dirty="0"/>
              <a:t> yollarında anahtar bir rol oynayabileceği görüşü araştırmacıların savları arasında bulunmaktadır . </a:t>
            </a:r>
            <a:endParaRPr lang="tr-TR" dirty="0" smtClean="0"/>
          </a:p>
          <a:p>
            <a:r>
              <a:rPr lang="tr-TR" dirty="0" err="1" smtClean="0"/>
              <a:t>Glikasyon</a:t>
            </a:r>
            <a:r>
              <a:rPr lang="tr-TR" dirty="0" smtClean="0"/>
              <a:t> </a:t>
            </a:r>
            <a:r>
              <a:rPr lang="tr-TR" dirty="0"/>
              <a:t>aracılı serbest radikal üretiminin </a:t>
            </a:r>
            <a:r>
              <a:rPr lang="tr-TR" dirty="0" err="1"/>
              <a:t>insülinin</a:t>
            </a:r>
            <a:r>
              <a:rPr lang="tr-TR" dirty="0"/>
              <a:t> gen transkripsiyonunu azalttığını ve beta hücre </a:t>
            </a:r>
            <a:r>
              <a:rPr lang="tr-TR" dirty="0" err="1"/>
              <a:t>apoptozuna</a:t>
            </a:r>
            <a:r>
              <a:rPr lang="tr-TR" dirty="0"/>
              <a:t> yol açtığını gösteren çalışmaların bulguları bu görüşü destekler niteliktedir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17144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u="sng" dirty="0" err="1"/>
              <a:t>Hiperglisemi</a:t>
            </a:r>
            <a:r>
              <a:rPr lang="tr-TR" u="sng" dirty="0"/>
              <a:t> Aracılı </a:t>
            </a:r>
            <a:r>
              <a:rPr lang="tr-TR" u="sng" dirty="0" smtClean="0"/>
              <a:t>ROT </a:t>
            </a:r>
            <a:r>
              <a:rPr lang="tr-TR" u="sng" dirty="0"/>
              <a:t>üretimi başlıca üç mekanizma</a:t>
            </a:r>
            <a:r>
              <a:rPr lang="tr-TR" dirty="0"/>
              <a:t/>
            </a:r>
            <a:br>
              <a:rPr lang="tr-TR" dirty="0"/>
            </a:br>
            <a:r>
              <a:rPr lang="tr-TR" u="sng" dirty="0"/>
              <a:t>ile açıklanmaktadır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821</Words>
  <Application>Microsoft Office PowerPoint</Application>
  <PresentationFormat>Ekran Gösterisi (4:3)</PresentationFormat>
  <Paragraphs>54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Ofis Teması</vt:lpstr>
      <vt:lpstr>Hastalıkda Serbest Radikalin önemi</vt:lpstr>
      <vt:lpstr>Hastalıkda oksidatif stresin orijini kaynağı</vt:lpstr>
      <vt:lpstr>Hastalıkda oksidatif stres sonuçları</vt:lpstr>
      <vt:lpstr>Hastalıklarda oksidatif stresin önemi</vt:lpstr>
      <vt:lpstr>Slayt 5</vt:lpstr>
      <vt:lpstr>Slayt 6</vt:lpstr>
      <vt:lpstr>Slayt 7</vt:lpstr>
      <vt:lpstr>DİABET VE OKSİDATİF STRES </vt:lpstr>
      <vt:lpstr>Hiperglisemi Aracılı ROT üretimi başlıca üç mekanizma ile açıklanmaktadır</vt:lpstr>
      <vt:lpstr>Slayt 10</vt:lpstr>
      <vt:lpstr>Slayt 11</vt:lpstr>
      <vt:lpstr>Slayt 12</vt:lpstr>
      <vt:lpstr>Slayt 13</vt:lpstr>
      <vt:lpstr>Ateroskleroz  </vt:lpstr>
      <vt:lpstr>Aterosklerozda ROT/RNT </vt:lpstr>
      <vt:lpstr>Slayt 16</vt:lpstr>
      <vt:lpstr>Slayt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Hastalıkda Serbest Radikalin önemi</dc:title>
  <dc:creator>bilgehand</dc:creator>
  <cp:lastModifiedBy>bilgehand</cp:lastModifiedBy>
  <cp:revision>18</cp:revision>
  <dcterms:created xsi:type="dcterms:W3CDTF">2018-04-02T13:40:12Z</dcterms:created>
  <dcterms:modified xsi:type="dcterms:W3CDTF">2018-04-02T14:06:02Z</dcterms:modified>
</cp:coreProperties>
</file>