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592280A8-657C-47AE-8E88-AF847E57EB16}"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6AE7F913-E3A3-4CCA-B10B-FCD15ABC2C18}"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592280A8-657C-47AE-8E88-AF847E57EB16}"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E7F913-E3A3-4CCA-B10B-FCD15ABC2C18}" type="datetimeFigureOut">
              <a:rPr lang="tr-TR" smtClean="0"/>
              <a:pPr/>
              <a:t>30.03.2019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2280A8-657C-47AE-8E88-AF847E57EB16}"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ROMA UYGARLIĞI</a:t>
            </a:r>
            <a:endParaRPr lang="tr-TR" dirty="0"/>
          </a:p>
        </p:txBody>
      </p:sp>
      <p:sp>
        <p:nvSpPr>
          <p:cNvPr id="3" name="2 Alt Başlık"/>
          <p:cNvSpPr>
            <a:spLocks noGrp="1"/>
          </p:cNvSpPr>
          <p:nvPr>
            <p:ph type="subTitle" idx="1"/>
          </p:nvPr>
        </p:nvSpPr>
        <p:spPr/>
        <p:txBody>
          <a:bodyPr/>
          <a:lstStyle/>
          <a:p>
            <a:r>
              <a:rPr lang="tr-TR" dirty="0" smtClean="0"/>
              <a:t>VII.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214438"/>
            <a:ext cx="8229600" cy="5143500"/>
          </a:xfrm>
        </p:spPr>
        <p:txBody>
          <a:bodyPr>
            <a:normAutofit fontScale="85000" lnSpcReduction="20000"/>
          </a:bodyPr>
          <a:lstStyle/>
          <a:p>
            <a:pPr algn="just">
              <a:buNone/>
            </a:pPr>
            <a:r>
              <a:rPr lang="tr-TR" dirty="0" smtClean="0"/>
              <a:t>		</a:t>
            </a:r>
            <a:r>
              <a:rPr lang="tr-TR" sz="3200" dirty="0" smtClean="0"/>
              <a:t>Roma </a:t>
            </a:r>
            <a:r>
              <a:rPr lang="tr-TR" sz="3200" dirty="0"/>
              <a:t>kenti </a:t>
            </a:r>
            <a:r>
              <a:rPr lang="tr-TR" sz="3200" dirty="0"/>
              <a:t>Tiber</a:t>
            </a:r>
            <a:r>
              <a:rPr lang="tr-TR" sz="3200" dirty="0"/>
              <a:t> nehrinin suladığı </a:t>
            </a:r>
            <a:r>
              <a:rPr lang="tr-TR" sz="3200" dirty="0"/>
              <a:t>Latium</a:t>
            </a:r>
            <a:r>
              <a:rPr lang="tr-TR" sz="3200" dirty="0"/>
              <a:t> ovasında kuruldu. İtalya coğrafyası Roma’nın doğuşunda ve yükselişinde önemli bir rol oynadı</a:t>
            </a:r>
            <a:r>
              <a:rPr lang="tr-TR" sz="3200" dirty="0" smtClean="0"/>
              <a:t>:</a:t>
            </a:r>
          </a:p>
          <a:p>
            <a:pPr algn="just">
              <a:buNone/>
            </a:pPr>
            <a:endParaRPr lang="tr-TR" dirty="0"/>
          </a:p>
          <a:p>
            <a:pPr lvl="1" algn="just">
              <a:buFont typeface="Arial" pitchFamily="34" charset="0"/>
              <a:buChar char="•"/>
            </a:pPr>
            <a:r>
              <a:rPr lang="tr-TR" sz="3200" dirty="0"/>
              <a:t>Dağlık bir bölge olması merkezi bir yapının ortaya çıkışını uzun süre engelledi.</a:t>
            </a:r>
          </a:p>
          <a:p>
            <a:pPr lvl="1" algn="just">
              <a:buFont typeface="Arial" pitchFamily="34" charset="0"/>
              <a:buChar char="•"/>
            </a:pPr>
            <a:r>
              <a:rPr lang="tr-TR" sz="3200" dirty="0"/>
              <a:t>Verimli vadi ve ovalar geniş bir nüfus artışına yol açtı.</a:t>
            </a:r>
          </a:p>
          <a:p>
            <a:pPr lvl="1" algn="just">
              <a:buFont typeface="Arial" pitchFamily="34" charset="0"/>
              <a:buChar char="•"/>
            </a:pPr>
            <a:r>
              <a:rPr lang="tr-TR" sz="3200" dirty="0"/>
              <a:t>Zengin maden yataklarına sahip olması teknolojinin gelişimini sağladı.</a:t>
            </a:r>
          </a:p>
          <a:p>
            <a:pPr lvl="1" algn="just">
              <a:buFont typeface="Arial" pitchFamily="34" charset="0"/>
              <a:buChar char="•"/>
            </a:pPr>
            <a:r>
              <a:rPr lang="tr-TR" sz="3200" dirty="0"/>
              <a:t>Bir yarımada olması beslenmeyi kolaylaştırdı, ticareti geliştirdi ve çeşitli uygarlıklarla temas kurulmasını sağladı.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Bölgedeki </a:t>
            </a:r>
            <a:r>
              <a:rPr lang="tr-TR" dirty="0"/>
              <a:t>neolitik topluluklar MÖ 1200 yılından itibaren kuzeyden ve güneyden gelen iki halk tarafından yoğun şekilde etkilendi. Kuzeyden gelen Etrüskler, tarımın, ticaretin hayvancılığın ve madenciliğin gelişimini sağladılar. MÖ 8. Yüzyıldan itibaren Sicilya ve Güney İtalya’da koloniler kuran Helenler de Yunan kültürünün bölgeye girmesini sağladılar.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MÖ </a:t>
            </a:r>
            <a:r>
              <a:rPr lang="tr-TR" dirty="0"/>
              <a:t>10. Yüzyılda kurulan Roma kenti başlangıçta bir klanlar federasyonuyken, zamanla siyasal egemenlik klanlar tarafından belirlenen bir krala geçti. Krallar “</a:t>
            </a:r>
            <a:r>
              <a:rPr lang="tr-TR" dirty="0"/>
              <a:t>imperium</a:t>
            </a:r>
            <a:r>
              <a:rPr lang="tr-TR" dirty="0"/>
              <a:t>” adı verilen siyasi, dini ve askeri boyutları bulunan bir güce sahiptiler. </a:t>
            </a:r>
            <a:r>
              <a:rPr lang="tr-TR" dirty="0"/>
              <a:t>Tarquinis</a:t>
            </a:r>
            <a:r>
              <a:rPr lang="tr-TR" dirty="0"/>
              <a:t> adlı kralın halk tarafından bir devrimle indirilmesinin ardından MÖ 509’da cumhuriyet dönemi başladı ve Roma yavaş yavaş büyümeye başladı.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143000"/>
            <a:ext cx="8229600" cy="5214938"/>
          </a:xfrm>
        </p:spPr>
        <p:txBody>
          <a:bodyPr>
            <a:normAutofit/>
          </a:bodyPr>
          <a:lstStyle/>
          <a:p>
            <a:pPr algn="just">
              <a:buNone/>
            </a:pPr>
            <a:r>
              <a:rPr lang="tr-TR" dirty="0" smtClean="0"/>
              <a:t>		</a:t>
            </a:r>
            <a:r>
              <a:rPr lang="tr-TR" sz="2800" dirty="0" smtClean="0"/>
              <a:t>Roma Uygarlığının yükselişini sağlayan iki temel unsur ise şunlar oldu:</a:t>
            </a:r>
          </a:p>
          <a:p>
            <a:pPr lvl="1" algn="just">
              <a:buFont typeface="Arial" pitchFamily="34" charset="0"/>
              <a:buChar char="•"/>
            </a:pPr>
            <a:endParaRPr lang="tr-TR" sz="2800" dirty="0"/>
          </a:p>
          <a:p>
            <a:pPr lvl="1" algn="just">
              <a:buFont typeface="Arial" pitchFamily="34" charset="0"/>
              <a:buChar char="•"/>
            </a:pPr>
            <a:r>
              <a:rPr lang="tr-TR" sz="2800" dirty="0" smtClean="0"/>
              <a:t>Ekonomik, askeri </a:t>
            </a:r>
            <a:r>
              <a:rPr lang="tr-TR" sz="2800" dirty="0"/>
              <a:t>ve siyasal organizasyondaki başarıları</a:t>
            </a:r>
          </a:p>
          <a:p>
            <a:pPr lvl="1" algn="just">
              <a:buFont typeface="Arial" pitchFamily="34" charset="0"/>
              <a:buChar char="•"/>
            </a:pPr>
            <a:r>
              <a:rPr lang="tr-TR" sz="2800" dirty="0"/>
              <a:t>Değişik kültürlerden etkilenmeleri ve bunları kendi kültürlerine eklemlemekteki başarıları. Özelikle Yunan kültürü burada çok önemli bir rol oynadı. Hatta denir ki; “mağlup Yunanistan galiplerini yeniyor”.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Cumhuriyete </a:t>
            </a:r>
            <a:r>
              <a:rPr lang="tr-TR" dirty="0"/>
              <a:t>geçişle beraber çok özgün bir yapı kuruldu. Bu siyasal yapı da yaklaşık 500 yıl boyunca uygulandı. Yürütme erki iki konsüle verilmesine rağmen, bütün güç konsüller dahil olmak üzere tüm yürütme ve yargı makamlarını atayan Senato’daydı. Senato </a:t>
            </a:r>
            <a:r>
              <a:rPr lang="tr-TR" dirty="0"/>
              <a:t>patrici</a:t>
            </a:r>
            <a:r>
              <a:rPr lang="tr-TR" dirty="0"/>
              <a:t> ailelerinin kontrolünde kaldı. Bir süre sonra başlayacak sınıf mücadelesi neticesinde bir </a:t>
            </a:r>
            <a:r>
              <a:rPr lang="tr-TR" dirty="0"/>
              <a:t>pleb</a:t>
            </a:r>
            <a:r>
              <a:rPr lang="tr-TR" dirty="0"/>
              <a:t> meclisi kurulsa da egemenlik cumhuriyet döneminde </a:t>
            </a:r>
            <a:r>
              <a:rPr lang="tr-TR" dirty="0"/>
              <a:t>patricilerin</a:t>
            </a:r>
            <a:r>
              <a:rPr lang="tr-TR" dirty="0"/>
              <a:t> elinde kaldı.</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MÖ </a:t>
            </a:r>
            <a:r>
              <a:rPr lang="tr-TR" dirty="0"/>
              <a:t>265 yılında tüm İtalya’yı kontrol altına alan Roma artık daha da büyümek istemekteydi. Bu dönemdeki en önemli rakibi de bir Fenike kolonisi olan </a:t>
            </a:r>
            <a:r>
              <a:rPr lang="tr-TR" dirty="0"/>
              <a:t>Kartaca’ydı</a:t>
            </a:r>
            <a:r>
              <a:rPr lang="tr-TR" dirty="0"/>
              <a:t>. </a:t>
            </a:r>
            <a:r>
              <a:rPr lang="tr-TR" dirty="0"/>
              <a:t>Kartaca’yla</a:t>
            </a:r>
            <a:r>
              <a:rPr lang="tr-TR" dirty="0"/>
              <a:t> yapılan ve yaklaşık bir yüzyıl süren mücadeleyi büyük güçlüklerle de olsa Roma kazandı ve Doğu Akdeniz havzasının mutlak hakimi haline geldi. Çok büyük kaynaklara sahip olan roma daha sonra balkanlar üzerinden Doğu Akdeniz havzasını ve Ortadoğu’nun çok önemli bir kısmını ele geçirdi. Genişlemenin durduğu ve daha savunmacı bir anlayışın benimsendiği 2. Yüzyıla kadar imparatorluk Britanya’dan Hint okyanusuna uzanan bir bölgeyi kontrol eden güç haline geldi.</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Cumhuriyet </a:t>
            </a:r>
            <a:r>
              <a:rPr lang="tr-TR" dirty="0"/>
              <a:t>rejimi, Konsül Julius </a:t>
            </a:r>
            <a:r>
              <a:rPr lang="tr-TR" dirty="0"/>
              <a:t>Ceasar’ın</a:t>
            </a:r>
            <a:r>
              <a:rPr lang="tr-TR" dirty="0"/>
              <a:t> Senato güçleriyle girdiği mücadelenin sonucunda yıkılacaktır. Halk desteğini kazanan </a:t>
            </a:r>
            <a:r>
              <a:rPr lang="tr-TR" dirty="0"/>
              <a:t>Ceasar</a:t>
            </a:r>
            <a:r>
              <a:rPr lang="tr-TR" dirty="0"/>
              <a:t>, Roma’yı kontrol altına almayı başarsa da soylular tarafından düzenlenen bir komplo ile öldürüldü. Sonrasında cumhuriyet rejiminin güçleneceği umulurken gelişmeler tam tersine bir sonuç verdi. </a:t>
            </a:r>
            <a:r>
              <a:rPr lang="tr-TR" dirty="0"/>
              <a:t>Marcus</a:t>
            </a:r>
            <a:r>
              <a:rPr lang="tr-TR" dirty="0"/>
              <a:t> </a:t>
            </a:r>
            <a:r>
              <a:rPr lang="tr-TR" dirty="0"/>
              <a:t>Antonius</a:t>
            </a:r>
            <a:r>
              <a:rPr lang="tr-TR" dirty="0"/>
              <a:t> ve </a:t>
            </a:r>
            <a:r>
              <a:rPr lang="tr-TR" dirty="0"/>
              <a:t>Octavius</a:t>
            </a:r>
            <a:r>
              <a:rPr lang="tr-TR" dirty="0"/>
              <a:t> arasında yapılan savaşı kazanan </a:t>
            </a:r>
            <a:r>
              <a:rPr lang="tr-TR" dirty="0"/>
              <a:t>Octavius</a:t>
            </a:r>
            <a:r>
              <a:rPr lang="tr-TR" dirty="0"/>
              <a:t> döneminde imparatorluk rejimine geçildi.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2</a:t>
            </a:r>
            <a:r>
              <a:rPr lang="tr-TR" dirty="0"/>
              <a:t>. Yüzyıldan itibaren merkezin çevre üzerindeki kontrolünü kaybetmesi, siyasal istikrarsızlıklar ve taht kavgaları, barbar kavimlerin baskıyı arttırmaları gibi nedenlerle imparatorluk zayıflamaya başladı ve 395 yılında ikiye ayrıldı. Bu aslında sadece siyasi değil kültürel de bir ayrılmaydı. İmparatorluğun Latin yarısı ve Helen yarısı ayrılmıştı. Batı Roma çok kısa bir süre sonra 476’da barbar kavimler tarafından ortadan kaldırıldı. Doğu Roma ise yaklaşık 1000 yıl daha yaşayacaktır.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5</Words>
  <Application>Microsoft Office PowerPoint</Application>
  <PresentationFormat>Ekran Gösterisi (4:3)</PresentationFormat>
  <Paragraphs>18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ROMA UYGARLIĞI</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UYGARLIĞI</dc:title>
  <dc:creator>canan</dc:creator>
  <cp:lastModifiedBy>canan</cp:lastModifiedBy>
  <cp:revision>3</cp:revision>
  <dcterms:created xsi:type="dcterms:W3CDTF">2019-03-29T22:06:16Z</dcterms:created>
  <dcterms:modified xsi:type="dcterms:W3CDTF">2019-03-30T18:31:40Z</dcterms:modified>
</cp:coreProperties>
</file>