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5" r:id="rId3"/>
    <p:sldId id="262" r:id="rId4"/>
    <p:sldId id="260" r:id="rId5"/>
    <p:sldId id="258" r:id="rId6"/>
    <p:sldId id="259" r:id="rId7"/>
    <p:sldId id="276" r:id="rId8"/>
    <p:sldId id="283" r:id="rId9"/>
    <p:sldId id="277" r:id="rId10"/>
    <p:sldId id="261" r:id="rId11"/>
    <p:sldId id="264" r:id="rId12"/>
    <p:sldId id="265" r:id="rId13"/>
    <p:sldId id="278" r:id="rId14"/>
    <p:sldId id="282" r:id="rId15"/>
    <p:sldId id="280" r:id="rId16"/>
    <p:sldId id="279" r:id="rId17"/>
    <p:sldId id="281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1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91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9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56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3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4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7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8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1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3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0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E218F-000D-4DBB-9275-8379843CF2CD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80F4E-3C52-4998-89F1-75852355F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55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İktisadi</a:t>
            </a:r>
            <a:r>
              <a:rPr lang="en-GB" dirty="0" smtClean="0"/>
              <a:t> </a:t>
            </a:r>
            <a:r>
              <a:rPr lang="en-GB" dirty="0" err="1" smtClean="0"/>
              <a:t>Düşünceler</a:t>
            </a:r>
            <a:r>
              <a:rPr lang="en-GB" dirty="0" smtClean="0"/>
              <a:t> </a:t>
            </a:r>
            <a:r>
              <a:rPr lang="en-GB" dirty="0" err="1" smtClean="0"/>
              <a:t>Tarihi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AÜ </a:t>
            </a:r>
            <a:r>
              <a:rPr lang="en-GB" dirty="0" err="1" smtClean="0"/>
              <a:t>Siyasal</a:t>
            </a:r>
            <a:r>
              <a:rPr lang="en-GB" dirty="0" smtClean="0"/>
              <a:t> </a:t>
            </a:r>
            <a:r>
              <a:rPr lang="en-GB" dirty="0" err="1" smtClean="0"/>
              <a:t>Bilgiler</a:t>
            </a:r>
            <a:r>
              <a:rPr lang="en-GB" dirty="0" smtClean="0"/>
              <a:t> </a:t>
            </a:r>
            <a:r>
              <a:rPr lang="en-GB" dirty="0" err="1" smtClean="0"/>
              <a:t>Fakültesi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İktisat</a:t>
            </a:r>
            <a:r>
              <a:rPr lang="en-GB" dirty="0" smtClean="0"/>
              <a:t> </a:t>
            </a:r>
            <a:r>
              <a:rPr lang="en-GB" dirty="0" err="1" smtClean="0"/>
              <a:t>Bölümü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Ceran</a:t>
            </a:r>
            <a:r>
              <a:rPr lang="en-GB" dirty="0" smtClean="0"/>
              <a:t> </a:t>
            </a:r>
            <a:r>
              <a:rPr lang="en-GB" dirty="0" err="1" smtClean="0"/>
              <a:t>Arslan</a:t>
            </a:r>
            <a:r>
              <a:rPr lang="en-GB" dirty="0" smtClean="0"/>
              <a:t> </a:t>
            </a:r>
            <a:r>
              <a:rPr lang="en-GB" dirty="0" err="1" smtClean="0"/>
              <a:t>Olcay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Altuğ</a:t>
            </a:r>
            <a:r>
              <a:rPr lang="en-GB" dirty="0" smtClean="0"/>
              <a:t> </a:t>
            </a:r>
            <a:r>
              <a:rPr lang="en-GB" dirty="0" err="1" smtClean="0"/>
              <a:t>Yalçıntaş</a:t>
            </a:r>
            <a:endParaRPr lang="en-GB" dirty="0" smtClean="0"/>
          </a:p>
          <a:p>
            <a:r>
              <a:rPr lang="en-GB" dirty="0" smtClean="0"/>
              <a:t>Ankara </a:t>
            </a:r>
            <a:r>
              <a:rPr lang="en-GB" dirty="0" err="1" smtClean="0"/>
              <a:t>Üniversitesi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7073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İktisadi bir </a:t>
            </a:r>
            <a:r>
              <a:rPr lang="tr-TR" dirty="0"/>
              <a:t>konu olarak “</a:t>
            </a:r>
            <a:r>
              <a:rPr lang="tr-TR" dirty="0" smtClean="0"/>
              <a:t>değer”</a:t>
            </a:r>
          </a:p>
          <a:p>
            <a:pPr>
              <a:buNone/>
            </a:pPr>
            <a:endParaRPr lang="tr-TR" dirty="0">
              <a:sym typeface="Wingdings" pitchFamily="2" charset="2"/>
            </a:endParaRPr>
          </a:p>
          <a:p>
            <a:r>
              <a:rPr lang="tr-TR" dirty="0" smtClean="0">
                <a:sym typeface="Wingdings" pitchFamily="2" charset="2"/>
              </a:rPr>
              <a:t>Mallar (</a:t>
            </a:r>
            <a:r>
              <a:rPr lang="tr-TR" i="1" dirty="0" err="1" smtClean="0">
                <a:sym typeface="Wingdings" pitchFamily="2" charset="2"/>
              </a:rPr>
              <a:t>goods</a:t>
            </a:r>
            <a:r>
              <a:rPr lang="tr-TR" i="1" dirty="0" smtClean="0">
                <a:sym typeface="Wingdings" pitchFamily="2" charset="2"/>
              </a:rPr>
              <a:t>, </a:t>
            </a:r>
            <a:r>
              <a:rPr lang="tr-TR" i="1" dirty="0" err="1" smtClean="0">
                <a:sym typeface="Wingdings" pitchFamily="2" charset="2"/>
              </a:rPr>
              <a:t>biens</a:t>
            </a:r>
            <a:r>
              <a:rPr lang="tr-TR" dirty="0" smtClean="0">
                <a:sym typeface="Wingdings" pitchFamily="2" charset="2"/>
              </a:rPr>
              <a:t>) ve metalar (</a:t>
            </a:r>
            <a:r>
              <a:rPr lang="tr-TR" i="1" dirty="0" err="1" smtClean="0">
                <a:sym typeface="Wingdings" pitchFamily="2" charset="2"/>
              </a:rPr>
              <a:t>commodities</a:t>
            </a:r>
            <a:r>
              <a:rPr lang="tr-TR" dirty="0" smtClean="0">
                <a:sym typeface="Wingdings" pitchFamily="2" charset="2"/>
              </a:rPr>
              <a:t>) </a:t>
            </a:r>
          </a:p>
          <a:p>
            <a:r>
              <a:rPr lang="tr-TR" dirty="0" smtClean="0">
                <a:sym typeface="Wingdings" pitchFamily="2" charset="2"/>
              </a:rPr>
              <a:t>Değiş </a:t>
            </a:r>
            <a:r>
              <a:rPr lang="tr-TR" dirty="0">
                <a:sym typeface="Wingdings" pitchFamily="2" charset="2"/>
              </a:rPr>
              <a:t>tokuş hangi ilkeye göre </a:t>
            </a:r>
            <a:r>
              <a:rPr lang="tr-TR" dirty="0" smtClean="0">
                <a:sym typeface="Wingdings" pitchFamily="2" charset="2"/>
              </a:rPr>
              <a:t>yapılacak?</a:t>
            </a:r>
          </a:p>
          <a:p>
            <a:r>
              <a:rPr lang="tr-TR" dirty="0" smtClean="0">
                <a:sym typeface="Wingdings" pitchFamily="2" charset="2"/>
              </a:rPr>
              <a:t>Değerin </a:t>
            </a:r>
            <a:r>
              <a:rPr lang="tr-TR" dirty="0">
                <a:sym typeface="Wingdings" pitchFamily="2" charset="2"/>
              </a:rPr>
              <a:t>ölçütü nedir</a:t>
            </a:r>
            <a:r>
              <a:rPr lang="tr-TR" dirty="0" smtClean="0">
                <a:sym typeface="Wingdings" pitchFamily="2" charset="2"/>
              </a:rPr>
              <a:t>?</a:t>
            </a:r>
          </a:p>
          <a:p>
            <a:r>
              <a:rPr lang="tr-TR" dirty="0" smtClean="0">
                <a:sym typeface="Wingdings" pitchFamily="2" charset="2"/>
              </a:rPr>
              <a:t>Değerin değişmeyen bir ölçütü var mıdır?</a:t>
            </a:r>
            <a:endParaRPr lang="tr-TR" dirty="0">
              <a:sym typeface="Wingdings" pitchFamily="2" charset="2"/>
            </a:endParaRP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3623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İktisadi bir </a:t>
            </a:r>
            <a:r>
              <a:rPr lang="tr-TR" dirty="0"/>
              <a:t>konu olarak “</a:t>
            </a:r>
            <a:r>
              <a:rPr lang="tr-TR" dirty="0" smtClean="0"/>
              <a:t>değer”</a:t>
            </a:r>
          </a:p>
          <a:p>
            <a:pPr>
              <a:buNone/>
            </a:pPr>
            <a:endParaRPr lang="tr-TR" dirty="0">
              <a:sym typeface="Wingdings" pitchFamily="2" charset="2"/>
            </a:endParaRPr>
          </a:p>
          <a:p>
            <a:pPr>
              <a:buNone/>
            </a:pPr>
            <a:r>
              <a:rPr lang="tr-TR" dirty="0" smtClean="0">
                <a:sym typeface="Wingdings" pitchFamily="2" charset="2"/>
              </a:rPr>
              <a:t>Peki </a:t>
            </a:r>
            <a:r>
              <a:rPr lang="tr-TR" dirty="0">
                <a:sym typeface="Wingdings" pitchFamily="2" charset="2"/>
              </a:rPr>
              <a:t>ya </a:t>
            </a:r>
            <a:r>
              <a:rPr lang="tr-TR" dirty="0" smtClean="0">
                <a:sym typeface="Wingdings" pitchFamily="2" charset="2"/>
              </a:rPr>
              <a:t>fiyatlar?</a:t>
            </a:r>
          </a:p>
          <a:p>
            <a:pPr>
              <a:buNone/>
            </a:pPr>
            <a:r>
              <a:rPr lang="tr-TR" b="1" dirty="0" smtClean="0">
                <a:sym typeface="Wingdings" pitchFamily="2" charset="2"/>
              </a:rPr>
              <a:t>Fiyat</a:t>
            </a:r>
            <a:r>
              <a:rPr lang="tr-TR" dirty="0" smtClean="0">
                <a:sym typeface="Wingdings" pitchFamily="2" charset="2"/>
              </a:rPr>
              <a:t>: </a:t>
            </a:r>
            <a:r>
              <a:rPr lang="tr-TR" dirty="0">
                <a:sym typeface="Wingdings" pitchFamily="2" charset="2"/>
              </a:rPr>
              <a:t>malların (metaların) birbiriyle değiştirilmesini sağlayan endeks</a:t>
            </a:r>
            <a:endParaRPr lang="tr-TR" dirty="0" smtClean="0">
              <a:sym typeface="Wingdings" pitchFamily="2" charset="2"/>
            </a:endParaRPr>
          </a:p>
          <a:p>
            <a:pPr>
              <a:buNone/>
            </a:pPr>
            <a:endParaRPr lang="tr-TR" dirty="0" smtClean="0">
              <a:sym typeface="Wingdings" pitchFamily="2" charset="2"/>
            </a:endParaRPr>
          </a:p>
          <a:p>
            <a:pPr>
              <a:buNone/>
            </a:pPr>
            <a:r>
              <a:rPr lang="tr-TR" dirty="0" smtClean="0">
                <a:sym typeface="Wingdings" pitchFamily="2" charset="2"/>
              </a:rPr>
              <a:t>Kural: denk </a:t>
            </a:r>
            <a:r>
              <a:rPr lang="tr-TR" dirty="0">
                <a:sym typeface="Wingdings" pitchFamily="2" charset="2"/>
              </a:rPr>
              <a:t>olan değerler değiş tokuş edilir  ADALET</a:t>
            </a:r>
            <a:endParaRPr lang="tr-TR" b="1" dirty="0" smtClean="0">
              <a:sym typeface="Wingdings" pitchFamily="2" charset="2"/>
            </a:endParaRPr>
          </a:p>
          <a:p>
            <a:pPr>
              <a:buNone/>
            </a:pPr>
            <a:r>
              <a:rPr lang="tr-TR" b="1" dirty="0" smtClean="0">
                <a:sym typeface="Wingdings" pitchFamily="2" charset="2"/>
              </a:rPr>
              <a:t>Sorun 1: </a:t>
            </a:r>
            <a:r>
              <a:rPr lang="tr-TR" dirty="0" smtClean="0">
                <a:sym typeface="Wingdings" pitchFamily="2" charset="2"/>
              </a:rPr>
              <a:t>Fiyatlar adaleti sağlar mı?</a:t>
            </a:r>
          </a:p>
          <a:p>
            <a:pPr>
              <a:buNone/>
            </a:pPr>
            <a:r>
              <a:rPr lang="tr-TR" b="1" dirty="0" smtClean="0">
                <a:sym typeface="Wingdings" pitchFamily="2" charset="2"/>
              </a:rPr>
              <a:t>Sorun 2</a:t>
            </a:r>
            <a:r>
              <a:rPr lang="tr-TR" dirty="0" smtClean="0">
                <a:sym typeface="Wingdings" pitchFamily="2" charset="2"/>
              </a:rPr>
              <a:t>: Fiyatlar </a:t>
            </a:r>
            <a:r>
              <a:rPr lang="tr-TR" dirty="0">
                <a:sym typeface="Wingdings" pitchFamily="2" charset="2"/>
              </a:rPr>
              <a:t>değerlerin yerine </a:t>
            </a:r>
            <a:r>
              <a:rPr lang="tr-TR" dirty="0" smtClean="0">
                <a:sym typeface="Wingdings" pitchFamily="2" charset="2"/>
              </a:rPr>
              <a:t>geçer mi?</a:t>
            </a:r>
          </a:p>
          <a:p>
            <a:pPr>
              <a:buNone/>
            </a:pPr>
            <a:r>
              <a:rPr lang="tr-TR" b="1" dirty="0" smtClean="0">
                <a:sym typeface="Wingdings" pitchFamily="2" charset="2"/>
              </a:rPr>
              <a:t>Sonuç</a:t>
            </a:r>
            <a:r>
              <a:rPr lang="tr-TR" dirty="0">
                <a:sym typeface="Wingdings" pitchFamily="2" charset="2"/>
              </a:rPr>
              <a:t>: </a:t>
            </a:r>
            <a:r>
              <a:rPr lang="tr-TR" dirty="0" smtClean="0">
                <a:sym typeface="Wingdings" pitchFamily="2" charset="2"/>
              </a:rPr>
              <a:t>İktisatçılar </a:t>
            </a:r>
            <a:r>
              <a:rPr lang="tr-TR" dirty="0">
                <a:sym typeface="Wingdings" pitchFamily="2" charset="2"/>
              </a:rPr>
              <a:t>her şeyin </a:t>
            </a:r>
            <a:r>
              <a:rPr lang="tr-TR" dirty="0" smtClean="0">
                <a:sym typeface="Wingdings" pitchFamily="2" charset="2"/>
              </a:rPr>
              <a:t>fiyatını bilir, </a:t>
            </a:r>
            <a:r>
              <a:rPr lang="tr-TR" dirty="0">
                <a:sym typeface="Wingdings" pitchFamily="2" charset="2"/>
              </a:rPr>
              <a:t>hiçbir şeyin değerini </a:t>
            </a:r>
            <a:r>
              <a:rPr lang="tr-TR" dirty="0" smtClean="0">
                <a:sym typeface="Wingdings" pitchFamily="2" charset="2"/>
              </a:rPr>
              <a:t>bilmez.</a:t>
            </a:r>
            <a:endParaRPr lang="tr-TR" dirty="0">
              <a:sym typeface="Wingdings" pitchFamily="2" charset="2"/>
            </a:endParaRP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5055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Merkantilistler için değer</a:t>
            </a:r>
          </a:p>
          <a:p>
            <a:pPr lvl="1"/>
            <a:r>
              <a:rPr lang="tr-TR" sz="2800" dirty="0"/>
              <a:t>Dış </a:t>
            </a:r>
            <a:r>
              <a:rPr lang="tr-TR" sz="2800" b="1" dirty="0"/>
              <a:t>ticaret</a:t>
            </a:r>
            <a:r>
              <a:rPr lang="tr-TR" sz="2800" dirty="0"/>
              <a:t> yoluyla elde edilen </a:t>
            </a:r>
            <a:r>
              <a:rPr lang="tr-TR" sz="2800" u="sng" dirty="0"/>
              <a:t>değerli madenler (</a:t>
            </a:r>
            <a:r>
              <a:rPr lang="tr-TR" sz="2800" u="sng" dirty="0" err="1"/>
              <a:t>bulyon</a:t>
            </a:r>
            <a:r>
              <a:rPr lang="tr-TR" sz="2800" u="sng" dirty="0"/>
              <a:t>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Fizyokratlar için değer</a:t>
            </a:r>
          </a:p>
          <a:p>
            <a:pPr lvl="1"/>
            <a:r>
              <a:rPr lang="tr-TR" sz="2800" dirty="0"/>
              <a:t>Tarım </a:t>
            </a:r>
            <a:r>
              <a:rPr lang="tr-TR" sz="2800" b="1" dirty="0"/>
              <a:t>üretimi</a:t>
            </a:r>
            <a:r>
              <a:rPr lang="tr-TR" sz="2800" dirty="0"/>
              <a:t> yoluyla elde edilen </a:t>
            </a:r>
            <a:r>
              <a:rPr lang="tr-TR" sz="2800" u="sng" dirty="0"/>
              <a:t>artık ya da armağan</a:t>
            </a:r>
          </a:p>
          <a:p>
            <a:pPr>
              <a:buNone/>
            </a:pPr>
            <a:endParaRPr lang="tr-TR" u="sng" dirty="0"/>
          </a:p>
          <a:p>
            <a:pPr>
              <a:buNone/>
            </a:pPr>
            <a:r>
              <a:rPr lang="tr-TR" dirty="0"/>
              <a:t>Klasikler için değer</a:t>
            </a:r>
          </a:p>
          <a:p>
            <a:pPr lvl="1"/>
            <a:r>
              <a:rPr lang="tr-TR" sz="2800" dirty="0"/>
              <a:t>Bir malın </a:t>
            </a:r>
            <a:r>
              <a:rPr lang="tr-TR" sz="2800" b="1" dirty="0"/>
              <a:t>üretimi</a:t>
            </a:r>
            <a:r>
              <a:rPr lang="tr-TR" sz="2800" dirty="0"/>
              <a:t> sırasında harcanan </a:t>
            </a:r>
            <a:r>
              <a:rPr lang="tr-TR" sz="2800" b="1" u="sng" dirty="0"/>
              <a:t>emek (miktarı</a:t>
            </a:r>
            <a:r>
              <a:rPr lang="tr-TR" sz="2800" b="1" u="sng" dirty="0" smtClean="0"/>
              <a:t>)</a:t>
            </a:r>
            <a:endParaRPr lang="tr-TR" sz="2800" b="1" u="sng" dirty="0"/>
          </a:p>
        </p:txBody>
      </p:sp>
    </p:spTree>
    <p:extLst>
      <p:ext uri="{BB962C8B-B14F-4D97-AF65-F5344CB8AC3E}">
        <p14:creationId xmlns:p14="http://schemas.microsoft.com/office/powerpoint/2010/main" val="359648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err="1" smtClean="0"/>
              <a:t>Dijitalleşme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internet </a:t>
            </a:r>
            <a:r>
              <a:rPr lang="en-GB" dirty="0" err="1" smtClean="0"/>
              <a:t>çağında</a:t>
            </a:r>
            <a:r>
              <a:rPr lang="en-GB" dirty="0" smtClean="0"/>
              <a:t> </a:t>
            </a:r>
            <a:r>
              <a:rPr lang="en-GB" dirty="0" err="1" smtClean="0"/>
              <a:t>değer</a:t>
            </a:r>
            <a:endParaRPr lang="en-GB" dirty="0" smtClean="0"/>
          </a:p>
          <a:p>
            <a:pPr>
              <a:buNone/>
            </a:pPr>
            <a:endParaRPr lang="tr-TR" dirty="0"/>
          </a:p>
          <a:p>
            <a:pPr lvl="1"/>
            <a:r>
              <a:rPr lang="en-GB" sz="2800" dirty="0" err="1" smtClean="0"/>
              <a:t>Kullanıcılar</a:t>
            </a:r>
            <a:r>
              <a:rPr lang="en-GB" sz="2800" dirty="0" smtClean="0"/>
              <a:t> </a:t>
            </a:r>
            <a:r>
              <a:rPr lang="en-GB" sz="2800" dirty="0" err="1" smtClean="0"/>
              <a:t>tarafından</a:t>
            </a:r>
            <a:r>
              <a:rPr lang="en-GB" sz="2800" dirty="0" smtClean="0"/>
              <a:t> </a:t>
            </a:r>
            <a:r>
              <a:rPr lang="en-GB" sz="2800" b="1" dirty="0" err="1" smtClean="0"/>
              <a:t>üketilen</a:t>
            </a:r>
            <a:r>
              <a:rPr lang="en-GB" sz="2800" dirty="0" smtClean="0"/>
              <a:t> </a:t>
            </a:r>
            <a:r>
              <a:rPr lang="en-GB" sz="2800" u="sng" dirty="0" err="1" smtClean="0"/>
              <a:t>veri</a:t>
            </a:r>
            <a:endParaRPr lang="en-GB" sz="2800" u="sng" dirty="0" smtClean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r>
              <a:rPr lang="en-GB" b="1" dirty="0" err="1" smtClean="0"/>
              <a:t>Üketim</a:t>
            </a:r>
            <a:r>
              <a:rPr lang="en-GB" b="1" dirty="0" smtClean="0"/>
              <a:t> (</a:t>
            </a:r>
            <a:r>
              <a:rPr lang="en-GB" b="1" dirty="0" err="1" smtClean="0"/>
              <a:t>prosumption</a:t>
            </a:r>
            <a:r>
              <a:rPr lang="en-GB" b="1" dirty="0" smtClean="0"/>
              <a:t>)</a:t>
            </a:r>
            <a:r>
              <a:rPr lang="en-GB" dirty="0" smtClean="0"/>
              <a:t>: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malın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hizmetin</a:t>
            </a:r>
            <a:r>
              <a:rPr lang="en-GB" dirty="0" smtClean="0"/>
              <a:t> </a:t>
            </a:r>
            <a:r>
              <a:rPr lang="en-GB" dirty="0" err="1" smtClean="0"/>
              <a:t>kullanımı</a:t>
            </a:r>
            <a:r>
              <a:rPr lang="en-GB" dirty="0" smtClean="0"/>
              <a:t> </a:t>
            </a:r>
            <a:r>
              <a:rPr lang="en-GB" dirty="0" err="1" smtClean="0"/>
              <a:t>sırasında</a:t>
            </a:r>
            <a:r>
              <a:rPr lang="en-GB" dirty="0" smtClean="0"/>
              <a:t> o </a:t>
            </a:r>
            <a:r>
              <a:rPr lang="en-GB" dirty="0" err="1" smtClean="0"/>
              <a:t>malın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hizmetin</a:t>
            </a:r>
            <a:r>
              <a:rPr lang="en-GB" dirty="0" smtClean="0"/>
              <a:t> </a:t>
            </a:r>
            <a:r>
              <a:rPr lang="en-GB" dirty="0" err="1" smtClean="0"/>
              <a:t>miktarının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faydasının</a:t>
            </a:r>
            <a:r>
              <a:rPr lang="en-GB" dirty="0" smtClean="0"/>
              <a:t> </a:t>
            </a:r>
            <a:r>
              <a:rPr lang="en-GB" dirty="0" err="1" smtClean="0"/>
              <a:t>artması</a:t>
            </a:r>
            <a:r>
              <a:rPr lang="en-GB" dirty="0" smtClean="0"/>
              <a:t>; </a:t>
            </a:r>
            <a:r>
              <a:rPr lang="en-GB" dirty="0" err="1" smtClean="0"/>
              <a:t>üretim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tüketim</a:t>
            </a:r>
            <a:r>
              <a:rPr lang="en-GB" dirty="0" smtClean="0"/>
              <a:t> </a:t>
            </a:r>
            <a:r>
              <a:rPr lang="en-GB" dirty="0" err="1" smtClean="0"/>
              <a:t>faaliyetlerinin</a:t>
            </a:r>
            <a:r>
              <a:rPr lang="en-GB" dirty="0" smtClean="0"/>
              <a:t> </a:t>
            </a:r>
            <a:r>
              <a:rPr lang="en-GB" dirty="0" err="1" smtClean="0"/>
              <a:t>füzyonu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227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err="1" smtClean="0"/>
              <a:t>Veri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veri</a:t>
            </a:r>
            <a:r>
              <a:rPr lang="en-GB" dirty="0" smtClean="0"/>
              <a:t> </a:t>
            </a:r>
            <a:r>
              <a:rPr lang="en-GB" dirty="0" err="1" smtClean="0"/>
              <a:t>ekonomisi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“21. </a:t>
            </a:r>
            <a:r>
              <a:rPr lang="en-GB" dirty="0" err="1" smtClean="0"/>
              <a:t>Yüzyıl’ın</a:t>
            </a:r>
            <a:r>
              <a:rPr lang="en-GB" dirty="0" smtClean="0"/>
              <a:t> </a:t>
            </a:r>
            <a:r>
              <a:rPr lang="en-GB" dirty="0" err="1" smtClean="0"/>
              <a:t>petrolü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“</a:t>
            </a:r>
            <a:r>
              <a:rPr lang="en-GB" dirty="0" err="1" smtClean="0"/>
              <a:t>Yeni</a:t>
            </a:r>
            <a:r>
              <a:rPr lang="en-GB" dirty="0" smtClean="0"/>
              <a:t> </a:t>
            </a:r>
            <a:r>
              <a:rPr lang="en-GB" dirty="0" err="1" smtClean="0"/>
              <a:t>altın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…</a:t>
            </a:r>
          </a:p>
          <a:p>
            <a:r>
              <a:rPr lang="en-GB" dirty="0" smtClean="0"/>
              <a:t>“</a:t>
            </a:r>
            <a:r>
              <a:rPr lang="en-GB" dirty="0" err="1" smtClean="0"/>
              <a:t>Doğal</a:t>
            </a:r>
            <a:r>
              <a:rPr lang="en-GB" dirty="0" smtClean="0"/>
              <a:t> </a:t>
            </a:r>
            <a:r>
              <a:rPr lang="en-GB" dirty="0" err="1" smtClean="0"/>
              <a:t>kaynak</a:t>
            </a:r>
            <a:r>
              <a:rPr lang="en-GB" dirty="0" smtClean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78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/>
              <a:t>Üketim</a:t>
            </a:r>
            <a:r>
              <a:rPr lang="en-GB" dirty="0" smtClean="0"/>
              <a:t> </a:t>
            </a:r>
            <a:r>
              <a:rPr lang="en-GB" dirty="0" err="1" smtClean="0"/>
              <a:t>ekonomisine</a:t>
            </a:r>
            <a:r>
              <a:rPr lang="en-GB" dirty="0" smtClean="0"/>
              <a:t> </a:t>
            </a:r>
            <a:r>
              <a:rPr lang="en-GB" dirty="0" err="1" smtClean="0"/>
              <a:t>örnekler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b="1" dirty="0" smtClean="0"/>
              <a:t>Web 2.0 </a:t>
            </a:r>
            <a:r>
              <a:rPr lang="en-GB" b="1" dirty="0" err="1" smtClean="0"/>
              <a:t>platformları</a:t>
            </a:r>
            <a:r>
              <a:rPr lang="en-GB" b="1" dirty="0" smtClean="0"/>
              <a:t>: </a:t>
            </a:r>
            <a:r>
              <a:rPr lang="en-GB" dirty="0" smtClean="0"/>
              <a:t>Wikipedia, Google, Facebook, Twitter, Instagram, WhatsApp, </a:t>
            </a:r>
            <a:r>
              <a:rPr lang="en-GB" dirty="0" err="1" smtClean="0"/>
              <a:t>Ekşisözlük</a:t>
            </a:r>
            <a:r>
              <a:rPr lang="en-GB" dirty="0" smtClean="0"/>
              <a:t> </a:t>
            </a:r>
            <a:r>
              <a:rPr lang="en-GB" dirty="0" err="1" smtClean="0"/>
              <a:t>vd</a:t>
            </a:r>
            <a:r>
              <a:rPr lang="en-GB" dirty="0" smtClean="0"/>
              <a:t>.</a:t>
            </a:r>
          </a:p>
          <a:p>
            <a:r>
              <a:rPr lang="en-GB" b="1" dirty="0" smtClean="0"/>
              <a:t>Online </a:t>
            </a:r>
            <a:r>
              <a:rPr lang="en-GB" b="1" dirty="0" err="1" smtClean="0"/>
              <a:t>alışveriş</a:t>
            </a:r>
            <a:r>
              <a:rPr lang="en-GB" b="1" dirty="0" smtClean="0"/>
              <a:t> </a:t>
            </a:r>
            <a:r>
              <a:rPr lang="en-GB" b="1" dirty="0" err="1" smtClean="0"/>
              <a:t>siteleri</a:t>
            </a:r>
            <a:r>
              <a:rPr lang="en-GB" dirty="0" smtClean="0"/>
              <a:t>: Amazon, Walmart, Airbnb, Uber, </a:t>
            </a:r>
            <a:r>
              <a:rPr lang="en-GB" dirty="0" err="1" smtClean="0"/>
              <a:t>Hepsiburada</a:t>
            </a:r>
            <a:r>
              <a:rPr lang="en-GB" dirty="0" smtClean="0"/>
              <a:t>, </a:t>
            </a:r>
            <a:r>
              <a:rPr lang="en-GB" dirty="0" err="1" smtClean="0"/>
              <a:t>Idefix</a:t>
            </a:r>
            <a:r>
              <a:rPr lang="en-GB" dirty="0" smtClean="0"/>
              <a:t>)</a:t>
            </a:r>
          </a:p>
          <a:p>
            <a:r>
              <a:rPr lang="en-GB" b="1" dirty="0" smtClean="0"/>
              <a:t>Stream </a:t>
            </a:r>
            <a:r>
              <a:rPr lang="en-GB" b="1" dirty="0" err="1" smtClean="0"/>
              <a:t>uygulamalar</a:t>
            </a:r>
            <a:r>
              <a:rPr lang="en-GB" dirty="0" smtClean="0"/>
              <a:t>: Netflix, Spotify, …</a:t>
            </a:r>
          </a:p>
          <a:p>
            <a:r>
              <a:rPr lang="en-GB" b="1" dirty="0" err="1" smtClean="0"/>
              <a:t>Ve</a:t>
            </a:r>
            <a:r>
              <a:rPr lang="en-GB" b="1" dirty="0" smtClean="0"/>
              <a:t> </a:t>
            </a:r>
            <a:r>
              <a:rPr lang="en-GB" b="1" dirty="0" err="1" smtClean="0"/>
              <a:t>diğerleri</a:t>
            </a:r>
            <a:r>
              <a:rPr lang="en-GB" dirty="0" smtClean="0"/>
              <a:t>: </a:t>
            </a:r>
            <a:r>
              <a:rPr lang="en-GB" dirty="0" err="1" smtClean="0"/>
              <a:t>eDevlet</a:t>
            </a:r>
            <a:r>
              <a:rPr lang="en-GB" dirty="0" smtClean="0"/>
              <a:t> </a:t>
            </a:r>
            <a:r>
              <a:rPr lang="en-GB" dirty="0" err="1" smtClean="0"/>
              <a:t>uygulamaları</a:t>
            </a:r>
            <a:r>
              <a:rPr lang="en-GB" dirty="0" smtClean="0"/>
              <a:t>, iOS, Android, </a:t>
            </a:r>
            <a:r>
              <a:rPr lang="en-GB" dirty="0" err="1" smtClean="0"/>
              <a:t>nesnelerin</a:t>
            </a:r>
            <a:r>
              <a:rPr lang="en-GB" dirty="0" smtClean="0"/>
              <a:t> internet (</a:t>
            </a:r>
            <a:r>
              <a:rPr lang="en-GB" dirty="0" err="1" smtClean="0"/>
              <a:t>IoT</a:t>
            </a:r>
            <a:r>
              <a:rPr lang="en-GB" dirty="0" smtClean="0"/>
              <a:t>), </a:t>
            </a:r>
            <a:r>
              <a:rPr lang="en-GB" dirty="0" err="1" smtClean="0"/>
              <a:t>bulut</a:t>
            </a:r>
            <a:r>
              <a:rPr lang="en-GB" dirty="0" smtClean="0"/>
              <a:t> </a:t>
            </a:r>
            <a:r>
              <a:rPr lang="en-GB" dirty="0" err="1" smtClean="0"/>
              <a:t>uygulamaları</a:t>
            </a:r>
            <a:r>
              <a:rPr lang="en-GB" dirty="0" smtClean="0"/>
              <a:t>, 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460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err="1" smtClean="0"/>
              <a:t>Üketim</a:t>
            </a:r>
            <a:r>
              <a:rPr lang="en-GB" dirty="0" smtClean="0"/>
              <a:t> </a:t>
            </a:r>
            <a:r>
              <a:rPr lang="en-GB" dirty="0" err="1" smtClean="0"/>
              <a:t>faaliyetinin</a:t>
            </a:r>
            <a:r>
              <a:rPr lang="en-GB" dirty="0" smtClean="0"/>
              <a:t> (</a:t>
            </a:r>
            <a:r>
              <a:rPr lang="en-GB" dirty="0" err="1" smtClean="0"/>
              <a:t>dolayısıyla</a:t>
            </a:r>
            <a:r>
              <a:rPr lang="en-GB" dirty="0" smtClean="0"/>
              <a:t> </a:t>
            </a:r>
            <a:r>
              <a:rPr lang="en-GB" dirty="0" err="1" smtClean="0"/>
              <a:t>dijital</a:t>
            </a:r>
            <a:r>
              <a:rPr lang="en-GB" dirty="0" smtClean="0"/>
              <a:t> </a:t>
            </a:r>
            <a:r>
              <a:rPr lang="en-GB" dirty="0" err="1" smtClean="0"/>
              <a:t>ekonominin</a:t>
            </a:r>
            <a:r>
              <a:rPr lang="en-GB" dirty="0" smtClean="0"/>
              <a:t>) </a:t>
            </a:r>
            <a:r>
              <a:rPr lang="en-GB" dirty="0" err="1" smtClean="0"/>
              <a:t>kökeni</a:t>
            </a:r>
            <a:r>
              <a:rPr lang="en-GB" dirty="0" smtClean="0"/>
              <a:t>:</a:t>
            </a:r>
          </a:p>
          <a:p>
            <a:pPr>
              <a:buNone/>
            </a:pPr>
            <a:endParaRPr lang="en-GB" dirty="0" smtClean="0"/>
          </a:p>
          <a:p>
            <a:r>
              <a:rPr lang="en-GB" b="1" dirty="0" err="1"/>
              <a:t>Paylaşım</a:t>
            </a:r>
            <a:r>
              <a:rPr lang="en-GB" b="1" dirty="0"/>
              <a:t> </a:t>
            </a:r>
            <a:r>
              <a:rPr lang="en-GB" b="1" dirty="0" err="1"/>
              <a:t>ekonomisi</a:t>
            </a:r>
            <a:endParaRPr lang="en-GB" b="1" dirty="0"/>
          </a:p>
          <a:p>
            <a:pPr lvl="1"/>
            <a:r>
              <a:rPr lang="en-GB" dirty="0" err="1"/>
              <a:t>Aile</a:t>
            </a:r>
            <a:r>
              <a:rPr lang="en-GB" dirty="0"/>
              <a:t>, </a:t>
            </a:r>
            <a:r>
              <a:rPr lang="en-GB" dirty="0" err="1"/>
              <a:t>dil</a:t>
            </a:r>
            <a:r>
              <a:rPr lang="en-GB" dirty="0"/>
              <a:t>, din, </a:t>
            </a:r>
            <a:r>
              <a:rPr lang="en-GB" dirty="0" err="1" smtClean="0"/>
              <a:t>semboller</a:t>
            </a:r>
            <a:r>
              <a:rPr lang="en-GB" dirty="0" smtClean="0"/>
              <a:t>, … </a:t>
            </a:r>
            <a:endParaRPr lang="en-GB" dirty="0"/>
          </a:p>
          <a:p>
            <a:r>
              <a:rPr lang="en-GB" sz="2800" b="1" dirty="0" err="1" smtClean="0"/>
              <a:t>Sanat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ve</a:t>
            </a:r>
            <a:r>
              <a:rPr lang="en-GB" sz="2800" b="1" dirty="0" smtClean="0"/>
              <a:t> </a:t>
            </a:r>
            <a:r>
              <a:rPr lang="en-GB" b="1" dirty="0" err="1" smtClean="0"/>
              <a:t>bilim</a:t>
            </a:r>
            <a:r>
              <a:rPr lang="en-GB" b="1" dirty="0" smtClean="0"/>
              <a:t> </a:t>
            </a:r>
            <a:r>
              <a:rPr lang="en-GB" sz="2800" b="1" dirty="0" err="1" smtClean="0"/>
              <a:t>ekonomisi</a:t>
            </a:r>
            <a:endParaRPr lang="en-GB" sz="2800" b="1" dirty="0" smtClean="0"/>
          </a:p>
          <a:p>
            <a:pPr lvl="1"/>
            <a:r>
              <a:rPr lang="en-GB" sz="2400" dirty="0" err="1" smtClean="0"/>
              <a:t>Sergiler</a:t>
            </a:r>
            <a:r>
              <a:rPr lang="en-GB" sz="2400" dirty="0" smtClean="0"/>
              <a:t>, </a:t>
            </a:r>
            <a:r>
              <a:rPr lang="en-GB" sz="2400" dirty="0" err="1" smtClean="0"/>
              <a:t>konserler</a:t>
            </a:r>
            <a:r>
              <a:rPr lang="en-GB" sz="2400" dirty="0" smtClean="0"/>
              <a:t>, </a:t>
            </a:r>
            <a:r>
              <a:rPr lang="en-GB" sz="2400" dirty="0" err="1" smtClean="0"/>
              <a:t>akademik</a:t>
            </a:r>
            <a:r>
              <a:rPr lang="en-GB" sz="2400" dirty="0" smtClean="0"/>
              <a:t> </a:t>
            </a:r>
            <a:r>
              <a:rPr lang="en-GB" sz="2400" dirty="0" err="1" smtClean="0"/>
              <a:t>faaliyetler</a:t>
            </a:r>
            <a:r>
              <a:rPr lang="en-GB" sz="2400" dirty="0" smtClean="0"/>
              <a:t>…</a:t>
            </a:r>
          </a:p>
          <a:p>
            <a:r>
              <a:rPr lang="en-GB" sz="2800" b="1" dirty="0" err="1" smtClean="0"/>
              <a:t>Kamu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malları</a:t>
            </a:r>
            <a:r>
              <a:rPr lang="en-GB" b="1" dirty="0"/>
              <a:t> </a:t>
            </a:r>
            <a:r>
              <a:rPr lang="en-GB" b="1" dirty="0" smtClean="0"/>
              <a:t>(“</a:t>
            </a:r>
            <a:r>
              <a:rPr lang="en-GB" b="1" dirty="0" err="1" smtClean="0"/>
              <a:t>kamu</a:t>
            </a:r>
            <a:r>
              <a:rPr lang="en-GB" b="1" dirty="0" smtClean="0"/>
              <a:t> </a:t>
            </a:r>
            <a:r>
              <a:rPr lang="en-GB" b="1" dirty="0" err="1" smtClean="0"/>
              <a:t>ekonomisi</a:t>
            </a:r>
            <a:r>
              <a:rPr lang="en-GB" b="1" dirty="0" smtClean="0"/>
              <a:t>”)</a:t>
            </a:r>
            <a:endParaRPr lang="en-GB" b="1" dirty="0"/>
          </a:p>
          <a:p>
            <a:pPr lvl="1"/>
            <a:r>
              <a:rPr lang="en-GB" dirty="0" err="1" smtClean="0"/>
              <a:t>Kentler</a:t>
            </a:r>
            <a:r>
              <a:rPr lang="en-GB" dirty="0" smtClean="0"/>
              <a:t>, </a:t>
            </a:r>
            <a:r>
              <a:rPr lang="en-GB" dirty="0" err="1" smtClean="0"/>
              <a:t>parklar</a:t>
            </a:r>
            <a:r>
              <a:rPr lang="en-GB" dirty="0" smtClean="0"/>
              <a:t>, </a:t>
            </a:r>
            <a:r>
              <a:rPr lang="en-GB" dirty="0" err="1" smtClean="0"/>
              <a:t>ormanlar</a:t>
            </a:r>
            <a:r>
              <a:rPr lang="en-GB" dirty="0" smtClean="0"/>
              <a:t>, </a:t>
            </a:r>
            <a:r>
              <a:rPr lang="en-GB" dirty="0" err="1" smtClean="0"/>
              <a:t>teneffüs</a:t>
            </a:r>
            <a:r>
              <a:rPr lang="en-GB" dirty="0" smtClean="0"/>
              <a:t> </a:t>
            </a:r>
            <a:r>
              <a:rPr lang="en-GB" dirty="0" err="1" smtClean="0"/>
              <a:t>edilen</a:t>
            </a:r>
            <a:r>
              <a:rPr lang="en-GB" dirty="0" smtClean="0"/>
              <a:t> </a:t>
            </a:r>
            <a:r>
              <a:rPr lang="en-GB" dirty="0" err="1" smtClean="0"/>
              <a:t>hava</a:t>
            </a:r>
            <a:r>
              <a:rPr lang="en-GB" dirty="0" smtClean="0"/>
              <a:t>, </a:t>
            </a:r>
            <a:r>
              <a:rPr lang="en-GB" dirty="0" err="1" smtClean="0"/>
              <a:t>trafik</a:t>
            </a:r>
            <a:r>
              <a:rPr lang="en-GB" dirty="0" smtClean="0"/>
              <a:t>, …</a:t>
            </a:r>
          </a:p>
          <a:p>
            <a:pPr lvl="1"/>
            <a:r>
              <a:rPr lang="en-GB" dirty="0" err="1" smtClean="0"/>
              <a:t>Sağlık</a:t>
            </a:r>
            <a:r>
              <a:rPr lang="en-GB" dirty="0" smtClean="0"/>
              <a:t> (</a:t>
            </a:r>
            <a:r>
              <a:rPr lang="en-GB" dirty="0" err="1" smtClean="0"/>
              <a:t>kamu</a:t>
            </a:r>
            <a:r>
              <a:rPr lang="en-GB" dirty="0" smtClean="0"/>
              <a:t> </a:t>
            </a:r>
            <a:r>
              <a:rPr lang="en-GB" dirty="0" err="1" smtClean="0"/>
              <a:t>sağlığı</a:t>
            </a:r>
            <a:r>
              <a:rPr lang="en-GB" dirty="0" smtClean="0"/>
              <a:t>), </a:t>
            </a:r>
            <a:r>
              <a:rPr lang="en-GB" dirty="0" err="1" smtClean="0"/>
              <a:t>eğitim</a:t>
            </a:r>
            <a:r>
              <a:rPr lang="en-GB" dirty="0" smtClean="0"/>
              <a:t> (</a:t>
            </a:r>
            <a:r>
              <a:rPr lang="en-GB" dirty="0" err="1" smtClean="0"/>
              <a:t>kamusal</a:t>
            </a:r>
            <a:r>
              <a:rPr lang="en-GB" dirty="0" smtClean="0"/>
              <a:t> </a:t>
            </a:r>
            <a:r>
              <a:rPr lang="en-GB" dirty="0" err="1" smtClean="0"/>
              <a:t>eğitim</a:t>
            </a:r>
            <a:r>
              <a:rPr lang="en-GB" dirty="0" smtClean="0"/>
              <a:t>), …</a:t>
            </a:r>
          </a:p>
        </p:txBody>
      </p:sp>
    </p:spTree>
    <p:extLst>
      <p:ext uri="{BB962C8B-B14F-4D97-AF65-F5344CB8AC3E}">
        <p14:creationId xmlns:p14="http://schemas.microsoft.com/office/powerpoint/2010/main" val="172204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err="1" smtClean="0"/>
              <a:t>Fiyatı</a:t>
            </a:r>
            <a:r>
              <a:rPr lang="en-GB" dirty="0" smtClean="0"/>
              <a:t> (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marjinal</a:t>
            </a:r>
            <a:r>
              <a:rPr lang="en-GB" dirty="0" smtClean="0"/>
              <a:t> </a:t>
            </a:r>
            <a:r>
              <a:rPr lang="en-GB" dirty="0" err="1" smtClean="0"/>
              <a:t>maliyeti</a:t>
            </a:r>
            <a:r>
              <a:rPr lang="en-GB" dirty="0" smtClean="0"/>
              <a:t>) </a:t>
            </a:r>
            <a:r>
              <a:rPr lang="en-GB" dirty="0" err="1" smtClean="0"/>
              <a:t>sıfır</a:t>
            </a:r>
            <a:r>
              <a:rPr lang="en-GB" dirty="0" smtClean="0"/>
              <a:t> </a:t>
            </a:r>
            <a:r>
              <a:rPr lang="en-GB" dirty="0" err="1" smtClean="0"/>
              <a:t>olan</a:t>
            </a:r>
            <a:r>
              <a:rPr lang="en-GB" dirty="0"/>
              <a:t> </a:t>
            </a:r>
            <a:r>
              <a:rPr lang="en-GB" dirty="0" smtClean="0"/>
              <a:t>mal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hizmetlerin</a:t>
            </a:r>
            <a:r>
              <a:rPr lang="en-GB" dirty="0" smtClean="0"/>
              <a:t> </a:t>
            </a:r>
            <a:r>
              <a:rPr lang="en-GB" dirty="0" err="1" smtClean="0"/>
              <a:t>ticaretinden</a:t>
            </a:r>
            <a:r>
              <a:rPr lang="en-GB" dirty="0" smtClean="0"/>
              <a:t> </a:t>
            </a:r>
            <a:r>
              <a:rPr lang="en-GB" dirty="0" err="1" smtClean="0"/>
              <a:t>kâr</a:t>
            </a:r>
            <a:r>
              <a:rPr lang="en-GB" dirty="0" smtClean="0"/>
              <a:t> </a:t>
            </a:r>
            <a:r>
              <a:rPr lang="en-GB" dirty="0" err="1" smtClean="0"/>
              <a:t>nasıl</a:t>
            </a:r>
            <a:r>
              <a:rPr lang="en-GB" dirty="0" smtClean="0"/>
              <a:t> </a:t>
            </a:r>
            <a:r>
              <a:rPr lang="en-GB" dirty="0" err="1" smtClean="0"/>
              <a:t>elde</a:t>
            </a:r>
            <a:r>
              <a:rPr lang="en-GB" dirty="0" smtClean="0"/>
              <a:t> </a:t>
            </a:r>
            <a:r>
              <a:rPr lang="en-GB" dirty="0" err="1" smtClean="0"/>
              <a:t>edilir</a:t>
            </a:r>
            <a:r>
              <a:rPr lang="en-GB" dirty="0" smtClean="0"/>
              <a:t>?</a:t>
            </a:r>
          </a:p>
          <a:p>
            <a:pPr>
              <a:buNone/>
            </a:pPr>
            <a:endParaRPr lang="en-GB" dirty="0" smtClean="0"/>
          </a:p>
          <a:p>
            <a:r>
              <a:rPr lang="en-GB" b="1" dirty="0" err="1" smtClean="0"/>
              <a:t>Kıtlık</a:t>
            </a:r>
            <a:r>
              <a:rPr lang="en-GB" b="1" dirty="0" smtClean="0"/>
              <a:t> </a:t>
            </a:r>
            <a:r>
              <a:rPr lang="en-GB" b="1" dirty="0" err="1" smtClean="0"/>
              <a:t>değil</a:t>
            </a:r>
            <a:r>
              <a:rPr lang="en-GB" b="1" dirty="0" smtClean="0"/>
              <a:t>, </a:t>
            </a:r>
            <a:r>
              <a:rPr lang="en-GB" b="1" dirty="0" err="1" smtClean="0"/>
              <a:t>bolluk</a:t>
            </a:r>
            <a:r>
              <a:rPr lang="en-GB" b="1" dirty="0" smtClean="0"/>
              <a:t> </a:t>
            </a:r>
            <a:r>
              <a:rPr lang="en-GB" b="1" dirty="0" err="1" smtClean="0"/>
              <a:t>ekonomisi</a:t>
            </a:r>
            <a:endParaRPr lang="en-GB" b="1" dirty="0" smtClean="0"/>
          </a:p>
          <a:p>
            <a:pPr lvl="1"/>
            <a:r>
              <a:rPr lang="en-GB" dirty="0" err="1" smtClean="0"/>
              <a:t>Büyük</a:t>
            </a:r>
            <a:r>
              <a:rPr lang="en-GB" dirty="0" smtClean="0"/>
              <a:t> </a:t>
            </a:r>
            <a:r>
              <a:rPr lang="en-GB" dirty="0" err="1" smtClean="0"/>
              <a:t>veri</a:t>
            </a:r>
            <a:r>
              <a:rPr lang="en-GB" dirty="0" smtClean="0"/>
              <a:t> </a:t>
            </a: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dirty="0" err="1" smtClean="0">
                <a:sym typeface="Wingdings" panose="05000000000000000000" pitchFamily="2" charset="2"/>
              </a:rPr>
              <a:t>veri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obezitesi</a:t>
            </a:r>
            <a:endParaRPr lang="en-GB" dirty="0" smtClean="0"/>
          </a:p>
          <a:p>
            <a:r>
              <a:rPr lang="en-GB" b="1" dirty="0" err="1" smtClean="0"/>
              <a:t>Yeni</a:t>
            </a:r>
            <a:r>
              <a:rPr lang="en-GB" b="1" dirty="0" smtClean="0"/>
              <a:t> </a:t>
            </a:r>
            <a:r>
              <a:rPr lang="en-GB" b="1" dirty="0" err="1" smtClean="0"/>
              <a:t>iş</a:t>
            </a:r>
            <a:r>
              <a:rPr lang="en-GB" b="1" dirty="0" smtClean="0"/>
              <a:t> </a:t>
            </a:r>
            <a:r>
              <a:rPr lang="en-GB" b="1" dirty="0" err="1" smtClean="0"/>
              <a:t>modelleri</a:t>
            </a:r>
            <a:endParaRPr lang="en-GB" b="1" dirty="0" smtClean="0"/>
          </a:p>
          <a:p>
            <a:pPr lvl="1"/>
            <a:r>
              <a:rPr lang="en-GB" dirty="0" smtClean="0"/>
              <a:t>Freemium / Premium</a:t>
            </a:r>
          </a:p>
          <a:p>
            <a:pPr lvl="1"/>
            <a:r>
              <a:rPr lang="en-GB" dirty="0" err="1" smtClean="0"/>
              <a:t>Reklâm</a:t>
            </a:r>
            <a:r>
              <a:rPr lang="en-GB" dirty="0" smtClean="0"/>
              <a:t> </a:t>
            </a:r>
            <a:r>
              <a:rPr lang="en-GB" dirty="0" err="1" smtClean="0"/>
              <a:t>ekonomisi</a:t>
            </a:r>
            <a:endParaRPr lang="en-GB" dirty="0" smtClean="0"/>
          </a:p>
          <a:p>
            <a:r>
              <a:rPr lang="en-GB" b="1" dirty="0" err="1" smtClean="0"/>
              <a:t>Ahlâk</a:t>
            </a:r>
            <a:r>
              <a:rPr lang="en-GB" b="1" dirty="0" smtClean="0"/>
              <a:t>, </a:t>
            </a:r>
            <a:r>
              <a:rPr lang="en-GB" b="1" dirty="0" err="1" smtClean="0"/>
              <a:t>güvenlik</a:t>
            </a:r>
            <a:r>
              <a:rPr lang="en-GB" b="1" dirty="0" smtClean="0"/>
              <a:t> </a:t>
            </a:r>
            <a:r>
              <a:rPr lang="en-GB" b="1" dirty="0" err="1" smtClean="0"/>
              <a:t>ve</a:t>
            </a:r>
            <a:r>
              <a:rPr lang="en-GB" b="1" dirty="0" smtClean="0"/>
              <a:t> </a:t>
            </a:r>
            <a:r>
              <a:rPr lang="en-GB" b="1" dirty="0" err="1" smtClean="0"/>
              <a:t>mahremiyetle</a:t>
            </a:r>
            <a:r>
              <a:rPr lang="en-GB" b="1" dirty="0" smtClean="0"/>
              <a:t> </a:t>
            </a:r>
            <a:r>
              <a:rPr lang="en-GB" b="1" dirty="0" err="1" smtClean="0"/>
              <a:t>ilgili</a:t>
            </a:r>
            <a:r>
              <a:rPr lang="en-GB" b="1" dirty="0" smtClean="0"/>
              <a:t> </a:t>
            </a:r>
            <a:r>
              <a:rPr lang="en-GB" b="1" dirty="0" err="1" smtClean="0"/>
              <a:t>hususlar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21366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Merkantilistler için değer</a:t>
            </a:r>
          </a:p>
          <a:p>
            <a:pPr lvl="1"/>
            <a:r>
              <a:rPr lang="tr-TR" sz="2800" dirty="0"/>
              <a:t>Dış </a:t>
            </a:r>
            <a:r>
              <a:rPr lang="tr-TR" sz="2800" b="1" dirty="0"/>
              <a:t>ticaret</a:t>
            </a:r>
            <a:r>
              <a:rPr lang="tr-TR" sz="2800" dirty="0"/>
              <a:t> yoluyla elde edilen </a:t>
            </a:r>
            <a:r>
              <a:rPr lang="tr-TR" sz="2800" u="sng" dirty="0"/>
              <a:t>değerli madenler (</a:t>
            </a:r>
            <a:r>
              <a:rPr lang="tr-TR" sz="2800" u="sng" dirty="0" err="1"/>
              <a:t>bulyon</a:t>
            </a:r>
            <a:r>
              <a:rPr lang="tr-TR" sz="2800" u="sng" dirty="0"/>
              <a:t>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Fizyokratlar için değer</a:t>
            </a:r>
          </a:p>
          <a:p>
            <a:pPr lvl="1"/>
            <a:r>
              <a:rPr lang="tr-TR" sz="2800" dirty="0"/>
              <a:t>Tarım </a:t>
            </a:r>
            <a:r>
              <a:rPr lang="tr-TR" sz="2800" b="1" dirty="0"/>
              <a:t>üretimi</a:t>
            </a:r>
            <a:r>
              <a:rPr lang="tr-TR" sz="2800" dirty="0"/>
              <a:t> yoluyla elde edilen </a:t>
            </a:r>
            <a:r>
              <a:rPr lang="tr-TR" sz="2800" u="sng" dirty="0"/>
              <a:t>artık ya da armağan</a:t>
            </a:r>
          </a:p>
          <a:p>
            <a:pPr>
              <a:buNone/>
            </a:pPr>
            <a:endParaRPr lang="tr-TR" u="sng" dirty="0"/>
          </a:p>
          <a:p>
            <a:pPr>
              <a:buNone/>
            </a:pPr>
            <a:r>
              <a:rPr lang="tr-TR" dirty="0"/>
              <a:t>Klasikler için değer</a:t>
            </a:r>
          </a:p>
          <a:p>
            <a:pPr lvl="1"/>
            <a:r>
              <a:rPr lang="tr-TR" sz="2800" dirty="0"/>
              <a:t>Bir malın </a:t>
            </a:r>
            <a:r>
              <a:rPr lang="tr-TR" sz="2800" b="1" dirty="0"/>
              <a:t>üretimi</a:t>
            </a:r>
            <a:r>
              <a:rPr lang="tr-TR" sz="2800" dirty="0"/>
              <a:t> sırasında harcanan </a:t>
            </a:r>
            <a:r>
              <a:rPr lang="tr-TR" sz="2800" b="1" u="sng" dirty="0"/>
              <a:t>emek (miktarı</a:t>
            </a:r>
            <a:r>
              <a:rPr lang="tr-TR" sz="2800" b="1" u="sng" dirty="0" smtClean="0"/>
              <a:t>)</a:t>
            </a:r>
            <a:endParaRPr lang="tr-TR" sz="2800" b="1" u="sng" dirty="0"/>
          </a:p>
        </p:txBody>
      </p:sp>
    </p:spTree>
    <p:extLst>
      <p:ext uri="{BB962C8B-B14F-4D97-AF65-F5344CB8AC3E}">
        <p14:creationId xmlns:p14="http://schemas.microsoft.com/office/powerpoint/2010/main" val="38420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/>
              <a:t>DEĞER (</a:t>
            </a:r>
            <a:r>
              <a:rPr lang="tr-TR" b="1" i="1" dirty="0" smtClean="0"/>
              <a:t>VALUE</a:t>
            </a:r>
            <a:r>
              <a:rPr lang="tr-TR" b="1" dirty="0" smtClean="0"/>
              <a:t>)</a:t>
            </a:r>
          </a:p>
          <a:p>
            <a:pPr>
              <a:buNone/>
            </a:pPr>
            <a:endParaRPr lang="tr-TR" dirty="0"/>
          </a:p>
          <a:p>
            <a:r>
              <a:rPr lang="tr-TR" dirty="0" smtClean="0"/>
              <a:t>Dürüstlük (</a:t>
            </a:r>
            <a:r>
              <a:rPr lang="tr-TR" i="1" dirty="0" err="1" smtClean="0"/>
              <a:t>integrity</a:t>
            </a:r>
            <a:r>
              <a:rPr lang="tr-TR" dirty="0" smtClean="0"/>
              <a:t>)</a:t>
            </a:r>
          </a:p>
          <a:p>
            <a:r>
              <a:rPr lang="tr-TR" dirty="0" smtClean="0"/>
              <a:t>Erdem ve ahlâk (</a:t>
            </a:r>
            <a:r>
              <a:rPr lang="tr-TR" i="1" dirty="0" err="1" smtClean="0"/>
              <a:t>virtues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morality</a:t>
            </a:r>
            <a:r>
              <a:rPr lang="tr-TR" i="1" dirty="0" smtClean="0"/>
              <a:t>/</a:t>
            </a:r>
            <a:r>
              <a:rPr lang="tr-TR" i="1" dirty="0" err="1" smtClean="0"/>
              <a:t>ethics</a:t>
            </a:r>
            <a:r>
              <a:rPr lang="tr-TR" dirty="0" smtClean="0"/>
              <a:t>)</a:t>
            </a:r>
          </a:p>
          <a:p>
            <a:r>
              <a:rPr lang="tr-TR" dirty="0"/>
              <a:t>Değerlendirmek (</a:t>
            </a:r>
            <a:r>
              <a:rPr lang="tr-TR" i="1" dirty="0" err="1"/>
              <a:t>evaluation</a:t>
            </a:r>
            <a:r>
              <a:rPr lang="tr-TR" i="1" dirty="0"/>
              <a:t> </a:t>
            </a:r>
            <a:r>
              <a:rPr lang="tr-TR" i="1" dirty="0" err="1"/>
              <a:t>or</a:t>
            </a:r>
            <a:r>
              <a:rPr lang="tr-TR" i="1" dirty="0"/>
              <a:t> </a:t>
            </a:r>
            <a:r>
              <a:rPr lang="tr-TR" i="1" dirty="0" err="1"/>
              <a:t>assessment</a:t>
            </a:r>
            <a:r>
              <a:rPr lang="tr-TR" dirty="0"/>
              <a:t>)</a:t>
            </a:r>
          </a:p>
          <a:p>
            <a:r>
              <a:rPr lang="tr-TR" dirty="0" smtClean="0"/>
              <a:t>Ölçmek (</a:t>
            </a:r>
            <a:r>
              <a:rPr lang="tr-TR" i="1" dirty="0" err="1" smtClean="0"/>
              <a:t>measure</a:t>
            </a:r>
            <a:r>
              <a:rPr lang="tr-TR" dirty="0" smtClean="0"/>
              <a:t>)</a:t>
            </a:r>
            <a:endParaRPr lang="tr-TR" dirty="0"/>
          </a:p>
          <a:p>
            <a:r>
              <a:rPr lang="tr-TR" dirty="0" smtClean="0"/>
              <a:t>Maliyet ve fayda (</a:t>
            </a:r>
            <a:r>
              <a:rPr lang="tr-TR" i="1" dirty="0" err="1" smtClean="0"/>
              <a:t>cost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benefit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smtClean="0"/>
              <a:t>Fiyat (</a:t>
            </a:r>
            <a:r>
              <a:rPr lang="tr-TR" i="1" dirty="0" err="1" smtClean="0"/>
              <a:t>price</a:t>
            </a:r>
            <a:r>
              <a:rPr lang="tr-TR" dirty="0" smtClean="0"/>
              <a:t>)???</a:t>
            </a: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5245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Felsefe ve bilimleri ilgilendiren bir konu olarak “değer / kıymet”</a:t>
            </a:r>
          </a:p>
          <a:p>
            <a:pPr lvl="1"/>
            <a:endParaRPr lang="tr-TR" sz="2800" dirty="0" smtClean="0"/>
          </a:p>
          <a:p>
            <a:r>
              <a:rPr lang="tr-TR" b="1" dirty="0" smtClean="0"/>
              <a:t>Değer </a:t>
            </a:r>
            <a:r>
              <a:rPr lang="tr-TR" b="1" dirty="0"/>
              <a:t>≡ </a:t>
            </a:r>
            <a:r>
              <a:rPr lang="tr-TR" b="1" dirty="0" smtClean="0"/>
              <a:t>Önem</a:t>
            </a:r>
            <a:r>
              <a:rPr lang="en-GB" b="1" dirty="0" smtClean="0"/>
              <a:t>, </a:t>
            </a:r>
            <a:r>
              <a:rPr lang="tr-TR" b="1" dirty="0" smtClean="0"/>
              <a:t>ehemmiyet</a:t>
            </a:r>
            <a:r>
              <a:rPr lang="en-GB" b="1" dirty="0" smtClean="0"/>
              <a:t> (</a:t>
            </a:r>
            <a:r>
              <a:rPr lang="en-GB" b="1" i="1" dirty="0" smtClean="0"/>
              <a:t>significance</a:t>
            </a:r>
            <a:r>
              <a:rPr lang="en-GB" b="1" dirty="0" smtClean="0"/>
              <a:t>)</a:t>
            </a:r>
            <a:endParaRPr lang="tr-TR" b="1" dirty="0" smtClean="0"/>
          </a:p>
          <a:p>
            <a:r>
              <a:rPr lang="en-GB" dirty="0" smtClean="0">
                <a:sym typeface="Wingdings" pitchFamily="2" charset="2"/>
              </a:rPr>
              <a:t>N</a:t>
            </a:r>
            <a:r>
              <a:rPr lang="tr-TR" dirty="0" err="1" smtClean="0">
                <a:sym typeface="Wingdings" pitchFamily="2" charset="2"/>
              </a:rPr>
              <a:t>esnelerin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en-GB" dirty="0" smtClean="0">
                <a:sym typeface="Wingdings" pitchFamily="2" charset="2"/>
              </a:rPr>
              <a:t>(</a:t>
            </a:r>
            <a:r>
              <a:rPr lang="en-GB" dirty="0" err="1" smtClean="0">
                <a:sym typeface="Wingdings" pitchFamily="2" charset="2"/>
              </a:rPr>
              <a:t>malların</a:t>
            </a:r>
            <a:r>
              <a:rPr lang="en-GB" dirty="0" smtClean="0">
                <a:sym typeface="Wingdings" pitchFamily="2" charset="2"/>
              </a:rPr>
              <a:t>) </a:t>
            </a:r>
            <a:r>
              <a:rPr lang="tr-TR" dirty="0" smtClean="0">
                <a:sym typeface="Wingdings" pitchFamily="2" charset="2"/>
              </a:rPr>
              <a:t>doğasında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err="1" smtClean="0">
                <a:sym typeface="Wingdings" pitchFamily="2" charset="2"/>
              </a:rPr>
              <a:t>değişmeyen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>
                <a:sym typeface="Wingdings" pitchFamily="2" charset="2"/>
              </a:rPr>
              <a:t>bir töz (</a:t>
            </a:r>
            <a:r>
              <a:rPr lang="tr-TR" i="1" dirty="0" err="1">
                <a:sym typeface="Wingdings" pitchFamily="2" charset="2"/>
              </a:rPr>
              <a:t>essence</a:t>
            </a:r>
            <a:r>
              <a:rPr lang="tr-TR" dirty="0" smtClean="0">
                <a:sym typeface="Wingdings" pitchFamily="2" charset="2"/>
              </a:rPr>
              <a:t>)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err="1" smtClean="0">
                <a:sym typeface="Wingdings" pitchFamily="2" charset="2"/>
              </a:rPr>
              <a:t>ya</a:t>
            </a:r>
            <a:r>
              <a:rPr lang="en-GB" dirty="0" smtClean="0">
                <a:sym typeface="Wingdings" pitchFamily="2" charset="2"/>
              </a:rPr>
              <a:t> da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>
                <a:sym typeface="Wingdings" pitchFamily="2" charset="2"/>
              </a:rPr>
              <a:t>ruh (</a:t>
            </a:r>
            <a:r>
              <a:rPr lang="tr-TR" i="1" dirty="0" err="1" smtClean="0">
                <a:sym typeface="Wingdings" pitchFamily="2" charset="2"/>
              </a:rPr>
              <a:t>spirit</a:t>
            </a:r>
            <a:r>
              <a:rPr lang="tr-TR" dirty="0" smtClean="0">
                <a:sym typeface="Wingdings" pitchFamily="2" charset="2"/>
              </a:rPr>
              <a:t>)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err="1" smtClean="0">
                <a:sym typeface="Wingdings" pitchFamily="2" charset="2"/>
              </a:rPr>
              <a:t>var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err="1" smtClean="0">
                <a:sym typeface="Wingdings" pitchFamily="2" charset="2"/>
              </a:rPr>
              <a:t>mıdır</a:t>
            </a:r>
            <a:r>
              <a:rPr lang="en-GB" dirty="0" smtClean="0">
                <a:sym typeface="Wingdings" pitchFamily="2" charset="2"/>
              </a:rPr>
              <a:t>?</a:t>
            </a:r>
          </a:p>
          <a:p>
            <a:r>
              <a:rPr lang="en-GB" dirty="0" err="1">
                <a:sym typeface="Wingdings" pitchFamily="2" charset="2"/>
              </a:rPr>
              <a:t>Var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olmayan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değerin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yaratılması</a:t>
            </a:r>
            <a:r>
              <a:rPr lang="en-GB" dirty="0">
                <a:sym typeface="Wingdings" pitchFamily="2" charset="2"/>
              </a:rPr>
              <a:t>, v</a:t>
            </a:r>
            <a:r>
              <a:rPr lang="tr-TR" dirty="0">
                <a:sym typeface="Wingdings" pitchFamily="2" charset="2"/>
              </a:rPr>
              <a:t>ar olan değerin </a:t>
            </a:r>
            <a:r>
              <a:rPr lang="en-GB" dirty="0">
                <a:sym typeface="Wingdings" pitchFamily="2" charset="2"/>
              </a:rPr>
              <a:t>yok </a:t>
            </a:r>
            <a:r>
              <a:rPr lang="en-GB" dirty="0" err="1">
                <a:sym typeface="Wingdings" pitchFamily="2" charset="2"/>
              </a:rPr>
              <a:t>olması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mümkün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müdür</a:t>
            </a:r>
            <a:r>
              <a:rPr lang="en-GB" dirty="0">
                <a:sym typeface="Wingdings" pitchFamily="2" charset="2"/>
              </a:rPr>
              <a:t>?</a:t>
            </a:r>
            <a:endParaRPr lang="tr-TR" dirty="0">
              <a:sym typeface="Wingdings" pitchFamily="2" charset="2"/>
            </a:endParaRPr>
          </a:p>
          <a:p>
            <a:pPr marL="0" indent="0">
              <a:buNone/>
            </a:pPr>
            <a:endParaRPr lang="tr-TR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6798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r-TR" dirty="0"/>
              <a:t>Doğa bilimlerini ilgilendiren bir konu olarak “</a:t>
            </a:r>
            <a:r>
              <a:rPr lang="tr-TR" dirty="0" smtClean="0"/>
              <a:t>değer”</a:t>
            </a:r>
          </a:p>
          <a:p>
            <a:pPr>
              <a:buNone/>
            </a:pPr>
            <a:endParaRPr lang="tr-TR" dirty="0"/>
          </a:p>
          <a:p>
            <a:r>
              <a:rPr lang="tr-TR" b="1" dirty="0" smtClean="0"/>
              <a:t>Değer </a:t>
            </a:r>
            <a:r>
              <a:rPr lang="tr-TR" b="1" dirty="0"/>
              <a:t>≡ </a:t>
            </a:r>
            <a:r>
              <a:rPr lang="tr-TR" b="1" dirty="0" smtClean="0"/>
              <a:t>Enerji</a:t>
            </a:r>
          </a:p>
          <a:p>
            <a:r>
              <a:rPr lang="tr-TR" dirty="0" smtClean="0"/>
              <a:t>Değerin </a:t>
            </a:r>
            <a:r>
              <a:rPr lang="tr-TR" dirty="0"/>
              <a:t>(enerjinin) </a:t>
            </a:r>
            <a:r>
              <a:rPr lang="tr-TR" dirty="0" smtClean="0"/>
              <a:t>korunumu</a:t>
            </a:r>
          </a:p>
          <a:p>
            <a:pPr lvl="1"/>
            <a:r>
              <a:rPr lang="tr-TR" sz="2800" i="1" dirty="0" err="1" smtClean="0"/>
              <a:t>Conservatism</a:t>
            </a:r>
            <a:r>
              <a:rPr lang="tr-TR" sz="2800" dirty="0"/>
              <a:t>, toplumsal değerlerin (adalet, dayanışma, eşitlik vs.) korunması vs.</a:t>
            </a:r>
          </a:p>
          <a:p>
            <a:pPr>
              <a:buNone/>
            </a:pPr>
            <a:r>
              <a:rPr lang="tr-TR" b="1" dirty="0" smtClean="0"/>
              <a:t>Diğer alanlar</a:t>
            </a:r>
            <a:r>
              <a:rPr lang="tr-TR" dirty="0" smtClean="0"/>
              <a:t>: estetik, ahlâk, epistemoloji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4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dirty="0" smtClean="0"/>
              <a:t>Değer kavramı hangi pragmatik sorunu çözer?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 smtClean="0"/>
              <a:t>(1) </a:t>
            </a:r>
            <a:r>
              <a:rPr lang="tr-TR" dirty="0" smtClean="0"/>
              <a:t>Değer</a:t>
            </a:r>
            <a:r>
              <a:rPr lang="en-GB" dirty="0" smtClean="0"/>
              <a:t>,</a:t>
            </a:r>
            <a:r>
              <a:rPr lang="tr-TR" dirty="0" smtClean="0"/>
              <a:t> varlıklar (ve bu varlıkların </a:t>
            </a:r>
            <a:r>
              <a:rPr lang="tr-TR" b="1" dirty="0" smtClean="0"/>
              <a:t>fayda</a:t>
            </a:r>
            <a:r>
              <a:rPr lang="tr-TR" dirty="0" smtClean="0"/>
              <a:t>ları) arasında dönüşüm</a:t>
            </a:r>
            <a:r>
              <a:rPr lang="tr-TR" dirty="0"/>
              <a:t>, karşılaştırma ya da </a:t>
            </a:r>
            <a:r>
              <a:rPr lang="tr-TR" b="1" dirty="0"/>
              <a:t>değiş </a:t>
            </a:r>
            <a:r>
              <a:rPr lang="tr-TR" b="1" dirty="0" smtClean="0"/>
              <a:t>tokuş </a:t>
            </a:r>
            <a:r>
              <a:rPr lang="tr-TR" dirty="0" smtClean="0"/>
              <a:t>yapma imkânı sağlar.</a:t>
            </a:r>
            <a:endParaRPr lang="tr-TR" dirty="0"/>
          </a:p>
          <a:p>
            <a:pPr lvl="1"/>
            <a:endParaRPr lang="tr-TR" sz="2800" dirty="0"/>
          </a:p>
          <a:p>
            <a:pPr lvl="1"/>
            <a:r>
              <a:rPr lang="tr-TR" sz="2800" dirty="0"/>
              <a:t>İnsanın değeri </a:t>
            </a:r>
            <a:r>
              <a:rPr lang="tr-TR" sz="2800" i="1" dirty="0" err="1"/>
              <a:t>versus</a:t>
            </a:r>
            <a:r>
              <a:rPr lang="tr-TR" sz="2800" i="1" dirty="0"/>
              <a:t> </a:t>
            </a:r>
            <a:r>
              <a:rPr lang="tr-TR" sz="2800" dirty="0"/>
              <a:t>…</a:t>
            </a:r>
          </a:p>
          <a:p>
            <a:pPr lvl="1"/>
            <a:r>
              <a:rPr lang="tr-TR" sz="2800" dirty="0"/>
              <a:t>Doğanın değeri </a:t>
            </a:r>
            <a:r>
              <a:rPr lang="tr-TR" sz="2800" i="1" dirty="0" err="1"/>
              <a:t>versus</a:t>
            </a:r>
            <a:r>
              <a:rPr lang="tr-TR" sz="2800" i="1" dirty="0"/>
              <a:t> </a:t>
            </a:r>
            <a:r>
              <a:rPr lang="tr-TR" sz="2800" dirty="0"/>
              <a:t>…</a:t>
            </a:r>
          </a:p>
          <a:p>
            <a:pPr lvl="1"/>
            <a:r>
              <a:rPr lang="tr-TR" sz="2800" dirty="0"/>
              <a:t>Bilimin değeri </a:t>
            </a:r>
            <a:r>
              <a:rPr lang="tr-TR" sz="2800" i="1" dirty="0" err="1"/>
              <a:t>versus</a:t>
            </a:r>
            <a:r>
              <a:rPr lang="tr-TR" sz="2800" dirty="0"/>
              <a:t> …</a:t>
            </a:r>
          </a:p>
          <a:p>
            <a:pPr lvl="1"/>
            <a:r>
              <a:rPr lang="tr-TR" sz="2800" dirty="0"/>
              <a:t>Bir enerji formunun </a:t>
            </a:r>
            <a:r>
              <a:rPr lang="tr-TR" sz="2800" dirty="0" smtClean="0"/>
              <a:t>başka</a:t>
            </a:r>
          </a:p>
          <a:p>
            <a:pPr marL="457200" lvl="1" indent="0">
              <a:buNone/>
            </a:pPr>
            <a:r>
              <a:rPr lang="tr-TR" sz="2800" dirty="0" smtClean="0"/>
              <a:t>bir </a:t>
            </a:r>
            <a:r>
              <a:rPr lang="tr-TR" sz="2800" dirty="0"/>
              <a:t>enerji formuna dönüşmesi</a:t>
            </a:r>
          </a:p>
        </p:txBody>
      </p:sp>
      <p:sp>
        <p:nvSpPr>
          <p:cNvPr id="4" name="Sağ Ayraç 3"/>
          <p:cNvSpPr/>
          <p:nvPr/>
        </p:nvSpPr>
        <p:spPr>
          <a:xfrm>
            <a:off x="5708650" y="4241800"/>
            <a:ext cx="393700" cy="20701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6223000" y="5015240"/>
            <a:ext cx="4914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İktisadi bir konu olarak «değer»</a:t>
            </a:r>
            <a:endParaRPr lang="en-US" sz="2800" b="1" dirty="0"/>
          </a:p>
        </p:txBody>
      </p:sp>
      <p:cxnSp>
        <p:nvCxnSpPr>
          <p:cNvPr id="7" name="Düz Ok Bağlayıcısı 6"/>
          <p:cNvCxnSpPr/>
          <p:nvPr/>
        </p:nvCxnSpPr>
        <p:spPr>
          <a:xfrm>
            <a:off x="5075583" y="3710609"/>
            <a:ext cx="3738217" cy="12285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631096" y="3193774"/>
            <a:ext cx="1762539" cy="5698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9" name="Düz Ok Bağlayıcısı 8"/>
          <p:cNvCxnSpPr>
            <a:stCxn id="11" idx="5"/>
          </p:cNvCxnSpPr>
          <p:nvPr/>
        </p:nvCxnSpPr>
        <p:spPr>
          <a:xfrm>
            <a:off x="6861465" y="3274767"/>
            <a:ext cx="2936309" cy="17404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987775" y="2788376"/>
            <a:ext cx="1023592" cy="5698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84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dirty="0" smtClean="0"/>
              <a:t>Değer kavramı hangi pragmatik sorunu çözer?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(2)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değerler</a:t>
            </a:r>
            <a:r>
              <a:rPr lang="en-GB" dirty="0" smtClean="0"/>
              <a:t> </a:t>
            </a:r>
            <a:r>
              <a:rPr lang="en-GB" dirty="0" err="1" smtClean="0"/>
              <a:t>sorunu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kapitalizm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 err="1" smtClean="0"/>
              <a:t>Kapitalizmin</a:t>
            </a:r>
            <a:r>
              <a:rPr lang="en-GB" dirty="0" smtClean="0"/>
              <a:t> </a:t>
            </a:r>
            <a:r>
              <a:rPr lang="en-GB" dirty="0" err="1" smtClean="0"/>
              <a:t>değer</a:t>
            </a:r>
            <a:r>
              <a:rPr lang="en-GB" dirty="0" smtClean="0"/>
              <a:t> </a:t>
            </a:r>
            <a:r>
              <a:rPr lang="en-GB" dirty="0" err="1" smtClean="0"/>
              <a:t>üretebilmesi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 (</a:t>
            </a:r>
            <a:r>
              <a:rPr lang="en-GB" dirty="0" err="1" smtClean="0"/>
              <a:t>etkin</a:t>
            </a:r>
            <a:r>
              <a:rPr lang="en-GB" dirty="0" smtClean="0"/>
              <a:t> </a:t>
            </a:r>
            <a:r>
              <a:rPr lang="en-GB" dirty="0" err="1" smtClean="0"/>
              <a:t>kaynak</a:t>
            </a:r>
            <a:r>
              <a:rPr lang="en-GB" dirty="0" smtClean="0"/>
              <a:t> </a:t>
            </a:r>
            <a:r>
              <a:rPr lang="en-GB" dirty="0" err="1" smtClean="0"/>
              <a:t>tahsisi</a:t>
            </a:r>
            <a:r>
              <a:rPr lang="en-GB" dirty="0" smtClean="0"/>
              <a:t>) </a:t>
            </a:r>
            <a:r>
              <a:rPr lang="en-GB" dirty="0" err="1" smtClean="0"/>
              <a:t>mülkiyet</a:t>
            </a:r>
            <a:r>
              <a:rPr lang="en-GB" dirty="0" smtClean="0"/>
              <a:t> </a:t>
            </a:r>
            <a:r>
              <a:rPr lang="en-GB" dirty="0" err="1" smtClean="0"/>
              <a:t>hakları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mükemmel</a:t>
            </a:r>
            <a:r>
              <a:rPr lang="en-GB" dirty="0" smtClean="0"/>
              <a:t> </a:t>
            </a:r>
            <a:r>
              <a:rPr lang="en-GB" dirty="0" err="1" smtClean="0"/>
              <a:t>şekilde</a:t>
            </a:r>
            <a:r>
              <a:rPr lang="en-GB" dirty="0" smtClean="0"/>
              <a:t> </a:t>
            </a:r>
            <a:r>
              <a:rPr lang="en-GB" dirty="0" err="1" smtClean="0"/>
              <a:t>tanımlanmış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korunmuş</a:t>
            </a:r>
            <a:r>
              <a:rPr lang="en-GB" dirty="0" smtClean="0"/>
              <a:t> </a:t>
            </a:r>
            <a:r>
              <a:rPr lang="en-GB" dirty="0" err="1" smtClean="0"/>
              <a:t>olmalıdır</a:t>
            </a:r>
            <a:r>
              <a:rPr lang="en-GB" dirty="0" smtClean="0"/>
              <a:t>”</a:t>
            </a:r>
          </a:p>
          <a:p>
            <a:pPr marL="0" indent="0">
              <a:buNone/>
            </a:pPr>
            <a:r>
              <a:rPr lang="en-GB" dirty="0" err="1" smtClean="0"/>
              <a:t>Değerin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çıkışı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mülkiyet</a:t>
            </a:r>
            <a:r>
              <a:rPr lang="en-GB" dirty="0" smtClean="0"/>
              <a:t> </a:t>
            </a:r>
            <a:r>
              <a:rPr lang="en-GB" dirty="0" err="1" smtClean="0"/>
              <a:t>hakları</a:t>
            </a:r>
            <a:r>
              <a:rPr lang="en-GB" dirty="0" smtClean="0"/>
              <a:t> </a:t>
            </a:r>
            <a:r>
              <a:rPr lang="en-GB" dirty="0" err="1" smtClean="0"/>
              <a:t>ilişkisi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	- </a:t>
            </a:r>
            <a:r>
              <a:rPr lang="en-GB" dirty="0" err="1" smtClean="0"/>
              <a:t>Ferdi</a:t>
            </a:r>
            <a:r>
              <a:rPr lang="en-GB" dirty="0" smtClean="0"/>
              <a:t> </a:t>
            </a:r>
            <a:r>
              <a:rPr lang="en-GB" dirty="0" err="1" smtClean="0"/>
              <a:t>mülkiyet</a:t>
            </a:r>
            <a:r>
              <a:rPr lang="en-GB" dirty="0" smtClean="0"/>
              <a:t>: </a:t>
            </a:r>
            <a:r>
              <a:rPr lang="en-GB" dirty="0" err="1" smtClean="0"/>
              <a:t>beden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- </a:t>
            </a:r>
            <a:r>
              <a:rPr lang="en-GB" dirty="0" err="1" smtClean="0"/>
              <a:t>Mülk</a:t>
            </a:r>
            <a:r>
              <a:rPr lang="en-GB" dirty="0" smtClean="0"/>
              <a:t> </a:t>
            </a:r>
            <a:r>
              <a:rPr lang="en-GB" dirty="0"/>
              <a:t>(</a:t>
            </a:r>
            <a:r>
              <a:rPr lang="en-GB" dirty="0" err="1"/>
              <a:t>devlet</a:t>
            </a:r>
            <a:r>
              <a:rPr lang="en-GB" dirty="0" smtClean="0"/>
              <a:t>): </a:t>
            </a:r>
            <a:r>
              <a:rPr lang="en-GB" dirty="0" err="1" smtClean="0"/>
              <a:t>yasalar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mevzuatlar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	- </a:t>
            </a:r>
            <a:r>
              <a:rPr lang="en-GB" dirty="0" err="1" smtClean="0"/>
              <a:t>Müşterekler</a:t>
            </a:r>
            <a:r>
              <a:rPr lang="en-GB" dirty="0" smtClean="0"/>
              <a:t>: </a:t>
            </a:r>
            <a:r>
              <a:rPr lang="en-GB" dirty="0" err="1" smtClean="0">
                <a:sym typeface="Wingdings" panose="05000000000000000000" pitchFamily="2" charset="2"/>
              </a:rPr>
              <a:t>aile</a:t>
            </a:r>
            <a:r>
              <a:rPr lang="en-GB" dirty="0" smtClean="0">
                <a:sym typeface="Wingdings" panose="05000000000000000000" pitchFamily="2" charset="2"/>
              </a:rPr>
              <a:t>, </a:t>
            </a:r>
            <a:r>
              <a:rPr lang="en-GB" dirty="0" err="1" smtClean="0">
                <a:sym typeface="Wingdings" panose="05000000000000000000" pitchFamily="2" charset="2"/>
              </a:rPr>
              <a:t>dil</a:t>
            </a:r>
            <a:r>
              <a:rPr lang="en-GB" dirty="0" smtClean="0">
                <a:sym typeface="Wingdings" panose="05000000000000000000" pitchFamily="2" charset="2"/>
              </a:rPr>
              <a:t>, </a:t>
            </a:r>
            <a:r>
              <a:rPr lang="en-GB" dirty="0" err="1" smtClean="0">
                <a:sym typeface="Wingdings" panose="05000000000000000000" pitchFamily="2" charset="2"/>
              </a:rPr>
              <a:t>toplumsal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güvenlik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ve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sağlık</a:t>
            </a:r>
            <a:r>
              <a:rPr lang="en-GB" dirty="0" smtClean="0">
                <a:sym typeface="Wingdings" panose="05000000000000000000" pitchFamily="2" charset="2"/>
              </a:rPr>
              <a:t>, </a:t>
            </a:r>
            <a:r>
              <a:rPr lang="en-GB" dirty="0" err="1" smtClean="0">
                <a:sym typeface="Wingdings" panose="05000000000000000000" pitchFamily="2" charset="2"/>
              </a:rPr>
              <a:t>adalet</a:t>
            </a:r>
            <a:r>
              <a:rPr lang="en-GB" dirty="0" smtClean="0">
                <a:sym typeface="Wingdings" panose="05000000000000000000" pitchFamily="2" charset="2"/>
              </a:rPr>
              <a:t>, </a:t>
            </a:r>
            <a:r>
              <a:rPr lang="en-GB" dirty="0" err="1" smtClean="0">
                <a:sym typeface="Wingdings" panose="05000000000000000000" pitchFamily="2" charset="2"/>
              </a:rPr>
              <a:t>bilim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6756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dirty="0" smtClean="0"/>
              <a:t>Değer kavramı hangi pragmatik sorunu çözer?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dirty="0"/>
              <a:t>3</a:t>
            </a:r>
            <a:r>
              <a:rPr lang="en-GB" dirty="0" smtClean="0"/>
              <a:t>) </a:t>
            </a:r>
            <a:r>
              <a:rPr lang="en-GB" dirty="0" err="1" smtClean="0"/>
              <a:t>Kapitalizm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ahlâk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M. Weber. 1904 [1930]</a:t>
            </a:r>
          </a:p>
          <a:p>
            <a:pPr marL="0" indent="0">
              <a:buNone/>
            </a:pPr>
            <a:r>
              <a:rPr lang="en-GB" i="1" dirty="0" err="1" smtClean="0"/>
              <a:t>Protestan</a:t>
            </a:r>
            <a:r>
              <a:rPr lang="en-GB" i="1" dirty="0" smtClean="0"/>
              <a:t> </a:t>
            </a:r>
            <a:r>
              <a:rPr lang="en-GB" i="1" dirty="0" err="1" smtClean="0"/>
              <a:t>Ahlâkı</a:t>
            </a:r>
            <a:r>
              <a:rPr lang="en-GB" i="1" dirty="0" smtClean="0"/>
              <a:t> </a:t>
            </a:r>
            <a:r>
              <a:rPr lang="en-GB" i="1" dirty="0" err="1" smtClean="0"/>
              <a:t>ve</a:t>
            </a:r>
            <a:r>
              <a:rPr lang="en-GB" i="1" dirty="0" smtClean="0"/>
              <a:t> </a:t>
            </a:r>
            <a:r>
              <a:rPr lang="en-GB" i="1" dirty="0" err="1" smtClean="0"/>
              <a:t>Kapitalizmin</a:t>
            </a:r>
            <a:r>
              <a:rPr lang="en-GB" i="1" dirty="0" smtClean="0"/>
              <a:t> </a:t>
            </a:r>
            <a:r>
              <a:rPr lang="en-GB" i="1" dirty="0" err="1" smtClean="0"/>
              <a:t>Ruhu</a:t>
            </a:r>
            <a:endParaRPr lang="en-GB" i="1" dirty="0" smtClean="0"/>
          </a:p>
          <a:p>
            <a:r>
              <a:rPr lang="en-GB" dirty="0" err="1" smtClean="0"/>
              <a:t>Sekülerizm</a:t>
            </a:r>
            <a:r>
              <a:rPr lang="en-GB" dirty="0" smtClean="0"/>
              <a:t>*, </a:t>
            </a:r>
            <a:r>
              <a:rPr lang="en-GB" dirty="0" err="1" smtClean="0"/>
              <a:t>iş</a:t>
            </a:r>
            <a:r>
              <a:rPr lang="en-GB" dirty="0" smtClean="0"/>
              <a:t> </a:t>
            </a:r>
            <a:r>
              <a:rPr lang="en-GB" dirty="0" err="1" smtClean="0"/>
              <a:t>ahlâkı</a:t>
            </a:r>
            <a:r>
              <a:rPr lang="en-GB" dirty="0" smtClean="0"/>
              <a:t> (</a:t>
            </a:r>
            <a:r>
              <a:rPr lang="en-GB" dirty="0" err="1" smtClean="0"/>
              <a:t>çalışkanlık</a:t>
            </a:r>
            <a:r>
              <a:rPr lang="en-GB" dirty="0" smtClean="0"/>
              <a:t>), </a:t>
            </a:r>
            <a:r>
              <a:rPr lang="en-GB" dirty="0" err="1" smtClean="0"/>
              <a:t>servet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sermaye</a:t>
            </a:r>
            <a:r>
              <a:rPr lang="en-GB" dirty="0" smtClean="0"/>
              <a:t> </a:t>
            </a:r>
            <a:r>
              <a:rPr lang="en-GB" dirty="0" err="1" smtClean="0"/>
              <a:t>birikimi</a:t>
            </a:r>
            <a:r>
              <a:rPr lang="en-GB" dirty="0" smtClean="0"/>
              <a:t>, </a:t>
            </a:r>
            <a:r>
              <a:rPr lang="en-GB" i="1" dirty="0" smtClean="0"/>
              <a:t>calling</a:t>
            </a:r>
            <a:r>
              <a:rPr lang="en-GB" dirty="0" smtClean="0"/>
              <a:t> (</a:t>
            </a:r>
            <a:r>
              <a:rPr lang="en-GB" dirty="0" err="1" smtClean="0"/>
              <a:t>vocare</a:t>
            </a:r>
            <a:r>
              <a:rPr lang="en-GB" dirty="0" smtClean="0"/>
              <a:t>: </a:t>
            </a:r>
            <a:r>
              <a:rPr lang="en-GB" dirty="0" err="1" smtClean="0"/>
              <a:t>meslek</a:t>
            </a:r>
            <a:r>
              <a:rPr lang="en-GB" dirty="0" smtClean="0"/>
              <a:t>), </a:t>
            </a:r>
          </a:p>
          <a:p>
            <a:pPr marL="0" indent="0">
              <a:buNone/>
            </a:pPr>
            <a:r>
              <a:rPr lang="en-GB" dirty="0" err="1" smtClean="0"/>
              <a:t>Bireyselcilik</a:t>
            </a:r>
            <a:r>
              <a:rPr lang="en-GB" dirty="0" smtClean="0"/>
              <a:t>, </a:t>
            </a:r>
            <a:r>
              <a:rPr lang="en-GB" dirty="0" err="1" smtClean="0"/>
              <a:t>ilerlemecilik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Image result for protestan ahlakÄ± ve kapitalizmin ruh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675" y="1690688"/>
            <a:ext cx="3388466" cy="503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838200" y="6206610"/>
            <a:ext cx="584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 </a:t>
            </a:r>
            <a:r>
              <a:rPr lang="en-GB" dirty="0" err="1" smtClean="0"/>
              <a:t>Hatırlatma</a:t>
            </a:r>
            <a:r>
              <a:rPr lang="en-GB" dirty="0" smtClean="0"/>
              <a:t>: R. </a:t>
            </a:r>
            <a:r>
              <a:rPr lang="en-GB" dirty="0" err="1" smtClean="0"/>
              <a:t>Heilbroner</a:t>
            </a:r>
            <a:r>
              <a:rPr lang="en-GB" dirty="0" smtClean="0"/>
              <a:t>. 1953. The </a:t>
            </a:r>
            <a:r>
              <a:rPr lang="en-GB" b="1" u="sng" dirty="0" smtClean="0"/>
              <a:t>Worldly </a:t>
            </a:r>
            <a:r>
              <a:rPr lang="en-GB" dirty="0" smtClean="0"/>
              <a:t>Philosophers.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5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İktisatta Değer Kuramları ve Değer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dirty="0" smtClean="0"/>
              <a:t>Değer kavramı hangi pragmatik sorunu çözer?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GB" dirty="0" smtClean="0"/>
              <a:t>(4)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değerler</a:t>
            </a:r>
            <a:r>
              <a:rPr lang="en-GB" dirty="0" smtClean="0"/>
              <a:t> </a:t>
            </a:r>
            <a:r>
              <a:rPr lang="en-GB" dirty="0" err="1" smtClean="0"/>
              <a:t>sorunu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anti-</a:t>
            </a:r>
            <a:r>
              <a:rPr lang="en-GB" dirty="0" err="1" smtClean="0"/>
              <a:t>kapitalizm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 err="1" smtClean="0"/>
              <a:t>Mülkiyet</a:t>
            </a:r>
            <a:r>
              <a:rPr lang="en-GB" dirty="0" smtClean="0"/>
              <a:t> </a:t>
            </a:r>
            <a:r>
              <a:rPr lang="en-GB" dirty="0" err="1" smtClean="0"/>
              <a:t>formlarının</a:t>
            </a:r>
            <a:r>
              <a:rPr lang="en-GB" dirty="0" smtClean="0"/>
              <a:t> </a:t>
            </a:r>
            <a:r>
              <a:rPr lang="en-GB" dirty="0" err="1" smtClean="0"/>
              <a:t>doğal</a:t>
            </a:r>
            <a:r>
              <a:rPr lang="en-GB" dirty="0" smtClean="0"/>
              <a:t> </a:t>
            </a:r>
            <a:r>
              <a:rPr lang="en-GB" dirty="0" err="1" smtClean="0"/>
              <a:t>olmayan</a:t>
            </a:r>
            <a:r>
              <a:rPr lang="en-GB" dirty="0" smtClean="0"/>
              <a:t> </a:t>
            </a:r>
            <a:r>
              <a:rPr lang="en-GB" dirty="0" err="1" smtClean="0"/>
              <a:t>şekillerde</a:t>
            </a:r>
            <a:r>
              <a:rPr lang="en-GB" dirty="0" smtClean="0"/>
              <a:t> </a:t>
            </a:r>
            <a:r>
              <a:rPr lang="en-GB" dirty="0" err="1" smtClean="0"/>
              <a:t>yağmalanması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eşitlik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adaletin</a:t>
            </a:r>
            <a:r>
              <a:rPr lang="en-GB" dirty="0" smtClean="0"/>
              <a:t> </a:t>
            </a:r>
            <a:r>
              <a:rPr lang="en-GB" dirty="0" err="1" smtClean="0"/>
              <a:t>tesisi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 </a:t>
            </a:r>
            <a:r>
              <a:rPr lang="en-GB" dirty="0" err="1" smtClean="0"/>
              <a:t>ferdi</a:t>
            </a:r>
            <a:r>
              <a:rPr lang="en-GB" dirty="0" smtClean="0"/>
              <a:t> </a:t>
            </a:r>
            <a:r>
              <a:rPr lang="en-GB" dirty="0" err="1" smtClean="0"/>
              <a:t>mülkiyete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iktisadi</a:t>
            </a:r>
            <a:r>
              <a:rPr lang="en-GB" dirty="0" smtClean="0"/>
              <a:t> </a:t>
            </a:r>
            <a:r>
              <a:rPr lang="en-GB" dirty="0" err="1" smtClean="0"/>
              <a:t>sistemin</a:t>
            </a:r>
            <a:r>
              <a:rPr lang="en-GB" dirty="0" smtClean="0"/>
              <a:t> </a:t>
            </a:r>
            <a:r>
              <a:rPr lang="en-GB" dirty="0" err="1" smtClean="0"/>
              <a:t>reformu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tamamıyla</a:t>
            </a:r>
            <a:r>
              <a:rPr lang="en-GB" dirty="0" smtClean="0"/>
              <a:t> </a:t>
            </a:r>
            <a:r>
              <a:rPr lang="en-GB" dirty="0" err="1" smtClean="0"/>
              <a:t>ilgası</a:t>
            </a:r>
            <a:r>
              <a:rPr lang="en-GB" dirty="0" smtClean="0"/>
              <a:t> </a:t>
            </a:r>
            <a:r>
              <a:rPr lang="en-GB" dirty="0" err="1" smtClean="0"/>
              <a:t>gereklidir</a:t>
            </a:r>
            <a:r>
              <a:rPr lang="en-GB" dirty="0" smtClean="0"/>
              <a:t>.”</a:t>
            </a:r>
          </a:p>
          <a:p>
            <a:pPr marL="0" indent="0">
              <a:buNone/>
            </a:pPr>
            <a:r>
              <a:rPr lang="en-GB" dirty="0" err="1" smtClean="0"/>
              <a:t>Toplumsal</a:t>
            </a:r>
            <a:r>
              <a:rPr lang="en-GB" dirty="0" smtClean="0"/>
              <a:t> </a:t>
            </a:r>
            <a:r>
              <a:rPr lang="en-GB" dirty="0" err="1" smtClean="0"/>
              <a:t>hareketler</a:t>
            </a:r>
            <a:r>
              <a:rPr lang="en-GB" dirty="0" smtClean="0"/>
              <a:t>, </a:t>
            </a:r>
            <a:r>
              <a:rPr lang="en-GB" dirty="0" err="1" smtClean="0"/>
              <a:t>erdem</a:t>
            </a:r>
            <a:r>
              <a:rPr lang="en-GB" dirty="0" smtClean="0"/>
              <a:t> </a:t>
            </a:r>
            <a:r>
              <a:rPr lang="en-GB" dirty="0" err="1" smtClean="0"/>
              <a:t>ahlâkı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mülkiyet</a:t>
            </a:r>
            <a:r>
              <a:rPr lang="en-GB" dirty="0" smtClean="0"/>
              <a:t> </a:t>
            </a:r>
            <a:r>
              <a:rPr lang="en-GB" dirty="0" err="1" smtClean="0"/>
              <a:t>hakları</a:t>
            </a:r>
            <a:r>
              <a:rPr lang="en-GB" dirty="0" smtClean="0"/>
              <a:t> </a:t>
            </a:r>
            <a:r>
              <a:rPr lang="en-GB" dirty="0" err="1" smtClean="0"/>
              <a:t>ilişkisi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	-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değer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alternatif</a:t>
            </a:r>
            <a:r>
              <a:rPr lang="en-GB" dirty="0" smtClean="0"/>
              <a:t> </a:t>
            </a:r>
            <a:r>
              <a:rPr lang="en-GB" dirty="0" err="1" smtClean="0"/>
              <a:t>mülkiyet</a:t>
            </a:r>
            <a:r>
              <a:rPr lang="en-GB" dirty="0" smtClean="0"/>
              <a:t> </a:t>
            </a:r>
            <a:r>
              <a:rPr lang="en-GB" dirty="0" err="1" smtClean="0"/>
              <a:t>formları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- </a:t>
            </a:r>
            <a:r>
              <a:rPr lang="en-GB" dirty="0" err="1" smtClean="0"/>
              <a:t>Dayanışma</a:t>
            </a:r>
            <a:r>
              <a:rPr lang="en-GB" dirty="0" smtClean="0"/>
              <a:t>, </a:t>
            </a:r>
            <a:r>
              <a:rPr lang="en-GB" dirty="0" err="1" smtClean="0"/>
              <a:t>eşitlik</a:t>
            </a:r>
            <a:r>
              <a:rPr lang="en-GB" dirty="0" smtClean="0"/>
              <a:t>, </a:t>
            </a:r>
            <a:r>
              <a:rPr lang="en-GB" dirty="0" err="1" smtClean="0"/>
              <a:t>adalet</a:t>
            </a:r>
            <a:r>
              <a:rPr lang="en-GB" dirty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toplumsal</a:t>
            </a:r>
            <a:r>
              <a:rPr lang="en-GB" dirty="0" smtClean="0"/>
              <a:t> </a:t>
            </a:r>
            <a:r>
              <a:rPr lang="en-GB" dirty="0" err="1" smtClean="0"/>
              <a:t>talepler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0536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847</Words>
  <Application>Microsoft Office PowerPoint</Application>
  <PresentationFormat>Widescreen</PresentationFormat>
  <Paragraphs>140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Teması</vt:lpstr>
      <vt:lpstr>İktisadi Düşünceler Tarihi AÜ Siyasal Bilgiler Fakültesi İktisat Bölümü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  <vt:lpstr>İktisatta Değer Kuramları ve Değer Sorunu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 216 İktisadi Düşünceler Tarihi Ankara Üniversitesi SBF II. Sınıf İktisat  Ders 8  Altuğ Yalçıntaş http://ayalcintas.blogspot.com.tr/ altug.yalcintas@politics.ankara.edu.tr   http://iktisadidusuncelertarihi.blogspot.com.tr/</dc:title>
  <dc:creator>Altug Yalcintas</dc:creator>
  <cp:lastModifiedBy>Altug Yalcintas</cp:lastModifiedBy>
  <cp:revision>114</cp:revision>
  <dcterms:created xsi:type="dcterms:W3CDTF">2015-04-16T09:05:49Z</dcterms:created>
  <dcterms:modified xsi:type="dcterms:W3CDTF">2020-04-08T13:48:26Z</dcterms:modified>
</cp:coreProperties>
</file>