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69" r:id="rId5"/>
    <p:sldId id="258" r:id="rId6"/>
    <p:sldId id="270" r:id="rId7"/>
    <p:sldId id="271" r:id="rId8"/>
    <p:sldId id="259" r:id="rId9"/>
    <p:sldId id="260" r:id="rId10"/>
    <p:sldId id="275" r:id="rId11"/>
    <p:sldId id="277" r:id="rId12"/>
    <p:sldId id="278" r:id="rId13"/>
    <p:sldId id="279" r:id="rId14"/>
    <p:sldId id="276" r:id="rId15"/>
    <p:sldId id="272" r:id="rId16"/>
    <p:sldId id="273" r:id="rId17"/>
    <p:sldId id="274" r:id="rId18"/>
    <p:sldId id="280" r:id="rId19"/>
    <p:sldId id="281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03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7769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76759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21849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68206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24757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92417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87513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6721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"/>
          <p:cNvSpPr txBox="1"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AA9B6-6A42-4F97-B195-9096E8843D5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63150027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52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2180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976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0180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017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747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279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4648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F32DC21-1D14-420E-837D-21B2514F1FD3}" type="datetimeFigureOut">
              <a:rPr lang="tr-TR" smtClean="0"/>
              <a:t>18.11.2020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DE6818F-8D46-4292-83E0-816FBD2B78C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8995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Kendini </a:t>
            </a:r>
            <a:r>
              <a:rPr lang="tr-TR" dirty="0"/>
              <a:t>tanıma ve İletişim </a:t>
            </a:r>
            <a:r>
              <a:rPr lang="tr-TR" dirty="0" err="1" smtClean="0"/>
              <a:t>kavramI</a:t>
            </a:r>
            <a:r>
              <a:rPr lang="tr-TR" dirty="0" smtClean="0"/>
              <a:t> (Devam)…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191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10995170" cy="962892"/>
          </a:xfrm>
        </p:spPr>
        <p:txBody>
          <a:bodyPr/>
          <a:lstStyle/>
          <a:p>
            <a:r>
              <a:rPr lang="tr-TR" dirty="0" smtClean="0"/>
              <a:t>İstediğiniz ne?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1592" y="1862667"/>
            <a:ext cx="11313825" cy="3845406"/>
          </a:xfrm>
        </p:spPr>
        <p:txBody>
          <a:bodyPr>
            <a:normAutofit/>
          </a:bodyPr>
          <a:lstStyle/>
          <a:p>
            <a:r>
              <a:rPr lang="tr-TR" dirty="0" smtClean="0"/>
              <a:t>Saçlarını lavaboda kaldığında, lavaboyu kullanamıyorum. Lavabonun pis olduğunu düşünüyorum ve  iğreniyorum. Saçlarını taradıktan sonra lavabodan saçlarını almanı istiyorum/rica ediyorum.</a:t>
            </a:r>
          </a:p>
          <a:p>
            <a:endParaRPr lang="tr-TR" dirty="0" smtClean="0"/>
          </a:p>
          <a:p>
            <a:r>
              <a:rPr lang="tr-TR" dirty="0" smtClean="0"/>
              <a:t>Odada telefonunla oynadığında uyuyamıyorum. Telefonunun konsantrasyonumu dağıtıyor geriliyorum. Telefonunun sesini kapatmanı istiyorum/rica ediyorum.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93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02866" y="330968"/>
            <a:ext cx="8534400" cy="1507067"/>
          </a:xfrm>
        </p:spPr>
        <p:txBody>
          <a:bodyPr/>
          <a:lstStyle/>
          <a:p>
            <a:pPr algn="ctr"/>
            <a:r>
              <a:rPr lang="tr-TR" cap="none" dirty="0" err="1" smtClean="0">
                <a:solidFill>
                  <a:schemeClr val="bg1"/>
                </a:solidFill>
              </a:rPr>
              <a:t>Terapotik</a:t>
            </a:r>
            <a:r>
              <a:rPr lang="tr-TR" cap="none" dirty="0" smtClean="0">
                <a:solidFill>
                  <a:schemeClr val="bg1"/>
                </a:solidFill>
              </a:rPr>
              <a:t>(yardım Edici İletişim) İletişim</a:t>
            </a:r>
            <a:endParaRPr lang="tr-TR" cap="none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98066" y="1558636"/>
            <a:ext cx="10815061" cy="3615267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smtClean="0"/>
              <a:t>Hasta ve hemşire arasında kurulan , hastanın gereksinimleri temel alarak, hemşire tarafından kurulan , sürdürülen ve sonlandırılan bir iletişim türüdür.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88613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654031" y="626147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tr-TR" b="1" i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Yardım Edici İlişkide Temel Öğeler</a:t>
            </a:r>
            <a:endParaRPr lang="tr-TR" b="1" i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25810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90945" y="1745673"/>
            <a:ext cx="11790219" cy="395470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Yan Tutmamak: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Bireyin travmaları-bizim travmalarımız.</a:t>
            </a:r>
          </a:p>
          <a:p>
            <a:pPr marL="0" indent="0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Sorun yaşayan baba-oğul                 Oğlunu biraz rahat bırakmalısın! 			Savunma duygusu!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Kendiliğinden yakın davranmak: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İki kişi arasında açık ve net duygu ifadesi olmalı. </a:t>
            </a:r>
            <a:endParaRPr lang="tr-TR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Sıcak davranmak: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Saygı, ilgi, güven ve empati içerir.</a:t>
            </a:r>
          </a:p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Saygıyla davranmak: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tonomiye saygı, ilginin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koşulsuzluğu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!</a:t>
            </a:r>
          </a:p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İçtenlikle tepki vermek: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Dürüst bir şekilde ilgilenmek. Öyle olması gerektiği için değil, öyle olduğuna inandığı için yapmak. Söyledikleri ve yaptıklarının tutarlı olması</a:t>
            </a:r>
          </a:p>
          <a:p>
            <a:pPr marL="0" indent="0">
              <a:buNone/>
            </a:pPr>
            <a:r>
              <a:rPr lang="tr-TR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Empati:</a:t>
            </a:r>
            <a:endParaRPr lang="tr-T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tr-T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612467" y="238606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tr-TR" b="1" i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Yardım Edici İlişkide Temel Öğeler</a:t>
            </a:r>
            <a:endParaRPr lang="tr-TR" b="1" i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ağ Ok 4"/>
          <p:cNvSpPr/>
          <p:nvPr/>
        </p:nvSpPr>
        <p:spPr>
          <a:xfrm>
            <a:off x="3186545" y="2327563"/>
            <a:ext cx="789709" cy="221672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7744690" y="2327561"/>
            <a:ext cx="789709" cy="221673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09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11035" y="698508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tr-TR" sz="4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Kendini tanıma ve </a:t>
            </a:r>
            <a:r>
              <a:rPr lang="tr-TR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EMPATİ</a:t>
            </a:r>
            <a:br>
              <a:rPr lang="tr-TR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tr-TR" sz="4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2646217" y="5218545"/>
            <a:ext cx="7218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dirty="0" smtClean="0"/>
              <a:t>Anlam, sözcülerde değil söyleyen kişinin zihnindedir.</a:t>
            </a:r>
            <a:endParaRPr lang="tr-TR" i="1" dirty="0"/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6217" y="1530471"/>
            <a:ext cx="6234975" cy="3580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523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75157" y="199639"/>
            <a:ext cx="8534400" cy="1507067"/>
          </a:xfrm>
        </p:spPr>
        <p:txBody>
          <a:bodyPr/>
          <a:lstStyle/>
          <a:p>
            <a:r>
              <a:rPr lang="tr-TR" dirty="0" smtClean="0"/>
              <a:t>Empati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84212" y="685800"/>
            <a:ext cx="11161424" cy="2195945"/>
          </a:xfrm>
        </p:spPr>
        <p:txBody>
          <a:bodyPr/>
          <a:lstStyle/>
          <a:p>
            <a:pPr algn="ctr"/>
            <a:r>
              <a:rPr lang="tr-T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İnsanın kendisini karşısındaki </a:t>
            </a:r>
            <a:r>
              <a:rPr lang="tr-TR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insanın yerine koyarak </a:t>
            </a:r>
            <a:r>
              <a:rPr lang="tr-T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onun duygu ve düşüncelerini doğru olarak </a:t>
            </a:r>
            <a:r>
              <a:rPr lang="tr-TR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algılaması</a:t>
            </a:r>
            <a:r>
              <a:rPr lang="tr-T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ve bunu ona </a:t>
            </a:r>
            <a:r>
              <a:rPr lang="tr-TR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iletmesi </a:t>
            </a:r>
            <a:r>
              <a:rPr lang="tr-T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sürecidir.</a:t>
            </a:r>
          </a:p>
          <a:p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1588" y="2881745"/>
            <a:ext cx="4047258" cy="2083895"/>
          </a:xfrm>
          <a:prstGeom prst="rect">
            <a:avLst/>
          </a:prstGeo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</p:pic>
    </p:spTree>
    <p:extLst>
      <p:ext uri="{BB962C8B-B14F-4D97-AF65-F5344CB8AC3E}">
        <p14:creationId xmlns:p14="http://schemas.microsoft.com/office/powerpoint/2010/main" val="4056991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-171400"/>
            <a:ext cx="8229600" cy="1508125"/>
          </a:xfrm>
        </p:spPr>
        <p:txBody>
          <a:bodyPr/>
          <a:lstStyle/>
          <a:p>
            <a:r>
              <a:rPr lang="tr-TR" dirty="0" smtClean="0"/>
              <a:t>Empati Düzeyleri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98763" y="1268760"/>
            <a:ext cx="11152909" cy="5257800"/>
          </a:xfrm>
        </p:spPr>
        <p:txBody>
          <a:bodyPr/>
          <a:lstStyle/>
          <a:p>
            <a:pPr algn="just"/>
            <a:r>
              <a:rPr lang="tr-TR" dirty="0" smtClean="0">
                <a:solidFill>
                  <a:srgbClr val="FFFF00"/>
                </a:solidFill>
              </a:rPr>
              <a:t>Onlar Düzeyi: </a:t>
            </a:r>
            <a:r>
              <a:rPr lang="tr-TR" dirty="0" smtClean="0"/>
              <a:t>Birey kendisine anlatılan sorun üzerinde düşünmez; bireyin duygu ve düşüncelerine dikkat etmez; bu soruna ilişkin olarak kendi duygu ve düşüncelerinden bahsetmez. </a:t>
            </a:r>
            <a:r>
              <a:rPr lang="tr-TR" dirty="0" smtClean="0"/>
              <a:t>Genellemeler yapar.</a:t>
            </a:r>
            <a:endParaRPr lang="tr-TR" dirty="0" smtClean="0"/>
          </a:p>
          <a:p>
            <a:pPr algn="just"/>
            <a:r>
              <a:rPr lang="tr-TR" dirty="0" smtClean="0">
                <a:solidFill>
                  <a:srgbClr val="FFFF00"/>
                </a:solidFill>
              </a:rPr>
              <a:t>Ben Düzeyi: </a:t>
            </a:r>
            <a:r>
              <a:rPr lang="tr-TR" dirty="0" err="1" smtClean="0"/>
              <a:t>Empatik</a:t>
            </a:r>
            <a:r>
              <a:rPr lang="tr-TR" dirty="0" smtClean="0"/>
              <a:t> tepki veren çalışan ben-merkezcidir; sorun sahibi bireyi eleştirir, ona akıl verir, bireyi sorunlarıyla baş başa bırakır </a:t>
            </a:r>
          </a:p>
          <a:p>
            <a:pPr algn="just"/>
            <a:r>
              <a:rPr lang="tr-TR" dirty="0" smtClean="0">
                <a:solidFill>
                  <a:srgbClr val="FFFF00"/>
                </a:solidFill>
              </a:rPr>
              <a:t>Sen Düzeyi</a:t>
            </a:r>
            <a:r>
              <a:rPr lang="tr-TR" dirty="0" smtClean="0"/>
              <a:t>: </a:t>
            </a:r>
            <a:r>
              <a:rPr lang="tr-TR" dirty="0" err="1" smtClean="0"/>
              <a:t>empatik</a:t>
            </a:r>
            <a:r>
              <a:rPr lang="tr-TR" dirty="0" smtClean="0"/>
              <a:t> tepki veren birey, kendisine sorununu ileten bireyin rolüne girer, olaylara o kişinin bakış açısıyla bakar toplumun ya da kendisinin düşüncelerini dile getiremez, doğrudan doğruya karşısındaki kişinin duyguları ve düşünceleri üzerinde odaklaşarak, o bireyin ne düşündüğünü ve hissettiğini anlamaya çalışır.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65377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26472" y="1323109"/>
          <a:ext cx="10806546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32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Empati düzeyleri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Örnek Durum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851">
                <a:tc gridSpan="2">
                  <a:txBody>
                    <a:bodyPr/>
                    <a:lstStyle/>
                    <a:p>
                      <a:pPr algn="ctr"/>
                      <a:endParaRPr lang="tr-TR" sz="1800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Kart </a:t>
                      </a:r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limitimi yine  aştım. Bunu daha öncede yaptım. Kendimi kontrol etmeye çalışıyorum</a:t>
                      </a:r>
                      <a:r>
                        <a:rPr lang="tr-TR" sz="1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ama b</a:t>
                      </a:r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ir türlü edemiyorum. 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r-TR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Onlar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Ailen bu duruma oldukça kızacak. </a:t>
                      </a:r>
                    </a:p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Ayağını yorganına göre uzatmalıydın.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Ben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Bende geçen ay öyle yaptım. Çok kötü oluyor. </a:t>
                      </a:r>
                    </a:p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Önümüzdeki ay toparlarsın.</a:t>
                      </a:r>
                    </a:p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Bir dahakine daha az harcarsın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Sen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Anladığım kadarıyla harcama yapma konusunda kendini  kontrol edemiyorsun ve bu durum seni  üzüyor.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8456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7888485"/>
              </p:ext>
            </p:extLst>
          </p:nvPr>
        </p:nvGraphicFramePr>
        <p:xfrm>
          <a:off x="526472" y="1323109"/>
          <a:ext cx="10806546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44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58981">
                  <a:extLst>
                    <a:ext uri="{9D8B030D-6E8A-4147-A177-3AD203B41FA5}">
                      <a16:colId xmlns:a16="http://schemas.microsoft.com/office/drawing/2014/main" val="1249816540"/>
                    </a:ext>
                  </a:extLst>
                </a:gridCol>
                <a:gridCol w="540327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Empati düzeyleri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Örnek Durum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6851">
                <a:tc gridSpan="3">
                  <a:txBody>
                    <a:bodyPr/>
                    <a:lstStyle/>
                    <a:p>
                      <a:pPr algn="ctr"/>
                      <a:endParaRPr lang="tr-TR" sz="1800" b="1" dirty="0" smtClean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tr-TR" sz="1800" b="1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tr-TR" sz="1800" b="1" baseline="0" dirty="0" smtClean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aylık bir bebek. 1 haftadır soğuk algınlığı yaşıyor. Annesi tarafından acile getiriliyor. (Anne yorgun ve telaşlıdır )</a:t>
                      </a:r>
                      <a:endParaRPr lang="tr-TR" sz="18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tr-TR" sz="1600" b="1" dirty="0">
                        <a:solidFill>
                          <a:srgbClr val="FFFF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Onlar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Aşıları tamam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mı? </a:t>
                      </a:r>
                    </a:p>
                    <a:p>
                      <a:pPr algn="l"/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Babası biliyor mu?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Ben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Bu mevsim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soğuk algınlığı dönemi herkeste var iyileşir, merak etme.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Çocuk sonuçta hastalana </a:t>
                      </a:r>
                      <a:r>
                        <a:rPr lang="tr-TR" sz="1800" b="1" baseline="0" dirty="0" err="1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hastalana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büyüyorlar.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Bu kadar büyütme!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Sen Düzeyi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Bebeğiniz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 b</a:t>
                      </a:r>
                      <a:r>
                        <a:rPr lang="tr-TR" sz="18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ir haftadır soğuk</a:t>
                      </a:r>
                      <a:r>
                        <a:rPr lang="tr-TR" sz="1800" b="1" baseline="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 algınlığı yaşadığı için oldukça yorulmuşsunuz.</a:t>
                      </a:r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tr-TR" sz="18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643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85303" y="4347248"/>
            <a:ext cx="8534400" cy="942109"/>
          </a:xfrm>
        </p:spPr>
        <p:txBody>
          <a:bodyPr/>
          <a:lstStyle/>
          <a:p>
            <a:r>
              <a:rPr lang="tr-TR" b="1" i="1" dirty="0" smtClean="0"/>
              <a:t>Vizede başarılar…</a:t>
            </a:r>
            <a:endParaRPr lang="tr-TR" b="1" i="1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32364" y="983673"/>
            <a:ext cx="6122553" cy="2162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52450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1" y="685799"/>
            <a:ext cx="10912043" cy="782783"/>
          </a:xfrm>
        </p:spPr>
        <p:txBody>
          <a:bodyPr>
            <a:normAutofit fontScale="90000"/>
          </a:bodyPr>
          <a:lstStyle/>
          <a:p>
            <a:pPr algn="ctr"/>
            <a:r>
              <a:rPr lang="tr-TR" cap="none" dirty="0" smtClean="0"/>
              <a:t>İstekte Bulunmak Ama Nasıl</a:t>
            </a:r>
            <a:r>
              <a:rPr lang="tr-TR" dirty="0" smtClean="0"/>
              <a:t>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740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3596689" y="1427013"/>
            <a:ext cx="376737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tr-TR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Durum Ne?</a:t>
            </a:r>
          </a:p>
          <a:p>
            <a:pPr algn="ctr">
              <a:lnSpc>
                <a:spcPct val="150000"/>
              </a:lnSpc>
            </a:pPr>
            <a:r>
              <a:rPr lang="tr-TR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Durumun sizi etkileyen yönü ne?</a:t>
            </a:r>
          </a:p>
          <a:p>
            <a:pPr algn="ctr">
              <a:lnSpc>
                <a:spcPct val="150000"/>
              </a:lnSpc>
            </a:pPr>
            <a:r>
              <a:rPr lang="tr-TR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Düşünce ve duygunuz ne?</a:t>
            </a:r>
          </a:p>
          <a:p>
            <a:pPr algn="ctr">
              <a:lnSpc>
                <a:spcPct val="150000"/>
              </a:lnSpc>
            </a:pPr>
            <a:r>
              <a:rPr lang="tr-TR" b="1" i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i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 istiyorsunuz?</a:t>
            </a:r>
          </a:p>
        </p:txBody>
      </p:sp>
      <p:sp>
        <p:nvSpPr>
          <p:cNvPr id="3" name="Aşağı Ok 2"/>
          <p:cNvSpPr/>
          <p:nvPr/>
        </p:nvSpPr>
        <p:spPr>
          <a:xfrm rot="10800000" flipV="1">
            <a:off x="5140043" y="3449780"/>
            <a:ext cx="835428" cy="762000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Metin kutusu 3"/>
          <p:cNvSpPr txBox="1"/>
          <p:nvPr/>
        </p:nvSpPr>
        <p:spPr>
          <a:xfrm>
            <a:off x="4750483" y="4480222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b="1" dirty="0" smtClean="0">
                <a:solidFill>
                  <a:srgbClr val="FFFF00"/>
                </a:solidFill>
              </a:rPr>
              <a:t>İstek Cümlesi</a:t>
            </a:r>
            <a:endParaRPr lang="tr-TR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289123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141411" y="54460"/>
            <a:ext cx="8534400" cy="1507067"/>
          </a:xfrm>
        </p:spPr>
        <p:txBody>
          <a:bodyPr/>
          <a:lstStyle/>
          <a:p>
            <a:pPr algn="ctr"/>
            <a:r>
              <a:rPr lang="tr-TR" dirty="0" smtClean="0"/>
              <a:t>Algı! 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2507672" y="5425593"/>
            <a:ext cx="67055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dirty="0" smtClean="0"/>
              <a:t>Kişi  durumun farkında mı ?</a:t>
            </a:r>
          </a:p>
          <a:p>
            <a:r>
              <a:rPr lang="tr-TR" sz="2800" dirty="0" smtClean="0"/>
              <a:t>Farkında ise sebebi ne ?</a:t>
            </a:r>
            <a:endParaRPr lang="tr-TR" sz="28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92235" y="1008567"/>
            <a:ext cx="4218709" cy="4417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4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490249" y="387928"/>
            <a:ext cx="11050588" cy="914399"/>
          </a:xfrm>
        </p:spPr>
        <p:txBody>
          <a:bodyPr>
            <a:normAutofit/>
          </a:bodyPr>
          <a:lstStyle/>
          <a:p>
            <a:r>
              <a:rPr lang="tr-TR" sz="3200" cap="none" dirty="0" smtClean="0"/>
              <a:t>Duyguyu Tanıma Tamam Ya Sonrası?</a:t>
            </a:r>
            <a:endParaRPr lang="tr-TR" sz="3200" cap="none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725775" y="2472267"/>
            <a:ext cx="7683933" cy="1947333"/>
          </a:xfrm>
        </p:spPr>
        <p:txBody>
          <a:bodyPr/>
          <a:lstStyle/>
          <a:p>
            <a:r>
              <a:rPr lang="tr-TR" dirty="0" smtClean="0"/>
              <a:t>Duyguyu bastırmak</a:t>
            </a:r>
          </a:p>
          <a:p>
            <a:r>
              <a:rPr lang="tr-TR" dirty="0" smtClean="0"/>
              <a:t>Duyguyu yıkıcı olarak ifade etmek</a:t>
            </a:r>
          </a:p>
          <a:p>
            <a:r>
              <a:rPr lang="tr-TR" dirty="0" smtClean="0"/>
              <a:t>Duyguyu yapıcı olarak ifade etme.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385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103" y="414096"/>
            <a:ext cx="8534400" cy="1507067"/>
          </a:xfrm>
        </p:spPr>
        <p:txBody>
          <a:bodyPr/>
          <a:lstStyle/>
          <a:p>
            <a:pPr algn="ctr"/>
            <a:r>
              <a:rPr lang="tr-TR" dirty="0" smtClean="0">
                <a:solidFill>
                  <a:schemeClr val="bg1"/>
                </a:solidFill>
              </a:rPr>
              <a:t>İletişim ama nasıl?</a:t>
            </a:r>
            <a:endParaRPr lang="tr-TR" dirty="0">
              <a:solidFill>
                <a:schemeClr val="bg1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42648" y="2182091"/>
            <a:ext cx="8534400" cy="3615267"/>
          </a:xfrm>
        </p:spPr>
        <p:txBody>
          <a:bodyPr>
            <a:normAutofit fontScale="92500" lnSpcReduction="20000"/>
          </a:bodyPr>
          <a:lstStyle/>
          <a:p>
            <a:r>
              <a:rPr lang="tr-TR" b="1" i="1" dirty="0" smtClean="0">
                <a:solidFill>
                  <a:srgbClr val="FFFF00"/>
                </a:solidFill>
              </a:rPr>
              <a:t>Pasif:</a:t>
            </a:r>
            <a:r>
              <a:rPr lang="tr-TR" dirty="0" smtClean="0"/>
              <a:t>  Kişinin düşünce ve duygularını açık haliyle ifade edemediği bir iletişim türüdür.</a:t>
            </a:r>
          </a:p>
          <a:p>
            <a:r>
              <a:rPr lang="tr-TR" dirty="0" smtClean="0"/>
              <a:t>Kişi1: Yemeğe nereye gidelim?</a:t>
            </a:r>
          </a:p>
          <a:p>
            <a:r>
              <a:rPr lang="tr-TR" dirty="0" smtClean="0"/>
              <a:t>Kişi 2: Fark etmez  (aslında gitmek istediği bir yer vardır ama ifade etmez, edemez.)</a:t>
            </a:r>
          </a:p>
          <a:p>
            <a:r>
              <a:rPr lang="tr-TR" b="1" i="1" dirty="0" smtClean="0">
                <a:solidFill>
                  <a:srgbClr val="FFFF00"/>
                </a:solidFill>
              </a:rPr>
              <a:t>Agresif:</a:t>
            </a:r>
            <a:r>
              <a:rPr lang="tr-TR" dirty="0" smtClean="0"/>
              <a:t> Kişinin düşünce ve duygularını olumsuz tutum ve davranışlarla ifade ettiği bir iletişim türüdür.</a:t>
            </a:r>
          </a:p>
          <a:p>
            <a:r>
              <a:rPr lang="tr-TR" dirty="0" smtClean="0"/>
              <a:t>Kişi1: Yemeğe nereye gidelim?</a:t>
            </a:r>
          </a:p>
          <a:p>
            <a:r>
              <a:rPr lang="tr-TR" dirty="0" smtClean="0"/>
              <a:t>Kişi 2: Valla ben sadece …restorana giderim.</a:t>
            </a:r>
          </a:p>
          <a:p>
            <a:r>
              <a:rPr lang="tr-TR" dirty="0" smtClean="0"/>
              <a:t>Kişi1: Aslında yakınlarda yeni bir yer açılmış. Orayı mı denesek. </a:t>
            </a:r>
          </a:p>
          <a:p>
            <a:r>
              <a:rPr lang="tr-TR" dirty="0" smtClean="0"/>
              <a:t>Kişi2: Hem soruyorsunuz hem başka yer öneriyorsunuz.</a:t>
            </a:r>
          </a:p>
        </p:txBody>
      </p:sp>
    </p:spTree>
    <p:extLst>
      <p:ext uri="{BB962C8B-B14F-4D97-AF65-F5344CB8AC3E}">
        <p14:creationId xmlns:p14="http://schemas.microsoft.com/office/powerpoint/2010/main" val="6905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-243408"/>
            <a:ext cx="8229600" cy="1508125"/>
          </a:xfrm>
        </p:spPr>
        <p:txBody>
          <a:bodyPr/>
          <a:lstStyle/>
          <a:p>
            <a:r>
              <a:rPr lang="tr-TR" dirty="0" smtClean="0">
                <a:solidFill>
                  <a:schemeClr val="bg1"/>
                </a:solidFill>
              </a:rPr>
              <a:t>İletişim ama nasıl?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24000" y="1124744"/>
            <a:ext cx="9144000" cy="5257800"/>
          </a:xfrm>
        </p:spPr>
        <p:txBody>
          <a:bodyPr/>
          <a:lstStyle/>
          <a:p>
            <a:r>
              <a:rPr lang="tr-TR" dirty="0" err="1" smtClean="0">
                <a:solidFill>
                  <a:srgbClr val="FFFF00"/>
                </a:solidFill>
              </a:rPr>
              <a:t>Manipulatif</a:t>
            </a:r>
            <a:r>
              <a:rPr lang="tr-TR" dirty="0" smtClean="0">
                <a:solidFill>
                  <a:srgbClr val="FFFF00"/>
                </a:solidFill>
              </a:rPr>
              <a:t>:</a:t>
            </a:r>
            <a:r>
              <a:rPr lang="tr-TR" dirty="0" smtClean="0">
                <a:solidFill>
                  <a:schemeClr val="bg1"/>
                </a:solidFill>
              </a:rPr>
              <a:t> Kişinin, duygu ve düşüncelerini yönlendirerek ifade ettiği iletişim türüdür. Olayın tüm haliyle değil , kendisi için uygun hali ile ele alır. Kendisi için yararlı bilgileri ortaya koyar, yararlı olmayanları saklar.</a:t>
            </a:r>
          </a:p>
          <a:p>
            <a:r>
              <a:rPr lang="tr-TR" dirty="0" smtClean="0"/>
              <a:t>Kişi1: Yemeğe nereye gidelim?</a:t>
            </a:r>
          </a:p>
          <a:p>
            <a:r>
              <a:rPr lang="tr-TR" dirty="0" smtClean="0">
                <a:solidFill>
                  <a:schemeClr val="bg1"/>
                </a:solidFill>
              </a:rPr>
              <a:t>Kişi2: B</a:t>
            </a:r>
            <a:r>
              <a:rPr lang="tr-TR" dirty="0" smtClean="0"/>
              <a:t>en sadece …restorana giderim.</a:t>
            </a:r>
          </a:p>
          <a:p>
            <a:r>
              <a:rPr lang="tr-TR" dirty="0" smtClean="0"/>
              <a:t>Kişi1: Aslında yakınlarda yeni bir yer açılmış. Orayı mı denesek. </a:t>
            </a:r>
          </a:p>
          <a:p>
            <a:r>
              <a:rPr lang="tr-TR" dirty="0" smtClean="0"/>
              <a:t>Kişi2: Orasının çok pis olduğunu duydum ve fiyatları da çok pahalıymış.</a:t>
            </a:r>
          </a:p>
          <a:p>
            <a:r>
              <a:rPr lang="tr-TR" b="1" i="1" dirty="0" smtClean="0">
                <a:solidFill>
                  <a:srgbClr val="FFFF00"/>
                </a:solidFill>
              </a:rPr>
              <a:t>Atılgan:</a:t>
            </a:r>
            <a:r>
              <a:rPr lang="tr-TR" dirty="0" smtClean="0"/>
              <a:t> Başkasının haklarını çiğnemeden, kendi düşünce duygu ve isteklerini iletme sürecidir.</a:t>
            </a:r>
          </a:p>
          <a:p>
            <a:r>
              <a:rPr lang="tr-TR" dirty="0" smtClean="0"/>
              <a:t>Kişi1: Yemeğe nereye gidelim?</a:t>
            </a:r>
          </a:p>
          <a:p>
            <a:r>
              <a:rPr lang="tr-TR" dirty="0" smtClean="0"/>
              <a:t>Kişi2: Aslında ben bu gün … yemek istiyorum o yüzden … ‘ya gitmek istiyorum. Herkese uyarsa oraya gidebiliriz.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4628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545667" y="699654"/>
            <a:ext cx="10842770" cy="1129146"/>
          </a:xfrm>
        </p:spPr>
        <p:txBody>
          <a:bodyPr>
            <a:normAutofit/>
          </a:bodyPr>
          <a:lstStyle/>
          <a:p>
            <a:r>
              <a:rPr lang="tr-TR" sz="2800" cap="none" dirty="0" smtClean="0"/>
              <a:t>Yapıcı duygu ifadesinde amaç bireyi değil davranışı hedef almaktır.</a:t>
            </a:r>
            <a:endParaRPr lang="tr-TR" sz="2800" cap="none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01086" y="2369127"/>
            <a:ext cx="10787351" cy="3366655"/>
          </a:xfrm>
        </p:spPr>
        <p:txBody>
          <a:bodyPr>
            <a:normAutofit/>
          </a:bodyPr>
          <a:lstStyle/>
          <a:p>
            <a:r>
              <a:rPr lang="tr-TR" dirty="0" smtClean="0"/>
              <a:t>Bana sormadan , benim adıma karar vermene çok kızdım.</a:t>
            </a:r>
          </a:p>
          <a:p>
            <a:endParaRPr lang="tr-TR" dirty="0"/>
          </a:p>
          <a:p>
            <a:r>
              <a:rPr lang="tr-TR" dirty="0" smtClean="0"/>
              <a:t>Benimle alay etmenize çok üzülüyorum.</a:t>
            </a:r>
          </a:p>
          <a:p>
            <a:endParaRPr lang="tr-TR" dirty="0"/>
          </a:p>
          <a:p>
            <a:r>
              <a:rPr lang="tr-TR" dirty="0" smtClean="0"/>
              <a:t>Sınıf içinde ben istemeden  bana söz verildiğinde </a:t>
            </a:r>
            <a:r>
              <a:rPr lang="tr-TR" dirty="0" err="1" smtClean="0"/>
              <a:t>cok</a:t>
            </a:r>
            <a:r>
              <a:rPr lang="tr-TR" dirty="0" smtClean="0"/>
              <a:t> geriliyorum.</a:t>
            </a:r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4092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84212" y="685800"/>
            <a:ext cx="10995170" cy="962892"/>
          </a:xfrm>
        </p:spPr>
        <p:txBody>
          <a:bodyPr/>
          <a:lstStyle/>
          <a:p>
            <a:r>
              <a:rPr lang="tr-TR" dirty="0" smtClean="0"/>
              <a:t>İstediğiniz ne?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1593" y="1862667"/>
            <a:ext cx="11036734" cy="3845406"/>
          </a:xfrm>
        </p:spPr>
        <p:txBody>
          <a:bodyPr>
            <a:normAutofit/>
          </a:bodyPr>
          <a:lstStyle/>
          <a:p>
            <a:r>
              <a:rPr lang="tr-TR" dirty="0" smtClean="0"/>
              <a:t>Bana sormadan tiyatro bileti almanız, işlerimin aksamasına sebep oldu ve çok sıkışmış hissettim. Bundan sonra bana bilet alırken benim de fikrimi sormanızı istiyorum/rica ediyorum.</a:t>
            </a:r>
          </a:p>
          <a:p>
            <a:r>
              <a:rPr lang="tr-TR" dirty="0"/>
              <a:t>Bana sormadan tiyatro bileti almanız, </a:t>
            </a:r>
            <a:r>
              <a:rPr lang="tr-TR" dirty="0" smtClean="0"/>
              <a:t>planlarımın bozulmasına sebep </a:t>
            </a:r>
            <a:r>
              <a:rPr lang="tr-TR" dirty="0"/>
              <a:t>oldu ve çok </a:t>
            </a:r>
            <a:r>
              <a:rPr lang="tr-TR" dirty="0" smtClean="0"/>
              <a:t>kızdım. Bundan </a:t>
            </a:r>
            <a:r>
              <a:rPr lang="tr-TR" dirty="0"/>
              <a:t>sonra bana bilet alırken benim de fikrimi sormanızı </a:t>
            </a:r>
            <a:r>
              <a:rPr lang="tr-TR" dirty="0" smtClean="0"/>
              <a:t>istiyorum/rica ediyorum.</a:t>
            </a:r>
          </a:p>
          <a:p>
            <a:r>
              <a:rPr lang="tr-TR" dirty="0"/>
              <a:t>Bana sormadan tiyatro bileti almanız, </a:t>
            </a:r>
            <a:r>
              <a:rPr lang="tr-TR" dirty="0" smtClean="0"/>
              <a:t>benim fikrimi önemsemediğinizi düşündürdü  </a:t>
            </a:r>
            <a:r>
              <a:rPr lang="tr-TR" dirty="0"/>
              <a:t>ve çok </a:t>
            </a:r>
            <a:r>
              <a:rPr lang="tr-TR" dirty="0" smtClean="0"/>
              <a:t>üzüldüm. </a:t>
            </a:r>
            <a:r>
              <a:rPr lang="tr-TR" dirty="0"/>
              <a:t>Bundan sonra bana bilet alırken benim de fikrimi sormanızı </a:t>
            </a:r>
            <a:r>
              <a:rPr lang="tr-TR" dirty="0" smtClean="0"/>
              <a:t>istiyorum/rica ediyorum..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1186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lim">
  <a:themeElements>
    <a:clrScheme name="Dilim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Dilim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lim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401</TotalTime>
  <Words>778</Words>
  <Application>Microsoft Office PowerPoint</Application>
  <PresentationFormat>Geniş ekran</PresentationFormat>
  <Paragraphs>93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4" baseType="lpstr">
      <vt:lpstr>Arial</vt:lpstr>
      <vt:lpstr>Century Gothic</vt:lpstr>
      <vt:lpstr>Times New Roman</vt:lpstr>
      <vt:lpstr>Wingdings 3</vt:lpstr>
      <vt:lpstr>Dilim</vt:lpstr>
      <vt:lpstr>Kendini tanıma ve İletişim kavramI (Devam)…</vt:lpstr>
      <vt:lpstr>İstekte Bulunmak Ama Nasıl?</vt:lpstr>
      <vt:lpstr>PowerPoint Sunusu</vt:lpstr>
      <vt:lpstr>Algı!  </vt:lpstr>
      <vt:lpstr>Duyguyu Tanıma Tamam Ya Sonrası?</vt:lpstr>
      <vt:lpstr>İletişim ama nasıl?</vt:lpstr>
      <vt:lpstr>İletişim ama nasıl?</vt:lpstr>
      <vt:lpstr>Yapıcı duygu ifadesinde amaç bireyi değil davranışı hedef almaktır.</vt:lpstr>
      <vt:lpstr>İstediğiniz ne?</vt:lpstr>
      <vt:lpstr>İstediğiniz ne?</vt:lpstr>
      <vt:lpstr>Terapotik(yardım Edici İletişim) İletişim</vt:lpstr>
      <vt:lpstr>Yardım Edici İlişkide Temel Öğeler</vt:lpstr>
      <vt:lpstr>Yardım Edici İlişkide Temel Öğeler</vt:lpstr>
      <vt:lpstr>Kendini tanıma ve EMPATİ </vt:lpstr>
      <vt:lpstr>Empati</vt:lpstr>
      <vt:lpstr>Empati Düzeyleri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Kendini tanıma ve İletişim kavramI (Devam)…</dc:title>
  <dc:creator>ayşegül</dc:creator>
  <cp:lastModifiedBy>ayşegül</cp:lastModifiedBy>
  <cp:revision>56</cp:revision>
  <dcterms:created xsi:type="dcterms:W3CDTF">2020-11-18T09:38:22Z</dcterms:created>
  <dcterms:modified xsi:type="dcterms:W3CDTF">2020-11-18T16:19:35Z</dcterms:modified>
</cp:coreProperties>
</file>