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9" r:id="rId16"/>
    <p:sldId id="280" r:id="rId17"/>
    <p:sldId id="281" r:id="rId18"/>
    <p:sldId id="282" r:id="rId19"/>
    <p:sldId id="283" r:id="rId2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226" y="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20.10.2017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20.10.2017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20.10.2017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20.10.2017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20.10.2017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20.10.2017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20.10.2017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227269"/>
          </a:xfrm>
        </p:spPr>
        <p:txBody>
          <a:bodyPr>
            <a:normAutofit/>
          </a:bodyPr>
          <a:lstStyle/>
          <a:p>
            <a:r>
              <a:rPr lang="tr-TR" dirty="0" smtClean="0"/>
              <a:t>AFETLERE HAZIRLIKLI OLMAK </a:t>
            </a:r>
            <a:br>
              <a:rPr lang="tr-TR" dirty="0" smtClean="0"/>
            </a:br>
            <a:r>
              <a:rPr lang="tr-TR" dirty="0" smtClean="0"/>
              <a:t>ve</a:t>
            </a:r>
            <a:br>
              <a:rPr lang="tr-TR" dirty="0" smtClean="0"/>
            </a:br>
            <a:r>
              <a:rPr lang="tr-TR" dirty="0" smtClean="0"/>
              <a:t>HASTANELER</a:t>
            </a: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DSÖ’nün</a:t>
            </a:r>
            <a:r>
              <a:rPr lang="tr-TR" dirty="0" smtClean="0"/>
              <a:t> Önerdiği Adımlar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29196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Afet risk bölgeleri içerisinde yer almayan hastaneler inşa edilmeli ve bunu yaparken de belirli standartlara uygun hareket edilmelidir.</a:t>
            </a:r>
          </a:p>
          <a:p>
            <a:r>
              <a:rPr lang="tr-TR" dirty="0" smtClean="0"/>
              <a:t>Yerel yönetimler afet meydana gelmeden önce mevcut hastaneleri korumak ve güçlendirmek için faaliyet göstermelidir.</a:t>
            </a:r>
          </a:p>
          <a:p>
            <a:r>
              <a:rPr lang="tr-TR" dirty="0" smtClean="0"/>
              <a:t>Hastane yöneticileri arasından acil durum planlayıcıları yetiştirilmeli ve acil durumlarda üstlenecekleri kritik görevlere yönelik uygun biçimde eğitilmelidirler.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DSÖ’nün</a:t>
            </a:r>
            <a:r>
              <a:rPr lang="tr-TR" dirty="0" smtClean="0"/>
              <a:t> Önerdiği Adımlar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29196"/>
          </a:xfrm>
        </p:spPr>
        <p:txBody>
          <a:bodyPr>
            <a:normAutofit/>
          </a:bodyPr>
          <a:lstStyle/>
          <a:p>
            <a:r>
              <a:rPr lang="tr-TR" dirty="0" smtClean="0"/>
              <a:t>Tüm kamu, özel ve toplumsal sektörlerin afet durumlarında hayat kaybını ve diğer maruz kalınan olumsuzlukları asgariye indirgeyecek şekilde koordineli ve etkili biçimde çalışmalarını sağlayacak plan ve sistemler geliştirilmelidir.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Afetler ve Hastaneler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29196"/>
          </a:xfrm>
        </p:spPr>
        <p:txBody>
          <a:bodyPr>
            <a:normAutofit fontScale="92500" lnSpcReduction="20000"/>
          </a:bodyPr>
          <a:lstStyle/>
          <a:p>
            <a:r>
              <a:rPr lang="tr-TR" dirty="0" err="1" smtClean="0"/>
              <a:t>Fagbuyi</a:t>
            </a:r>
            <a:r>
              <a:rPr lang="tr-TR" dirty="0" smtClean="0"/>
              <a:t> ve </a:t>
            </a:r>
            <a:r>
              <a:rPr lang="tr-TR" dirty="0" err="1" smtClean="0"/>
              <a:t>Upperman</a:t>
            </a:r>
            <a:r>
              <a:rPr lang="tr-TR" dirty="0" smtClean="0"/>
              <a:t> (2009)</a:t>
            </a:r>
          </a:p>
          <a:p>
            <a:r>
              <a:rPr lang="tr-TR" dirty="0" smtClean="0"/>
              <a:t>Kriz durumlarında hastane yöneticilerinin rolleri, ABD, 2007 kişi </a:t>
            </a:r>
          </a:p>
          <a:p>
            <a:r>
              <a:rPr lang="tr-TR" dirty="0" smtClean="0"/>
              <a:t>Gerekli eğitimi ve hazırlığı olan hastane yöneticileri, olmayanlara kıyasla “OLAĞANÜSTÜ DURUMLARA KARŞILIK VERMEDE” yaklaşık </a:t>
            </a:r>
            <a:r>
              <a:rPr lang="tr-TR" b="1" i="1" dirty="0" smtClean="0"/>
              <a:t>dört kat daha iyi ve etkilidir.</a:t>
            </a:r>
          </a:p>
          <a:p>
            <a:r>
              <a:rPr lang="tr-TR" dirty="0" smtClean="0"/>
              <a:t>Olağanüstü durumlarda sorumlulukları ve rolleri tanımlanmış yönetici ve çalışanlar, tanımlanmamış olanlara kıyasla </a:t>
            </a:r>
            <a:r>
              <a:rPr lang="tr-TR" b="1" i="1" dirty="0" smtClean="0"/>
              <a:t>beş kat daha iyi ve etkilidir.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Afetler ve Hastaneler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29196"/>
          </a:xfrm>
        </p:spPr>
        <p:txBody>
          <a:bodyPr>
            <a:normAutofit lnSpcReduction="10000"/>
          </a:bodyPr>
          <a:lstStyle/>
          <a:p>
            <a:r>
              <a:rPr lang="tr-TR" dirty="0" err="1" smtClean="0"/>
              <a:t>Corbaley</a:t>
            </a:r>
            <a:r>
              <a:rPr lang="tr-TR" dirty="0" smtClean="0"/>
              <a:t> (2010)</a:t>
            </a:r>
          </a:p>
          <a:p>
            <a:r>
              <a:rPr lang="tr-TR" dirty="0" smtClean="0"/>
              <a:t>Hastaneler olağanüstü durumlara karşı mutlaka standartlar belirlemelidir.</a:t>
            </a:r>
          </a:p>
          <a:p>
            <a:r>
              <a:rPr lang="tr-TR" dirty="0" smtClean="0"/>
              <a:t>Bu standartlar belirlenirken asgariyi sağlamak hedef olmamalıdır. </a:t>
            </a:r>
          </a:p>
          <a:p>
            <a:r>
              <a:rPr lang="tr-TR" dirty="0" smtClean="0"/>
              <a:t>Belirlenen asgari koşullar kaçınılmaz biçimde yetersiz kalacaktır.</a:t>
            </a:r>
          </a:p>
          <a:p>
            <a:r>
              <a:rPr lang="tr-TR" dirty="0" smtClean="0"/>
              <a:t>Hastaneler olağanüstü durumlar için mutlaka yüksek standartlar belirlemelidir.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Corbaley’in</a:t>
            </a:r>
            <a:r>
              <a:rPr lang="tr-TR" dirty="0" smtClean="0"/>
              <a:t> Tavsiyeleri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29196"/>
          </a:xfrm>
        </p:spPr>
        <p:txBody>
          <a:bodyPr>
            <a:normAutofit fontScale="92500" lnSpcReduction="20000"/>
          </a:bodyPr>
          <a:lstStyle/>
          <a:p>
            <a:r>
              <a:rPr lang="tr-TR" dirty="0" smtClean="0"/>
              <a:t>Afetlere hazırlıklı olmada yüksek standartlar konulmalıdır,</a:t>
            </a:r>
          </a:p>
          <a:p>
            <a:r>
              <a:rPr lang="tr-TR" dirty="0" smtClean="0"/>
              <a:t>Liderler ve çalışanlar konuyla ilgili eğitilmeli, bu eğitimler kültür, düzenlemeler ve liderlik yapısı gibi bir takım önemli konularla uyumlu olmalıdır,</a:t>
            </a:r>
          </a:p>
          <a:p>
            <a:r>
              <a:rPr lang="tr-TR" dirty="0" smtClean="0"/>
              <a:t>“Potansiyel” liderler belirlenmelidir,</a:t>
            </a:r>
          </a:p>
          <a:p>
            <a:r>
              <a:rPr lang="tr-TR" dirty="0" smtClean="0"/>
              <a:t>Tesisin sınıflandırılması anlaşılmalıdır,</a:t>
            </a:r>
          </a:p>
          <a:p>
            <a:r>
              <a:rPr lang="tr-TR" dirty="0" smtClean="0"/>
              <a:t>Belirlenen görevlere yönelik eğitimler verilmelidir,</a:t>
            </a:r>
          </a:p>
          <a:p>
            <a:r>
              <a:rPr lang="tr-TR" dirty="0" smtClean="0"/>
              <a:t>Liderler, meydana gelmeleri halinde afetlerle mücadele etmeye tam olarak hazırlıklı bulunmalıdır.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Standartlar, Sistemler ve Kontrol Listeleri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29196"/>
          </a:xfrm>
        </p:spPr>
        <p:txBody>
          <a:bodyPr>
            <a:normAutofit fontScale="85000" lnSpcReduction="20000"/>
          </a:bodyPr>
          <a:lstStyle/>
          <a:p>
            <a:r>
              <a:rPr lang="tr-TR" dirty="0" err="1" smtClean="0"/>
              <a:t>The</a:t>
            </a:r>
            <a:r>
              <a:rPr lang="tr-TR" dirty="0" smtClean="0"/>
              <a:t> United </a:t>
            </a:r>
            <a:r>
              <a:rPr lang="tr-TR" dirty="0" err="1" smtClean="0"/>
              <a:t>Nations</a:t>
            </a:r>
            <a:r>
              <a:rPr lang="tr-TR" dirty="0" smtClean="0"/>
              <a:t> Office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Disaster</a:t>
            </a:r>
            <a:r>
              <a:rPr lang="tr-TR" dirty="0" smtClean="0"/>
              <a:t> Risk </a:t>
            </a:r>
            <a:r>
              <a:rPr lang="tr-TR" dirty="0" err="1" smtClean="0"/>
              <a:t>Reduction</a:t>
            </a:r>
            <a:r>
              <a:rPr lang="tr-TR" dirty="0" smtClean="0"/>
              <a:t> (UNISDR)</a:t>
            </a:r>
          </a:p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Joint</a:t>
            </a:r>
            <a:r>
              <a:rPr lang="tr-TR" dirty="0" smtClean="0"/>
              <a:t> </a:t>
            </a:r>
            <a:r>
              <a:rPr lang="tr-TR" dirty="0" err="1" smtClean="0"/>
              <a:t>Commission</a:t>
            </a:r>
            <a:r>
              <a:rPr lang="tr-TR" dirty="0" smtClean="0"/>
              <a:t> on </a:t>
            </a:r>
            <a:r>
              <a:rPr lang="tr-TR" dirty="0" err="1" smtClean="0"/>
              <a:t>Accreditation</a:t>
            </a:r>
            <a:r>
              <a:rPr lang="tr-TR" dirty="0" smtClean="0"/>
              <a:t> of </a:t>
            </a:r>
            <a:r>
              <a:rPr lang="tr-TR" dirty="0" err="1" smtClean="0"/>
              <a:t>Healthcare</a:t>
            </a:r>
            <a:r>
              <a:rPr lang="tr-TR" dirty="0" smtClean="0"/>
              <a:t> </a:t>
            </a:r>
            <a:r>
              <a:rPr lang="tr-TR" dirty="0" err="1" smtClean="0"/>
              <a:t>Organizations</a:t>
            </a:r>
            <a:endParaRPr lang="tr-TR" dirty="0" smtClean="0"/>
          </a:p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National</a:t>
            </a:r>
            <a:r>
              <a:rPr lang="tr-TR" dirty="0" smtClean="0"/>
              <a:t> </a:t>
            </a:r>
            <a:r>
              <a:rPr lang="tr-TR" dirty="0" err="1" smtClean="0"/>
              <a:t>Incident</a:t>
            </a:r>
            <a:r>
              <a:rPr lang="tr-TR" dirty="0" smtClean="0"/>
              <a:t> </a:t>
            </a:r>
            <a:r>
              <a:rPr lang="tr-TR" dirty="0" err="1" smtClean="0"/>
              <a:t>Management</a:t>
            </a:r>
            <a:r>
              <a:rPr lang="tr-TR" dirty="0" smtClean="0"/>
              <a:t> </a:t>
            </a:r>
            <a:r>
              <a:rPr lang="tr-TR" dirty="0" err="1" smtClean="0"/>
              <a:t>System</a:t>
            </a:r>
            <a:r>
              <a:rPr lang="tr-TR" dirty="0" smtClean="0"/>
              <a:t> (NIMS)</a:t>
            </a:r>
          </a:p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Occupational</a:t>
            </a:r>
            <a:r>
              <a:rPr lang="tr-TR" dirty="0" smtClean="0"/>
              <a:t> </a:t>
            </a:r>
            <a:r>
              <a:rPr lang="tr-TR" dirty="0" err="1" smtClean="0"/>
              <a:t>Safety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Health</a:t>
            </a:r>
            <a:r>
              <a:rPr lang="tr-TR" dirty="0" smtClean="0"/>
              <a:t> </a:t>
            </a:r>
            <a:r>
              <a:rPr lang="tr-TR" dirty="0" err="1" smtClean="0"/>
              <a:t>Administration</a:t>
            </a:r>
            <a:r>
              <a:rPr lang="tr-TR" dirty="0" smtClean="0"/>
              <a:t> (OSHA)</a:t>
            </a:r>
          </a:p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National</a:t>
            </a:r>
            <a:r>
              <a:rPr lang="tr-TR" dirty="0" smtClean="0"/>
              <a:t> </a:t>
            </a:r>
            <a:r>
              <a:rPr lang="tr-TR" dirty="0" err="1" smtClean="0"/>
              <a:t>Association</a:t>
            </a:r>
            <a:r>
              <a:rPr lang="tr-TR" dirty="0" smtClean="0"/>
              <a:t> of </a:t>
            </a:r>
            <a:r>
              <a:rPr lang="tr-TR" dirty="0" err="1" smtClean="0"/>
              <a:t>Public</a:t>
            </a:r>
            <a:r>
              <a:rPr lang="tr-TR" dirty="0" smtClean="0"/>
              <a:t> </a:t>
            </a:r>
            <a:r>
              <a:rPr lang="tr-TR" dirty="0" err="1" smtClean="0"/>
              <a:t>Hospitals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Health</a:t>
            </a:r>
            <a:r>
              <a:rPr lang="tr-TR" dirty="0" smtClean="0"/>
              <a:t> </a:t>
            </a:r>
            <a:r>
              <a:rPr lang="tr-TR" dirty="0" err="1" smtClean="0"/>
              <a:t>Systems</a:t>
            </a:r>
            <a:r>
              <a:rPr lang="tr-TR" dirty="0" smtClean="0"/>
              <a:t> (NAPHHS)</a:t>
            </a:r>
          </a:p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CommandAware</a:t>
            </a:r>
            <a:r>
              <a:rPr lang="tr-TR" dirty="0" smtClean="0"/>
              <a:t> </a:t>
            </a:r>
          </a:p>
          <a:p>
            <a:r>
              <a:rPr lang="tr-TR" dirty="0" err="1" smtClean="0"/>
              <a:t>Hospital</a:t>
            </a:r>
            <a:r>
              <a:rPr lang="tr-TR" dirty="0" smtClean="0"/>
              <a:t> </a:t>
            </a:r>
            <a:r>
              <a:rPr lang="tr-TR" dirty="0" err="1" smtClean="0"/>
              <a:t>Safety</a:t>
            </a:r>
            <a:r>
              <a:rPr lang="tr-TR" dirty="0" smtClean="0"/>
              <a:t> </a:t>
            </a:r>
            <a:r>
              <a:rPr lang="tr-TR" dirty="0" err="1" smtClean="0"/>
              <a:t>Index</a:t>
            </a:r>
            <a:endParaRPr lang="tr-TR" dirty="0" smtClean="0"/>
          </a:p>
          <a:p>
            <a:r>
              <a:rPr lang="tr-TR" dirty="0" err="1" smtClean="0"/>
              <a:t>Hospital</a:t>
            </a:r>
            <a:r>
              <a:rPr lang="tr-TR" dirty="0" smtClean="0"/>
              <a:t> </a:t>
            </a:r>
            <a:r>
              <a:rPr lang="tr-TR" dirty="0" err="1" smtClean="0"/>
              <a:t>Emergency</a:t>
            </a:r>
            <a:r>
              <a:rPr lang="tr-TR" dirty="0" smtClean="0"/>
              <a:t> </a:t>
            </a:r>
            <a:r>
              <a:rPr lang="tr-TR" dirty="0" err="1" smtClean="0"/>
              <a:t>Management</a:t>
            </a:r>
            <a:r>
              <a:rPr lang="tr-TR" dirty="0" smtClean="0"/>
              <a:t> Program </a:t>
            </a:r>
            <a:r>
              <a:rPr lang="tr-TR" dirty="0" err="1" smtClean="0"/>
              <a:t>Checklist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Joint</a:t>
            </a:r>
            <a:r>
              <a:rPr lang="tr-TR" dirty="0" smtClean="0"/>
              <a:t> </a:t>
            </a:r>
            <a:r>
              <a:rPr lang="tr-TR" dirty="0" err="1" smtClean="0"/>
              <a:t>Commission</a:t>
            </a:r>
            <a:r>
              <a:rPr lang="tr-TR" dirty="0" smtClean="0"/>
              <a:t> on </a:t>
            </a:r>
            <a:r>
              <a:rPr lang="tr-TR" dirty="0" err="1" smtClean="0"/>
              <a:t>Accreditation</a:t>
            </a:r>
            <a:r>
              <a:rPr lang="tr-TR" dirty="0" smtClean="0"/>
              <a:t> of </a:t>
            </a:r>
            <a:r>
              <a:rPr lang="tr-TR" dirty="0" err="1" smtClean="0"/>
              <a:t>Healthcare</a:t>
            </a:r>
            <a:r>
              <a:rPr lang="tr-TR" dirty="0" smtClean="0"/>
              <a:t> </a:t>
            </a:r>
            <a:r>
              <a:rPr lang="tr-TR" dirty="0" err="1" smtClean="0"/>
              <a:t>Organizations</a:t>
            </a:r>
            <a:r>
              <a:rPr lang="tr-TR" dirty="0" smtClean="0"/>
              <a:t> (JCAHO)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29196"/>
          </a:xfrm>
        </p:spPr>
        <p:txBody>
          <a:bodyPr>
            <a:normAutofit fontScale="92500" lnSpcReduction="10000"/>
          </a:bodyPr>
          <a:lstStyle/>
          <a:p>
            <a:r>
              <a:rPr lang="tr-TR" dirty="0" smtClean="0"/>
              <a:t>1 Nisan 2014 tarihli Beşinci Sürüm</a:t>
            </a:r>
          </a:p>
          <a:p>
            <a:r>
              <a:rPr lang="tr-TR" dirty="0" smtClean="0"/>
              <a:t>Bölüm 3: Sağlık Hizmeti Örgütü Yönetim Standartları</a:t>
            </a:r>
          </a:p>
          <a:p>
            <a:r>
              <a:rPr lang="tr-TR" dirty="0" err="1" smtClean="0"/>
              <a:t>Facility</a:t>
            </a:r>
            <a:r>
              <a:rPr lang="tr-TR" dirty="0" smtClean="0"/>
              <a:t> </a:t>
            </a:r>
            <a:r>
              <a:rPr lang="tr-TR" dirty="0" err="1" smtClean="0"/>
              <a:t>Management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Safety</a:t>
            </a:r>
            <a:r>
              <a:rPr lang="tr-TR" dirty="0" smtClean="0"/>
              <a:t> (FMS)</a:t>
            </a:r>
          </a:p>
          <a:p>
            <a:r>
              <a:rPr lang="tr-TR" dirty="0" err="1" smtClean="0"/>
              <a:t>Disaster</a:t>
            </a:r>
            <a:r>
              <a:rPr lang="tr-TR" dirty="0" smtClean="0"/>
              <a:t> </a:t>
            </a:r>
            <a:r>
              <a:rPr lang="tr-TR" dirty="0" err="1" smtClean="0"/>
              <a:t>Preparedness</a:t>
            </a:r>
            <a:r>
              <a:rPr lang="tr-TR" dirty="0" smtClean="0"/>
              <a:t> (Afetlere Hazırlık)</a:t>
            </a:r>
          </a:p>
          <a:p>
            <a:pPr algn="ctr"/>
            <a:r>
              <a:rPr lang="tr-TR" b="1" i="1" dirty="0" smtClean="0"/>
              <a:t>“Hastane toplumda gerçekleşme olasılığı bulunan acil durum, salgın ve doğal veya diğer afetlere müdahale edebilmek için bir acil durum yönetim programı geliştirmeli, devamlılığını sağlamalı ve test etmelidir.”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Joint</a:t>
            </a:r>
            <a:r>
              <a:rPr lang="tr-TR" dirty="0" smtClean="0"/>
              <a:t> </a:t>
            </a:r>
            <a:r>
              <a:rPr lang="tr-TR" dirty="0" err="1" smtClean="0"/>
              <a:t>Commission</a:t>
            </a:r>
            <a:r>
              <a:rPr lang="tr-TR" dirty="0" smtClean="0"/>
              <a:t> on </a:t>
            </a:r>
            <a:r>
              <a:rPr lang="tr-TR" dirty="0" err="1" smtClean="0"/>
              <a:t>Accreditation</a:t>
            </a:r>
            <a:r>
              <a:rPr lang="tr-TR" dirty="0" smtClean="0"/>
              <a:t> of </a:t>
            </a:r>
            <a:r>
              <a:rPr lang="tr-TR" dirty="0" err="1" smtClean="0"/>
              <a:t>Healthcare</a:t>
            </a:r>
            <a:r>
              <a:rPr lang="tr-TR" dirty="0" smtClean="0"/>
              <a:t> </a:t>
            </a:r>
            <a:r>
              <a:rPr lang="tr-TR" dirty="0" err="1" smtClean="0"/>
              <a:t>Organizations</a:t>
            </a:r>
            <a:r>
              <a:rPr lang="tr-TR" dirty="0" smtClean="0"/>
              <a:t> (JCAHO)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2919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dirty="0" smtClean="0"/>
              <a:t>Bu program şunları içermelidir:</a:t>
            </a:r>
          </a:p>
          <a:p>
            <a:r>
              <a:rPr lang="tr-TR" dirty="0" smtClean="0"/>
              <a:t>Tehlikelerin, tehditlerin ve olayların tümünün, olasılığının ve sonuçlarının belirlenmesi,</a:t>
            </a:r>
          </a:p>
          <a:p>
            <a:r>
              <a:rPr lang="tr-TR" dirty="0" smtClean="0"/>
              <a:t>Hastanenin bu tür olaylardaki rolünün belirlenmesi,</a:t>
            </a:r>
          </a:p>
          <a:p>
            <a:r>
              <a:rPr lang="tr-TR" dirty="0" smtClean="0"/>
              <a:t>Olaylara yönelik iletişim stratejileri,</a:t>
            </a:r>
          </a:p>
          <a:p>
            <a:r>
              <a:rPr lang="tr-TR" dirty="0" smtClean="0"/>
              <a:t>Olaylar sırasında, alternatif kaynaklar dahil olmak üzere mevcut kaynakların yönetilmesi,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Joint</a:t>
            </a:r>
            <a:r>
              <a:rPr lang="tr-TR" dirty="0" smtClean="0"/>
              <a:t> </a:t>
            </a:r>
            <a:r>
              <a:rPr lang="tr-TR" dirty="0" err="1" smtClean="0"/>
              <a:t>Commission</a:t>
            </a:r>
            <a:r>
              <a:rPr lang="tr-TR" dirty="0" smtClean="0"/>
              <a:t> on </a:t>
            </a:r>
            <a:r>
              <a:rPr lang="tr-TR" dirty="0" err="1" smtClean="0"/>
              <a:t>Accreditation</a:t>
            </a:r>
            <a:r>
              <a:rPr lang="tr-TR" dirty="0" smtClean="0"/>
              <a:t> of </a:t>
            </a:r>
            <a:r>
              <a:rPr lang="tr-TR" dirty="0" err="1" smtClean="0"/>
              <a:t>Healthcare</a:t>
            </a:r>
            <a:r>
              <a:rPr lang="tr-TR" dirty="0" smtClean="0"/>
              <a:t> </a:t>
            </a:r>
            <a:r>
              <a:rPr lang="tr-TR" dirty="0" err="1" smtClean="0"/>
              <a:t>Organizations</a:t>
            </a:r>
            <a:r>
              <a:rPr lang="tr-TR" dirty="0" smtClean="0"/>
              <a:t> (JCAHO)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29196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Bir olay sırasında klinik faaliyetlerin yönetilmesi, örneğin alternatif bakım yerlerinin belirlenmesi,</a:t>
            </a:r>
          </a:p>
          <a:p>
            <a:r>
              <a:rPr lang="tr-TR" dirty="0" smtClean="0"/>
              <a:t>Bir olay sırasında çalışanların rollerinin tanımlanması ve görevlendirmelerin yapılması,</a:t>
            </a:r>
          </a:p>
          <a:p>
            <a:r>
              <a:rPr lang="tr-TR" dirty="0" smtClean="0"/>
              <a:t>Çalışanların kişisel sorumluluklarının hastanenin sağlık hizmeti sunma sorumluluğuyla çatışması halinde, acil durumların ele alınmasına yönelik bir sürecin oluşturulması.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2016224"/>
          </a:xfrm>
        </p:spPr>
        <p:txBody>
          <a:bodyPr>
            <a:noAutofit/>
          </a:bodyPr>
          <a:lstStyle/>
          <a:p>
            <a:pPr algn="l"/>
            <a:r>
              <a:rPr lang="tr-TR" sz="3500" u="sng" dirty="0" smtClean="0"/>
              <a:t>Kaynaklar</a:t>
            </a:r>
            <a:r>
              <a:rPr lang="tr-TR" sz="3500" dirty="0" smtClean="0"/>
              <a:t> </a:t>
            </a:r>
            <a:br>
              <a:rPr lang="tr-TR" sz="3500" dirty="0" smtClean="0"/>
            </a:br>
            <a:r>
              <a:rPr lang="tr-TR" sz="3500" dirty="0" smtClean="0"/>
              <a:t>Hacettepe Üniversitesi Hastaneleri Afet Planı</a:t>
            </a:r>
            <a:br>
              <a:rPr lang="tr-TR" sz="3500" dirty="0" smtClean="0"/>
            </a:br>
            <a:endParaRPr lang="tr-TR" sz="3500" dirty="0"/>
          </a:p>
        </p:txBody>
      </p:sp>
    </p:spTree>
    <p:extLst>
      <p:ext uri="{BB962C8B-B14F-4D97-AF65-F5344CB8AC3E}">
        <p14:creationId xmlns:p14="http://schemas.microsoft.com/office/powerpoint/2010/main" val="1240944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Afetler ve Hastaneler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Afetler her zaman insan yaşamı ve sağlığı için önemli bir tehdit</a:t>
            </a:r>
          </a:p>
          <a:p>
            <a:r>
              <a:rPr lang="tr-TR" b="1" i="1" dirty="0" smtClean="0"/>
              <a:t>En kritik nokta: </a:t>
            </a:r>
            <a:r>
              <a:rPr lang="tr-TR" dirty="0" smtClean="0"/>
              <a:t>öncesinde bir uyarı olmadan, herhangi bir zamanda, herhangi bir yerde gerçekleşebilmesi</a:t>
            </a:r>
          </a:p>
          <a:p>
            <a:r>
              <a:rPr lang="tr-TR" dirty="0" smtClean="0"/>
              <a:t>Doğa kaynaklı, insan kaynaklı</a:t>
            </a:r>
          </a:p>
          <a:p>
            <a:r>
              <a:rPr lang="tr-TR" dirty="0" smtClean="0"/>
              <a:t>Her düzeyde zorluk yaratırlar: bireyden tüm topluma kadar</a:t>
            </a:r>
          </a:p>
          <a:p>
            <a:r>
              <a:rPr lang="tr-TR" dirty="0" smtClean="0"/>
              <a:t>Çünkü altyapıları yok ederler…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Afetler ve Hastaneler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Afetlerde en büyük zorlukları yaşayan örgütler: Hastaneler</a:t>
            </a:r>
          </a:p>
          <a:p>
            <a:r>
              <a:rPr lang="tr-TR" dirty="0" smtClean="0"/>
              <a:t>Neden?</a:t>
            </a:r>
          </a:p>
          <a:p>
            <a:r>
              <a:rPr lang="tr-TR" dirty="0" smtClean="0"/>
              <a:t>Binlerce insan yaralanmakta veya ölmektedir.</a:t>
            </a:r>
          </a:p>
          <a:p>
            <a:r>
              <a:rPr lang="tr-TR" dirty="0" smtClean="0"/>
              <a:t>U.S. </a:t>
            </a:r>
            <a:r>
              <a:rPr lang="tr-TR" dirty="0" err="1" smtClean="0"/>
              <a:t>Geological</a:t>
            </a:r>
            <a:r>
              <a:rPr lang="tr-TR" dirty="0" smtClean="0"/>
              <a:t> </a:t>
            </a:r>
            <a:r>
              <a:rPr lang="tr-TR" dirty="0" err="1" smtClean="0"/>
              <a:t>Survey</a:t>
            </a:r>
            <a:r>
              <a:rPr lang="tr-TR" dirty="0" smtClean="0"/>
              <a:t> (2012) 2000-2012 arasında sadece depremlerde hayatını kaybeden insan sayısı yaklaşık 812.600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Afetler ve Hastaneler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Yaralanan ve hastalanan insanlar ihtiyaçları olan sağlık hizmetini almak için hastanelere akın ederler veya transfer edilirler.</a:t>
            </a:r>
          </a:p>
          <a:p>
            <a:r>
              <a:rPr lang="tr-TR" dirty="0" smtClean="0"/>
              <a:t>İşte bu yoğun zaman dilimlerinde hastaneler alışılmışın çok daha üzerinde bir kapasiteyle çalışmak, çok daha büyük bir talebe karşılık vermek ama bunu da HEMEN HEMEN AYNI OLANAKLARLA gerçekleştirmek durumundadır.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Afetler ve Hastaneler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29196"/>
          </a:xfrm>
        </p:spPr>
        <p:txBody>
          <a:bodyPr>
            <a:normAutofit fontScale="92500" lnSpcReduction="10000"/>
          </a:bodyPr>
          <a:lstStyle/>
          <a:p>
            <a:r>
              <a:rPr lang="tr-TR" dirty="0" smtClean="0"/>
              <a:t>Hastaneler de afetlerden mağdur olabilirler.</a:t>
            </a:r>
          </a:p>
          <a:p>
            <a:r>
              <a:rPr lang="tr-TR" dirty="0" smtClean="0"/>
              <a:t>Personeli yaralanmış ya da hayatını kaybetmiş olabilir.</a:t>
            </a:r>
          </a:p>
          <a:p>
            <a:r>
              <a:rPr lang="tr-TR" dirty="0" smtClean="0"/>
              <a:t>Hastaneye ulaşamayabilir,</a:t>
            </a:r>
          </a:p>
          <a:p>
            <a:r>
              <a:rPr lang="tr-TR" dirty="0" smtClean="0"/>
              <a:t>Hastaneler hazırlıksız olmanın yanı sıra ilave oluşan talebi karşılayamayacak şekilde sınırlı bir kapasiteye sahip olabilir.</a:t>
            </a:r>
          </a:p>
          <a:p>
            <a:r>
              <a:rPr lang="tr-TR" dirty="0" smtClean="0"/>
              <a:t>Bu senaryo hastaneleri hazırlıklı olmaları gereken ve onları çok zorlayabilecek bir mücadelenin içine atmaktadır.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Dünya Sağlık Örgütü (2002)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İnsanlar, hükümetler ve diğer örgütler, hastaneleri ve bünyelerindeki profesyonelleri afet durumlarına karşı hazırlamanın, personelin ve hastaların sağlığı ile güvenliğini güvence altına almanın, bu esnada da kaliteli hizmet sunmanın önemini fark ettiler.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Afetler ve Hastaneler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29196"/>
          </a:xfrm>
        </p:spPr>
        <p:txBody>
          <a:bodyPr>
            <a:normAutofit/>
          </a:bodyPr>
          <a:lstStyle/>
          <a:p>
            <a:r>
              <a:rPr lang="tr-TR" dirty="0" err="1" smtClean="0"/>
              <a:t>JCAHO’nunki</a:t>
            </a:r>
            <a:r>
              <a:rPr lang="tr-TR" dirty="0" smtClean="0"/>
              <a:t> gibi pek çok afet yönetim sistemi ve standartları, hastaneleri ve diğer örgütleri afetleri ver acil durumları yönetip karşılık verebilmeye hazırlamak üzere geliştirilmiştir.</a:t>
            </a:r>
          </a:p>
          <a:p>
            <a:r>
              <a:rPr lang="tr-TR" dirty="0" smtClean="0"/>
              <a:t>Buna rağmen, halen sağlık kurumlarının afetlere karşı hazırlıklı olmaları anlamında önemli farklılıklar bulunmaktadır.</a:t>
            </a:r>
          </a:p>
          <a:p>
            <a:r>
              <a:rPr lang="tr-TR" dirty="0" smtClean="0"/>
              <a:t>Bunun temel sebebi; hastaneler arasındaki yönetim kapasitesi farklılığıdır.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Afetler ve Hastaneler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29196"/>
          </a:xfrm>
        </p:spPr>
        <p:txBody>
          <a:bodyPr>
            <a:normAutofit fontScale="92500" lnSpcReduction="10000"/>
          </a:bodyPr>
          <a:lstStyle/>
          <a:p>
            <a:r>
              <a:rPr lang="tr-TR" dirty="0" smtClean="0"/>
              <a:t>Afetlerde hastaneler akla ilk gelen yerler…</a:t>
            </a:r>
          </a:p>
          <a:p>
            <a:r>
              <a:rPr lang="tr-TR" dirty="0" smtClean="0"/>
              <a:t>Yaralananlar, ölümler hatta sadece evini kaybedenler bile…</a:t>
            </a:r>
          </a:p>
          <a:p>
            <a:r>
              <a:rPr lang="tr-TR" dirty="0" smtClean="0"/>
              <a:t>Yüksek sayıda hasta + personel eksikliği + elektrik, içme suyu, yiyecek, ilaç gibi diğer gerekliliklerin olmayışı = KAOS</a:t>
            </a:r>
          </a:p>
          <a:p>
            <a:r>
              <a:rPr lang="tr-TR" b="1" i="1" dirty="0" smtClean="0"/>
              <a:t>“Durgun suda herkes kaptan.”</a:t>
            </a:r>
          </a:p>
          <a:p>
            <a:r>
              <a:rPr lang="tr-TR" dirty="0" smtClean="0"/>
              <a:t>Sorumluluk ağır: insan hayatını kurtarmak ve bunun için hazırlıklı olmak</a:t>
            </a:r>
          </a:p>
          <a:p>
            <a:r>
              <a:rPr lang="tr-TR" dirty="0" smtClean="0"/>
              <a:t>Olmamanın bir açıklaması yok…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Afetler ve Hastaneler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29196"/>
          </a:xfrm>
        </p:spPr>
        <p:txBody>
          <a:bodyPr>
            <a:normAutofit/>
          </a:bodyPr>
          <a:lstStyle/>
          <a:p>
            <a:r>
              <a:rPr lang="tr-TR" dirty="0" err="1" smtClean="0"/>
              <a:t>DSÖ’ne</a:t>
            </a:r>
            <a:r>
              <a:rPr lang="tr-TR" dirty="0" smtClean="0"/>
              <a:t> göre; afetlere karşı hazırlıklı olmayan örgütlerin afet durumlarında gerektiği gibi iş görmesi neredeyse imkansız…</a:t>
            </a:r>
          </a:p>
          <a:p>
            <a:r>
              <a:rPr lang="tr-TR" dirty="0" smtClean="0"/>
              <a:t>Kervanı yolda dizmek…</a:t>
            </a:r>
          </a:p>
          <a:p>
            <a:r>
              <a:rPr lang="tr-TR" dirty="0" smtClean="0"/>
              <a:t>Bir hastanenin hazırlıklı olmaması demek: Potansiyel olarak her bir hastane başına 200.000 kişinin aylarca belki de yıllarca gerektiği gibi sağlık hizmeti alamaması demek</a:t>
            </a:r>
          </a:p>
          <a:p>
            <a:r>
              <a:rPr lang="tr-TR" dirty="0" smtClean="0"/>
              <a:t>Toplumların gelişmişliğine etkisi?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892</Words>
  <Application>Microsoft Office PowerPoint</Application>
  <PresentationFormat>Ekran Gösterisi (4:3)</PresentationFormat>
  <Paragraphs>89</Paragraphs>
  <Slides>19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2" baseType="lpstr">
      <vt:lpstr>Arial</vt:lpstr>
      <vt:lpstr>Calibri</vt:lpstr>
      <vt:lpstr>Ofis Teması</vt:lpstr>
      <vt:lpstr>AFETLERE HAZIRLIKLI OLMAK  ve HASTANELER</vt:lpstr>
      <vt:lpstr>Afetler ve Hastaneler </vt:lpstr>
      <vt:lpstr>Afetler ve Hastaneler </vt:lpstr>
      <vt:lpstr>Afetler ve Hastaneler </vt:lpstr>
      <vt:lpstr>Afetler ve Hastaneler </vt:lpstr>
      <vt:lpstr>Dünya Sağlık Örgütü (2002)</vt:lpstr>
      <vt:lpstr>Afetler ve Hastaneler </vt:lpstr>
      <vt:lpstr>Afetler ve Hastaneler </vt:lpstr>
      <vt:lpstr>Afetler ve Hastaneler </vt:lpstr>
      <vt:lpstr>DSÖ’nün Önerdiği Adımlar</vt:lpstr>
      <vt:lpstr>DSÖ’nün Önerdiği Adımlar</vt:lpstr>
      <vt:lpstr>Afetler ve Hastaneler </vt:lpstr>
      <vt:lpstr>Afetler ve Hastaneler </vt:lpstr>
      <vt:lpstr>Corbaley’in Tavsiyeleri</vt:lpstr>
      <vt:lpstr>Standartlar, Sistemler ve Kontrol Listeleri </vt:lpstr>
      <vt:lpstr>The Joint Commission on Accreditation of Healthcare Organizations (JCAHO)</vt:lpstr>
      <vt:lpstr>The Joint Commission on Accreditation of Healthcare Organizations (JCAHO)</vt:lpstr>
      <vt:lpstr>The Joint Commission on Accreditation of Healthcare Organizations (JCAHO)</vt:lpstr>
      <vt:lpstr>Kaynaklar  Hacettepe Üniversitesi Hastaneleri Afet Planı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OLAĞAN DIŞI DURUMLARDA KAYNAK YÖNETİMİ</dc:title>
  <dc:creator>kullanicii</dc:creator>
  <cp:lastModifiedBy>Çağdaş</cp:lastModifiedBy>
  <cp:revision>39</cp:revision>
  <dcterms:created xsi:type="dcterms:W3CDTF">2014-11-13T16:25:03Z</dcterms:created>
  <dcterms:modified xsi:type="dcterms:W3CDTF">2017-10-20T17:51:50Z</dcterms:modified>
</cp:coreProperties>
</file>