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76" r:id="rId2"/>
    <p:sldId id="257" r:id="rId3"/>
    <p:sldId id="275" r:id="rId4"/>
    <p:sldId id="274" r:id="rId5"/>
    <p:sldId id="293" r:id="rId6"/>
    <p:sldId id="278" r:id="rId7"/>
    <p:sldId id="258" r:id="rId8"/>
    <p:sldId id="279" r:id="rId9"/>
    <p:sldId id="280" r:id="rId10"/>
    <p:sldId id="281" r:id="rId11"/>
    <p:sldId id="283" r:id="rId12"/>
    <p:sldId id="284" r:id="rId13"/>
    <p:sldId id="294" r:id="rId14"/>
    <p:sldId id="285" r:id="rId15"/>
    <p:sldId id="286" r:id="rId16"/>
    <p:sldId id="288" r:id="rId17"/>
    <p:sldId id="289" r:id="rId18"/>
    <p:sldId id="291" r:id="rId19"/>
    <p:sldId id="295" r:id="rId20"/>
    <p:sldId id="297" r:id="rId21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CC3300"/>
    <a:srgbClr val="FFFF99"/>
    <a:srgbClr val="FFCC00"/>
    <a:srgbClr val="0033CC"/>
    <a:srgbClr val="FF66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164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EC7A2-D130-4FC0-9926-8B6E877FC2EE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6F16B-3BB4-4483-ADC5-FEF7622DC11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E5FA4-EC47-499F-93B5-2C11DB0C1F5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B94C-5A60-4CD5-96BC-5517DC85FFD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8AB3A-1BC9-43AE-A46A-65D8888F58A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168D1-25D1-424E-9078-0CCE2B2EB0B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83A91-B612-4BA6-9321-BEE103AAFB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58512-6FB4-4A18-ADFC-9E713C3047C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6ED7C-594B-4CF6-89B9-A29DF5EA273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C16A2-E45F-4D15-8B5D-9E7381B0CCE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1C0C4-C4A9-46A7-98BA-2E87BF13E21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DE407-E4FB-412F-B315-6DB2057731D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77DD-529B-4D2B-AA54-4EA123CB97C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33CC">
                <a:gamma/>
                <a:shade val="46275"/>
                <a:invGamma/>
              </a:srgb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42BAF6-489F-41FA-BBFD-827EE7D3015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hotos.com/en/search/close-up?oid=2689860&amp;a=&amp;pt=&amp;k_mode=&amp;k_exc=&amp;cid=&amp;date=&amp;k_var=fruit&amp;bl=/en/search/index?first=16&amp;k_var=fruit&amp;big=1&amp;ppage=3&amp;srch=Search&amp;srch=Y&amp;hoid=691b7c4dd4450e83d2c9074f73fa396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photos.com/en/search/close-up?oid=2811425&amp;a=&amp;pt=&amp;k_mode=&amp;k_exc=&amp;cid=&amp;date=&amp;k_var=fruit&amp;bl=/en/search/index?first=136&amp;k_var=fruit&amp;big=1&amp;ppage=16&amp;srch=Search&amp;srch=Y&amp;hoid=cf2dc28ba216a135c57f7b1ebef28c2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oms.com/forage.htm" TargetMode="External"/><Relationship Id="rId2" Type="http://schemas.openxmlformats.org/officeDocument/2006/relationships/hyperlink" Target="http://www.altavista.com/r?ck_sm=6513f0e1&amp;rpos=0&amp;oid=2518bed41460ad96&amp;rpge=1&amp;ref=100090096&amp;r=http://www.elsoms.com/forage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altavista.com/r?ck_sm=c11b773b&amp;mmid=112678195&amp;ci=&amp;rpos=7&amp;ref=100090096&amp;r=http://www.advantatohum.com.tr/sebze_ispanak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tfruit.com/secure/servlet/giftbasket?action=product&amp;p_id=B012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hotos.com/en/search/close-up?oid=2646798&amp;a=&amp;pt=&amp;k_mode=&amp;k_exc=&amp;cid=&amp;date=&amp;k_var=fruit&amp;bl=/en/search/index?first=52&amp;k_var=fruit&amp;big=1&amp;ppage=7&amp;srch=Search&amp;srch=Y&amp;hoid=658d438902f0d86e1dabb285224f7f7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photos.com/en/search/close-up?oid=2725282&amp;a=&amp;pt=&amp;k_mode=&amp;k_exc=&amp;cid=&amp;date=&amp;k_var=fruit&amp;bl=/en/search/index?first=34&amp;k_var=fruit&amp;big=1&amp;ppage=5&amp;srch=Search&amp;srch=Y&amp;hoid=0c889c0bcb6d0b8c78f7ca22db450e4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13"/>
            <a:ext cx="101346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09800" y="76200"/>
            <a:ext cx="4495800" cy="6508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6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4. Diyet Yağı: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- Karotenoidlerin emilebilmesinde yağ elzem rol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oynar</a:t>
            </a:r>
          </a:p>
          <a:p>
            <a:pPr marL="609600" indent="-609600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</a:t>
            </a:r>
            <a:r>
              <a:rPr lang="tr-TR" sz="2800" b="1" i="1">
                <a:solidFill>
                  <a:schemeClr val="hlink"/>
                </a:solidFill>
                <a:latin typeface="Arial" charset="0"/>
              </a:rPr>
              <a:t>Emilim için gerekli optimal yağ miktarı (?)</a:t>
            </a: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5. Diyet Posası: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- Karotenoidleri tutarak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- Safra asitleri ile birleşip, yağ ve karotenoidler gibi yağda eriyen bileşenlerin feçesle atımını artırarak</a:t>
            </a:r>
          </a:p>
          <a:p>
            <a:pPr marL="609600" indent="-609600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Karotenoidlerin biyoyararlılığını azaltır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810000" y="56388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143000" y="381000"/>
            <a:ext cx="66294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Karotenoidlerin Biyoyararlılığı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6. Yaş: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-Yaşlılarda görülen (%20), mide asiditesinin azalmasına neden olan atrofik gastritis, karotenoidlerin biyoyararlılığını azaltır</a:t>
            </a: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7. Parazit Enfeksiyonları: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- Özellikle Ascaris Lumbricoides enfeksiyonu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-karotenin biyoyararlılığını azaltır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8. Beslenme Durumu ?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43000" y="381000"/>
            <a:ext cx="66294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Karotenoidlerin Biyoyararlılığı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>
              <a:spcBef>
                <a:spcPct val="20000"/>
              </a:spcBef>
              <a:buFont typeface="Map Symbols" pitchFamily="18" charset="0"/>
              <a:buNone/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l"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- Sebze veya meyvenin yetiştirme koşulları</a:t>
            </a:r>
          </a:p>
          <a:p>
            <a:pPr marL="609600" indent="-609600" algn="l"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- İklimsel ve mevsimsel değişiklikler</a:t>
            </a:r>
          </a:p>
          <a:p>
            <a:pPr marL="609600" indent="-609600" algn="l"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- Sebze veya meyvenin kullanılan kısmı</a:t>
            </a:r>
          </a:p>
          <a:p>
            <a:pPr marL="609600" indent="-609600" algn="l"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- Sebze veya meyvenin olgunluk derecesi</a:t>
            </a:r>
          </a:p>
          <a:p>
            <a:pPr marL="609600" indent="-609600" algn="l"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- Pişirme koşulları (sıcaklık, zaman, vb.)</a:t>
            </a: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just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6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  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04800" y="492125"/>
            <a:ext cx="8610600" cy="1041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Besinlerin K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arotenoid İçeriklerini </a:t>
            </a:r>
          </a:p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Etkileyen Etmenler</a:t>
            </a:r>
          </a:p>
        </p:txBody>
      </p:sp>
      <p:pic>
        <p:nvPicPr>
          <p:cNvPr id="36869" name="Picture 5" descr="http://static-p.arttoday.com/d/photos/thm/thm8/PH/sd5213_20030109/sd_200301209/0103sed151.th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9413" y="2895600"/>
            <a:ext cx="2414587" cy="3124200"/>
          </a:xfrm>
          <a:prstGeom prst="rect">
            <a:avLst/>
          </a:prstGeom>
          <a:noFill/>
        </p:spPr>
      </p:pic>
      <p:pic>
        <p:nvPicPr>
          <p:cNvPr id="36870" name="Picture 6" descr="http://static-p.arttoday.com/d/photos/thm/thm8/PH/at5303_20030625_0267_34/at20030625_0267_34_01/5303_030625_13221.th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5181600"/>
            <a:ext cx="2362200" cy="157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  <a:buFont typeface="Map Symbols" pitchFamily="18" charset="0"/>
              <a:buChar char="#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Yeni toplanmış çiğ sebze ve meyvelerin 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 içerikleri düşüktür</a:t>
            </a:r>
          </a:p>
          <a:p>
            <a:pPr marL="609600" indent="-609600" algn="just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6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   </a:t>
            </a:r>
            <a:r>
              <a:rPr lang="tr-TR" sz="2600" b="1" u="sng">
                <a:solidFill>
                  <a:schemeClr val="hlink"/>
                </a:solidFill>
                <a:latin typeface="Arial" charset="0"/>
                <a:sym typeface="Symbol" pitchFamily="18" charset="2"/>
              </a:rPr>
              <a:t>Nedeni</a:t>
            </a:r>
            <a:r>
              <a:rPr lang="tr-TR" sz="2600" b="1">
                <a:solidFill>
                  <a:schemeClr val="hlink"/>
                </a:solidFill>
                <a:latin typeface="Arial" charset="0"/>
                <a:sym typeface="Symbol" pitchFamily="18" charset="2"/>
              </a:rPr>
              <a:t>: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Karotenler lipoprotein kompleksinden 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	           tamamen ayrılmamış durumdadırlar. </a:t>
            </a:r>
          </a:p>
          <a:p>
            <a:pPr marL="609600" indent="-609600" algn="just">
              <a:lnSpc>
                <a:spcPct val="60000"/>
              </a:lnSpc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just">
              <a:lnSpc>
                <a:spcPct val="120000"/>
              </a:lnSpc>
              <a:spcBef>
                <a:spcPct val="20000"/>
              </a:spcBef>
              <a:buFont typeface="Map Symbols" pitchFamily="18" charset="0"/>
              <a:buChar char="#"/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2-4. haftadan sonra -karotenin tamamı</a:t>
            </a:r>
          </a:p>
          <a:p>
            <a:pPr marL="609600" indent="-609600" algn="just">
              <a:lnSpc>
                <a:spcPct val="120000"/>
              </a:lnSpc>
              <a:spcBef>
                <a:spcPct val="20000"/>
              </a:spcBef>
              <a:buFont typeface="Map Symbols" pitchFamily="18" charset="0"/>
              <a:buNone/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 lipoprotein kompleksinden ayrılır.   </a:t>
            </a:r>
          </a:p>
          <a:p>
            <a:pPr marL="609600" indent="-609600" algn="just">
              <a:lnSpc>
                <a:spcPct val="120000"/>
              </a:lnSpc>
              <a:spcBef>
                <a:spcPct val="20000"/>
              </a:spcBef>
              <a:buFont typeface="Map Symbols" pitchFamily="18" charset="0"/>
              <a:buNone/>
            </a:pPr>
            <a:endParaRPr lang="tr-TR" sz="1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just">
              <a:lnSpc>
                <a:spcPct val="120000"/>
              </a:lnSpc>
              <a:spcBef>
                <a:spcPct val="20000"/>
              </a:spcBef>
              <a:buFont typeface="Map Symbols" pitchFamily="18" charset="0"/>
              <a:buChar char="#"/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Bazı meyvelerin -karoten içeriği depolama süresince artar </a:t>
            </a:r>
            <a:r>
              <a:rPr lang="tr-TR" sz="2600" b="1">
                <a:solidFill>
                  <a:schemeClr val="hlink"/>
                </a:solidFill>
                <a:latin typeface="Arial" charset="0"/>
                <a:sym typeface="Symbol" pitchFamily="18" charset="2"/>
              </a:rPr>
              <a:t>( Örn: Balkabağı)</a:t>
            </a:r>
          </a:p>
          <a:p>
            <a:pPr marL="609600" indent="-609600" algn="just">
              <a:spcBef>
                <a:spcPct val="20000"/>
              </a:spcBef>
              <a:buFontTx/>
              <a:buChar char="•"/>
            </a:pPr>
            <a:endParaRPr lang="tr-TR" sz="2600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610600" cy="12969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Besinlerin 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Karotenoid İçeriklerinde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İşleme ve Saklama 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/>
            </a:r>
            <a:b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</a:b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Sürecinde Meydana Gelen Değişiklikler: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04800" y="3200400"/>
            <a:ext cx="7620000" cy="1143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</a:t>
            </a:r>
            <a:r>
              <a:rPr lang="tr-TR" b="1">
                <a:solidFill>
                  <a:srgbClr val="FFFF99"/>
                </a:solidFill>
                <a:latin typeface="Arial" charset="0"/>
              </a:rPr>
              <a:t> *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Meyvelerin şekerlenerek (reçel gibi) saklanması sırasında,  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 içeriği % 17-18 oranında kayba uğramaktadır</a:t>
            </a:r>
          </a:p>
          <a:p>
            <a:pPr marL="609600" indent="-609600" algn="l">
              <a:lnSpc>
                <a:spcPct val="60000"/>
              </a:lnSpc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</a:t>
            </a:r>
            <a:r>
              <a:rPr lang="tr-TR" sz="2600" b="1" u="sng">
                <a:solidFill>
                  <a:schemeClr val="hlink"/>
                </a:solidFill>
                <a:latin typeface="Arial" charset="0"/>
                <a:sym typeface="Symbol" pitchFamily="18" charset="2"/>
              </a:rPr>
              <a:t>Nedeni</a:t>
            </a:r>
            <a:r>
              <a:rPr lang="tr-TR" sz="2600" b="1">
                <a:solidFill>
                  <a:schemeClr val="hlink"/>
                </a:solidFill>
                <a:latin typeface="Arial" charset="0"/>
                <a:sym typeface="Symbol" pitchFamily="18" charset="2"/>
              </a:rPr>
              <a:t>: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Meyvelerin ısı ve O</a:t>
            </a:r>
            <a:r>
              <a:rPr lang="tr-TR" sz="2600" b="1" baseline="-25000">
                <a:solidFill>
                  <a:srgbClr val="FFFF99"/>
                </a:solidFill>
                <a:latin typeface="Arial" charset="0"/>
                <a:sym typeface="Symbol" pitchFamily="18" charset="2"/>
              </a:rPr>
              <a:t>2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ile direk teması ile yapılan 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            ön haşlama işlemidir.</a:t>
            </a:r>
          </a:p>
          <a:p>
            <a:pPr marL="609600" indent="-609600" algn="l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 </a:t>
            </a:r>
            <a:r>
              <a:rPr lang="tr-TR" sz="2600" b="1" u="sng">
                <a:solidFill>
                  <a:schemeClr val="hlink"/>
                </a:solidFill>
                <a:latin typeface="Arial" charset="0"/>
                <a:sym typeface="Symbol" pitchFamily="18" charset="2"/>
              </a:rPr>
              <a:t>Çözüm: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1) Meyve yüzeyini şekerle cilalamak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	          2) Sülfürdioksit ile muamele, depolama 	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    	          sırasında oluşan -karoten kaybını azaltır</a:t>
            </a:r>
            <a:endParaRPr lang="en-US" sz="26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marL="609600" indent="-609600" algn="l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610600" cy="146843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Besinlerin K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arotenoid İçeriklerinde </a:t>
            </a:r>
          </a:p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İşleme ve Saklama 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/>
            </a:r>
            <a:b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</a:b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Sürecinde Meydana Gelen Değişiklikler: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2400" y="3352800"/>
            <a:ext cx="8915400" cy="1219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  <a:sym typeface="Map Symbols" pitchFamily="18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 *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Salamura yapılarak saklanan sebzelerin 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içeriği, taze sebzelere kıyasla daha fazladır.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</a:pPr>
            <a:r>
              <a:rPr lang="tr-TR" sz="2600" b="1">
                <a:latin typeface="Arial" charset="0"/>
              </a:rPr>
              <a:t>      </a:t>
            </a: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</a:pPr>
            <a:r>
              <a:rPr lang="tr-TR" sz="2600" b="1">
                <a:latin typeface="Arial" charset="0"/>
              </a:rPr>
              <a:t>    </a:t>
            </a:r>
            <a:r>
              <a:rPr lang="tr-TR" sz="2600" b="1" u="sng">
                <a:solidFill>
                  <a:srgbClr val="FFFF99"/>
                </a:solidFill>
                <a:latin typeface="Arial" charset="0"/>
              </a:rPr>
              <a:t>Nedeni: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  </a:t>
            </a: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Salamura süresince bitki dokusundaki </a:t>
            </a: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              değişikliklere bağlı olarak, -karoten salınımı</a:t>
            </a: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              artar.</a:t>
            </a:r>
            <a:r>
              <a:rPr lang="tr-TR" sz="2600" b="1">
                <a:latin typeface="Arial" charset="0"/>
                <a:sym typeface="Symbol" pitchFamily="18" charset="2"/>
              </a:rPr>
              <a:t> 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tr-TR" sz="2600" b="1">
              <a:latin typeface="Arial" charset="0"/>
              <a:sym typeface="Symbol" pitchFamily="18" charset="2"/>
            </a:endParaRPr>
          </a:p>
          <a:p>
            <a:pPr marL="2209800" lvl="4" indent="-381000" algn="r">
              <a:spcBef>
                <a:spcPct val="20000"/>
              </a:spcBef>
            </a:pPr>
            <a:endParaRPr lang="tr-TR" sz="1800" b="1" i="1">
              <a:solidFill>
                <a:srgbClr val="FFFF00"/>
              </a:solidFill>
              <a:latin typeface="Arial" charset="0"/>
              <a:sym typeface="Symbol" pitchFamily="18" charset="2"/>
            </a:endParaRPr>
          </a:p>
          <a:p>
            <a:pPr marL="2209800" lvl="4" indent="-381000" algn="r">
              <a:spcBef>
                <a:spcPct val="20000"/>
              </a:spcBef>
            </a:pPr>
            <a:r>
              <a:rPr lang="tr-TR" sz="1800" b="1" i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Chavasit V. Et al. Journal of food Science, 67(1):375-9,2002</a:t>
            </a:r>
            <a:endParaRPr lang="tr-TR" sz="28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207963"/>
            <a:ext cx="8610600" cy="14684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Besinlerin 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Karotenoid İçeriklerinde </a:t>
            </a:r>
          </a:p>
          <a:p>
            <a:pPr>
              <a:spcBef>
                <a:spcPct val="20000"/>
              </a:spcBef>
            </a:pPr>
            <a:r>
              <a:rPr lang="tr-TR" sz="2800" b="1">
                <a:solidFill>
                  <a:srgbClr val="CC3300"/>
                </a:solidFill>
                <a:latin typeface="Arial" charset="0"/>
              </a:rPr>
              <a:t>İşleme ve Saklama </a:t>
            </a: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/>
            </a:r>
            <a:b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</a:br>
            <a:r>
              <a:rPr lang="tr-TR" sz="2800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Sürecinde Meydana Gelen Değişiklikler: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" y="3657600"/>
            <a:ext cx="8610600" cy="1600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2800" b="1" i="1" u="sng">
                <a:solidFill>
                  <a:srgbClr val="573875"/>
                </a:solidFill>
                <a:latin typeface="Arial" charset="0"/>
                <a:cs typeface="Arial" charset="0"/>
                <a:hlinkClick r:id="rId2"/>
                <a:hlinkMouseOver r:id="rId3"/>
              </a:rPr>
              <a:t> </a:t>
            </a: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endParaRPr lang="tr-TR" sz="26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600" b="1" i="1">
                <a:solidFill>
                  <a:srgbClr val="FFFF00"/>
                </a:solidFill>
                <a:latin typeface="Arial" charset="0"/>
              </a:rPr>
              <a:t>İyi kaynakları: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Ispanak, semizotu gibi yeşil yapraklı sebzeler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Brokoli 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Mısır gibi sarı renkli sebzeler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Portakal ve kavun gibi meyveler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Bu bitkisel kaynaklarla beslenen hayvanların ürünleri (örn: yumurta sarısı)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286000" y="325438"/>
            <a:ext cx="42672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Lutein - Zeaksantin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pic>
        <p:nvPicPr>
          <p:cNvPr id="40966" name="Picture 6" descr="thumbnai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381000"/>
            <a:ext cx="1752600" cy="1752600"/>
          </a:xfrm>
          <a:prstGeom prst="rect">
            <a:avLst/>
          </a:prstGeom>
          <a:noFill/>
        </p:spPr>
      </p:pic>
      <p:pic>
        <p:nvPicPr>
          <p:cNvPr id="40967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572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 dirty="0" smtClean="0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 dirty="0" smtClean="0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 dirty="0" smtClean="0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</a:pPr>
            <a:endParaRPr lang="tr-TR" sz="2800" b="1" i="1" dirty="0" smtClean="0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 dirty="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b="1" dirty="0" smtClean="0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</a:t>
            </a:r>
            <a:r>
              <a:rPr lang="tr-TR" sz="2600" b="1" i="1" dirty="0" err="1" smtClean="0">
                <a:solidFill>
                  <a:srgbClr val="FFFF00"/>
                </a:solidFill>
                <a:latin typeface="Arial" charset="0"/>
              </a:rPr>
              <a:t>Biyoyararlılıklarına</a:t>
            </a:r>
            <a:r>
              <a:rPr lang="tr-TR" sz="2600" b="1" i="1" dirty="0" smtClean="0">
                <a:solidFill>
                  <a:srgbClr val="FFFF00"/>
                </a:solidFill>
                <a:latin typeface="Arial" charset="0"/>
              </a:rPr>
              <a:t> Etki Eden Etmenler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Diyet yağı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Diyet posası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Besin kaynağı </a:t>
            </a:r>
          </a:p>
          <a:p>
            <a:pPr marL="1371600" lvl="2" indent="-457200" algn="l">
              <a:spcBef>
                <a:spcPct val="5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Besinin hazırlanma ve işlenme süreci</a:t>
            </a:r>
          </a:p>
          <a:p>
            <a:pPr marL="609600" indent="-609600" algn="just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Amerikalı yetişkinlerin </a:t>
            </a:r>
            <a:r>
              <a:rPr lang="tr-TR" sz="2600" b="1" dirty="0" err="1" smtClean="0">
                <a:solidFill>
                  <a:srgbClr val="FFFF99"/>
                </a:solidFill>
                <a:latin typeface="Arial" charset="0"/>
              </a:rPr>
              <a:t>lutein</a:t>
            </a: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 alımı: ~ 1-2 mg/gün</a:t>
            </a:r>
          </a:p>
          <a:p>
            <a:pPr marL="609600" indent="-609600" algn="just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tr-TR" sz="2600" b="1" dirty="0" smtClean="0">
                <a:solidFill>
                  <a:srgbClr val="FFFF99"/>
                </a:solidFill>
                <a:latin typeface="Arial" charset="0"/>
              </a:rPr>
              <a:t>Diyetle alınması öngörülen günlük alım miktarı tanımlanmamıştır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0" y="325438"/>
            <a:ext cx="42672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Lutein - Zeaksantin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  <a:sym typeface="Map Symbols" pitchFamily="18" charset="0"/>
              </a:rPr>
              <a:t>*</a:t>
            </a: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Diyet lutein ve zeaksantin % 10 </a:t>
            </a:r>
          </a:p>
          <a:p>
            <a:pPr marL="609600" indent="-609600" algn="l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>
              <a:lnSpc>
                <a:spcPct val="60000"/>
              </a:lnSpc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 Serum lutein ve zeaksantin % 2.4</a:t>
            </a:r>
          </a:p>
          <a:p>
            <a:pPr marL="609600" indent="-609600" algn="l"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  <a:sym typeface="Map Symbols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  <a:sym typeface="Map Symbols" pitchFamily="18" charset="0"/>
              </a:rPr>
              <a:t>*</a:t>
            </a: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Diyetle lutein ve zeaksantin alımı</a:t>
            </a:r>
          </a:p>
          <a:p>
            <a:pPr marL="609600" indent="-609600">
              <a:lnSpc>
                <a:spcPct val="180000"/>
              </a:lnSpc>
              <a:spcBef>
                <a:spcPct val="5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Vücut dokularındaki lutein ve zeaksantin miktarı</a:t>
            </a:r>
          </a:p>
          <a:p>
            <a:pPr marL="609600" indent="-609600" algn="l">
              <a:lnSpc>
                <a:spcPct val="60000"/>
              </a:lnSpc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  <a:sym typeface="Map Symbols" pitchFamily="18" charset="0"/>
              </a:rPr>
              <a:t>*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Vücutta en yoğun bulundukları dokular:</a:t>
            </a:r>
          </a:p>
          <a:p>
            <a:pPr marL="990600" lvl="1" indent="-5334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Gözle ilgili dokular: retina, makula (500 kat   )</a:t>
            </a:r>
          </a:p>
          <a:p>
            <a:pPr marL="990600" lvl="1" indent="-5334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Karaciğer dokuları</a:t>
            </a:r>
          </a:p>
          <a:p>
            <a:pPr marL="990600" lvl="1" indent="-533400" algn="l">
              <a:spcBef>
                <a:spcPct val="50000"/>
              </a:spcBef>
              <a:buFontTx/>
              <a:buChar char="•"/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Diğer dokular: adrenal, adipoz, pankreas, böbrek</a:t>
            </a:r>
          </a:p>
          <a:p>
            <a:pPr marL="609600" indent="-609600" algn="l">
              <a:spcBef>
                <a:spcPct val="20000"/>
              </a:spcBef>
            </a:pPr>
            <a:endParaRPr lang="en-US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42672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Lutein - Zeaksantin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4191000" y="328295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 flipV="1">
            <a:off x="7485063" y="27813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 flipV="1">
            <a:off x="8551863" y="3595688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 flipV="1">
            <a:off x="7408863" y="1890713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056063" y="1565275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 flipV="1">
            <a:off x="7315200" y="1081088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 flipV="1">
            <a:off x="7883525" y="5018088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b="1">
              <a:solidFill>
                <a:schemeClr val="hlink"/>
              </a:solidFill>
              <a:latin typeface="Arial" charset="0"/>
              <a:sym typeface="Map Symbols" pitchFamily="18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  <a:sym typeface="Map Symbols" pitchFamily="18" charset="0"/>
              </a:rPr>
              <a:t>*  </a:t>
            </a:r>
            <a:r>
              <a:rPr lang="tr-TR" sz="2600" b="1">
                <a:solidFill>
                  <a:srgbClr val="FFFF99"/>
                </a:solidFill>
                <a:latin typeface="Arial" charset="0"/>
              </a:rPr>
              <a:t>Güçlü antioksidan etki</a:t>
            </a:r>
          </a:p>
          <a:p>
            <a:pPr marL="609600" indent="-609600" algn="l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- Retina ve makulada yüksek frekanslı ışığa bağlı   olarak oksidasyon fazladır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- Lutein		retina ve makulada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  Zeaksantin 	ışığa bağlı oksidasyonu</a:t>
            </a:r>
          </a:p>
          <a:p>
            <a:pPr marL="609600" indent="-609600" algn="l">
              <a:spcBef>
                <a:spcPct val="20000"/>
              </a:spcBef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- AMD (Yaşa Bağlı Maküler Dejenerasyon) riski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- Katarakt riski</a:t>
            </a:r>
          </a:p>
          <a:p>
            <a:pPr marL="609600" indent="-609600" algn="l">
              <a:spcBef>
                <a:spcPct val="20000"/>
              </a:spcBef>
            </a:pPr>
            <a:r>
              <a:rPr lang="tr-TR" sz="2600" b="1">
                <a:solidFill>
                  <a:srgbClr val="FFFF99"/>
                </a:solidFill>
                <a:latin typeface="Arial" charset="0"/>
              </a:rPr>
              <a:t>     - Diğer retina dejenerasyonları riski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tr-TR" sz="26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42672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Lutein - Zeaksantin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>
            <a:off x="2514600" y="33528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705600" y="38100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3429000" y="4437063"/>
            <a:ext cx="7620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8001000" y="51816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2971800" y="57912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248400" y="61722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876800" y="4191000"/>
            <a:ext cx="2971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>
              <a:lnSpc>
                <a:spcPct val="50000"/>
              </a:lnSpc>
            </a:pPr>
            <a:r>
              <a:rPr lang="tr-TR" sz="40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Karotenoidler</a:t>
            </a:r>
          </a:p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3077" name="Text Box 5"/>
          <p:cNvSpPr txBox="1"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0000B0"/>
              </a:gs>
              <a:gs pos="100000">
                <a:schemeClr val="tx1"/>
              </a:gs>
            </a:gsLst>
            <a:lin ang="5400000" scaled="1"/>
          </a:gradFill>
          <a:ln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Map Symbols" pitchFamily="18" charset="0"/>
              <a:buNone/>
            </a:pPr>
            <a:r>
              <a:rPr lang="tr-TR" sz="2800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 </a:t>
            </a: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</a:rPr>
              <a:t>   *</a:t>
            </a: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Fotosentetik bitkiler ve hayvan dokularında    </a:t>
            </a:r>
            <a:br>
              <a:rPr lang="tr-TR" sz="2800" b="1">
                <a:solidFill>
                  <a:srgbClr val="FFFF99"/>
                </a:solidFill>
                <a:latin typeface="Arial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bulunurlar</a:t>
            </a:r>
            <a:br>
              <a:rPr lang="tr-TR" sz="2800" b="1">
                <a:solidFill>
                  <a:srgbClr val="FFFF99"/>
                </a:solidFill>
                <a:latin typeface="Arial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</a:rPr>
              <a:t>   * P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olien hidrokarbonlar olup 8 adet izomer </a:t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   ünitesinden oluşurlar </a:t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   * 40 C atomu içeren iskelet yapıları vardır</a:t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/>
            </a:r>
            <a:b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</a:b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 *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Doğada 600 çeşit karotenoid türü saptanmıştır</a:t>
            </a:r>
            <a:endParaRPr lang="en-US" sz="28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667000" y="228600"/>
            <a:ext cx="33528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0000"/>
              </a:lnSpc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  <a:sym typeface="Map Symbols" pitchFamily="18" charset="0"/>
              </a:rPr>
              <a:t></a:t>
            </a:r>
            <a:endParaRPr lang="tr-TR" sz="26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42672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Lutein - Zeaksantin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1295400"/>
            <a:ext cx="8915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* Yaşa bağlı katarakt tanısı konmuş 17 hasta;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Grup (n=5)          15 mg lutein/gün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Grup (n=6)          100 mg </a:t>
            </a: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-tokoferol/gün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Grup (n=6)	  plasebo</a:t>
            </a:r>
            <a:endParaRPr lang="tr-TR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2209800" y="2057400"/>
            <a:ext cx="609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209800" y="2590800"/>
            <a:ext cx="609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03" name="AutoShape 7"/>
          <p:cNvSpPr>
            <a:spLocks/>
          </p:cNvSpPr>
          <p:nvPr/>
        </p:nvSpPr>
        <p:spPr bwMode="auto">
          <a:xfrm>
            <a:off x="6324600" y="17526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629400" y="1828800"/>
            <a:ext cx="22098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3 defa/hafta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2 yıl süresince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2209800" y="3124200"/>
            <a:ext cx="609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2209800" y="33528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33400" y="41910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Grup Serum lutein konsantrasyonu     (p&lt;0.005)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Grup  Serum tokoferol konsantrasyonu    (p&gt;0.005)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533400" y="4114800"/>
            <a:ext cx="8305800" cy="1066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33400" y="5486400"/>
            <a:ext cx="8305800" cy="609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85800" y="5715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Görme keskinli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V="1">
            <a:off x="6381750" y="417195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6915150" y="464820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62000" y="5562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Grup Görme keskinliği     (p&lt;0.05)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5867400" y="5543550"/>
            <a:ext cx="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657600" y="64008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r-TR" sz="1800" b="1" i="1">
                <a:solidFill>
                  <a:srgbClr val="FFFF00"/>
                </a:solidFill>
                <a:latin typeface="Arial" charset="0"/>
              </a:rPr>
              <a:t>Olmedilla B., et al. Nutrition, 19(1): 21-24,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3124200"/>
            <a:ext cx="883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3124200"/>
            <a:ext cx="861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>
              <a:lnSpc>
                <a:spcPct val="50000"/>
              </a:lnSpc>
            </a:pPr>
            <a:r>
              <a:rPr lang="tr-TR" sz="40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Karotenoidler</a:t>
            </a:r>
          </a:p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6628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0000B0"/>
              </a:gs>
              <a:gs pos="100000">
                <a:schemeClr val="tx1"/>
              </a:gs>
            </a:gsLst>
            <a:lin ang="5400000" scaled="1"/>
          </a:gradFill>
          <a:ln/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Font typeface="Map Symbols" pitchFamily="18" charset="0"/>
              <a:buNone/>
            </a:pPr>
            <a:r>
              <a:rPr lang="en-US" sz="2800">
                <a:solidFill>
                  <a:srgbClr val="FFFF99"/>
                </a:solidFill>
                <a:latin typeface="Arial" charset="0"/>
                <a:sym typeface="Symbol" pitchFamily="18" charset="2"/>
                <a:hlinkClick r:id="rId2"/>
              </a:rPr>
              <a:t> </a:t>
            </a:r>
            <a:endParaRPr lang="en-US" sz="2800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667000" y="325438"/>
            <a:ext cx="33528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Karotenoidler 2 grupta incelenebilir:</a:t>
            </a: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tr-TR" sz="2800">
              <a:solidFill>
                <a:srgbClr val="FFFF99"/>
              </a:solidFill>
              <a:latin typeface="Arial" charset="0"/>
            </a:endParaRPr>
          </a:p>
          <a:p>
            <a:pPr algn="l">
              <a:lnSpc>
                <a:spcPct val="130000"/>
              </a:lnSpc>
              <a:spcBef>
                <a:spcPct val="20000"/>
              </a:spcBef>
              <a:buFont typeface="Map Symbols" pitchFamily="18" charset="0"/>
              <a:buNone/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1-  Hidrokarbon Karotenoidler:</a:t>
            </a:r>
            <a:br>
              <a:rPr lang="tr-TR" b="1">
                <a:solidFill>
                  <a:srgbClr val="FFFF99"/>
                </a:solidFill>
                <a:latin typeface="Arial" charset="0"/>
              </a:rPr>
            </a:br>
            <a:r>
              <a:rPr lang="tr-TR" b="1">
                <a:solidFill>
                  <a:srgbClr val="FFFF99"/>
                </a:solidFill>
                <a:latin typeface="Arial" charset="0"/>
              </a:rPr>
              <a:t>     </a:t>
            </a: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	       Spesifik kanser türleri</a:t>
            </a:r>
            <a:b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</a:b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 Laykopen       Kalp hastalıkları</a:t>
            </a:r>
            <a:b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</a:b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Font typeface="Map Symbols" pitchFamily="18" charset="0"/>
              <a:buNone/>
            </a:pPr>
            <a:endParaRPr lang="tr-TR" b="1">
              <a:solidFill>
                <a:srgbClr val="FFFF99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2-  Oksijenlenmiş Karotenoidler: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     Lutein		Göz dokularını korurlar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     Zeaksantin	(katarakt, maküler dejenerasyon)</a:t>
            </a:r>
          </a:p>
        </p:txBody>
      </p:sp>
      <p:sp>
        <p:nvSpPr>
          <p:cNvPr id="26631" name="AutoShape 7"/>
          <p:cNvSpPr>
            <a:spLocks/>
          </p:cNvSpPr>
          <p:nvPr/>
        </p:nvSpPr>
        <p:spPr bwMode="auto">
          <a:xfrm>
            <a:off x="1963738" y="27432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7" name="AutoShape 13"/>
          <p:cNvSpPr>
            <a:spLocks/>
          </p:cNvSpPr>
          <p:nvPr/>
        </p:nvSpPr>
        <p:spPr bwMode="auto">
          <a:xfrm>
            <a:off x="2228850" y="504507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04800" y="6096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876800" y="4191000"/>
            <a:ext cx="29718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>
              <a:lnSpc>
                <a:spcPct val="50000"/>
              </a:lnSpc>
            </a:pPr>
            <a:r>
              <a:rPr lang="tr-TR" sz="40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Karotenoidler</a:t>
            </a:r>
          </a:p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5604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0000B0"/>
              </a:gs>
              <a:gs pos="100000">
                <a:schemeClr val="tx1"/>
              </a:gs>
            </a:gsLst>
            <a:lin ang="5400000" scaled="1"/>
          </a:gradFill>
          <a:ln/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Font typeface="Map Symbols" pitchFamily="18" charset="0"/>
              <a:buNone/>
            </a:pPr>
            <a:r>
              <a:rPr lang="tr-TR" sz="2800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</a:t>
            </a:r>
            <a:r>
              <a:rPr lang="tr-TR" sz="2800">
                <a:solidFill>
                  <a:srgbClr val="FFFF99"/>
                </a:solidFill>
                <a:latin typeface="Arial" charset="0"/>
              </a:rPr>
              <a:t/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> </a:t>
            </a:r>
            <a:br>
              <a:rPr lang="tr-TR" sz="2800">
                <a:solidFill>
                  <a:srgbClr val="FFFF99"/>
                </a:solidFill>
                <a:latin typeface="Arial" charset="0"/>
              </a:rPr>
            </a:br>
            <a:r>
              <a:rPr lang="tr-TR" sz="2800">
                <a:solidFill>
                  <a:srgbClr val="FFFF99"/>
                </a:solidFill>
                <a:latin typeface="Arial" charset="0"/>
              </a:rPr>
              <a:t> 		</a:t>
            </a:r>
            <a:r>
              <a:rPr lang="tr-TR" sz="2800">
                <a:solidFill>
                  <a:srgbClr val="FFFF99"/>
                </a:solidFill>
                <a:latin typeface="Arial" charset="0"/>
                <a:sym typeface="Symbol" pitchFamily="18" charset="2"/>
              </a:rPr>
              <a:t/>
            </a:r>
            <a:br>
              <a:rPr lang="tr-TR" sz="2800">
                <a:solidFill>
                  <a:srgbClr val="FFFF99"/>
                </a:solidFill>
                <a:latin typeface="Arial" charset="0"/>
                <a:sym typeface="Symbol" pitchFamily="18" charset="2"/>
              </a:rPr>
            </a:br>
            <a:endParaRPr lang="en-US" sz="2800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667000" y="325438"/>
            <a:ext cx="33528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tr-TR" sz="3200">
                <a:solidFill>
                  <a:srgbClr val="FFFF99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800">
                <a:solidFill>
                  <a:srgbClr val="FFFF99"/>
                </a:solidFill>
                <a:latin typeface="Arial" charset="0"/>
              </a:rPr>
              <a:t> 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Kimyasal yapıları A vitaminine benzer</a:t>
            </a:r>
          </a:p>
          <a:p>
            <a:pPr algn="l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algn="l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  A vitamini öncüsü olan karotenoidler:</a:t>
            </a:r>
          </a:p>
          <a:p>
            <a:pPr algn="l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- karoten	  -karoten	     -kriptoksantin</a:t>
            </a:r>
          </a:p>
          <a:p>
            <a:pPr algn="l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algn="l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algn="l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A vitamini öncüsü olmayan karotenoidler:</a:t>
            </a:r>
          </a:p>
          <a:p>
            <a:pPr algn="l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l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utein	      zeaksantin	     laykopen</a:t>
            </a: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tr-TR" sz="320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>
              <a:lnSpc>
                <a:spcPct val="50000"/>
              </a:lnSpc>
            </a:pPr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endParaRPr lang="tr-TR" sz="4000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667000" y="325438"/>
            <a:ext cx="33528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30000"/>
              </a:lnSpc>
              <a:spcBef>
                <a:spcPct val="20000"/>
              </a:spcBef>
              <a:buFont typeface="Map Symbols" pitchFamily="18" charset="0"/>
              <a:buNone/>
            </a:pPr>
            <a:endParaRPr lang="tr-TR" b="1">
              <a:solidFill>
                <a:srgbClr val="FFFF99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447800" y="2590800"/>
            <a:ext cx="5867400" cy="838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371600" y="25908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Genellikle sarı ve turuncu renkli sebze ve meyvelerde bulunurlar</a:t>
            </a:r>
            <a:b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</a:br>
            <a:endParaRPr lang="en-US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8600" y="5943600"/>
            <a:ext cx="7848600" cy="6096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04800" y="6096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04800" y="6019800"/>
            <a:ext cx="7696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Genellikle koyu yeşil yapraklı sebzelerde bulunurlar</a:t>
            </a:r>
          </a:p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81000" y="1295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b="1">
                <a:solidFill>
                  <a:schemeClr val="hlink"/>
                </a:solidFill>
                <a:latin typeface="Arial" charset="0"/>
              </a:rPr>
              <a:t>Kaynakları: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1000" y="1905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r-TR" b="1">
                <a:solidFill>
                  <a:srgbClr val="CC3300"/>
                </a:solidFill>
                <a:latin typeface="Arial" charset="0"/>
              </a:rPr>
              <a:t> </a:t>
            </a:r>
            <a:r>
              <a:rPr lang="tr-TR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-</a:t>
            </a:r>
            <a:r>
              <a:rPr lang="tr-TR" b="1">
                <a:solidFill>
                  <a:srgbClr val="CC3300"/>
                </a:solidFill>
                <a:latin typeface="Arial" charset="0"/>
              </a:rPr>
              <a:t>karoten, </a:t>
            </a:r>
            <a:r>
              <a:rPr lang="tr-TR" b="1">
                <a:solidFill>
                  <a:srgbClr val="CC3300"/>
                </a:solidFill>
                <a:latin typeface="Arial" charset="0"/>
                <a:sym typeface="Symbol" pitchFamily="18" charset="2"/>
              </a:rPr>
              <a:t>-karoten, -karoten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657350" y="3733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tr-TR" b="1">
                <a:solidFill>
                  <a:srgbClr val="CC3300"/>
                </a:solidFill>
                <a:latin typeface="Arial" charset="0"/>
              </a:rPr>
              <a:t> Laykopen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447800" y="4419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Domates, domates ürünleri, kayısı, karpuz</a:t>
            </a:r>
            <a:endParaRPr lang="en-US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1752600" y="4267200"/>
            <a:ext cx="6400800" cy="685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1676400" y="5334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tr-TR" b="1">
                <a:solidFill>
                  <a:srgbClr val="CC3300"/>
                </a:solidFill>
                <a:latin typeface="Arial" charset="0"/>
              </a:rPr>
              <a:t> Lutein, Zeaksantin</a:t>
            </a:r>
          </a:p>
        </p:txBody>
      </p:sp>
      <p:pic>
        <p:nvPicPr>
          <p:cNvPr id="48151" name="Picture 23" descr="http://static-p.arttoday.com/d/photos/thm/thm8/PH/ph5104_20021111/ph5104_cs_po_001/kaiacs000012.th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371600"/>
            <a:ext cx="1471613" cy="2286000"/>
          </a:xfrm>
          <a:prstGeom prst="rect">
            <a:avLst/>
          </a:prstGeom>
          <a:noFill/>
        </p:spPr>
      </p:pic>
      <p:pic>
        <p:nvPicPr>
          <p:cNvPr id="48152" name="Picture 24" descr="http://static-p.arttoday.com/d/photos/thm/thm8/PH/ts5272_20030417/ts5272_1246/1246_img0041.th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8" y="3505200"/>
            <a:ext cx="1500187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47395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            </a:t>
            </a:r>
          </a:p>
          <a:p>
            <a:pPr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NHANES III Çalışması Verileri; </a:t>
            </a: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*  4231 kişi / 6-16 yaş</a:t>
            </a: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</a:rPr>
              <a:t>    Serum </a:t>
            </a: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- karoten, -karoten, -kriptoksantin, lutein,</a:t>
            </a: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zeaksantin, laykopen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endParaRPr lang="tr-TR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algn="l">
              <a:spcBef>
                <a:spcPct val="20000"/>
              </a:spcBef>
              <a:buFontTx/>
              <a:buChar char="•"/>
            </a:pPr>
            <a:endParaRPr lang="tr-TR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 </a:t>
            </a: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* Araştırma grubu içinde, serum karotenoid konsantrasyonu</a:t>
            </a: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 büyük farklılık göstermiştir</a:t>
            </a:r>
          </a:p>
          <a:p>
            <a:pPr algn="l">
              <a:spcBef>
                <a:spcPct val="20000"/>
              </a:spcBef>
            </a:pPr>
            <a:endParaRPr lang="tr-TR" b="1">
              <a:solidFill>
                <a:srgbClr val="FFFF99"/>
              </a:solidFill>
              <a:latin typeface="Arial" charset="0"/>
              <a:sym typeface="Symbol" pitchFamily="18" charset="2"/>
            </a:endParaRP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* Serum karotenoid konsantrasyonu	     pozitif</a:t>
            </a:r>
          </a:p>
          <a:p>
            <a:pPr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   Sebze-meyve tüketimi 		                 ilişki                                                     </a:t>
            </a:r>
          </a:p>
          <a:p>
            <a:pPr lvl="2" algn="l">
              <a:spcBef>
                <a:spcPct val="20000"/>
              </a:spcBef>
              <a:buFont typeface="Map Symbols" pitchFamily="18" charset="0"/>
              <a:buChar char="#"/>
            </a:pPr>
            <a:endParaRPr lang="tr-TR" sz="1800" b="1" i="1">
              <a:solidFill>
                <a:srgbClr val="FFFF00"/>
              </a:solidFill>
              <a:latin typeface="Arial" charset="0"/>
            </a:endParaRPr>
          </a:p>
          <a:p>
            <a:pPr lvl="4" algn="r">
              <a:spcBef>
                <a:spcPct val="20000"/>
              </a:spcBef>
              <a:buFont typeface="Map Symbols" pitchFamily="18" charset="0"/>
              <a:buNone/>
            </a:pPr>
            <a:r>
              <a:rPr lang="tr-TR" sz="1800" b="1" i="1">
                <a:solidFill>
                  <a:srgbClr val="FFFF00"/>
                </a:solidFill>
                <a:latin typeface="Arial" charset="0"/>
              </a:rPr>
              <a:t>Ford ES Et al. Am J Clin Nutr. 76:818-27, 2002</a:t>
            </a:r>
          </a:p>
          <a:p>
            <a:pPr algn="r">
              <a:spcBef>
                <a:spcPct val="20000"/>
              </a:spcBef>
            </a:pPr>
            <a:endParaRPr lang="tr-TR" sz="1800" b="1" i="1">
              <a:solidFill>
                <a:srgbClr val="FFFF00"/>
              </a:solidFill>
              <a:latin typeface="Arial" charset="0"/>
            </a:endParaRPr>
          </a:p>
          <a:p>
            <a:pPr algn="r">
              <a:spcBef>
                <a:spcPct val="20000"/>
              </a:spcBef>
            </a:pPr>
            <a:r>
              <a:rPr lang="tr-TR" sz="1800" b="1">
                <a:solidFill>
                  <a:srgbClr val="FFFF99"/>
                </a:solidFill>
                <a:latin typeface="Arial" charset="0"/>
              </a:rPr>
              <a:t> </a:t>
            </a:r>
            <a:endParaRPr lang="en-US" sz="18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3200400" y="337185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0" name="AutoShape 10"/>
          <p:cNvSpPr>
            <a:spLocks/>
          </p:cNvSpPr>
          <p:nvPr/>
        </p:nvSpPr>
        <p:spPr bwMode="auto">
          <a:xfrm>
            <a:off x="5505450" y="5391150"/>
            <a:ext cx="304800" cy="762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99"/>
              </a:solidFill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7000" y="325438"/>
            <a:ext cx="33528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tr-TR"/>
              <a:t>	        </a:t>
            </a:r>
          </a:p>
          <a:p>
            <a:pPr algn="l"/>
            <a:endParaRPr lang="tr-TR"/>
          </a:p>
          <a:p>
            <a:pPr algn="l"/>
            <a:endParaRPr lang="tr-TR"/>
          </a:p>
          <a:p>
            <a:pPr algn="l"/>
            <a:r>
              <a:rPr lang="tr-TR"/>
              <a:t> 		        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Antioksidan özellik</a:t>
            </a:r>
          </a:p>
          <a:p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endParaRPr lang="tr-TR" sz="2800" b="1">
              <a:latin typeface="Arial" charset="0"/>
            </a:endParaRP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	      Koroner kalp hastalıkları</a:t>
            </a: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	      Çeşitli kanser türleri</a:t>
            </a: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	      İnsülin direnci ve diabet</a:t>
            </a: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	      Makuler dejenerasyon</a:t>
            </a: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	      Katarakt</a:t>
            </a:r>
          </a:p>
          <a:p>
            <a:pPr lvl="2" algn="l"/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	      Diğer kronik hastalıklar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191000" y="2449513"/>
            <a:ext cx="533400" cy="838200"/>
          </a:xfrm>
          <a:prstGeom prst="downArrow">
            <a:avLst>
              <a:gd name="adj1" fmla="val 50000"/>
              <a:gd name="adj2" fmla="val 3928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6699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457200"/>
            <a:ext cx="66294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Karotenoidlerin Fizyolojik Etkileri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90600" lvl="1" indent="-533400" algn="just">
              <a:spcBef>
                <a:spcPct val="20000"/>
              </a:spcBef>
              <a:buFontTx/>
              <a:buAutoNum type="arabicPeriod"/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990600" lvl="1" indent="-533400" algn="just">
              <a:spcBef>
                <a:spcPct val="20000"/>
              </a:spcBef>
              <a:buFontTx/>
              <a:buAutoNum type="arabicPeriod"/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990600" lvl="1" indent="-533400" algn="just">
              <a:spcBef>
                <a:spcPct val="20000"/>
              </a:spcBef>
              <a:buFontTx/>
              <a:buAutoNum type="arabicPeriod"/>
            </a:pPr>
            <a:endParaRPr lang="tr-TR" sz="2800" b="1" i="1">
              <a:solidFill>
                <a:srgbClr val="FFFF00"/>
              </a:solidFill>
              <a:latin typeface="Arial" charset="0"/>
            </a:endParaRPr>
          </a:p>
          <a:p>
            <a:pPr marL="990600" lvl="1" indent="-533400" algn="just">
              <a:spcBef>
                <a:spcPct val="20000"/>
              </a:spcBef>
              <a:buFontTx/>
              <a:buAutoNum type="arabicPeriod"/>
            </a:pP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Karotenoid Türü:</a:t>
            </a:r>
            <a:r>
              <a:rPr lang="tr-TR" sz="2800" b="1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990600" lvl="1" indent="-533400" algn="l">
              <a:spcBef>
                <a:spcPct val="20000"/>
              </a:spcBef>
            </a:pPr>
            <a:r>
              <a:rPr lang="tr-TR" b="1">
                <a:solidFill>
                  <a:srgbClr val="FFFF99"/>
                </a:solidFill>
                <a:latin typeface="Arial" charset="0"/>
                <a:sym typeface="Map Symbols" pitchFamily="18" charset="0"/>
              </a:rPr>
              <a:t>  -  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Hidrokarbon karotenoidlerin (</a:t>
            </a:r>
            <a:r>
              <a:rPr lang="tr-TR" sz="2800" b="1">
                <a:solidFill>
                  <a:srgbClr val="FFFF99"/>
                </a:solidFill>
                <a:latin typeface="Arial" charset="0"/>
                <a:sym typeface="Symbol" pitchFamily="18" charset="2"/>
              </a:rPr>
              <a:t>-karoten gibi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) biyoyararlılığı, oksijenlenmiş karotenoidlerin (lutein,zeaksantin gibi) biyoyararlılığından daha düşüktür</a:t>
            </a:r>
          </a:p>
          <a:p>
            <a:pPr marL="990600" lvl="1" indent="-533400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	</a:t>
            </a:r>
            <a:endParaRPr lang="tr-TR" sz="2800" b="1" u="sng">
              <a:solidFill>
                <a:srgbClr val="FFFF99"/>
              </a:solidFill>
              <a:latin typeface="Arial" charset="0"/>
            </a:endParaRPr>
          </a:p>
          <a:p>
            <a:pPr marL="990600" lvl="1" indent="-533400" algn="just">
              <a:spcBef>
                <a:spcPct val="20000"/>
              </a:spcBef>
            </a:pPr>
            <a:r>
              <a:rPr lang="tr-TR" sz="2800" b="1" u="sng">
                <a:solidFill>
                  <a:schemeClr val="hlink"/>
                </a:solidFill>
                <a:latin typeface="Arial" charset="0"/>
              </a:rPr>
              <a:t>Nedeni</a:t>
            </a:r>
            <a:r>
              <a:rPr lang="tr-TR" sz="2800" b="1">
                <a:solidFill>
                  <a:schemeClr val="hlink"/>
                </a:solidFill>
                <a:latin typeface="Arial" charset="0"/>
              </a:rPr>
              <a:t>: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 Oksijenlenmiş karotenoidler daha polar</a:t>
            </a:r>
          </a:p>
          <a:p>
            <a:pPr marL="990600" lvl="1" indent="-5334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       bir   yapıya   sahip   oldukları   için  lipid   </a:t>
            </a:r>
          </a:p>
          <a:p>
            <a:pPr marL="990600" lvl="1" indent="-5334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       miselleri ile kolaylıkla birleşebilirler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143000" y="381000"/>
            <a:ext cx="66294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Karotenoidlerin Biyoyararlılığı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B0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</a:t>
            </a: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2.</a:t>
            </a:r>
            <a:r>
              <a:rPr lang="tr-TR" sz="2800" b="1">
                <a:solidFill>
                  <a:srgbClr val="FFFF99"/>
                </a:solidFill>
              </a:rPr>
              <a:t> </a:t>
            </a: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Besin Matriksi: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- Karotenoidler genellikle proteinlerle kompleks halde bulunurlar.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-	Karotenoprotein, karotenoidlerin sindirimi ve emiliminde inhibitör etki gösterirler.</a:t>
            </a:r>
          </a:p>
          <a:p>
            <a:pPr marL="609600" indent="-609600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</a:t>
            </a: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3.</a:t>
            </a:r>
            <a:r>
              <a:rPr lang="tr-TR" sz="2800" b="1">
                <a:solidFill>
                  <a:srgbClr val="FFFF99"/>
                </a:solidFill>
                <a:latin typeface="Arial" charset="0"/>
              </a:rPr>
              <a:t> </a:t>
            </a:r>
            <a:r>
              <a:rPr lang="tr-TR" sz="2800" b="1" i="1">
                <a:solidFill>
                  <a:srgbClr val="FFFF00"/>
                </a:solidFill>
                <a:latin typeface="Arial" charset="0"/>
              </a:rPr>
              <a:t>Diğer Karotenoidler: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- İntestinal mukozada, karotenoidler diğer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karotenoid enzimlerinin aktivitelerini artırabilir</a:t>
            </a:r>
          </a:p>
          <a:p>
            <a:pPr marL="609600" indent="-609600" algn="just">
              <a:spcBef>
                <a:spcPct val="20000"/>
              </a:spcBef>
            </a:pPr>
            <a:r>
              <a:rPr lang="tr-TR" sz="2800" b="1">
                <a:solidFill>
                  <a:srgbClr val="FFFF99"/>
                </a:solidFill>
                <a:latin typeface="Arial" charset="0"/>
              </a:rPr>
              <a:t>       veya inhibe edebilirler.</a:t>
            </a: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  <a:p>
            <a:pPr marL="609600" indent="-609600" algn="just">
              <a:spcBef>
                <a:spcPct val="20000"/>
              </a:spcBef>
            </a:pPr>
            <a:endParaRPr lang="tr-TR" sz="2800" b="1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43000" y="381000"/>
            <a:ext cx="66294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CC3300"/>
                </a:solidFill>
                <a:latin typeface="Arial" charset="0"/>
              </a:rPr>
              <a:t>Karotenoidlerin Biyoyararlılığı</a:t>
            </a:r>
            <a:endParaRPr lang="en-US" sz="32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712</Words>
  <PresentationFormat>Ekran Gösterisi (4:3)</PresentationFormat>
  <Paragraphs>255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Varsayılan Tasarım</vt:lpstr>
      <vt:lpstr>Slayt 1</vt:lpstr>
      <vt:lpstr>        * Fotosentetik bitkiler ve hayvan dokularında          bulunurlar      * Polien hidrokarbonlar olup 8 adet izomer       ünitesinden oluşurlar       * 40 C atomu içeren iskelet yapıları vardır      * Doğada 600 çeşit karotenoid türü saptanmıştır</vt:lpstr>
      <vt:lpstr> </vt:lpstr>
      <vt:lpstr>               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Karotenoidler</dc:title>
  <dc:creator>dekanyrd</dc:creator>
  <cp:lastModifiedBy>dekanyrd</cp:lastModifiedBy>
  <cp:revision>55</cp:revision>
  <dcterms:modified xsi:type="dcterms:W3CDTF">2013-11-29T11:26:24Z</dcterms:modified>
</cp:coreProperties>
</file>