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76" r:id="rId2"/>
    <p:sldId id="257" r:id="rId3"/>
    <p:sldId id="275" r:id="rId4"/>
    <p:sldId id="274" r:id="rId5"/>
    <p:sldId id="293" r:id="rId6"/>
    <p:sldId id="278" r:id="rId7"/>
    <p:sldId id="258" r:id="rId8"/>
    <p:sldId id="279" r:id="rId9"/>
    <p:sldId id="280" r:id="rId10"/>
    <p:sldId id="281" r:id="rId11"/>
    <p:sldId id="283" r:id="rId12"/>
    <p:sldId id="284" r:id="rId13"/>
    <p:sldId id="294" r:id="rId14"/>
    <p:sldId id="285" r:id="rId15"/>
    <p:sldId id="286" r:id="rId16"/>
    <p:sldId id="288" r:id="rId17"/>
    <p:sldId id="289" r:id="rId18"/>
    <p:sldId id="291" r:id="rId19"/>
    <p:sldId id="295" r:id="rId20"/>
    <p:sldId id="297" r:id="rId21"/>
  </p:sldIdLst>
  <p:sldSz cx="9144000" cy="6858000" type="screen4x3"/>
  <p:notesSz cx="6858000" cy="9144000"/>
  <p:defaultTextStyle>
    <a:defPPr>
      <a:defRPr lang="tr-TR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FF00"/>
    <a:srgbClr val="CC3300"/>
    <a:srgbClr val="FFFF99"/>
    <a:srgbClr val="FFCC00"/>
    <a:srgbClr val="0033CC"/>
    <a:srgbClr val="FF6699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vertBarState="minimized" horzBarState="maximized">
    <p:restoredLeft sz="32787"/>
    <p:restoredTop sz="90929"/>
  </p:normalViewPr>
  <p:slideViewPr>
    <p:cSldViewPr>
      <p:cViewPr varScale="1">
        <p:scale>
          <a:sx n="91" d="100"/>
          <a:sy n="91" d="100"/>
        </p:scale>
        <p:origin x="-1644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7" Type="http://schemas.openxmlformats.org/officeDocument/2006/relationships/slide" Target="slides/slide10.xml"/><Relationship Id="rId2" Type="http://schemas.openxmlformats.org/officeDocument/2006/relationships/slide" Target="slides/slide5.xml"/><Relationship Id="rId1" Type="http://schemas.openxmlformats.org/officeDocument/2006/relationships/slide" Target="slides/slide4.xml"/><Relationship Id="rId6" Type="http://schemas.openxmlformats.org/officeDocument/2006/relationships/slide" Target="slides/slide9.xml"/><Relationship Id="rId5" Type="http://schemas.openxmlformats.org/officeDocument/2006/relationships/slide" Target="slides/slide8.xml"/><Relationship Id="rId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EC7A2-D130-4FC0-9926-8B6E877FC2EE}" type="datetimeFigureOut">
              <a:rPr lang="tr-TR" smtClean="0"/>
              <a:t>29.11.2013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6F16B-3BB4-4483-ADC5-FEF7622DC11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E5FA4-EC47-499F-93B5-2C11DB0C1F58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5B94C-5A60-4CD5-96BC-5517DC85FFD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8AB3A-1BC9-43AE-A46A-65D8888F58A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168D1-25D1-424E-9078-0CCE2B2EB0B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83A91-B612-4BA6-9321-BEE103AAFB4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58512-6FB4-4A18-ADFC-9E713C3047C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26ED7C-594B-4CF6-89B9-A29DF5EA273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FC16A2-E45F-4D15-8B5D-9E7381B0CCE6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41C0C4-C4A9-46A7-98BA-2E87BF13E21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DE407-E4FB-412F-B315-6DB2057731D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C77DD-529B-4D2B-AA54-4EA123CB97C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CC"/>
            </a:gs>
            <a:gs pos="100000">
              <a:srgbClr val="0033CC">
                <a:gamma/>
                <a:shade val="46275"/>
                <a:invGamma/>
              </a:srgbClr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42BAF6-489F-41FA-BBFD-827EE7D30154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photos.com/en/search/close-up?oid=2689860&amp;a=&amp;pt=&amp;k_mode=&amp;k_exc=&amp;cid=&amp;date=&amp;k_var=fruit&amp;bl=/en/search/index?first=16&amp;k_var=fruit&amp;big=1&amp;ppage=3&amp;srch=Search&amp;srch=Y&amp;hoid=691b7c4dd4450e83d2c9074f73fa396d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hyperlink" Target="http://www.photos.com/en/search/close-up?oid=2811425&amp;a=&amp;pt=&amp;k_mode=&amp;k_exc=&amp;cid=&amp;date=&amp;k_var=fruit&amp;bl=/en/search/index?first=136&amp;k_var=fruit&amp;big=1&amp;ppage=16&amp;srch=Search&amp;srch=Y&amp;hoid=cf2dc28ba216a135c57f7b1ebef28c25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soms.com/forage.htm" TargetMode="External"/><Relationship Id="rId2" Type="http://schemas.openxmlformats.org/officeDocument/2006/relationships/hyperlink" Target="http://www.altavista.com/r?ck_sm=6513f0e1&amp;rpos=0&amp;oid=2518bed41460ad96&amp;rpge=1&amp;ref=100090096&amp;r=http://www.elsoms.com/forage.ht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hyperlink" Target="http://www.altavista.com/r?ck_sm=c11b773b&amp;mmid=112678195&amp;ci=&amp;rpos=7&amp;ref=100090096&amp;r=http://www.advantatohum.com.tr/sebze_ispanak.htm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tfruit.com/secure/servlet/giftbasket?action=product&amp;p_id=B0123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hotos.com/en/search/close-up?oid=2646798&amp;a=&amp;pt=&amp;k_mode=&amp;k_exc=&amp;cid=&amp;date=&amp;k_var=fruit&amp;bl=/en/search/index?first=52&amp;k_var=fruit&amp;big=1&amp;ppage=7&amp;srch=Search&amp;srch=Y&amp;hoid=658d438902f0d86e1dabb285224f7f7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www.photos.com/en/search/close-up?oid=2725282&amp;a=&amp;pt=&amp;k_mode=&amp;k_exc=&amp;cid=&amp;date=&amp;k_var=fruit&amp;bl=/en/search/index?first=34&amp;k_var=fruit&amp;big=1&amp;ppage=5&amp;srch=Search&amp;srch=Y&amp;hoid=0c889c0bcb6d0b8c78f7ca22db450e48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1113"/>
            <a:ext cx="10134600" cy="686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209800" y="76200"/>
            <a:ext cx="4495800" cy="650875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 b="1">
                <a:solidFill>
                  <a:srgbClr val="CC3300"/>
                </a:solidFill>
                <a:latin typeface="Arial" charset="0"/>
              </a:rPr>
              <a:t>Karotenoidler</a:t>
            </a:r>
            <a:endParaRPr lang="en-US" sz="3600" b="1">
              <a:solidFill>
                <a:srgbClr val="CC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71628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10000"/>
              </a:lnSpc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lnSpc>
                <a:spcPct val="40000"/>
              </a:lnSpc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4. Diyet Yağı: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- Karotenoidlerin emilebilmesinde yağ elzem rol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oynar</a:t>
            </a:r>
          </a:p>
          <a:p>
            <a:pPr marL="609600" indent="-609600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</a:t>
            </a:r>
            <a:r>
              <a:rPr lang="tr-TR" sz="2800" b="1" i="1">
                <a:solidFill>
                  <a:schemeClr val="hlink"/>
                </a:solidFill>
                <a:latin typeface="Arial" charset="0"/>
              </a:rPr>
              <a:t>Emilim için gerekli optimal yağ miktarı (?)</a:t>
            </a:r>
          </a:p>
          <a:p>
            <a:pPr marL="609600" indent="-609600" algn="just">
              <a:lnSpc>
                <a:spcPct val="40000"/>
              </a:lnSpc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5. Diyet Posası: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- Karotenoidleri tutarak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- Safra asitleri ile birleşip, yağ ve karotenoidler gibi yağda eriyen bileşenlerin feçesle atımını artırarak</a:t>
            </a:r>
          </a:p>
          <a:p>
            <a:pPr marL="609600" indent="-609600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Karotenoidlerin biyoyararlılığını azaltır</a:t>
            </a:r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3810000" y="5638800"/>
            <a:ext cx="762000" cy="533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1143000" y="381000"/>
            <a:ext cx="66294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Karotenoidlerin Biyoyararlılığı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71628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10000"/>
              </a:lnSpc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lnSpc>
                <a:spcPct val="40000"/>
              </a:lnSpc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6. Yaş: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-Yaşlılarda görülen (%20), mide asiditesinin azalmasına neden olan atrofik gastritis, karotenoidlerin biyoyararlılığını azaltır</a:t>
            </a:r>
          </a:p>
          <a:p>
            <a:pPr marL="609600" indent="-609600" algn="just">
              <a:lnSpc>
                <a:spcPct val="70000"/>
              </a:lnSpc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7. Parazit Enfeksiyonları: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- Özellikle Ascaris Lumbricoides enfeksiyonu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</a:t>
            </a:r>
            <a:r>
              <a:rPr lang="tr-TR" sz="28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-karotenin biyoyararlılığını azaltır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8. Beslenme Durumu ?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143000" y="381000"/>
            <a:ext cx="66294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Karotenoidlerin Biyoyararlılığı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71628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10000"/>
              </a:lnSpc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lnSpc>
                <a:spcPct val="40000"/>
              </a:lnSpc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>
              <a:spcBef>
                <a:spcPct val="20000"/>
              </a:spcBef>
              <a:buFont typeface="Map Symbols" pitchFamily="18" charset="0"/>
              <a:buNone/>
            </a:pPr>
            <a:endParaRPr lang="tr-TR" sz="26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l">
              <a:spcBef>
                <a:spcPct val="20000"/>
              </a:spcBef>
              <a:buFont typeface="Map Symbols" pitchFamily="18" charset="0"/>
              <a:buNone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- Sebze veya meyvenin yetiştirme koşulları</a:t>
            </a:r>
          </a:p>
          <a:p>
            <a:pPr marL="609600" indent="-609600" algn="l">
              <a:spcBef>
                <a:spcPct val="20000"/>
              </a:spcBef>
              <a:buFont typeface="Map Symbols" pitchFamily="18" charset="0"/>
              <a:buNone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- İklimsel ve mevsimsel değişiklikler</a:t>
            </a:r>
          </a:p>
          <a:p>
            <a:pPr marL="609600" indent="-609600" algn="l">
              <a:spcBef>
                <a:spcPct val="20000"/>
              </a:spcBef>
              <a:buFont typeface="Map Symbols" pitchFamily="18" charset="0"/>
              <a:buNone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- Sebze veya meyvenin kullanılan kısmı</a:t>
            </a:r>
          </a:p>
          <a:p>
            <a:pPr marL="609600" indent="-609600" algn="l">
              <a:spcBef>
                <a:spcPct val="20000"/>
              </a:spcBef>
              <a:buFont typeface="Map Symbols" pitchFamily="18" charset="0"/>
              <a:buNone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- Sebze veya meyvenin olgunluk derecesi</a:t>
            </a:r>
          </a:p>
          <a:p>
            <a:pPr marL="609600" indent="-609600" algn="l">
              <a:spcBef>
                <a:spcPct val="20000"/>
              </a:spcBef>
              <a:buFont typeface="Map Symbols" pitchFamily="18" charset="0"/>
              <a:buNone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- Pişirme koşulları (sıcaklık, zaman, vb.)</a:t>
            </a:r>
            <a:endParaRPr lang="tr-TR" sz="26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marL="609600" indent="-609600" algn="just">
              <a:spcBef>
                <a:spcPct val="20000"/>
              </a:spcBef>
            </a:pPr>
            <a:endParaRPr lang="tr-TR" sz="26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6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  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04800" y="492125"/>
            <a:ext cx="8610600" cy="10414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tr-TR" sz="2800" b="1">
                <a:solidFill>
                  <a:srgbClr val="CC3300"/>
                </a:solidFill>
                <a:latin typeface="Arial" charset="0"/>
              </a:rPr>
              <a:t>Besinlerin K</a:t>
            </a:r>
            <a: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arotenoid İçeriklerini </a:t>
            </a:r>
          </a:p>
          <a:p>
            <a:pPr>
              <a:spcBef>
                <a:spcPct val="20000"/>
              </a:spcBef>
            </a:pPr>
            <a: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Etkileyen Etmenler</a:t>
            </a:r>
          </a:p>
        </p:txBody>
      </p:sp>
      <p:pic>
        <p:nvPicPr>
          <p:cNvPr id="36869" name="Picture 5" descr="http://static-p.arttoday.com/d/photos/thm/thm8/PH/sd5213_20030109/sd_200301209/0103sed151.thl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29413" y="2895600"/>
            <a:ext cx="2414587" cy="3124200"/>
          </a:xfrm>
          <a:prstGeom prst="rect">
            <a:avLst/>
          </a:prstGeom>
          <a:noFill/>
        </p:spPr>
      </p:pic>
      <p:pic>
        <p:nvPicPr>
          <p:cNvPr id="36870" name="Picture 6" descr="http://static-p.arttoday.com/d/photos/thm/thm8/PH/at5303_20030625_0267_34/at20030625_0267_34_01/5303_030625_13221.thl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" y="5181600"/>
            <a:ext cx="2362200" cy="157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71628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10000"/>
              </a:lnSpc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lnSpc>
                <a:spcPct val="40000"/>
              </a:lnSpc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  <a:buFont typeface="Map Symbols" pitchFamily="18" charset="0"/>
              <a:buChar char="#"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Yeni toplanmış çiğ sebze ve meyvelerin </a:t>
            </a: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-karoten içerikleri düşüktür</a:t>
            </a:r>
          </a:p>
          <a:p>
            <a:pPr marL="609600" indent="-609600" algn="just">
              <a:spcBef>
                <a:spcPct val="20000"/>
              </a:spcBef>
            </a:pPr>
            <a:endParaRPr lang="tr-TR" sz="26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6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   </a:t>
            </a:r>
            <a:r>
              <a:rPr lang="tr-TR" sz="2600" b="1" u="sng">
                <a:solidFill>
                  <a:schemeClr val="hlink"/>
                </a:solidFill>
                <a:latin typeface="Arial" charset="0"/>
                <a:sym typeface="Symbol" pitchFamily="18" charset="2"/>
              </a:rPr>
              <a:t>Nedeni</a:t>
            </a:r>
            <a:r>
              <a:rPr lang="tr-TR" sz="2600" b="1">
                <a:solidFill>
                  <a:schemeClr val="hlink"/>
                </a:solidFill>
                <a:latin typeface="Arial" charset="0"/>
                <a:sym typeface="Symbol" pitchFamily="18" charset="2"/>
              </a:rPr>
              <a:t>:</a:t>
            </a: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Karotenler lipoprotein kompleksinden 	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	           tamamen ayrılmamış durumdadırlar. </a:t>
            </a:r>
          </a:p>
          <a:p>
            <a:pPr marL="609600" indent="-609600" algn="just">
              <a:lnSpc>
                <a:spcPct val="60000"/>
              </a:lnSpc>
              <a:spcBef>
                <a:spcPct val="20000"/>
              </a:spcBef>
            </a:pPr>
            <a:endParaRPr lang="tr-TR" sz="26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marL="609600" indent="-609600" algn="just">
              <a:lnSpc>
                <a:spcPct val="120000"/>
              </a:lnSpc>
              <a:spcBef>
                <a:spcPct val="20000"/>
              </a:spcBef>
              <a:buFont typeface="Map Symbols" pitchFamily="18" charset="0"/>
              <a:buChar char="#"/>
            </a:pP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2-4. haftadan sonra -karotenin tamamı</a:t>
            </a:r>
          </a:p>
          <a:p>
            <a:pPr marL="609600" indent="-609600" algn="just">
              <a:lnSpc>
                <a:spcPct val="120000"/>
              </a:lnSpc>
              <a:spcBef>
                <a:spcPct val="20000"/>
              </a:spcBef>
              <a:buFont typeface="Map Symbols" pitchFamily="18" charset="0"/>
              <a:buNone/>
            </a:pP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    lipoprotein kompleksinden ayrılır.   </a:t>
            </a:r>
          </a:p>
          <a:p>
            <a:pPr marL="609600" indent="-609600" algn="just">
              <a:lnSpc>
                <a:spcPct val="120000"/>
              </a:lnSpc>
              <a:spcBef>
                <a:spcPct val="20000"/>
              </a:spcBef>
              <a:buFont typeface="Map Symbols" pitchFamily="18" charset="0"/>
              <a:buNone/>
            </a:pPr>
            <a:endParaRPr lang="tr-TR" sz="1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marL="609600" indent="-609600" algn="just">
              <a:lnSpc>
                <a:spcPct val="120000"/>
              </a:lnSpc>
              <a:spcBef>
                <a:spcPct val="20000"/>
              </a:spcBef>
              <a:buFont typeface="Map Symbols" pitchFamily="18" charset="0"/>
              <a:buChar char="#"/>
            </a:pP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Bazı meyvelerin -karoten içeriği depolama süresince artar </a:t>
            </a:r>
            <a:r>
              <a:rPr lang="tr-TR" sz="2600" b="1">
                <a:solidFill>
                  <a:schemeClr val="hlink"/>
                </a:solidFill>
                <a:latin typeface="Arial" charset="0"/>
                <a:sym typeface="Symbol" pitchFamily="18" charset="2"/>
              </a:rPr>
              <a:t>( Örn: Balkabağı)</a:t>
            </a:r>
          </a:p>
          <a:p>
            <a:pPr marL="609600" indent="-609600" algn="just">
              <a:spcBef>
                <a:spcPct val="20000"/>
              </a:spcBef>
              <a:buFontTx/>
              <a:buChar char="•"/>
            </a:pPr>
            <a:endParaRPr lang="tr-TR" sz="2600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304800" y="152400"/>
            <a:ext cx="8610600" cy="1296988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800" b="1">
                <a:solidFill>
                  <a:srgbClr val="CC3300"/>
                </a:solidFill>
                <a:latin typeface="Arial" charset="0"/>
              </a:rPr>
              <a:t>Besinlerin </a:t>
            </a:r>
            <a: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Karotenoid İçeriklerinde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tr-TR" sz="2800" b="1">
                <a:solidFill>
                  <a:srgbClr val="CC3300"/>
                </a:solidFill>
                <a:latin typeface="Arial" charset="0"/>
              </a:rPr>
              <a:t>İşleme ve Saklama </a:t>
            </a:r>
            <a: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/>
            </a:r>
            <a:b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</a:br>
            <a: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Sürecinde Meydana Gelen Değişiklikler: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304800" y="3200400"/>
            <a:ext cx="7620000" cy="1143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10000"/>
              </a:lnSpc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lnSpc>
                <a:spcPct val="40000"/>
              </a:lnSpc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</a:t>
            </a:r>
            <a:r>
              <a:rPr lang="tr-TR" b="1">
                <a:solidFill>
                  <a:srgbClr val="FFFF99"/>
                </a:solidFill>
                <a:latin typeface="Arial" charset="0"/>
              </a:rPr>
              <a:t> * </a:t>
            </a:r>
            <a:r>
              <a:rPr lang="tr-TR" sz="2600" b="1">
                <a:solidFill>
                  <a:srgbClr val="FFFF99"/>
                </a:solidFill>
                <a:latin typeface="Arial" charset="0"/>
              </a:rPr>
              <a:t>Meyvelerin şekerlenerek (reçel gibi) saklanması sırasında,  </a:t>
            </a: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-karoten içeriği % 17-18 oranında kayba uğramaktadır</a:t>
            </a:r>
          </a:p>
          <a:p>
            <a:pPr marL="609600" indent="-609600" algn="l">
              <a:lnSpc>
                <a:spcPct val="60000"/>
              </a:lnSpc>
              <a:spcBef>
                <a:spcPct val="20000"/>
              </a:spcBef>
            </a:pPr>
            <a:endParaRPr lang="tr-TR" sz="26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 </a:t>
            </a:r>
            <a:r>
              <a:rPr lang="tr-TR" sz="2600" b="1" u="sng">
                <a:solidFill>
                  <a:schemeClr val="hlink"/>
                </a:solidFill>
                <a:latin typeface="Arial" charset="0"/>
                <a:sym typeface="Symbol" pitchFamily="18" charset="2"/>
              </a:rPr>
              <a:t>Nedeni</a:t>
            </a:r>
            <a:r>
              <a:rPr lang="tr-TR" sz="2600" b="1">
                <a:solidFill>
                  <a:schemeClr val="hlink"/>
                </a:solidFill>
                <a:latin typeface="Arial" charset="0"/>
                <a:sym typeface="Symbol" pitchFamily="18" charset="2"/>
              </a:rPr>
              <a:t>:</a:t>
            </a: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Meyvelerin ısı ve O</a:t>
            </a:r>
            <a:r>
              <a:rPr lang="tr-TR" sz="2600" b="1" baseline="-25000">
                <a:solidFill>
                  <a:srgbClr val="FFFF99"/>
                </a:solidFill>
                <a:latin typeface="Arial" charset="0"/>
                <a:sym typeface="Symbol" pitchFamily="18" charset="2"/>
              </a:rPr>
              <a:t>2</a:t>
            </a: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ile direk teması ile yapılan </a:t>
            </a: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               ön haşlama işlemidir.</a:t>
            </a:r>
          </a:p>
          <a:p>
            <a:pPr marL="609600" indent="-609600" algn="l">
              <a:spcBef>
                <a:spcPct val="20000"/>
              </a:spcBef>
            </a:pPr>
            <a:endParaRPr lang="tr-TR" sz="26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chemeClr val="hlink"/>
                </a:solidFill>
                <a:latin typeface="Arial" charset="0"/>
                <a:sym typeface="Symbol" pitchFamily="18" charset="2"/>
              </a:rPr>
              <a:t>  </a:t>
            </a:r>
            <a:r>
              <a:rPr lang="tr-TR" sz="2600" b="1" u="sng">
                <a:solidFill>
                  <a:schemeClr val="hlink"/>
                </a:solidFill>
                <a:latin typeface="Arial" charset="0"/>
                <a:sym typeface="Symbol" pitchFamily="18" charset="2"/>
              </a:rPr>
              <a:t>Çözüm:</a:t>
            </a: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1) Meyve yüzeyini şekerle cilalamak</a:t>
            </a: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	          2) Sülfürdioksit ile muamele, depolama 	</a:t>
            </a: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       	          sırasında oluşan -karoten kaybını azaltır</a:t>
            </a:r>
            <a:endParaRPr lang="en-US" sz="26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marL="609600" indent="-609600" algn="l"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04800" y="152400"/>
            <a:ext cx="8610600" cy="1468438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tr-TR" sz="2800" b="1">
                <a:solidFill>
                  <a:srgbClr val="CC3300"/>
                </a:solidFill>
                <a:latin typeface="Arial" charset="0"/>
              </a:rPr>
              <a:t>Besinlerin K</a:t>
            </a:r>
            <a: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arotenoid İçeriklerinde </a:t>
            </a:r>
          </a:p>
          <a:p>
            <a:pPr>
              <a:spcBef>
                <a:spcPct val="20000"/>
              </a:spcBef>
            </a:pPr>
            <a:r>
              <a:rPr lang="tr-TR" sz="2800" b="1">
                <a:solidFill>
                  <a:srgbClr val="CC3300"/>
                </a:solidFill>
                <a:latin typeface="Arial" charset="0"/>
              </a:rPr>
              <a:t>İşleme ve Saklama </a:t>
            </a:r>
            <a: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/>
            </a:r>
            <a:b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</a:br>
            <a: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Sürecinde Meydana Gelen Değişiklikler: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152400" y="3352800"/>
            <a:ext cx="8915400" cy="12192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71628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10000"/>
              </a:lnSpc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lnSpc>
                <a:spcPct val="40000"/>
              </a:lnSpc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b="1">
              <a:solidFill>
                <a:srgbClr val="FFFF99"/>
              </a:solidFill>
              <a:latin typeface="Arial" charset="0"/>
              <a:sym typeface="Map Symbols" pitchFamily="18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 * </a:t>
            </a:r>
            <a:r>
              <a:rPr lang="tr-TR" sz="2600" b="1">
                <a:solidFill>
                  <a:srgbClr val="FFFF99"/>
                </a:solidFill>
                <a:latin typeface="Arial" charset="0"/>
              </a:rPr>
              <a:t>Salamura yapılarak saklanan sebzelerin </a:t>
            </a: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-karoten </a:t>
            </a:r>
            <a:r>
              <a:rPr lang="tr-TR" sz="2600" b="1">
                <a:solidFill>
                  <a:srgbClr val="FFFF99"/>
                </a:solidFill>
                <a:latin typeface="Arial" charset="0"/>
              </a:rPr>
              <a:t>içeriği, taze sebzelere kıyasla daha fazladır.</a:t>
            </a:r>
          </a:p>
          <a:p>
            <a:pPr marL="609600" indent="-609600" algn="l">
              <a:spcBef>
                <a:spcPct val="20000"/>
              </a:spcBef>
              <a:buFontTx/>
              <a:buChar char="•"/>
            </a:pPr>
            <a:endParaRPr lang="tr-TR" sz="26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just">
              <a:lnSpc>
                <a:spcPct val="70000"/>
              </a:lnSpc>
              <a:spcBef>
                <a:spcPct val="20000"/>
              </a:spcBef>
            </a:pPr>
            <a:r>
              <a:rPr lang="tr-TR" sz="2600" b="1">
                <a:latin typeface="Arial" charset="0"/>
              </a:rPr>
              <a:t>      </a:t>
            </a:r>
          </a:p>
          <a:p>
            <a:pPr marL="609600" indent="-609600" algn="just">
              <a:lnSpc>
                <a:spcPct val="70000"/>
              </a:lnSpc>
              <a:spcBef>
                <a:spcPct val="20000"/>
              </a:spcBef>
            </a:pPr>
            <a:r>
              <a:rPr lang="tr-TR" sz="2600" b="1">
                <a:latin typeface="Arial" charset="0"/>
              </a:rPr>
              <a:t>    </a:t>
            </a:r>
            <a:r>
              <a:rPr lang="tr-TR" sz="2600" b="1" u="sng">
                <a:solidFill>
                  <a:srgbClr val="FFFF99"/>
                </a:solidFill>
                <a:latin typeface="Arial" charset="0"/>
              </a:rPr>
              <a:t>Nedeni:</a:t>
            </a:r>
            <a:r>
              <a:rPr lang="tr-TR" sz="2600" b="1">
                <a:solidFill>
                  <a:srgbClr val="FFFF99"/>
                </a:solidFill>
                <a:latin typeface="Arial" charset="0"/>
              </a:rPr>
              <a:t>  </a:t>
            </a: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Salamura süresince bitki dokusundaki </a:t>
            </a:r>
          </a:p>
          <a:p>
            <a:pPr marL="609600" indent="-609600" algn="just">
              <a:lnSpc>
                <a:spcPct val="70000"/>
              </a:lnSpc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                 değişikliklere bağlı olarak, -karoten salınımı</a:t>
            </a:r>
          </a:p>
          <a:p>
            <a:pPr marL="609600" indent="-609600" algn="just">
              <a:lnSpc>
                <a:spcPct val="70000"/>
              </a:lnSpc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                 artar.</a:t>
            </a:r>
            <a:r>
              <a:rPr lang="tr-TR" sz="2600" b="1">
                <a:latin typeface="Arial" charset="0"/>
                <a:sym typeface="Symbol" pitchFamily="18" charset="2"/>
              </a:rPr>
              <a:t> </a:t>
            </a:r>
          </a:p>
          <a:p>
            <a:pPr marL="609600" indent="-609600" algn="l">
              <a:spcBef>
                <a:spcPct val="20000"/>
              </a:spcBef>
              <a:buFontTx/>
              <a:buChar char="•"/>
            </a:pPr>
            <a:endParaRPr lang="tr-TR" sz="2600" b="1">
              <a:latin typeface="Arial" charset="0"/>
              <a:sym typeface="Symbol" pitchFamily="18" charset="2"/>
            </a:endParaRPr>
          </a:p>
          <a:p>
            <a:pPr marL="2209800" lvl="4" indent="-381000" algn="r">
              <a:spcBef>
                <a:spcPct val="20000"/>
              </a:spcBef>
            </a:pPr>
            <a:endParaRPr lang="tr-TR" sz="1800" b="1" i="1">
              <a:solidFill>
                <a:srgbClr val="FFFF00"/>
              </a:solidFill>
              <a:latin typeface="Arial" charset="0"/>
              <a:sym typeface="Symbol" pitchFamily="18" charset="2"/>
            </a:endParaRPr>
          </a:p>
          <a:p>
            <a:pPr marL="2209800" lvl="4" indent="-381000" algn="r">
              <a:spcBef>
                <a:spcPct val="20000"/>
              </a:spcBef>
            </a:pPr>
            <a:r>
              <a:rPr lang="tr-TR" sz="1800" b="1" i="1">
                <a:solidFill>
                  <a:srgbClr val="FFFF00"/>
                </a:solidFill>
                <a:latin typeface="Arial" charset="0"/>
                <a:sym typeface="Symbol" pitchFamily="18" charset="2"/>
              </a:rPr>
              <a:t>Chavasit V. Et al. Journal of food Science, 67(1):375-9,2002</a:t>
            </a:r>
            <a:endParaRPr lang="tr-TR" sz="2800" b="1" i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04800" y="207963"/>
            <a:ext cx="8610600" cy="1468437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tr-TR" sz="2800" b="1">
                <a:solidFill>
                  <a:srgbClr val="CC3300"/>
                </a:solidFill>
                <a:latin typeface="Arial" charset="0"/>
              </a:rPr>
              <a:t>Besinlerin </a:t>
            </a:r>
            <a: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Karotenoid İçeriklerinde </a:t>
            </a:r>
          </a:p>
          <a:p>
            <a:pPr>
              <a:spcBef>
                <a:spcPct val="20000"/>
              </a:spcBef>
            </a:pPr>
            <a:r>
              <a:rPr lang="tr-TR" sz="2800" b="1">
                <a:solidFill>
                  <a:srgbClr val="CC3300"/>
                </a:solidFill>
                <a:latin typeface="Arial" charset="0"/>
              </a:rPr>
              <a:t>İşleme ve Saklama </a:t>
            </a:r>
            <a: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/>
            </a:r>
            <a:b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</a:br>
            <a:r>
              <a:rPr lang="tr-TR" sz="2800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Sürecinde Meydana Gelen Değişiklikler: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304800" y="3657600"/>
            <a:ext cx="8610600" cy="16002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71628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10000"/>
              </a:lnSpc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lnSpc>
                <a:spcPct val="40000"/>
              </a:lnSpc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  <a:r>
              <a:rPr lang="en-US" sz="2800" b="1" i="1" u="sng">
                <a:solidFill>
                  <a:srgbClr val="573875"/>
                </a:solidFill>
                <a:latin typeface="Arial" charset="0"/>
                <a:cs typeface="Arial" charset="0"/>
                <a:hlinkClick r:id="rId2"/>
                <a:hlinkMouseOver r:id="rId3"/>
              </a:rPr>
              <a:t> </a:t>
            </a: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endParaRPr lang="tr-TR" sz="26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600" b="1" i="1">
                <a:solidFill>
                  <a:srgbClr val="FFFF00"/>
                </a:solidFill>
                <a:latin typeface="Arial" charset="0"/>
              </a:rPr>
              <a:t>İyi kaynakları:</a:t>
            </a:r>
          </a:p>
          <a:p>
            <a:pPr marL="1371600" lvl="2" indent="-457200" algn="l">
              <a:spcBef>
                <a:spcPct val="50000"/>
              </a:spcBef>
              <a:buFontTx/>
              <a:buChar char="•"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Ispanak, semizotu gibi yeşil yapraklı sebzeler</a:t>
            </a:r>
          </a:p>
          <a:p>
            <a:pPr marL="1371600" lvl="2" indent="-457200" algn="l">
              <a:spcBef>
                <a:spcPct val="50000"/>
              </a:spcBef>
              <a:buFontTx/>
              <a:buChar char="•"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Brokoli </a:t>
            </a:r>
          </a:p>
          <a:p>
            <a:pPr marL="1371600" lvl="2" indent="-457200" algn="l">
              <a:spcBef>
                <a:spcPct val="50000"/>
              </a:spcBef>
              <a:buFontTx/>
              <a:buChar char="•"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Mısır gibi sarı renkli sebzeler</a:t>
            </a:r>
          </a:p>
          <a:p>
            <a:pPr marL="1371600" lvl="2" indent="-457200" algn="l">
              <a:spcBef>
                <a:spcPct val="50000"/>
              </a:spcBef>
              <a:buFontTx/>
              <a:buChar char="•"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Portakal ve kavun gibi meyveler</a:t>
            </a:r>
          </a:p>
          <a:p>
            <a:pPr marL="1371600" lvl="2" indent="-457200" algn="l">
              <a:spcBef>
                <a:spcPct val="50000"/>
              </a:spcBef>
              <a:buFontTx/>
              <a:buChar char="•"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Bu bitkisel kaynaklarla beslenen hayvanların ürünleri (örn: yumurta sarısı)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2286000" y="325438"/>
            <a:ext cx="4267200" cy="5889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Lutein - Zeaksantin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  <p:pic>
        <p:nvPicPr>
          <p:cNvPr id="40966" name="Picture 6" descr="thumbnail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381000"/>
            <a:ext cx="1752600" cy="1752600"/>
          </a:xfrm>
          <a:prstGeom prst="rect">
            <a:avLst/>
          </a:prstGeom>
          <a:noFill/>
        </p:spPr>
      </p:pic>
      <p:pic>
        <p:nvPicPr>
          <p:cNvPr id="40967" name="Picture 7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457200"/>
            <a:ext cx="1752600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71628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10000"/>
              </a:lnSpc>
              <a:spcBef>
                <a:spcPct val="20000"/>
              </a:spcBef>
            </a:pPr>
            <a:r>
              <a:rPr lang="tr-TR" sz="2800" b="1" i="1" dirty="0" smtClean="0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 dirty="0" smtClean="0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 i="1" dirty="0" smtClean="0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lnSpc>
                <a:spcPct val="40000"/>
              </a:lnSpc>
              <a:spcBef>
                <a:spcPct val="20000"/>
              </a:spcBef>
            </a:pPr>
            <a:endParaRPr lang="tr-TR" sz="2800" b="1" i="1" dirty="0" smtClean="0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 dirty="0" smtClean="0">
                <a:solidFill>
                  <a:srgbClr val="FFFF00"/>
                </a:solidFill>
                <a:latin typeface="Arial" charset="0"/>
              </a:rPr>
              <a:t>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b="1" dirty="0" smtClean="0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 </a:t>
            </a:r>
            <a:r>
              <a:rPr lang="tr-TR" sz="2600" b="1" i="1" dirty="0" err="1" smtClean="0">
                <a:solidFill>
                  <a:srgbClr val="FFFF00"/>
                </a:solidFill>
                <a:latin typeface="Arial" charset="0"/>
              </a:rPr>
              <a:t>Biyoyararlılıklarına</a:t>
            </a:r>
            <a:r>
              <a:rPr lang="tr-TR" sz="2600" b="1" i="1" dirty="0" smtClean="0">
                <a:solidFill>
                  <a:srgbClr val="FFFF00"/>
                </a:solidFill>
                <a:latin typeface="Arial" charset="0"/>
              </a:rPr>
              <a:t> Etki Eden Etmenler</a:t>
            </a:r>
          </a:p>
          <a:p>
            <a:pPr marL="1371600" lvl="2" indent="-457200" algn="l">
              <a:spcBef>
                <a:spcPct val="50000"/>
              </a:spcBef>
              <a:buFontTx/>
              <a:buChar char="•"/>
            </a:pPr>
            <a:r>
              <a:rPr lang="tr-TR" sz="2600" b="1" dirty="0" smtClean="0">
                <a:solidFill>
                  <a:srgbClr val="FFFF99"/>
                </a:solidFill>
                <a:latin typeface="Arial" charset="0"/>
              </a:rPr>
              <a:t>Diyet yağı</a:t>
            </a:r>
          </a:p>
          <a:p>
            <a:pPr marL="1371600" lvl="2" indent="-457200" algn="l">
              <a:spcBef>
                <a:spcPct val="50000"/>
              </a:spcBef>
              <a:buFontTx/>
              <a:buChar char="•"/>
            </a:pPr>
            <a:r>
              <a:rPr lang="tr-TR" sz="2600" b="1" dirty="0" smtClean="0">
                <a:solidFill>
                  <a:srgbClr val="FFFF99"/>
                </a:solidFill>
                <a:latin typeface="Arial" charset="0"/>
              </a:rPr>
              <a:t>Diyet posası</a:t>
            </a:r>
          </a:p>
          <a:p>
            <a:pPr marL="1371600" lvl="2" indent="-457200" algn="l">
              <a:spcBef>
                <a:spcPct val="50000"/>
              </a:spcBef>
              <a:buFontTx/>
              <a:buChar char="•"/>
            </a:pPr>
            <a:r>
              <a:rPr lang="tr-TR" sz="2600" b="1" dirty="0" smtClean="0">
                <a:solidFill>
                  <a:srgbClr val="FFFF99"/>
                </a:solidFill>
                <a:latin typeface="Arial" charset="0"/>
              </a:rPr>
              <a:t>Besin kaynağı </a:t>
            </a:r>
          </a:p>
          <a:p>
            <a:pPr marL="1371600" lvl="2" indent="-457200" algn="l">
              <a:spcBef>
                <a:spcPct val="50000"/>
              </a:spcBef>
              <a:buFontTx/>
              <a:buChar char="•"/>
            </a:pPr>
            <a:r>
              <a:rPr lang="tr-TR" sz="2600" b="1" dirty="0" smtClean="0">
                <a:solidFill>
                  <a:srgbClr val="FFFF99"/>
                </a:solidFill>
                <a:latin typeface="Arial" charset="0"/>
              </a:rPr>
              <a:t>Besinin hazırlanma ve işlenme süreci</a:t>
            </a:r>
          </a:p>
          <a:p>
            <a:pPr marL="609600" indent="-609600" algn="just">
              <a:lnSpc>
                <a:spcPct val="130000"/>
              </a:lnSpc>
              <a:spcBef>
                <a:spcPct val="20000"/>
              </a:spcBef>
              <a:buFontTx/>
              <a:buChar char="•"/>
            </a:pPr>
            <a:r>
              <a:rPr lang="tr-TR" sz="2600" b="1" dirty="0" smtClean="0">
                <a:solidFill>
                  <a:srgbClr val="FFFF99"/>
                </a:solidFill>
                <a:latin typeface="Arial" charset="0"/>
              </a:rPr>
              <a:t>Amerikalı yetişkinlerin </a:t>
            </a:r>
            <a:r>
              <a:rPr lang="tr-TR" sz="2600" b="1" dirty="0" err="1" smtClean="0">
                <a:solidFill>
                  <a:srgbClr val="FFFF99"/>
                </a:solidFill>
                <a:latin typeface="Arial" charset="0"/>
              </a:rPr>
              <a:t>lutein</a:t>
            </a:r>
            <a:r>
              <a:rPr lang="tr-TR" sz="2600" b="1" dirty="0" smtClean="0">
                <a:solidFill>
                  <a:srgbClr val="FFFF99"/>
                </a:solidFill>
                <a:latin typeface="Arial" charset="0"/>
              </a:rPr>
              <a:t> alımı: ~ 1-2 mg/gün</a:t>
            </a:r>
          </a:p>
          <a:p>
            <a:pPr marL="609600" indent="-609600" algn="just">
              <a:lnSpc>
                <a:spcPct val="130000"/>
              </a:lnSpc>
              <a:spcBef>
                <a:spcPct val="20000"/>
              </a:spcBef>
              <a:buFontTx/>
              <a:buChar char="•"/>
            </a:pPr>
            <a:r>
              <a:rPr lang="tr-TR" sz="2600" b="1" dirty="0" smtClean="0">
                <a:solidFill>
                  <a:srgbClr val="FFFF99"/>
                </a:solidFill>
                <a:latin typeface="Arial" charset="0"/>
              </a:rPr>
              <a:t>Diyetle alınması öngörülen günlük alım miktarı tanımlanmamıştır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286000" y="325438"/>
            <a:ext cx="4267200" cy="5889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Lutein - Zeaksantin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71628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10000"/>
              </a:lnSpc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tr-TR" b="1">
                <a:solidFill>
                  <a:schemeClr val="hlink"/>
                </a:solidFill>
                <a:latin typeface="Arial" charset="0"/>
                <a:sym typeface="Map Symbols" pitchFamily="18" charset="0"/>
              </a:rPr>
              <a:t>*</a:t>
            </a: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</a:t>
            </a:r>
            <a:r>
              <a:rPr lang="tr-TR" sz="2600" b="1">
                <a:solidFill>
                  <a:srgbClr val="FFFF99"/>
                </a:solidFill>
                <a:latin typeface="Arial" charset="0"/>
              </a:rPr>
              <a:t>Diyet lutein ve zeaksantin % 10 </a:t>
            </a:r>
          </a:p>
          <a:p>
            <a:pPr marL="609600" indent="-609600" algn="l">
              <a:spcBef>
                <a:spcPct val="20000"/>
              </a:spcBef>
            </a:pPr>
            <a:endParaRPr lang="tr-TR" sz="2600" b="1">
              <a:solidFill>
                <a:srgbClr val="FFFF99"/>
              </a:solidFill>
              <a:latin typeface="Arial" charset="0"/>
            </a:endParaRPr>
          </a:p>
          <a:p>
            <a:pPr marL="609600" indent="-609600">
              <a:lnSpc>
                <a:spcPct val="60000"/>
              </a:lnSpc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  </a:t>
            </a:r>
            <a:r>
              <a:rPr lang="tr-TR" sz="2600" b="1">
                <a:solidFill>
                  <a:srgbClr val="FFFF99"/>
                </a:solidFill>
                <a:latin typeface="Arial" charset="0"/>
              </a:rPr>
              <a:t> Serum lutein ve zeaksantin % 2.4</a:t>
            </a:r>
          </a:p>
          <a:p>
            <a:pPr marL="609600" indent="-609600" algn="l">
              <a:spcBef>
                <a:spcPct val="20000"/>
              </a:spcBef>
            </a:pPr>
            <a:endParaRPr lang="tr-TR" b="1">
              <a:solidFill>
                <a:srgbClr val="FFFF99"/>
              </a:solidFill>
              <a:latin typeface="Arial" charset="0"/>
              <a:sym typeface="Map Symbols" pitchFamily="18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tr-TR" b="1">
                <a:solidFill>
                  <a:schemeClr val="hlink"/>
                </a:solidFill>
                <a:latin typeface="Arial" charset="0"/>
                <a:sym typeface="Map Symbols" pitchFamily="18" charset="0"/>
              </a:rPr>
              <a:t>*</a:t>
            </a:r>
            <a:r>
              <a:rPr lang="tr-TR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 </a:t>
            </a:r>
            <a:r>
              <a:rPr lang="tr-TR" sz="2600" b="1">
                <a:solidFill>
                  <a:srgbClr val="FFFF99"/>
                </a:solidFill>
                <a:latin typeface="Arial" charset="0"/>
              </a:rPr>
              <a:t>Diyetle lutein ve zeaksantin alımı</a:t>
            </a:r>
          </a:p>
          <a:p>
            <a:pPr marL="609600" indent="-609600">
              <a:lnSpc>
                <a:spcPct val="180000"/>
              </a:lnSpc>
              <a:spcBef>
                <a:spcPct val="5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  Vücut dokularındaki lutein ve zeaksantin miktarı</a:t>
            </a:r>
          </a:p>
          <a:p>
            <a:pPr marL="609600" indent="-609600" algn="l">
              <a:lnSpc>
                <a:spcPct val="60000"/>
              </a:lnSpc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  </a:t>
            </a:r>
          </a:p>
          <a:p>
            <a:pPr marL="609600" indent="-609600" algn="l">
              <a:spcBef>
                <a:spcPct val="20000"/>
              </a:spcBef>
            </a:pPr>
            <a:r>
              <a:rPr lang="tr-TR" b="1">
                <a:solidFill>
                  <a:schemeClr val="hlink"/>
                </a:solidFill>
                <a:latin typeface="Arial" charset="0"/>
                <a:sym typeface="Map Symbols" pitchFamily="18" charset="0"/>
              </a:rPr>
              <a:t>* </a:t>
            </a:r>
            <a:r>
              <a:rPr lang="tr-TR" sz="2600" b="1">
                <a:solidFill>
                  <a:srgbClr val="FFFF99"/>
                </a:solidFill>
                <a:latin typeface="Arial" charset="0"/>
              </a:rPr>
              <a:t>Vücutta en yoğun bulundukları dokular:</a:t>
            </a:r>
          </a:p>
          <a:p>
            <a:pPr marL="990600" lvl="1" indent="-533400" algn="l">
              <a:spcBef>
                <a:spcPct val="50000"/>
              </a:spcBef>
              <a:buFontTx/>
              <a:buChar char="•"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Gözle ilgili dokular: retina, makula (500 kat   )</a:t>
            </a:r>
          </a:p>
          <a:p>
            <a:pPr marL="990600" lvl="1" indent="-533400" algn="l">
              <a:spcBef>
                <a:spcPct val="50000"/>
              </a:spcBef>
              <a:buFontTx/>
              <a:buChar char="•"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Karaciğer dokuları</a:t>
            </a:r>
          </a:p>
          <a:p>
            <a:pPr marL="990600" lvl="1" indent="-533400" algn="l">
              <a:spcBef>
                <a:spcPct val="50000"/>
              </a:spcBef>
              <a:buFontTx/>
              <a:buChar char="•"/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Diğer dokular: adrenal, adipoz, pankreas, böbrek</a:t>
            </a:r>
          </a:p>
          <a:p>
            <a:pPr marL="609600" indent="-609600" algn="l">
              <a:spcBef>
                <a:spcPct val="20000"/>
              </a:spcBef>
            </a:pPr>
            <a:endParaRPr lang="en-US" sz="26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l">
              <a:spcBef>
                <a:spcPct val="20000"/>
              </a:spcBef>
              <a:buFontTx/>
              <a:buChar char="•"/>
            </a:pPr>
            <a:endParaRPr lang="tr-TR" sz="2600" b="1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2362200" y="152400"/>
            <a:ext cx="42672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Lutein - Zeaksantin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4191000" y="3282950"/>
            <a:ext cx="685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 flipH="1" flipV="1">
            <a:off x="7485063" y="2781300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flipH="1" flipV="1">
            <a:off x="8551863" y="3595688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 flipH="1" flipV="1">
            <a:off x="7408863" y="1890713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4041" name="AutoShape 9"/>
          <p:cNvSpPr>
            <a:spLocks noChangeArrowheads="1"/>
          </p:cNvSpPr>
          <p:nvPr/>
        </p:nvSpPr>
        <p:spPr bwMode="auto">
          <a:xfrm>
            <a:off x="4056063" y="1565275"/>
            <a:ext cx="6858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H="1" flipV="1">
            <a:off x="7315200" y="1081088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 flipV="1">
            <a:off x="7883525" y="5018088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71628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10000"/>
              </a:lnSpc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b="1">
              <a:solidFill>
                <a:schemeClr val="hlink"/>
              </a:solidFill>
              <a:latin typeface="Arial" charset="0"/>
              <a:sym typeface="Map Symbols" pitchFamily="18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b="1">
                <a:solidFill>
                  <a:schemeClr val="hlink"/>
                </a:solidFill>
                <a:latin typeface="Arial" charset="0"/>
                <a:sym typeface="Map Symbols" pitchFamily="18" charset="0"/>
              </a:rPr>
              <a:t>*  </a:t>
            </a:r>
            <a:r>
              <a:rPr lang="tr-TR" sz="2600" b="1">
                <a:solidFill>
                  <a:srgbClr val="FFFF99"/>
                </a:solidFill>
                <a:latin typeface="Arial" charset="0"/>
              </a:rPr>
              <a:t>Güçlü antioksidan etki</a:t>
            </a:r>
          </a:p>
          <a:p>
            <a:pPr marL="609600" indent="-609600" algn="l">
              <a:spcBef>
                <a:spcPct val="20000"/>
              </a:spcBef>
            </a:pPr>
            <a:endParaRPr lang="tr-TR" sz="26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     - Retina ve makulada yüksek frekanslı ışığa bağlı   olarak oksidasyon fazladır</a:t>
            </a:r>
          </a:p>
          <a:p>
            <a:pPr marL="609600" indent="-609600" algn="l">
              <a:spcBef>
                <a:spcPct val="20000"/>
              </a:spcBef>
              <a:buFontTx/>
              <a:buChar char="•"/>
            </a:pPr>
            <a:endParaRPr lang="tr-TR" sz="26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     - Lutein		retina ve makulada</a:t>
            </a: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       Zeaksantin 	ışığa bağlı oksidasyonu</a:t>
            </a:r>
          </a:p>
          <a:p>
            <a:pPr marL="609600" indent="-609600" algn="l">
              <a:spcBef>
                <a:spcPct val="20000"/>
              </a:spcBef>
            </a:pPr>
            <a:endParaRPr lang="tr-TR" sz="26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     </a:t>
            </a: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     - AMD (Yaşa Bağlı Maküler Dejenerasyon) riski</a:t>
            </a: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     - Katarakt riski</a:t>
            </a:r>
          </a:p>
          <a:p>
            <a:pPr marL="609600" indent="-609600" algn="l">
              <a:spcBef>
                <a:spcPct val="20000"/>
              </a:spcBef>
            </a:pPr>
            <a:r>
              <a:rPr lang="tr-TR" sz="2600" b="1">
                <a:solidFill>
                  <a:srgbClr val="FFFF99"/>
                </a:solidFill>
                <a:latin typeface="Arial" charset="0"/>
              </a:rPr>
              <a:t>     - Diğer retina dejenerasyonları riski</a:t>
            </a:r>
          </a:p>
          <a:p>
            <a:pPr marL="609600" indent="-609600" algn="l">
              <a:spcBef>
                <a:spcPct val="20000"/>
              </a:spcBef>
              <a:buFontTx/>
              <a:buChar char="•"/>
            </a:pPr>
            <a:endParaRPr lang="tr-TR" sz="2600" b="1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2362200" y="152400"/>
            <a:ext cx="42672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Lutein - Zeaksantin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51204" name="AutoShape 4"/>
          <p:cNvSpPr>
            <a:spLocks/>
          </p:cNvSpPr>
          <p:nvPr/>
        </p:nvSpPr>
        <p:spPr bwMode="auto">
          <a:xfrm>
            <a:off x="2514600" y="3352800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>
            <a:off x="6705600" y="3810000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1206" name="AutoShape 6"/>
          <p:cNvSpPr>
            <a:spLocks noChangeArrowheads="1"/>
          </p:cNvSpPr>
          <p:nvPr/>
        </p:nvSpPr>
        <p:spPr bwMode="auto">
          <a:xfrm>
            <a:off x="3429000" y="4437063"/>
            <a:ext cx="762000" cy="76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>
            <a:off x="8001000" y="5181600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1208" name="Line 8"/>
          <p:cNvSpPr>
            <a:spLocks noChangeShapeType="1"/>
          </p:cNvSpPr>
          <p:nvPr/>
        </p:nvSpPr>
        <p:spPr bwMode="auto">
          <a:xfrm>
            <a:off x="2971800" y="5791200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6248400" y="6172200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876800" y="4191000"/>
            <a:ext cx="2971800" cy="5334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50000"/>
              </a:lnSpc>
            </a:pPr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>
              <a:lnSpc>
                <a:spcPct val="50000"/>
              </a:lnSpc>
            </a:pPr>
            <a:r>
              <a:rPr lang="tr-TR" sz="40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Karotenoidler</a:t>
            </a:r>
          </a:p>
          <a:p>
            <a:pPr>
              <a:lnSpc>
                <a:spcPct val="50000"/>
              </a:lnSpc>
            </a:pPr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3077" name="Text Box 5"/>
          <p:cNvSpPr txBox="1"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  <a:gradFill rotWithShape="0">
            <a:gsLst>
              <a:gs pos="0">
                <a:srgbClr val="0000B0"/>
              </a:gs>
              <a:gs pos="100000">
                <a:schemeClr val="tx1"/>
              </a:gs>
            </a:gsLst>
            <a:lin ang="5400000" scaled="1"/>
          </a:gradFill>
          <a:ln/>
        </p:spPr>
        <p:txBody>
          <a:bodyPr/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Map Symbols" pitchFamily="18" charset="0"/>
              <a:buNone/>
            </a:pPr>
            <a:r>
              <a:rPr lang="tr-TR" sz="2800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   </a:t>
            </a:r>
            <a:r>
              <a:rPr lang="tr-TR" sz="2800">
                <a:solidFill>
                  <a:srgbClr val="FFFF99"/>
                </a:solidFill>
                <a:latin typeface="Arial" charset="0"/>
              </a:rPr>
              <a:t> 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/>
            </a:r>
            <a:br>
              <a:rPr lang="tr-TR" sz="2800" b="1">
                <a:solidFill>
                  <a:srgbClr val="FFFF99"/>
                </a:solidFill>
                <a:latin typeface="Arial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</a:rPr>
              <a:t>   *</a:t>
            </a:r>
            <a:r>
              <a:rPr lang="tr-TR" sz="2800">
                <a:solidFill>
                  <a:srgbClr val="FFFF99"/>
                </a:solidFill>
                <a:latin typeface="Arial" charset="0"/>
              </a:rPr>
              <a:t> 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>Fotosentetik bitkiler ve hayvan dokularında    </a:t>
            </a:r>
            <a:br>
              <a:rPr lang="tr-TR" sz="2800" b="1">
                <a:solidFill>
                  <a:srgbClr val="FFFF99"/>
                </a:solidFill>
                <a:latin typeface="Arial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</a:rPr>
              <a:t>     bulunurlar</a:t>
            </a:r>
            <a:br>
              <a:rPr lang="tr-TR" sz="2800" b="1">
                <a:solidFill>
                  <a:srgbClr val="FFFF99"/>
                </a:solidFill>
                <a:latin typeface="Arial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</a:rPr>
              <a:t/>
            </a:r>
            <a:br>
              <a:rPr lang="tr-TR" sz="2800" b="1">
                <a:solidFill>
                  <a:srgbClr val="FFFF99"/>
                </a:solidFill>
                <a:latin typeface="Arial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</a:rPr>
              <a:t/>
            </a:r>
            <a:br>
              <a:rPr lang="tr-TR" sz="2800" b="1">
                <a:solidFill>
                  <a:srgbClr val="FFFF99"/>
                </a:solidFill>
                <a:latin typeface="Arial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</a:rPr>
              <a:t>   * P</a:t>
            </a:r>
            <a: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olien hidrokarbonlar olup 8 adet izomer </a:t>
            </a:r>
            <a:b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     ünitesinden oluşurlar </a:t>
            </a:r>
            <a:b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/>
            </a:r>
            <a:b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/>
            </a:r>
            <a:b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   * 40 C atomu içeren iskelet yapıları vardır</a:t>
            </a:r>
            <a:b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/>
            </a:r>
            <a:b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/>
            </a:r>
            <a:b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</a:br>
            <a: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   * 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>Doğada 600 çeşit karotenoid türü saptanmıştır</a:t>
            </a:r>
            <a:endParaRPr lang="en-US" sz="2800" b="1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667000" y="228600"/>
            <a:ext cx="33528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Karotenoidler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0"/>
            <a:ext cx="9144000" cy="71628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lnSpc>
                <a:spcPct val="10000"/>
              </a:lnSpc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 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</a:pPr>
            <a:r>
              <a:rPr lang="tr-TR" b="1">
                <a:solidFill>
                  <a:schemeClr val="hlink"/>
                </a:solidFill>
                <a:latin typeface="Arial" charset="0"/>
                <a:sym typeface="Map Symbols" pitchFamily="18" charset="0"/>
              </a:rPr>
              <a:t></a:t>
            </a:r>
            <a:endParaRPr lang="tr-TR" sz="2600" b="1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2362200" y="152400"/>
            <a:ext cx="42672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Lutein - Zeaksantin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0" y="1295400"/>
            <a:ext cx="89154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* Yaşa bağlı katarakt tanısı konmuş 17 hasta;</a:t>
            </a:r>
          </a:p>
          <a:p>
            <a:pPr marL="457200" indent="-457200" algn="l">
              <a:spcBef>
                <a:spcPct val="50000"/>
              </a:spcBef>
              <a:buFontTx/>
              <a:buAutoNum type="arabicPeriod"/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Grup (n=5)          15 mg lutein/gün</a:t>
            </a:r>
          </a:p>
          <a:p>
            <a:pPr marL="457200" indent="-457200" algn="l">
              <a:spcBef>
                <a:spcPct val="50000"/>
              </a:spcBef>
              <a:buFontTx/>
              <a:buAutoNum type="arabicPeriod"/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Grup (n=6)          100 mg </a:t>
            </a: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-tokoferol/gün</a:t>
            </a:r>
          </a:p>
          <a:p>
            <a:pPr marL="457200" indent="-457200" algn="l">
              <a:spcBef>
                <a:spcPct val="50000"/>
              </a:spcBef>
              <a:buFontTx/>
              <a:buAutoNum type="arabicPeriod"/>
            </a:pP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Grup (n=6)	  plasebo</a:t>
            </a:r>
            <a:endParaRPr lang="tr-TR" b="1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>
            <a:off x="2209800" y="2057400"/>
            <a:ext cx="6096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>
            <a:off x="2209800" y="2590800"/>
            <a:ext cx="6096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5303" name="AutoShape 7"/>
          <p:cNvSpPr>
            <a:spLocks/>
          </p:cNvSpPr>
          <p:nvPr/>
        </p:nvSpPr>
        <p:spPr bwMode="auto">
          <a:xfrm>
            <a:off x="6324600" y="1752600"/>
            <a:ext cx="152400" cy="1524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6629400" y="1828800"/>
            <a:ext cx="22098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3 defa/hafta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2 yıl süresince</a:t>
            </a:r>
          </a:p>
        </p:txBody>
      </p:sp>
      <p:sp>
        <p:nvSpPr>
          <p:cNvPr id="55305" name="Line 9"/>
          <p:cNvSpPr>
            <a:spLocks noChangeShapeType="1"/>
          </p:cNvSpPr>
          <p:nvPr/>
        </p:nvSpPr>
        <p:spPr bwMode="auto">
          <a:xfrm>
            <a:off x="2209800" y="3124200"/>
            <a:ext cx="6096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5306" name="AutoShape 10"/>
          <p:cNvSpPr>
            <a:spLocks noChangeArrowheads="1"/>
          </p:cNvSpPr>
          <p:nvPr/>
        </p:nvSpPr>
        <p:spPr bwMode="auto">
          <a:xfrm>
            <a:off x="2209800" y="3352800"/>
            <a:ext cx="609600" cy="685800"/>
          </a:xfrm>
          <a:prstGeom prst="downArrow">
            <a:avLst>
              <a:gd name="adj1" fmla="val 50000"/>
              <a:gd name="adj2" fmla="val 28125"/>
            </a:avLst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533400" y="4191000"/>
            <a:ext cx="8077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>
              <a:spcBef>
                <a:spcPct val="50000"/>
              </a:spcBef>
              <a:buFontTx/>
              <a:buAutoNum type="arabicPeriod"/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Grup Serum lutein konsantrasyonu     (p&lt;0.005)</a:t>
            </a:r>
          </a:p>
          <a:p>
            <a:pPr marL="457200" indent="-457200" algn="l">
              <a:spcBef>
                <a:spcPct val="50000"/>
              </a:spcBef>
              <a:buFontTx/>
              <a:buAutoNum type="arabicPeriod"/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Grup  Serum tokoferol konsantrasyonu    (p&gt;0.005)</a:t>
            </a:r>
          </a:p>
        </p:txBody>
      </p:sp>
      <p:sp>
        <p:nvSpPr>
          <p:cNvPr id="55308" name="Rectangle 12"/>
          <p:cNvSpPr>
            <a:spLocks noChangeArrowheads="1"/>
          </p:cNvSpPr>
          <p:nvPr/>
        </p:nvSpPr>
        <p:spPr bwMode="auto">
          <a:xfrm>
            <a:off x="533400" y="4114800"/>
            <a:ext cx="8305800" cy="10668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533400" y="5486400"/>
            <a:ext cx="8305800" cy="6096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685800" y="5715000"/>
            <a:ext cx="480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Görme keskinli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 flipV="1">
            <a:off x="6381750" y="4171950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5312" name="Line 16"/>
          <p:cNvSpPr>
            <a:spLocks noChangeShapeType="1"/>
          </p:cNvSpPr>
          <p:nvPr/>
        </p:nvSpPr>
        <p:spPr bwMode="auto">
          <a:xfrm flipV="1">
            <a:off x="6915150" y="4648200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762000" y="55626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Grup Görme keskinliği     (p&lt;0.05)</a:t>
            </a:r>
          </a:p>
        </p:txBody>
      </p:sp>
      <p:sp>
        <p:nvSpPr>
          <p:cNvPr id="55314" name="Line 18"/>
          <p:cNvSpPr>
            <a:spLocks noChangeShapeType="1"/>
          </p:cNvSpPr>
          <p:nvPr/>
        </p:nvSpPr>
        <p:spPr bwMode="auto">
          <a:xfrm flipV="1">
            <a:off x="5867400" y="5543550"/>
            <a:ext cx="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3657600" y="64008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tr-TR" sz="1800" b="1" i="1">
                <a:solidFill>
                  <a:srgbClr val="FFFF00"/>
                </a:solidFill>
                <a:latin typeface="Arial" charset="0"/>
              </a:rPr>
              <a:t>Olmedilla B., et al. Nutrition, 19(1): 21-24, 2003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3124200"/>
            <a:ext cx="8839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3124200"/>
            <a:ext cx="8610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50000"/>
              </a:lnSpc>
            </a:pPr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>
              <a:lnSpc>
                <a:spcPct val="50000"/>
              </a:lnSpc>
            </a:pPr>
            <a:r>
              <a:rPr lang="tr-TR" sz="40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Karotenoidler</a:t>
            </a:r>
          </a:p>
          <a:p>
            <a:pPr>
              <a:lnSpc>
                <a:spcPct val="50000"/>
              </a:lnSpc>
            </a:pPr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26628" name="Text Box 4"/>
          <p:cNvSpPr txBox="1"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  <a:gradFill rotWithShape="0">
            <a:gsLst>
              <a:gs pos="0">
                <a:srgbClr val="0000B0"/>
              </a:gs>
              <a:gs pos="100000">
                <a:schemeClr val="tx1"/>
              </a:gs>
            </a:gsLst>
            <a:lin ang="5400000" scaled="1"/>
          </a:gradFill>
          <a:ln/>
        </p:spPr>
        <p:txBody>
          <a:bodyPr/>
          <a:lstStyle/>
          <a:p>
            <a:pPr algn="l">
              <a:lnSpc>
                <a:spcPct val="110000"/>
              </a:lnSpc>
              <a:spcBef>
                <a:spcPct val="20000"/>
              </a:spcBef>
              <a:buFont typeface="Map Symbols" pitchFamily="18" charset="0"/>
              <a:buNone/>
            </a:pPr>
            <a:r>
              <a:rPr lang="en-US" sz="2800">
                <a:solidFill>
                  <a:srgbClr val="FFFF99"/>
                </a:solidFill>
                <a:latin typeface="Arial" charset="0"/>
                <a:sym typeface="Symbol" pitchFamily="18" charset="2"/>
                <a:hlinkClick r:id="rId2"/>
              </a:rPr>
              <a:t> </a:t>
            </a:r>
            <a:endParaRPr lang="en-US" sz="2800">
              <a:solidFill>
                <a:srgbClr val="FFFF99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667000" y="325438"/>
            <a:ext cx="3352800" cy="5889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Karotenoidler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Karotenoidler 2 grupta incelenebilir:</a:t>
            </a:r>
            <a:r>
              <a:rPr lang="tr-TR" sz="2800">
                <a:solidFill>
                  <a:srgbClr val="FFFF99"/>
                </a:solidFill>
                <a:latin typeface="Arial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tr-TR" sz="2800">
              <a:solidFill>
                <a:srgbClr val="FFFF99"/>
              </a:solidFill>
              <a:latin typeface="Arial" charset="0"/>
            </a:endParaRPr>
          </a:p>
          <a:p>
            <a:pPr algn="l">
              <a:lnSpc>
                <a:spcPct val="130000"/>
              </a:lnSpc>
              <a:spcBef>
                <a:spcPct val="20000"/>
              </a:spcBef>
              <a:buFont typeface="Map Symbols" pitchFamily="18" charset="0"/>
              <a:buNone/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1-  Hidrokarbon Karotenoidler:</a:t>
            </a:r>
            <a:br>
              <a:rPr lang="tr-TR" b="1">
                <a:solidFill>
                  <a:srgbClr val="FFFF99"/>
                </a:solidFill>
                <a:latin typeface="Arial" charset="0"/>
              </a:rPr>
            </a:br>
            <a:r>
              <a:rPr lang="tr-TR" b="1">
                <a:solidFill>
                  <a:srgbClr val="FFFF99"/>
                </a:solidFill>
                <a:latin typeface="Arial" charset="0"/>
              </a:rPr>
              <a:t>     </a:t>
            </a: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-karoten	       Spesifik kanser türleri</a:t>
            </a:r>
            <a:b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</a:b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   Laykopen       Kalp hastalıkları</a:t>
            </a:r>
            <a:b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</a:b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Map Symbols" pitchFamily="18" charset="0"/>
              <a:buNone/>
            </a:pPr>
            <a:endParaRPr lang="tr-TR" b="1">
              <a:solidFill>
                <a:srgbClr val="FFFF99"/>
              </a:solidFill>
              <a:latin typeface="Arial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2-  Oksijenlenmiş Karotenoidler: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      Lutein		Göz dokularını korurlar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      Zeaksantin	(katarakt, maküler dejenerasyon)</a:t>
            </a:r>
          </a:p>
        </p:txBody>
      </p:sp>
      <p:sp>
        <p:nvSpPr>
          <p:cNvPr id="26631" name="AutoShape 7"/>
          <p:cNvSpPr>
            <a:spLocks/>
          </p:cNvSpPr>
          <p:nvPr/>
        </p:nvSpPr>
        <p:spPr bwMode="auto">
          <a:xfrm>
            <a:off x="1963738" y="2743200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6637" name="AutoShape 13"/>
          <p:cNvSpPr>
            <a:spLocks/>
          </p:cNvSpPr>
          <p:nvPr/>
        </p:nvSpPr>
        <p:spPr bwMode="auto">
          <a:xfrm>
            <a:off x="2228850" y="5045075"/>
            <a:ext cx="152400" cy="838200"/>
          </a:xfrm>
          <a:prstGeom prst="rightBrace">
            <a:avLst>
              <a:gd name="adj1" fmla="val 45833"/>
              <a:gd name="adj2" fmla="val 5000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04800" y="60960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876800" y="4191000"/>
            <a:ext cx="2971800" cy="5334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tr-T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50000"/>
              </a:lnSpc>
            </a:pPr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>
              <a:lnSpc>
                <a:spcPct val="50000"/>
              </a:lnSpc>
            </a:pPr>
            <a:r>
              <a:rPr lang="tr-TR" sz="40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Karotenoidler</a:t>
            </a:r>
          </a:p>
          <a:p>
            <a:pPr>
              <a:lnSpc>
                <a:spcPct val="50000"/>
              </a:lnSpc>
            </a:pPr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25604" name="Text Box 4"/>
          <p:cNvSpPr txBox="1"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  <a:gradFill rotWithShape="0">
            <a:gsLst>
              <a:gs pos="0">
                <a:srgbClr val="0000B0"/>
              </a:gs>
              <a:gs pos="100000">
                <a:schemeClr val="tx1"/>
              </a:gs>
            </a:gsLst>
            <a:lin ang="5400000" scaled="1"/>
          </a:gradFill>
          <a:ln/>
        </p:spPr>
        <p:txBody>
          <a:bodyPr/>
          <a:lstStyle/>
          <a:p>
            <a:pPr algn="l">
              <a:lnSpc>
                <a:spcPct val="110000"/>
              </a:lnSpc>
              <a:spcBef>
                <a:spcPct val="20000"/>
              </a:spcBef>
              <a:buFont typeface="Map Symbols" pitchFamily="18" charset="0"/>
              <a:buNone/>
            </a:pPr>
            <a:r>
              <a:rPr lang="tr-TR" sz="2800">
                <a:solidFill>
                  <a:srgbClr val="FFFF99"/>
                </a:solidFill>
                <a:latin typeface="Arial" charset="0"/>
              </a:rPr>
              <a:t/>
            </a:r>
            <a:br>
              <a:rPr lang="tr-TR" sz="2800">
                <a:solidFill>
                  <a:srgbClr val="FFFF99"/>
                </a:solidFill>
                <a:latin typeface="Arial" charset="0"/>
              </a:rPr>
            </a:br>
            <a:r>
              <a:rPr lang="tr-TR" sz="2800">
                <a:solidFill>
                  <a:srgbClr val="FFFF99"/>
                </a:solidFill>
                <a:latin typeface="Arial" charset="0"/>
              </a:rPr>
              <a:t/>
            </a:r>
            <a:br>
              <a:rPr lang="tr-TR" sz="2800">
                <a:solidFill>
                  <a:srgbClr val="FFFF99"/>
                </a:solidFill>
                <a:latin typeface="Arial" charset="0"/>
              </a:rPr>
            </a:br>
            <a:r>
              <a:rPr lang="tr-TR" sz="2800">
                <a:solidFill>
                  <a:srgbClr val="FFFF99"/>
                </a:solidFill>
                <a:latin typeface="Arial" charset="0"/>
              </a:rPr>
              <a:t> </a:t>
            </a:r>
            <a:br>
              <a:rPr lang="tr-TR" sz="2800">
                <a:solidFill>
                  <a:srgbClr val="FFFF99"/>
                </a:solidFill>
                <a:latin typeface="Arial" charset="0"/>
              </a:rPr>
            </a:br>
            <a:r>
              <a:rPr lang="tr-TR" sz="2800">
                <a:solidFill>
                  <a:srgbClr val="FFFF99"/>
                </a:solidFill>
                <a:latin typeface="Arial" charset="0"/>
              </a:rPr>
              <a:t/>
            </a:r>
            <a:br>
              <a:rPr lang="tr-TR" sz="2800">
                <a:solidFill>
                  <a:srgbClr val="FFFF99"/>
                </a:solidFill>
                <a:latin typeface="Arial" charset="0"/>
              </a:rPr>
            </a:br>
            <a:r>
              <a:rPr lang="tr-TR" sz="2800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 </a:t>
            </a:r>
            <a:r>
              <a:rPr lang="tr-TR" sz="2800">
                <a:solidFill>
                  <a:srgbClr val="FFFF99"/>
                </a:solidFill>
                <a:latin typeface="Arial" charset="0"/>
              </a:rPr>
              <a:t/>
            </a:r>
            <a:br>
              <a:rPr lang="tr-TR" sz="2800">
                <a:solidFill>
                  <a:srgbClr val="FFFF99"/>
                </a:solidFill>
                <a:latin typeface="Arial" charset="0"/>
              </a:rPr>
            </a:br>
            <a:r>
              <a:rPr lang="tr-TR" sz="2800">
                <a:solidFill>
                  <a:srgbClr val="FFFF99"/>
                </a:solidFill>
                <a:latin typeface="Arial" charset="0"/>
              </a:rPr>
              <a:t> </a:t>
            </a:r>
            <a:br>
              <a:rPr lang="tr-TR" sz="2800">
                <a:solidFill>
                  <a:srgbClr val="FFFF99"/>
                </a:solidFill>
                <a:latin typeface="Arial" charset="0"/>
              </a:rPr>
            </a:br>
            <a:r>
              <a:rPr lang="tr-TR" sz="2800">
                <a:solidFill>
                  <a:srgbClr val="FFFF99"/>
                </a:solidFill>
                <a:latin typeface="Arial" charset="0"/>
              </a:rPr>
              <a:t> </a:t>
            </a:r>
            <a:br>
              <a:rPr lang="tr-TR" sz="2800">
                <a:solidFill>
                  <a:srgbClr val="FFFF99"/>
                </a:solidFill>
                <a:latin typeface="Arial" charset="0"/>
              </a:rPr>
            </a:br>
            <a:r>
              <a:rPr lang="tr-TR" sz="2800">
                <a:solidFill>
                  <a:srgbClr val="FFFF99"/>
                </a:solidFill>
                <a:latin typeface="Arial" charset="0"/>
              </a:rPr>
              <a:t> 		</a:t>
            </a:r>
            <a:r>
              <a:rPr lang="tr-TR" sz="2800">
                <a:solidFill>
                  <a:srgbClr val="FFFF99"/>
                </a:solidFill>
                <a:latin typeface="Arial" charset="0"/>
                <a:sym typeface="Symbol" pitchFamily="18" charset="2"/>
              </a:rPr>
              <a:t/>
            </a:r>
            <a:br>
              <a:rPr lang="tr-TR" sz="2800">
                <a:solidFill>
                  <a:srgbClr val="FFFF99"/>
                </a:solidFill>
                <a:latin typeface="Arial" charset="0"/>
                <a:sym typeface="Symbol" pitchFamily="18" charset="2"/>
              </a:rPr>
            </a:br>
            <a:endParaRPr lang="en-US" sz="2800">
              <a:solidFill>
                <a:srgbClr val="FFFF99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667000" y="325438"/>
            <a:ext cx="3352800" cy="5889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Karotenoidler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91440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</a:pPr>
            <a:r>
              <a:rPr lang="tr-TR" sz="3200">
                <a:solidFill>
                  <a:srgbClr val="FFFF99"/>
                </a:solidFill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tr-TR" sz="2800">
                <a:solidFill>
                  <a:srgbClr val="FFFF99"/>
                </a:solidFill>
                <a:latin typeface="Arial" charset="0"/>
              </a:rPr>
              <a:t>  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>Kimyasal yapıları A vitaminine benzer</a:t>
            </a:r>
          </a:p>
          <a:p>
            <a:pPr algn="l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</a:endParaRPr>
          </a:p>
          <a:p>
            <a:pPr algn="l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</a:t>
            </a:r>
            <a: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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>  A vitamini öncüsü olan karotenoidler:</a:t>
            </a:r>
          </a:p>
          <a:p>
            <a:pPr algn="l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 </a:t>
            </a:r>
            <a:r>
              <a:rPr lang="tr-TR" sz="28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- karoten	  -karoten	     -kriptoksantin</a:t>
            </a:r>
          </a:p>
          <a:p>
            <a:pPr algn="l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algn="l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algn="l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</a:t>
            </a:r>
            <a:r>
              <a:rPr lang="tr-TR" sz="2800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</a:t>
            </a:r>
            <a:r>
              <a:rPr lang="tr-TR" sz="28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>A vitamini öncüsü olmayan karotenoidler:</a:t>
            </a:r>
          </a:p>
          <a:p>
            <a:pPr algn="l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 l</a:t>
            </a:r>
            <a:r>
              <a:rPr lang="tr-TR" sz="28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utein	      zeaksantin	     laykopen</a:t>
            </a:r>
            <a:endParaRPr lang="tr-TR" sz="2800" b="1">
              <a:solidFill>
                <a:srgbClr val="FFFF99"/>
              </a:solidFill>
              <a:latin typeface="Arial" charset="0"/>
            </a:endParaRPr>
          </a:p>
          <a:p>
            <a:pPr algn="l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</a:endParaRPr>
          </a:p>
          <a:p>
            <a:pPr algn="l">
              <a:spcBef>
                <a:spcPct val="20000"/>
              </a:spcBef>
            </a:pPr>
            <a:endParaRPr lang="tr-TR" sz="3200">
              <a:solidFill>
                <a:srgbClr val="FFFF9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50000"/>
              </a:lnSpc>
            </a:pPr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>
              <a:lnSpc>
                <a:spcPct val="50000"/>
              </a:lnSpc>
            </a:pPr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endParaRPr lang="tr-TR" sz="4000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2667000" y="325438"/>
            <a:ext cx="3352800" cy="5889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Karotenoidler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0" y="106680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130000"/>
              </a:lnSpc>
              <a:spcBef>
                <a:spcPct val="20000"/>
              </a:spcBef>
              <a:buFont typeface="Map Symbols" pitchFamily="18" charset="0"/>
              <a:buNone/>
            </a:pPr>
            <a:endParaRPr lang="tr-TR" b="1">
              <a:solidFill>
                <a:srgbClr val="FFFF99"/>
              </a:solidFill>
              <a:latin typeface="Arial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endParaRPr lang="tr-TR" b="1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1447800" y="2590800"/>
            <a:ext cx="5867400" cy="8382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1371600" y="2590800"/>
            <a:ext cx="6096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Genellikle sarı ve turuncu renkli sebze ve meyvelerde bulunurlar</a:t>
            </a:r>
            <a:b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</a:br>
            <a:endParaRPr lang="en-US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228600" y="5943600"/>
            <a:ext cx="7848600" cy="6096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304800" y="60960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04800" y="6019800"/>
            <a:ext cx="7696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Genellikle koyu yeşil yapraklı sebzelerde bulunurlar</a:t>
            </a:r>
          </a:p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381000" y="1295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 b="1">
                <a:solidFill>
                  <a:schemeClr val="hlink"/>
                </a:solidFill>
                <a:latin typeface="Arial" charset="0"/>
              </a:rPr>
              <a:t>Kaynakları:</a:t>
            </a: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81000" y="19050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tr-TR" b="1">
                <a:solidFill>
                  <a:srgbClr val="CC3300"/>
                </a:solidFill>
                <a:latin typeface="Arial" charset="0"/>
              </a:rPr>
              <a:t> </a:t>
            </a:r>
            <a:r>
              <a:rPr lang="tr-TR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-</a:t>
            </a:r>
            <a:r>
              <a:rPr lang="tr-TR" b="1">
                <a:solidFill>
                  <a:srgbClr val="CC3300"/>
                </a:solidFill>
                <a:latin typeface="Arial" charset="0"/>
              </a:rPr>
              <a:t>karoten, </a:t>
            </a:r>
            <a:r>
              <a:rPr lang="tr-TR" b="1">
                <a:solidFill>
                  <a:srgbClr val="CC3300"/>
                </a:solidFill>
                <a:latin typeface="Arial" charset="0"/>
                <a:sym typeface="Symbol" pitchFamily="18" charset="2"/>
              </a:rPr>
              <a:t>-karoten, -karoten</a:t>
            </a: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1657350" y="3733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tr-TR" b="1">
                <a:solidFill>
                  <a:srgbClr val="CC3300"/>
                </a:solidFill>
                <a:latin typeface="Arial" charset="0"/>
              </a:rPr>
              <a:t> Laykopen</a:t>
            </a: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1447800" y="4419600"/>
            <a:ext cx="701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Domates, domates ürünleri, kayısı, karpuz</a:t>
            </a:r>
            <a:endParaRPr lang="en-US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48149" name="Rectangle 21"/>
          <p:cNvSpPr>
            <a:spLocks noChangeArrowheads="1"/>
          </p:cNvSpPr>
          <p:nvPr/>
        </p:nvSpPr>
        <p:spPr bwMode="auto">
          <a:xfrm>
            <a:off x="1752600" y="4267200"/>
            <a:ext cx="6400800" cy="6858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1676400" y="53340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tr-TR" b="1">
                <a:solidFill>
                  <a:srgbClr val="CC3300"/>
                </a:solidFill>
                <a:latin typeface="Arial" charset="0"/>
              </a:rPr>
              <a:t> Lutein, Zeaksantin</a:t>
            </a:r>
          </a:p>
        </p:txBody>
      </p:sp>
      <p:pic>
        <p:nvPicPr>
          <p:cNvPr id="48151" name="Picture 23" descr="http://static-p.arttoday.com/d/photos/thm/thm8/PH/ph5104_20021111/ph5104_cs_po_001/kaiacs000012.thl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1371600"/>
            <a:ext cx="1471613" cy="2286000"/>
          </a:xfrm>
          <a:prstGeom prst="rect">
            <a:avLst/>
          </a:prstGeom>
          <a:noFill/>
        </p:spPr>
      </p:pic>
      <p:pic>
        <p:nvPicPr>
          <p:cNvPr id="48152" name="Picture 24" descr="http://static-p.arttoday.com/d/photos/thm/thm8/PH/ts5272_20030417/ts5272_1246/1246_img0041.thl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588" y="3505200"/>
            <a:ext cx="1500187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747395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             </a:t>
            </a:r>
          </a:p>
          <a:p>
            <a:pPr>
              <a:spcBef>
                <a:spcPct val="20000"/>
              </a:spcBef>
            </a:pPr>
            <a:endParaRPr lang="tr-TR" b="1">
              <a:solidFill>
                <a:srgbClr val="FFFF99"/>
              </a:solidFill>
              <a:latin typeface="Arial" charset="0"/>
            </a:endParaRPr>
          </a:p>
          <a:p>
            <a:pPr>
              <a:spcBef>
                <a:spcPct val="20000"/>
              </a:spcBef>
            </a:pPr>
            <a:endParaRPr lang="tr-TR" b="1">
              <a:solidFill>
                <a:srgbClr val="FFFF99"/>
              </a:solidFill>
              <a:latin typeface="Arial" charset="0"/>
            </a:endParaRPr>
          </a:p>
          <a:p>
            <a:pPr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 NHANES III Çalışması Verileri; </a:t>
            </a:r>
          </a:p>
          <a:p>
            <a:pPr algn="l"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 *  4231 kişi / 6-16 yaş</a:t>
            </a:r>
          </a:p>
          <a:p>
            <a:pPr algn="l"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</a:rPr>
              <a:t>    Serum </a:t>
            </a: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- karoten, -karoten, -kriptoksantin, lutein,</a:t>
            </a:r>
          </a:p>
          <a:p>
            <a:pPr algn="l"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  zeaksantin, laykopen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endParaRPr lang="tr-TR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algn="l">
              <a:spcBef>
                <a:spcPct val="20000"/>
              </a:spcBef>
              <a:buFontTx/>
              <a:buChar char="•"/>
            </a:pPr>
            <a:endParaRPr lang="tr-TR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algn="l"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 </a:t>
            </a: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* Araştırma grubu içinde, serum karotenoid konsantrasyonu</a:t>
            </a:r>
          </a:p>
          <a:p>
            <a:pPr algn="l"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  büyük farklılık göstermiştir</a:t>
            </a:r>
          </a:p>
          <a:p>
            <a:pPr algn="l">
              <a:spcBef>
                <a:spcPct val="20000"/>
              </a:spcBef>
            </a:pPr>
            <a:endParaRPr lang="tr-TR" b="1">
              <a:solidFill>
                <a:srgbClr val="FFFF99"/>
              </a:solidFill>
              <a:latin typeface="Arial" charset="0"/>
              <a:sym typeface="Symbol" pitchFamily="18" charset="2"/>
            </a:endParaRPr>
          </a:p>
          <a:p>
            <a:pPr algn="l"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* Serum karotenoid konsantrasyonu	     pozitif</a:t>
            </a:r>
          </a:p>
          <a:p>
            <a:pPr algn="l"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   Sebze-meyve tüketimi 		                 ilişki                                                     </a:t>
            </a:r>
          </a:p>
          <a:p>
            <a:pPr lvl="2" algn="l">
              <a:spcBef>
                <a:spcPct val="20000"/>
              </a:spcBef>
              <a:buFont typeface="Map Symbols" pitchFamily="18" charset="0"/>
              <a:buChar char="#"/>
            </a:pPr>
            <a:endParaRPr lang="tr-TR" sz="1800" b="1" i="1">
              <a:solidFill>
                <a:srgbClr val="FFFF00"/>
              </a:solidFill>
              <a:latin typeface="Arial" charset="0"/>
            </a:endParaRPr>
          </a:p>
          <a:p>
            <a:pPr lvl="4" algn="r">
              <a:spcBef>
                <a:spcPct val="20000"/>
              </a:spcBef>
              <a:buFont typeface="Map Symbols" pitchFamily="18" charset="0"/>
              <a:buNone/>
            </a:pPr>
            <a:r>
              <a:rPr lang="tr-TR" sz="1800" b="1" i="1">
                <a:solidFill>
                  <a:srgbClr val="FFFF00"/>
                </a:solidFill>
                <a:latin typeface="Arial" charset="0"/>
              </a:rPr>
              <a:t>Ford ES Et al. Am J Clin Nutr. 76:818-27, 2002</a:t>
            </a:r>
          </a:p>
          <a:p>
            <a:pPr algn="r">
              <a:spcBef>
                <a:spcPct val="20000"/>
              </a:spcBef>
            </a:pPr>
            <a:endParaRPr lang="tr-TR" sz="1800" b="1" i="1">
              <a:solidFill>
                <a:srgbClr val="FFFF00"/>
              </a:solidFill>
              <a:latin typeface="Arial" charset="0"/>
            </a:endParaRPr>
          </a:p>
          <a:p>
            <a:pPr algn="r">
              <a:spcBef>
                <a:spcPct val="20000"/>
              </a:spcBef>
            </a:pPr>
            <a:r>
              <a:rPr lang="tr-TR" sz="1800" b="1">
                <a:solidFill>
                  <a:srgbClr val="FFFF99"/>
                </a:solidFill>
                <a:latin typeface="Arial" charset="0"/>
              </a:rPr>
              <a:t> </a:t>
            </a:r>
            <a:endParaRPr lang="en-US" sz="1800" b="1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3200400" y="3371850"/>
            <a:ext cx="6096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0730" name="AutoShape 10"/>
          <p:cNvSpPr>
            <a:spLocks/>
          </p:cNvSpPr>
          <p:nvPr/>
        </p:nvSpPr>
        <p:spPr bwMode="auto">
          <a:xfrm>
            <a:off x="5505450" y="5391150"/>
            <a:ext cx="304800" cy="762000"/>
          </a:xfrm>
          <a:prstGeom prst="rightBrace">
            <a:avLst>
              <a:gd name="adj1" fmla="val 20833"/>
              <a:gd name="adj2" fmla="val 5000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FFFF99"/>
              </a:solidFill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2667000" y="325438"/>
            <a:ext cx="3352800" cy="588962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Karotenoidler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</p:spPr>
        <p:txBody>
          <a:bodyPr/>
          <a:lstStyle/>
          <a:p>
            <a:pPr algn="l"/>
            <a:r>
              <a:rPr lang="tr-TR"/>
              <a:t>	        </a:t>
            </a:r>
          </a:p>
          <a:p>
            <a:pPr algn="l"/>
            <a:endParaRPr lang="tr-TR"/>
          </a:p>
          <a:p>
            <a:pPr algn="l"/>
            <a:endParaRPr lang="tr-TR"/>
          </a:p>
          <a:p>
            <a:pPr algn="l"/>
            <a:r>
              <a:rPr lang="tr-TR"/>
              <a:t> 		         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>Antioksidan özellik</a:t>
            </a:r>
          </a:p>
          <a:p>
            <a:endParaRPr lang="tr-TR" sz="2800" b="1">
              <a:solidFill>
                <a:srgbClr val="FFFF99"/>
              </a:solidFill>
              <a:latin typeface="Arial" charset="0"/>
            </a:endParaRPr>
          </a:p>
          <a:p>
            <a:endParaRPr lang="tr-TR" sz="2800" b="1">
              <a:latin typeface="Arial" charset="0"/>
            </a:endParaRPr>
          </a:p>
          <a:p>
            <a:pPr lvl="2" algn="l"/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	      Koroner kalp hastalıkları</a:t>
            </a:r>
          </a:p>
          <a:p>
            <a:pPr lvl="2" algn="l"/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	      Çeşitli kanser türleri</a:t>
            </a:r>
          </a:p>
          <a:p>
            <a:pPr lvl="2" algn="l"/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	      İnsülin direnci ve diabet</a:t>
            </a:r>
          </a:p>
          <a:p>
            <a:pPr lvl="2" algn="l"/>
            <a:r>
              <a:rPr lang="tr-TR" sz="2800" b="1">
                <a:solidFill>
                  <a:srgbClr val="FFFF99"/>
                </a:solidFill>
                <a:latin typeface="Arial" charset="0"/>
              </a:rPr>
              <a:t>	      Makuler dejenerasyon</a:t>
            </a:r>
          </a:p>
          <a:p>
            <a:pPr lvl="2" algn="l"/>
            <a:r>
              <a:rPr lang="tr-TR" sz="2800" b="1">
                <a:solidFill>
                  <a:srgbClr val="FFFF99"/>
                </a:solidFill>
                <a:latin typeface="Arial" charset="0"/>
              </a:rPr>
              <a:t>	      Katarakt</a:t>
            </a:r>
          </a:p>
          <a:p>
            <a:pPr lvl="2" algn="l"/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	      Diğer kronik hastalıklar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4191000" y="2449513"/>
            <a:ext cx="533400" cy="838200"/>
          </a:xfrm>
          <a:prstGeom prst="downArrow">
            <a:avLst>
              <a:gd name="adj1" fmla="val 50000"/>
              <a:gd name="adj2" fmla="val 39286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FF6699"/>
              </a:solidFill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143000" y="457200"/>
            <a:ext cx="66294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Karotenoidlerin Fizyolojik Etkileri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90600" lvl="1" indent="-533400" algn="just">
              <a:spcBef>
                <a:spcPct val="20000"/>
              </a:spcBef>
              <a:buFontTx/>
              <a:buAutoNum type="arabicPeriod"/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990600" lvl="1" indent="-533400" algn="just">
              <a:spcBef>
                <a:spcPct val="20000"/>
              </a:spcBef>
              <a:buFontTx/>
              <a:buAutoNum type="arabicPeriod"/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990600" lvl="1" indent="-533400" algn="just">
              <a:spcBef>
                <a:spcPct val="20000"/>
              </a:spcBef>
              <a:buFontTx/>
              <a:buAutoNum type="arabicPeriod"/>
            </a:pPr>
            <a:endParaRPr lang="tr-TR" sz="2800" b="1" i="1">
              <a:solidFill>
                <a:srgbClr val="FFFF00"/>
              </a:solidFill>
              <a:latin typeface="Arial" charset="0"/>
            </a:endParaRPr>
          </a:p>
          <a:p>
            <a:pPr marL="990600" lvl="1" indent="-533400" algn="just">
              <a:spcBef>
                <a:spcPct val="20000"/>
              </a:spcBef>
              <a:buFontTx/>
              <a:buAutoNum type="arabicPeriod"/>
            </a:pP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Karotenoid Türü:</a:t>
            </a:r>
            <a:r>
              <a:rPr lang="tr-TR" sz="2800" b="1">
                <a:solidFill>
                  <a:srgbClr val="FFFF00"/>
                </a:solidFill>
                <a:latin typeface="Arial" charset="0"/>
              </a:rPr>
              <a:t> </a:t>
            </a:r>
          </a:p>
          <a:p>
            <a:pPr marL="990600" lvl="1" indent="-533400" algn="l">
              <a:spcBef>
                <a:spcPct val="20000"/>
              </a:spcBef>
            </a:pPr>
            <a:r>
              <a:rPr lang="tr-TR" b="1">
                <a:solidFill>
                  <a:srgbClr val="FFFF99"/>
                </a:solidFill>
                <a:latin typeface="Arial" charset="0"/>
                <a:sym typeface="Map Symbols" pitchFamily="18" charset="0"/>
              </a:rPr>
              <a:t>  -  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>Hidrokarbon karotenoidlerin (</a:t>
            </a:r>
            <a:r>
              <a:rPr lang="tr-TR" sz="2800" b="1">
                <a:solidFill>
                  <a:srgbClr val="FFFF99"/>
                </a:solidFill>
                <a:latin typeface="Arial" charset="0"/>
                <a:sym typeface="Symbol" pitchFamily="18" charset="2"/>
              </a:rPr>
              <a:t>-karoten gibi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>) biyoyararlılığı, oksijenlenmiş karotenoidlerin (lutein,zeaksantin gibi) biyoyararlılığından daha düşüktür</a:t>
            </a:r>
          </a:p>
          <a:p>
            <a:pPr marL="990600" lvl="1" indent="-533400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	</a:t>
            </a:r>
            <a:endParaRPr lang="tr-TR" sz="2800" b="1" u="sng">
              <a:solidFill>
                <a:srgbClr val="FFFF99"/>
              </a:solidFill>
              <a:latin typeface="Arial" charset="0"/>
            </a:endParaRPr>
          </a:p>
          <a:p>
            <a:pPr marL="990600" lvl="1" indent="-533400" algn="just">
              <a:spcBef>
                <a:spcPct val="20000"/>
              </a:spcBef>
            </a:pPr>
            <a:r>
              <a:rPr lang="tr-TR" sz="2800" b="1" u="sng">
                <a:solidFill>
                  <a:schemeClr val="hlink"/>
                </a:solidFill>
                <a:latin typeface="Arial" charset="0"/>
              </a:rPr>
              <a:t>Nedeni</a:t>
            </a:r>
            <a:r>
              <a:rPr lang="tr-TR" sz="2800" b="1">
                <a:solidFill>
                  <a:schemeClr val="hlink"/>
                </a:solidFill>
                <a:latin typeface="Arial" charset="0"/>
              </a:rPr>
              <a:t>: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> Oksijenlenmiş karotenoidler daha polar</a:t>
            </a:r>
          </a:p>
          <a:p>
            <a:pPr marL="990600" lvl="1" indent="-5334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        bir   yapıya   sahip   oldukları   için  lipid   </a:t>
            </a:r>
          </a:p>
          <a:p>
            <a:pPr marL="990600" lvl="1" indent="-5334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        miselleri ile kolaylıkla birleşebilirler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1143000" y="381000"/>
            <a:ext cx="66294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Karotenoidlerin Biyoyararlılığı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</a:t>
            </a: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2.</a:t>
            </a:r>
            <a:r>
              <a:rPr lang="tr-TR" sz="2800" b="1">
                <a:solidFill>
                  <a:srgbClr val="FFFF99"/>
                </a:solidFill>
              </a:rPr>
              <a:t> </a:t>
            </a: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Besin Matriksi: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- Karotenoidler genellikle proteinlerle kompleks halde bulunurlar.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-	Karotenoprotein, karotenoidlerin sindirimi ve emiliminde inhibitör etki gösterirler.</a:t>
            </a:r>
          </a:p>
          <a:p>
            <a:pPr marL="609600" indent="-609600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</a:t>
            </a: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3.</a:t>
            </a:r>
            <a:r>
              <a:rPr lang="tr-TR" sz="2800" b="1">
                <a:solidFill>
                  <a:srgbClr val="FFFF99"/>
                </a:solidFill>
                <a:latin typeface="Arial" charset="0"/>
              </a:rPr>
              <a:t> </a:t>
            </a:r>
            <a:r>
              <a:rPr lang="tr-TR" sz="2800" b="1" i="1">
                <a:solidFill>
                  <a:srgbClr val="FFFF00"/>
                </a:solidFill>
                <a:latin typeface="Arial" charset="0"/>
              </a:rPr>
              <a:t>Diğer Karotenoidler: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 - İntestinal mukozada, karotenoidler diğer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 karotenoid enzimlerinin aktivitelerini artırabilir</a:t>
            </a:r>
          </a:p>
          <a:p>
            <a:pPr marL="609600" indent="-609600" algn="just">
              <a:spcBef>
                <a:spcPct val="20000"/>
              </a:spcBef>
            </a:pPr>
            <a:r>
              <a:rPr lang="tr-TR" sz="2800" b="1">
                <a:solidFill>
                  <a:srgbClr val="FFFF99"/>
                </a:solidFill>
                <a:latin typeface="Arial" charset="0"/>
              </a:rPr>
              <a:t>       veya inhibe edebilirler.</a:t>
            </a:r>
          </a:p>
          <a:p>
            <a:pPr marL="609600" indent="-609600" algn="just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</a:endParaRPr>
          </a:p>
          <a:p>
            <a:pPr marL="609600" indent="-609600" algn="just">
              <a:spcBef>
                <a:spcPct val="20000"/>
              </a:spcBef>
            </a:pPr>
            <a:endParaRPr lang="tr-TR" sz="2800" b="1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143000" y="381000"/>
            <a:ext cx="66294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>
                <a:solidFill>
                  <a:srgbClr val="CC3300"/>
                </a:solidFill>
                <a:latin typeface="Arial" charset="0"/>
              </a:rPr>
              <a:t>Karotenoidlerin Biyoyararlılığı</a:t>
            </a:r>
            <a:endParaRPr lang="en-US" sz="3200" b="1">
              <a:solidFill>
                <a:srgbClr val="CC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arsayılan Tasarım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712</Words>
  <PresentationFormat>Ekran Gösterisi (4:3)</PresentationFormat>
  <Paragraphs>255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Varsayılan Tasarım</vt:lpstr>
      <vt:lpstr>Slayt 1</vt:lpstr>
      <vt:lpstr>        * Fotosentetik bitkiler ve hayvan dokularında          bulunurlar      * Polien hidrokarbonlar olup 8 adet izomer       ünitesinden oluşurlar       * 40 C atomu içeren iskelet yapıları vardır      * Doğada 600 çeşit karotenoid türü saptanmıştır</vt:lpstr>
      <vt:lpstr> </vt:lpstr>
      <vt:lpstr>               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Karotenoidler</dc:title>
  <dc:creator>dekanyrd</dc:creator>
  <cp:lastModifiedBy>dekanyrd</cp:lastModifiedBy>
  <cp:revision>55</cp:revision>
  <dcterms:modified xsi:type="dcterms:W3CDTF">2013-11-29T11:26:24Z</dcterms:modified>
</cp:coreProperties>
</file>