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7" r:id="rId2"/>
    <p:sldId id="257" r:id="rId3"/>
    <p:sldId id="258" r:id="rId4"/>
    <p:sldId id="476" r:id="rId5"/>
    <p:sldId id="485" r:id="rId6"/>
    <p:sldId id="259" r:id="rId7"/>
    <p:sldId id="260" r:id="rId8"/>
    <p:sldId id="275" r:id="rId9"/>
    <p:sldId id="262" r:id="rId10"/>
    <p:sldId id="261" r:id="rId11"/>
    <p:sldId id="263" r:id="rId12"/>
    <p:sldId id="264" r:id="rId13"/>
    <p:sldId id="265" r:id="rId14"/>
    <p:sldId id="266" r:id="rId15"/>
    <p:sldId id="481" r:id="rId16"/>
    <p:sldId id="267" r:id="rId17"/>
    <p:sldId id="486" r:id="rId18"/>
    <p:sldId id="482" r:id="rId19"/>
    <p:sldId id="487" r:id="rId20"/>
    <p:sldId id="268" r:id="rId21"/>
    <p:sldId id="488" r:id="rId22"/>
    <p:sldId id="269" r:id="rId23"/>
    <p:sldId id="270" r:id="rId24"/>
    <p:sldId id="282" r:id="rId25"/>
    <p:sldId id="271" r:id="rId26"/>
    <p:sldId id="272" r:id="rId27"/>
    <p:sldId id="273" r:id="rId28"/>
    <p:sldId id="274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su Gumus" initials="CG" lastIdx="1" clrIdx="0">
    <p:extLst>
      <p:ext uri="{19B8F6BF-5375-455C-9EA6-DF929625EA0E}">
        <p15:presenceInfo xmlns:p15="http://schemas.microsoft.com/office/powerpoint/2012/main" userId="8571885650af19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5630A-2D4D-45AC-905C-7980CBA7D05E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355BA-FD57-48AB-BF51-9330F9B08E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5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2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22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74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24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97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68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31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51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2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53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0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65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36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80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25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99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48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5243C1-DA08-4411-A2DB-550F000941A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278594-D4EF-49A9-97D3-99BFE6D15D2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66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7F3FEDCA-9113-45AD-8958-82677609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21B7C369-3FB9-40FB-90A4-E2A8B90F7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Image result for oil soluble vitamins">
            <a:extLst>
              <a:ext uri="{FF2B5EF4-FFF2-40B4-BE49-F238E27FC236}">
                <a16:creationId xmlns:a16="http://schemas.microsoft.com/office/drawing/2014/main" id="{E14330B9-DB4A-474F-86D4-C899B940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75" y="372588"/>
            <a:ext cx="7305869" cy="54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8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D7FBC1-2381-41EB-95F0-96A167DD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Deficiency</a:t>
            </a:r>
            <a:r>
              <a:rPr lang="tr-TR" dirty="0"/>
              <a:t> of Vitamin 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923F7F-41A8-4272-AA98-846DA3D96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Mucous secretion by salivary glands is affected. </a:t>
            </a:r>
          </a:p>
          <a:p>
            <a:r>
              <a:rPr lang="en-US" dirty="0"/>
              <a:t>5. Deposition of keratin in skin (</a:t>
            </a:r>
            <a:r>
              <a:rPr lang="en-US" i="1" dirty="0"/>
              <a:t>xeroderma</a:t>
            </a:r>
            <a:r>
              <a:rPr lang="en-US" dirty="0"/>
              <a:t>) gives rise to characteristic </a:t>
            </a:r>
            <a:r>
              <a:rPr lang="en-US" u="sng" dirty="0"/>
              <a:t>toad skin </a:t>
            </a:r>
            <a:r>
              <a:rPr lang="en-US" dirty="0"/>
              <a:t>appearance.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6. Reproductive disorders like testicular degeneration, </a:t>
            </a:r>
            <a:r>
              <a:rPr lang="en-US" dirty="0" err="1"/>
              <a:t>foetal</a:t>
            </a:r>
            <a:r>
              <a:rPr lang="en-US" dirty="0"/>
              <a:t> malformation are observed. </a:t>
            </a:r>
          </a:p>
          <a:p>
            <a:r>
              <a:rPr lang="en-US" dirty="0"/>
              <a:t>7. Degenerative changes in kidneys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en-US" dirty="0"/>
              <a:t>.</a:t>
            </a:r>
          </a:p>
        </p:txBody>
      </p:sp>
      <p:pic>
        <p:nvPicPr>
          <p:cNvPr id="12292" name="Picture 4" descr="Image result for vitamin a deficiency">
            <a:extLst>
              <a:ext uri="{FF2B5EF4-FFF2-40B4-BE49-F238E27FC236}">
                <a16:creationId xmlns:a16="http://schemas.microsoft.com/office/drawing/2014/main" id="{B234852A-0CB0-45AB-8270-54F19CDA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33" y="2705877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4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0218F7-BBD2-497F-904C-C8BAA1CF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0A5B57-7663-412A-94ED-AC1A2F84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19" y="2032346"/>
            <a:ext cx="3885267" cy="4023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Absorption, transport and storage 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en-US" dirty="0"/>
              <a:t>• Dietary vitamin D2 and vitamin D3 are absorbed in the small intestine in presence of bile salts. </a:t>
            </a:r>
            <a:endParaRPr lang="tr-TR" dirty="0"/>
          </a:p>
          <a:p>
            <a:r>
              <a:rPr lang="en-US" dirty="0"/>
              <a:t>• Vitamin D is stored in liver and adipose tissue.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A1D0AA-394D-4B75-B260-38F6B676A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6" y="666770"/>
            <a:ext cx="7438500" cy="5162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4738DE5-E4AC-4FFE-97BF-50BADB92A974}"/>
              </a:ext>
            </a:extLst>
          </p:cNvPr>
          <p:cNvSpPr txBox="1"/>
          <p:nvPr/>
        </p:nvSpPr>
        <p:spPr>
          <a:xfrm>
            <a:off x="9020370" y="3751107"/>
            <a:ext cx="29134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Vitamins D2 and D3 first turn into a compound called CALCIDIOL in the liver and then into CALCICITROL in the kidney.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421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25386B-E401-4C36-917A-69BF37FD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Functions</a:t>
            </a:r>
            <a:r>
              <a:rPr lang="tr-TR" dirty="0"/>
              <a:t> of </a:t>
            </a:r>
            <a:r>
              <a:rPr lang="tr-TR" dirty="0" err="1"/>
              <a:t>calcitriol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5F8659-B730-4A8B-A77F-8E3DCFE35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Major action of calcitriol is to increase </a:t>
            </a:r>
            <a:r>
              <a:rPr lang="en-US" i="1" dirty="0">
                <a:solidFill>
                  <a:srgbClr val="0070C0"/>
                </a:solidFill>
              </a:rPr>
              <a:t>absorption of calcium </a:t>
            </a:r>
            <a:r>
              <a:rPr lang="en-US" dirty="0"/>
              <a:t>in the intestine particularly. </a:t>
            </a:r>
            <a:endParaRPr lang="tr-TR" dirty="0"/>
          </a:p>
          <a:p>
            <a:r>
              <a:rPr lang="en-US" dirty="0"/>
              <a:t>2. Calcitriol is required for </a:t>
            </a:r>
            <a:r>
              <a:rPr lang="en-US" i="1" dirty="0">
                <a:solidFill>
                  <a:srgbClr val="0070C0"/>
                </a:solidFill>
              </a:rPr>
              <a:t>bone formation and </a:t>
            </a:r>
            <a:r>
              <a:rPr lang="en-US" i="1" dirty="0" err="1">
                <a:solidFill>
                  <a:srgbClr val="0070C0"/>
                </a:solidFill>
              </a:rPr>
              <a:t>mineralisation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/>
              <a:t>of bone. </a:t>
            </a:r>
            <a:endParaRPr lang="tr-TR" dirty="0"/>
          </a:p>
          <a:p>
            <a:r>
              <a:rPr lang="en-US" dirty="0"/>
              <a:t>3. Calcitriol affects </a:t>
            </a:r>
            <a:r>
              <a:rPr lang="en-US" i="1" dirty="0">
                <a:solidFill>
                  <a:srgbClr val="0070C0"/>
                </a:solidFill>
              </a:rPr>
              <a:t>calcium and phosphorus excretion </a:t>
            </a:r>
            <a:r>
              <a:rPr lang="en-US" dirty="0"/>
              <a:t>by kidney. It reduces the excretion of calcium and phosphorus. </a:t>
            </a:r>
            <a:endParaRPr lang="tr-TR" dirty="0"/>
          </a:p>
          <a:p>
            <a:r>
              <a:rPr lang="en-US" dirty="0"/>
              <a:t>4. Vitamin D is involved in maintenance of normal </a:t>
            </a:r>
            <a:r>
              <a:rPr lang="en-US" i="1" dirty="0">
                <a:solidFill>
                  <a:srgbClr val="0070C0"/>
                </a:solidFill>
              </a:rPr>
              <a:t>muscle tone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5. Calcitriol is an </a:t>
            </a:r>
            <a:r>
              <a:rPr lang="en-US" i="1" dirty="0" err="1">
                <a:solidFill>
                  <a:srgbClr val="0070C0"/>
                </a:solidFill>
              </a:rPr>
              <a:t>immuno</a:t>
            </a:r>
            <a:r>
              <a:rPr lang="en-US" dirty="0"/>
              <a:t> regulatory hormone.</a:t>
            </a:r>
            <a:endParaRPr lang="tr-TR" dirty="0"/>
          </a:p>
        </p:txBody>
      </p:sp>
      <p:pic>
        <p:nvPicPr>
          <p:cNvPr id="2050" name="Picture 2" descr="Image result for calcitriol">
            <a:extLst>
              <a:ext uri="{FF2B5EF4-FFF2-40B4-BE49-F238E27FC236}">
                <a16:creationId xmlns:a16="http://schemas.microsoft.com/office/drawing/2014/main" id="{4CA4E9D0-A6CF-4F0C-B4C7-9145BC2AA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7"/>
          <a:stretch/>
        </p:blipFill>
        <p:spPr bwMode="auto">
          <a:xfrm>
            <a:off x="8533817" y="3857414"/>
            <a:ext cx="2495550" cy="16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8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0D7A7B-14FE-43DD-B326-CB200777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Vit</a:t>
            </a:r>
            <a:r>
              <a:rPr lang="tr-TR" dirty="0"/>
              <a:t> D </a:t>
            </a:r>
            <a:r>
              <a:rPr lang="tr-TR" dirty="0" err="1"/>
              <a:t>deficiency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2C2F3D-F9C9-4E33-A1A6-8FAF90EA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845733"/>
            <a:ext cx="11094098" cy="465770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its deficiency, the body's Ca and P excretion increases, the structure of the bone deteriorates.</a:t>
            </a:r>
            <a:endParaRPr lang="tr-TR" dirty="0"/>
          </a:p>
          <a:p>
            <a:r>
              <a:rPr lang="en-US" dirty="0"/>
              <a:t>1. </a:t>
            </a:r>
            <a:r>
              <a:rPr lang="en-US" b="1" dirty="0"/>
              <a:t>Rickets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• In children vitamin D deficiency causes rickets, results in soft bones. This leads to deformities in skull, chest, spine, legs and pelvis. </a:t>
            </a:r>
            <a:endParaRPr lang="tr-TR" dirty="0"/>
          </a:p>
          <a:p>
            <a:r>
              <a:rPr lang="en-US" dirty="0"/>
              <a:t>2. </a:t>
            </a:r>
            <a:r>
              <a:rPr lang="en-US" b="1" dirty="0" err="1"/>
              <a:t>Osteomalacia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• Vitamin D deficiency causes </a:t>
            </a:r>
            <a:r>
              <a:rPr lang="en-US" dirty="0" err="1"/>
              <a:t>osteomalacia</a:t>
            </a:r>
            <a:r>
              <a:rPr lang="en-US" dirty="0"/>
              <a:t> in adults. It is seen in pregnant women and women with inappropriate diet. Skeletal pain is early sign. Deformities of ribs, spine, pelvis and legs are seen. </a:t>
            </a:r>
            <a:endParaRPr lang="tr-TR" dirty="0"/>
          </a:p>
          <a:p>
            <a:r>
              <a:rPr lang="en-US" dirty="0"/>
              <a:t>3. </a:t>
            </a:r>
            <a:r>
              <a:rPr lang="en-US" b="1" dirty="0"/>
              <a:t>Osteoporosis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• Osteoporosis is most often associated with inadequate calcium intakes, but insufficient vitamin D contributes to osteoporosis by reducing calcium absorption. </a:t>
            </a:r>
            <a:endParaRPr lang="tr-TR" dirty="0"/>
          </a:p>
          <a:p>
            <a:r>
              <a:rPr lang="en-US" dirty="0"/>
              <a:t>• Symptoms are bone pain and porous bones. Bone fractures are common.</a:t>
            </a:r>
            <a:endParaRPr lang="tr-TR" dirty="0"/>
          </a:p>
          <a:p>
            <a:r>
              <a:rPr lang="en-US" b="1" dirty="0"/>
              <a:t>Although rickets and </a:t>
            </a:r>
            <a:r>
              <a:rPr lang="en-US" b="1" dirty="0" err="1"/>
              <a:t>osteomalacia</a:t>
            </a:r>
            <a:r>
              <a:rPr lang="en-US" b="1" dirty="0"/>
              <a:t> are extreme examples of the effects of vitamin D deficiency, osteoporosis is an example of a long-term effect of calcium and vitamin D insufficiency.</a:t>
            </a:r>
            <a:endParaRPr lang="tr-TR" b="1" dirty="0"/>
          </a:p>
        </p:txBody>
      </p:sp>
      <p:pic>
        <p:nvPicPr>
          <p:cNvPr id="3074" name="Picture 2" descr="Image result for rickets">
            <a:extLst>
              <a:ext uri="{FF2B5EF4-FFF2-40B4-BE49-F238E27FC236}">
                <a16:creationId xmlns:a16="http://schemas.microsoft.com/office/drawing/2014/main" id="{CDAB2A13-FCDA-4817-A9CA-882DB93D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11" y="8001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5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1C384F-AE9C-43D6-81B6-CA289ADF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7B011D-1496-44EA-9305-26E386BB3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Sources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• Vitamin D is mostly present in foods of </a:t>
            </a:r>
            <a:r>
              <a:rPr lang="en-US" i="1" dirty="0"/>
              <a:t>animal</a:t>
            </a:r>
            <a:r>
              <a:rPr lang="en-US" dirty="0"/>
              <a:t> origin. </a:t>
            </a:r>
            <a:endParaRPr lang="tr-TR" dirty="0"/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0070C0"/>
                </a:solidFill>
              </a:rPr>
              <a:t>Marine fish liver oils </a:t>
            </a:r>
            <a:r>
              <a:rPr lang="en-US" dirty="0"/>
              <a:t>like cod liver oil and shark liver oil are good sources. </a:t>
            </a:r>
            <a:endParaRPr lang="tr-TR" dirty="0"/>
          </a:p>
          <a:p>
            <a:r>
              <a:rPr lang="en-US" dirty="0"/>
              <a:t>• </a:t>
            </a:r>
            <a:r>
              <a:rPr lang="en-US" b="1" dirty="0"/>
              <a:t>Sardines, egg yolk and butter </a:t>
            </a:r>
            <a:r>
              <a:rPr lang="en-US" dirty="0"/>
              <a:t>contains small amounts. </a:t>
            </a:r>
            <a:r>
              <a:rPr lang="en-US" b="1" dirty="0"/>
              <a:t>Mushrooms</a:t>
            </a:r>
            <a:r>
              <a:rPr lang="en-US" dirty="0"/>
              <a:t> contain small amounts of vitamin D. 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39B56AA-A2B3-441E-AF0A-4B1C28A8977C}"/>
              </a:ext>
            </a:extLst>
          </p:cNvPr>
          <p:cNvSpPr txBox="1"/>
          <p:nvPr/>
        </p:nvSpPr>
        <p:spPr>
          <a:xfrm>
            <a:off x="1036320" y="4039449"/>
            <a:ext cx="90343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However, milk is a poor source of vitamin D</a:t>
            </a:r>
            <a:r>
              <a:rPr lang="tr-TR" dirty="0"/>
              <a:t>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adding ergosterol or cholecalciferol to milk and dairy products, its deficiency is significantly eliminated.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easily spoiled by light, so milk packages should be protected from light.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sensitive to oxidation.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Adequate intake: 5 micrograms / day</a:t>
            </a:r>
          </a:p>
        </p:txBody>
      </p:sp>
      <p:pic>
        <p:nvPicPr>
          <p:cNvPr id="4098" name="Picture 2" descr="Image result for vitamin D foods">
            <a:extLst>
              <a:ext uri="{FF2B5EF4-FFF2-40B4-BE49-F238E27FC236}">
                <a16:creationId xmlns:a16="http://schemas.microsoft.com/office/drawing/2014/main" id="{6E94B064-7FD2-4B20-9B8C-E9646F4A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80" y="323787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0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4367808" y="3933057"/>
            <a:ext cx="2895600" cy="365125"/>
          </a:xfrm>
        </p:spPr>
        <p:txBody>
          <a:bodyPr/>
          <a:lstStyle/>
          <a:p>
            <a:r>
              <a:rPr lang="tr-TR" dirty="0"/>
              <a:t>Prof. Dr. Sedat Velioğlu-Gıda Kimyası-II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45-D2A0-4A28-A831-E302C748BA68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FD4894BE-FE6A-467A-B646-22E19D88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/>
              <a:t>VITAMIN D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C1B362C-C114-467D-AEB1-14C1981BA54D}"/>
              </a:ext>
            </a:extLst>
          </p:cNvPr>
          <p:cNvSpPr txBox="1"/>
          <p:nvPr/>
        </p:nvSpPr>
        <p:spPr>
          <a:xfrm>
            <a:off x="718457" y="1940768"/>
            <a:ext cx="1120606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Toxicity (Hyper </a:t>
            </a:r>
            <a:r>
              <a:rPr lang="en-US" b="1" dirty="0" err="1">
                <a:solidFill>
                  <a:srgbClr val="FF0000"/>
                </a:solidFill>
              </a:rPr>
              <a:t>vitaminosis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Ingestion of mega doses of vitamin D results in toxicity of Vit D.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Signs and symptoms of vitamin D toxicity are </a:t>
            </a:r>
            <a:r>
              <a:rPr lang="en-US" i="1" dirty="0"/>
              <a:t>loss of appetite, </a:t>
            </a:r>
            <a:r>
              <a:rPr lang="en-US" i="1" dirty="0" err="1"/>
              <a:t>nausae</a:t>
            </a:r>
            <a:r>
              <a:rPr lang="en-US" i="1" dirty="0"/>
              <a:t>, thirst, vomiting, polyuria</a:t>
            </a:r>
            <a:r>
              <a:rPr lang="en-US" dirty="0"/>
              <a:t>. </a:t>
            </a:r>
            <a:r>
              <a:rPr lang="en-US" dirty="0" err="1"/>
              <a:t>Demineralisation</a:t>
            </a:r>
            <a:r>
              <a:rPr lang="en-US" dirty="0"/>
              <a:t> of bone similar to vitamin D deficiency is seen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seriously, it can also raise blood levels of calcium which leads to vascular and tissue calcification, with subsequent damage to the heart, blood vessels, and kidneys.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Hypercalcemia</a:t>
            </a:r>
            <a:r>
              <a:rPr lang="en-US" dirty="0"/>
              <a:t> is a condition in which the calcium level in your blood is above normal. Too much calcium in your blood can weaken your bones and create kidney stones.</a:t>
            </a:r>
          </a:p>
          <a:p>
            <a:endParaRPr lang="tr-TR" dirty="0"/>
          </a:p>
        </p:txBody>
      </p:sp>
      <p:pic>
        <p:nvPicPr>
          <p:cNvPr id="5122" name="Picture 2" descr="Image result for vitamin D toxicity">
            <a:extLst>
              <a:ext uri="{FF2B5EF4-FFF2-40B4-BE49-F238E27FC236}">
                <a16:creationId xmlns:a16="http://schemas.microsoft.com/office/drawing/2014/main" id="{0485D1CF-12D8-42BD-9039-6FA93EDE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33" y="497470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0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B0E5B3-6FA7-440D-B8D3-6913A719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787CDD-9384-47C0-A6B6-3E6DA47B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57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Chemistry 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en-US" dirty="0"/>
              <a:t>• Chemically they are </a:t>
            </a:r>
            <a:r>
              <a:rPr lang="en-US" b="1" dirty="0"/>
              <a:t>tocopherol</a:t>
            </a:r>
            <a:r>
              <a:rPr lang="tr-TR" b="1" dirty="0"/>
              <a:t>s</a:t>
            </a:r>
            <a:r>
              <a:rPr lang="tr-TR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T</a:t>
            </a:r>
            <a:r>
              <a:rPr lang="en-US" dirty="0"/>
              <a:t>he vitamin activity was first identified as a dietary fertility factor (in rats)</a:t>
            </a:r>
            <a:r>
              <a:rPr lang="tr-TR" dirty="0"/>
              <a:t>, </a:t>
            </a:r>
            <a:r>
              <a:rPr lang="tr-TR" dirty="0" err="1"/>
              <a:t>so</a:t>
            </a:r>
            <a:r>
              <a:rPr lang="en-US" dirty="0"/>
              <a:t> it was given the name "</a:t>
            </a:r>
            <a:r>
              <a:rPr lang="en-US" i="1" dirty="0"/>
              <a:t>tocopherol</a:t>
            </a:r>
            <a:r>
              <a:rPr lang="en-US" dirty="0"/>
              <a:t>" from the Greek words </a:t>
            </a:r>
            <a:r>
              <a:rPr lang="en-US" b="1" dirty="0" err="1"/>
              <a:t>tókos</a:t>
            </a:r>
            <a:r>
              <a:rPr lang="tr-TR" dirty="0"/>
              <a:t> (</a:t>
            </a:r>
            <a:r>
              <a:rPr lang="en-US" dirty="0"/>
              <a:t>birth</a:t>
            </a:r>
            <a:r>
              <a:rPr lang="tr-TR" dirty="0"/>
              <a:t>)</a:t>
            </a:r>
            <a:r>
              <a:rPr lang="en-US" dirty="0"/>
              <a:t>, and </a:t>
            </a:r>
            <a:r>
              <a:rPr lang="en-US" b="1" dirty="0" err="1"/>
              <a:t>phérein</a:t>
            </a:r>
            <a:r>
              <a:rPr lang="en-US" dirty="0"/>
              <a:t> </a:t>
            </a:r>
            <a:r>
              <a:rPr lang="tr-TR" dirty="0"/>
              <a:t>(</a:t>
            </a:r>
            <a:r>
              <a:rPr lang="en-US" dirty="0"/>
              <a:t>to bear or carry</a:t>
            </a:r>
            <a:r>
              <a:rPr lang="tr-TR" dirty="0"/>
              <a:t>)</a:t>
            </a:r>
            <a:r>
              <a:rPr lang="en-US" dirty="0"/>
              <a:t> meaning in sum "</a:t>
            </a:r>
            <a:r>
              <a:rPr lang="en-US" dirty="0">
                <a:solidFill>
                  <a:srgbClr val="FF0000"/>
                </a:solidFill>
              </a:rPr>
              <a:t>to carry a pregnancy</a:t>
            </a:r>
            <a:r>
              <a:rPr lang="en-US" dirty="0"/>
              <a:t>," with the ending "-</a:t>
            </a:r>
            <a:r>
              <a:rPr lang="en-US" dirty="0" err="1"/>
              <a:t>ol</a:t>
            </a:r>
            <a:r>
              <a:rPr lang="en-US" dirty="0"/>
              <a:t>" signifying its status as a chemical alcohol.</a:t>
            </a:r>
            <a:endParaRPr lang="tr-TR" dirty="0"/>
          </a:p>
          <a:p>
            <a:r>
              <a:rPr lang="en-US" dirty="0"/>
              <a:t>• They are derivatives of </a:t>
            </a:r>
            <a:r>
              <a:rPr lang="en-US" dirty="0" err="1"/>
              <a:t>tocol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• Tocopherols are alkaline sensitive and their vitamin activity is destroyed by oxidation. </a:t>
            </a:r>
            <a:endParaRPr lang="tr-TR" dirty="0"/>
          </a:p>
          <a:p>
            <a:r>
              <a:rPr lang="en-US" dirty="0"/>
              <a:t>• Among all tocopherols α-tocopherol is most potent and widely distributed in nature. </a:t>
            </a:r>
            <a:endParaRPr lang="tr-TR" dirty="0"/>
          </a:p>
          <a:p>
            <a:r>
              <a:rPr lang="en-US" dirty="0"/>
              <a:t>• Cooking and food processing may destroy vitamin E to some extent.</a:t>
            </a:r>
            <a:endParaRPr lang="tr-TR" dirty="0"/>
          </a:p>
        </p:txBody>
      </p:sp>
      <p:pic>
        <p:nvPicPr>
          <p:cNvPr id="6148" name="Picture 4" descr="Image result for tocol">
            <a:extLst>
              <a:ext uri="{FF2B5EF4-FFF2-40B4-BE49-F238E27FC236}">
                <a16:creationId xmlns:a16="http://schemas.microsoft.com/office/drawing/2014/main" id="{B96D5D81-8296-4649-8F1D-3E9D1835D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6" b="36382"/>
          <a:stretch/>
        </p:blipFill>
        <p:spPr bwMode="auto">
          <a:xfrm>
            <a:off x="4476750" y="3820020"/>
            <a:ext cx="3238500" cy="5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0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349684-2EE7-47CD-BF57-C0E18D42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61F1BB-7C5C-4D80-934A-62A48A2C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1875452"/>
            <a:ext cx="6130212" cy="2920621"/>
          </a:xfrm>
        </p:spPr>
        <p:txBody>
          <a:bodyPr/>
          <a:lstStyle/>
          <a:p>
            <a:r>
              <a:rPr lang="en-US" dirty="0"/>
              <a:t>The term Vit E is used for </a:t>
            </a:r>
            <a:r>
              <a:rPr lang="en-US" b="1" dirty="0"/>
              <a:t>toco</a:t>
            </a:r>
            <a:r>
              <a:rPr lang="tr-TR" b="1" dirty="0" err="1"/>
              <a:t>phero</a:t>
            </a:r>
            <a:r>
              <a:rPr lang="en-US" dirty="0"/>
              <a:t>ls and </a:t>
            </a:r>
            <a:r>
              <a:rPr lang="en-US" b="1" dirty="0"/>
              <a:t>tocotrienols</a:t>
            </a:r>
            <a:r>
              <a:rPr lang="tr-TR" dirty="0"/>
              <a:t>.</a:t>
            </a:r>
            <a:r>
              <a:rPr lang="en-US" dirty="0"/>
              <a:t> –</a:t>
            </a:r>
            <a:r>
              <a:rPr lang="tr-TR" dirty="0"/>
              <a:t>T</a:t>
            </a:r>
            <a:r>
              <a:rPr lang="en-US" dirty="0" err="1"/>
              <a:t>ocopherol</a:t>
            </a:r>
            <a:r>
              <a:rPr lang="tr-TR" dirty="0"/>
              <a:t>s </a:t>
            </a:r>
            <a:r>
              <a:rPr lang="tr-TR" dirty="0" err="1">
                <a:solidFill>
                  <a:srgbClr val="131313"/>
                </a:solidFill>
              </a:rPr>
              <a:t>are</a:t>
            </a:r>
            <a:r>
              <a:rPr lang="tr-TR" dirty="0">
                <a:solidFill>
                  <a:srgbClr val="131313"/>
                </a:solidFill>
              </a:rPr>
              <a:t> t</a:t>
            </a:r>
            <a:r>
              <a:rPr lang="en-US" b="0" i="0" u="none" strike="noStrike" baseline="0" dirty="0">
                <a:solidFill>
                  <a:srgbClr val="131313"/>
                </a:solidFill>
              </a:rPr>
              <a:t>he methyl derivatives of </a:t>
            </a:r>
            <a:r>
              <a:rPr lang="en-US" b="0" i="0" u="none" strike="noStrike" baseline="0" dirty="0" err="1">
                <a:solidFill>
                  <a:srgbClr val="131313"/>
                </a:solidFill>
              </a:rPr>
              <a:t>tocol</a:t>
            </a:r>
            <a:r>
              <a:rPr lang="tr-TR" b="0" i="0" u="none" strike="noStrike" baseline="0" dirty="0">
                <a:solidFill>
                  <a:srgbClr val="131313"/>
                </a:solidFill>
              </a:rPr>
              <a:t>.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(</a:t>
            </a:r>
            <a:r>
              <a:rPr lang="en-US" dirty="0" err="1"/>
              <a:t>Tocol</a:t>
            </a:r>
            <a:r>
              <a:rPr lang="en-US" dirty="0"/>
              <a:t> is the main compound, there is at least 1 methyl group in 5, 7 or 8)</a:t>
            </a:r>
            <a:endParaRPr lang="tr-TR" dirty="0"/>
          </a:p>
          <a:p>
            <a:endParaRPr lang="tr-TR" dirty="0"/>
          </a:p>
        </p:txBody>
      </p:sp>
      <p:pic>
        <p:nvPicPr>
          <p:cNvPr id="7170" name="Picture 2" descr="Image result for tocol ring">
            <a:extLst>
              <a:ext uri="{FF2B5EF4-FFF2-40B4-BE49-F238E27FC236}">
                <a16:creationId xmlns:a16="http://schemas.microsoft.com/office/drawing/2014/main" id="{F89D1D36-D0AE-4275-ADAB-B764DB9E0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9796" r="6054" b="7755"/>
          <a:stretch/>
        </p:blipFill>
        <p:spPr bwMode="auto">
          <a:xfrm>
            <a:off x="5999583" y="2017468"/>
            <a:ext cx="541069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816E45CB-7D5D-4F73-8DAD-DA7E430E205E}"/>
              </a:ext>
            </a:extLst>
          </p:cNvPr>
          <p:cNvSpPr/>
          <p:nvPr/>
        </p:nvSpPr>
        <p:spPr>
          <a:xfrm>
            <a:off x="9246637" y="4954555"/>
            <a:ext cx="2163639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E8ECB9E-6463-4C9A-A236-B2D9CC2EC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09" y="7725"/>
            <a:ext cx="3423369" cy="16743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5809135-5741-4D47-91E8-8D10FDD7A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532731"/>
            <a:ext cx="4387435" cy="25266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3438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98645" y="1088393"/>
            <a:ext cx="6779096" cy="501651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/>
              <a:t>Vitamin E</a:t>
            </a:r>
            <a:endParaRPr lang="tr-TR" sz="1200" i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45-D2A0-4A28-A831-E302C748BA68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19" y="2955555"/>
            <a:ext cx="5945968" cy="29303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FB585EC-39E6-4DB0-AC5B-2CB38CC417FB}"/>
              </a:ext>
            </a:extLst>
          </p:cNvPr>
          <p:cNvSpPr txBox="1"/>
          <p:nvPr/>
        </p:nvSpPr>
        <p:spPr>
          <a:xfrm>
            <a:off x="753447" y="2077438"/>
            <a:ext cx="10564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difference between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tocopherols and tocotrienols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due to the presence of three double bonds at positions 3′, 7′,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11′ in the side chain of the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tocotrienols</a:t>
            </a:r>
            <a:r>
              <a:rPr lang="tr-T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568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B5D524-7922-42F0-A144-1C12576B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</a:t>
            </a:r>
            <a:r>
              <a:rPr lang="en-US" dirty="0" err="1"/>
              <a:t>ocopheryl</a:t>
            </a:r>
            <a:r>
              <a:rPr lang="en-US" dirty="0"/>
              <a:t> acetate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AB4789-DDCE-4137-8104-69BFE6ED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82010" cy="402336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Synthetic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tocopheryl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acetate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used as a food supplement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bcause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forms are more stable.</a:t>
            </a:r>
          </a:p>
          <a:p>
            <a:r>
              <a:rPr lang="en-US" dirty="0"/>
              <a:t>The </a:t>
            </a:r>
            <a:r>
              <a:rPr lang="en-US" dirty="0" err="1"/>
              <a:t>tocopheryl</a:t>
            </a:r>
            <a:r>
              <a:rPr lang="en-US" dirty="0"/>
              <a:t> acetate used as a food additive is not an antioxidant because the acetate ester has replaced the phenolic H atom.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9E59E18-7EE6-4486-A590-DACD4604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29" y="3938330"/>
            <a:ext cx="4551733" cy="12774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A5AF0D1-12FE-45C8-AD7C-9191157D3F62}"/>
              </a:ext>
            </a:extLst>
          </p:cNvPr>
          <p:cNvSpPr/>
          <p:nvPr/>
        </p:nvSpPr>
        <p:spPr>
          <a:xfrm>
            <a:off x="3219061" y="3857414"/>
            <a:ext cx="1082351" cy="779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93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3AF89-74A8-4B49-9D90-F5EE0270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E52739-AB82-4185-A93F-2E917FD9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99" y="1787788"/>
            <a:ext cx="6873550" cy="446372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Chemistry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•The term Vitamin A</a:t>
            </a:r>
            <a:r>
              <a:rPr lang="tr-TR" dirty="0"/>
              <a:t> i</a:t>
            </a:r>
            <a:r>
              <a:rPr lang="en-US" dirty="0" err="1"/>
              <a:t>ncludes</a:t>
            </a:r>
            <a:r>
              <a:rPr lang="en-US" dirty="0"/>
              <a:t> RETINOL and similar compounds. These are some hydrocarbons and some carotenoids.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retinol</a:t>
            </a:r>
            <a:r>
              <a:rPr lang="en-US" dirty="0"/>
              <a:t> (Vitamin A alcohol), </a:t>
            </a:r>
            <a:r>
              <a:rPr lang="en-US" b="1" dirty="0"/>
              <a:t>retinal</a:t>
            </a:r>
            <a:r>
              <a:rPr lang="en-US" dirty="0"/>
              <a:t> (Vitamin A aldehyde) and </a:t>
            </a:r>
            <a:r>
              <a:rPr lang="en-US" b="1" dirty="0"/>
              <a:t>retinoic acid </a:t>
            </a:r>
            <a:r>
              <a:rPr lang="en-US" dirty="0"/>
              <a:t>(Vitamin A acid). </a:t>
            </a:r>
            <a:endParaRPr lang="tr-TR" dirty="0"/>
          </a:p>
          <a:p>
            <a:r>
              <a:rPr lang="en-US" dirty="0"/>
              <a:t>• They are composed of β−ionone ring and side chain containing two isoprene units with four conjugated double bonds. </a:t>
            </a:r>
            <a:endParaRPr lang="tr-TR" dirty="0"/>
          </a:p>
          <a:p>
            <a:r>
              <a:rPr lang="en-US" dirty="0"/>
              <a:t>• Due to the presence of 4 double bonds vitamin A can be oxidized by air or light slowly.</a:t>
            </a:r>
            <a:endParaRPr lang="tr-TR" dirty="0"/>
          </a:p>
          <a:p>
            <a:r>
              <a:rPr lang="en-US" dirty="0"/>
              <a:t>For a compound to exhibit Vit A or Provitamin A activity, it must have structural similarity to retinol:</a:t>
            </a:r>
          </a:p>
          <a:p>
            <a:r>
              <a:rPr lang="en-US" dirty="0"/>
              <a:t>        (a) At least 1 non-oxygenated β-ionone ring.</a:t>
            </a:r>
          </a:p>
          <a:p>
            <a:r>
              <a:rPr lang="en-US" dirty="0"/>
              <a:t>        (b) It must contain an isoprenoid side chain (ending with alcohol, aldehyde or carboxyl).</a:t>
            </a:r>
            <a:endParaRPr lang="tr-TR" dirty="0"/>
          </a:p>
        </p:txBody>
      </p:sp>
      <p:pic>
        <p:nvPicPr>
          <p:cNvPr id="4" name="Resim 3" descr="retinoidler">
            <a:extLst>
              <a:ext uri="{FF2B5EF4-FFF2-40B4-BE49-F238E27FC236}">
                <a16:creationId xmlns:a16="http://schemas.microsoft.com/office/drawing/2014/main" id="{064E20E8-7720-4F0F-9DB6-CD72E370D6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38" y="738898"/>
            <a:ext cx="4621763" cy="5380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4667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455C15-FA33-4B13-A852-D715C18A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BCE404-AA99-483A-9E7C-343A80F4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Absorption</a:t>
            </a:r>
            <a:r>
              <a:rPr lang="tr-TR" b="1" dirty="0">
                <a:solidFill>
                  <a:srgbClr val="FF0000"/>
                </a:solidFill>
              </a:rPr>
              <a:t>, transport </a:t>
            </a:r>
            <a:r>
              <a:rPr lang="tr-TR" b="1" dirty="0" err="1">
                <a:solidFill>
                  <a:srgbClr val="FF0000"/>
                </a:solidFill>
              </a:rPr>
              <a:t>and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storage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Dietary</a:t>
            </a:r>
            <a:r>
              <a:rPr lang="tr-TR" dirty="0"/>
              <a:t> </a:t>
            </a:r>
            <a:r>
              <a:rPr lang="tr-TR" dirty="0" err="1"/>
              <a:t>tocopherols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absorbed</a:t>
            </a:r>
            <a:r>
              <a:rPr lang="tr-TR" dirty="0"/>
              <a:t> in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intestine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presence of bile </a:t>
            </a:r>
            <a:r>
              <a:rPr lang="tr-TR" dirty="0" err="1"/>
              <a:t>salts</a:t>
            </a:r>
            <a:r>
              <a:rPr lang="tr-TR" dirty="0"/>
              <a:t>. </a:t>
            </a:r>
          </a:p>
          <a:p>
            <a:r>
              <a:rPr lang="tr-TR" dirty="0"/>
              <a:t>• </a:t>
            </a:r>
            <a:r>
              <a:rPr lang="tr-TR" dirty="0" err="1"/>
              <a:t>Liver</a:t>
            </a:r>
            <a:r>
              <a:rPr lang="tr-TR" dirty="0"/>
              <a:t>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half</a:t>
            </a:r>
            <a:r>
              <a:rPr lang="tr-TR" dirty="0"/>
              <a:t> of </a:t>
            </a:r>
            <a:r>
              <a:rPr lang="tr-TR" dirty="0" err="1"/>
              <a:t>tocopherol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is </a:t>
            </a:r>
            <a:r>
              <a:rPr lang="tr-TR" dirty="0" err="1"/>
              <a:t>stored</a:t>
            </a:r>
            <a:r>
              <a:rPr lang="tr-TR" dirty="0"/>
              <a:t>. </a:t>
            </a:r>
          </a:p>
          <a:p>
            <a:r>
              <a:rPr lang="tr-TR" dirty="0"/>
              <a:t>• </a:t>
            </a:r>
            <a:r>
              <a:rPr lang="tr-TR" dirty="0" err="1"/>
              <a:t>Skeletal</a:t>
            </a:r>
            <a:r>
              <a:rPr lang="tr-TR" dirty="0"/>
              <a:t> </a:t>
            </a:r>
            <a:r>
              <a:rPr lang="tr-TR" dirty="0" err="1"/>
              <a:t>muscle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adipose</a:t>
            </a:r>
            <a:r>
              <a:rPr lang="tr-TR" dirty="0"/>
              <a:t>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stores</a:t>
            </a:r>
            <a:r>
              <a:rPr lang="tr-TR" dirty="0"/>
              <a:t> vitamin E. </a:t>
            </a:r>
          </a:p>
          <a:p>
            <a:r>
              <a:rPr lang="tr-TR" dirty="0"/>
              <a:t>•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liver</a:t>
            </a:r>
            <a:r>
              <a:rPr lang="tr-TR" dirty="0"/>
              <a:t> </a:t>
            </a:r>
            <a:r>
              <a:rPr lang="tr-TR" dirty="0" err="1"/>
              <a:t>tocopherols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transported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tissues</a:t>
            </a:r>
            <a:r>
              <a:rPr lang="tr-TR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Bioavailability</a:t>
            </a:r>
            <a:r>
              <a:rPr lang="en-US" dirty="0"/>
              <a:t>: Absorption is very good in individuals who consume normal fat and do not have digestive problems. The bioavailability of α-</a:t>
            </a:r>
            <a:r>
              <a:rPr lang="en-US" dirty="0" err="1"/>
              <a:t>tocopheryl</a:t>
            </a:r>
            <a:r>
              <a:rPr lang="en-US" dirty="0"/>
              <a:t> acetate is approximately the same as that of α-tocopherol.</a:t>
            </a:r>
          </a:p>
          <a:p>
            <a:r>
              <a:rPr lang="en-US" dirty="0"/>
              <a:t>Although its metabolic function in the body is not known exactly, its main function is non-specific chain-breaking antioxidant.</a:t>
            </a:r>
          </a:p>
          <a:p>
            <a:r>
              <a:rPr lang="en-US" dirty="0"/>
              <a:t>Daily requirement: 15 mg / day</a:t>
            </a:r>
          </a:p>
          <a:p>
            <a:endParaRPr lang="tr-TR" dirty="0"/>
          </a:p>
        </p:txBody>
      </p:sp>
      <p:pic>
        <p:nvPicPr>
          <p:cNvPr id="8194" name="Picture 2" descr="Image result for vitamin e">
            <a:extLst>
              <a:ext uri="{FF2B5EF4-FFF2-40B4-BE49-F238E27FC236}">
                <a16:creationId xmlns:a16="http://schemas.microsoft.com/office/drawing/2014/main" id="{80F4E8A2-F6D2-40A4-AF20-592AE598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444" y="1026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84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45-D2A0-4A28-A831-E302C748BA68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978D420-5AFA-41B4-8759-5B5366B53551}"/>
              </a:ext>
            </a:extLst>
          </p:cNvPr>
          <p:cNvSpPr txBox="1"/>
          <p:nvPr/>
        </p:nvSpPr>
        <p:spPr>
          <a:xfrm>
            <a:off x="499377" y="1884976"/>
            <a:ext cx="60507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Stable in the absence of oxygen and oxidized lipids. Anaerobic applications in food processing are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somehow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effective. If there is oxygen and free radicals, the degradation is accelerated.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Bleaching in flour causes loss.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Degradation products show little (or no) vitamin activity.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Losses occur in processing vegetable oil into margarine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shortening. 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Losses are also encountered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intensive lipid autoxidation, particularly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dehydrated or deep fried foods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E4BDFF01-E314-4674-AB19-1FA85A91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/>
              <a:t>VITAMIN E: </a:t>
            </a:r>
            <a:r>
              <a:rPr lang="tr-TR" dirty="0" err="1"/>
              <a:t>Stability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C2562C3-1A14-421D-A36A-D62A88010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668" y="1011981"/>
            <a:ext cx="453918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1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4977E-0AFB-4C79-B2C2-1CA8E1EC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Functions</a:t>
            </a:r>
            <a:r>
              <a:rPr lang="tr-TR" dirty="0"/>
              <a:t> of Vitamin 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90582F-EC88-4DA0-B8D0-083D8A8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847564"/>
          </a:xfrm>
        </p:spPr>
        <p:txBody>
          <a:bodyPr/>
          <a:lstStyle/>
          <a:p>
            <a:r>
              <a:rPr lang="el-GR" dirty="0"/>
              <a:t>1. α-</a:t>
            </a:r>
            <a:r>
              <a:rPr lang="tr-TR" dirty="0" err="1"/>
              <a:t>tocopherol</a:t>
            </a:r>
            <a:r>
              <a:rPr lang="tr-TR" dirty="0"/>
              <a:t> in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membrane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as </a:t>
            </a:r>
            <a:r>
              <a:rPr lang="tr-TR" b="1" dirty="0" err="1">
                <a:solidFill>
                  <a:srgbClr val="0070C0"/>
                </a:solidFill>
              </a:rPr>
              <a:t>antioxidant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present</a:t>
            </a:r>
            <a:r>
              <a:rPr lang="tr-TR" dirty="0"/>
              <a:t> in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 in </a:t>
            </a:r>
            <a:r>
              <a:rPr lang="tr-TR" dirty="0" err="1"/>
              <a:t>tissues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exposed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O</a:t>
            </a:r>
            <a:r>
              <a:rPr lang="tr-TR" sz="1400" dirty="0"/>
              <a:t>2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erythrocytes</a:t>
            </a:r>
            <a:r>
              <a:rPr lang="tr-TR" dirty="0"/>
              <a:t>, </a:t>
            </a:r>
            <a:r>
              <a:rPr lang="tr-TR" dirty="0" err="1"/>
              <a:t>lungs</a:t>
            </a:r>
            <a:r>
              <a:rPr lang="tr-TR" dirty="0"/>
              <a:t>, retina </a:t>
            </a:r>
            <a:r>
              <a:rPr lang="tr-TR" dirty="0" err="1"/>
              <a:t>etc</a:t>
            </a:r>
            <a:r>
              <a:rPr lang="tr-TR" dirty="0"/>
              <a:t>. </a:t>
            </a:r>
          </a:p>
          <a:p>
            <a:r>
              <a:rPr lang="tr-TR" dirty="0"/>
              <a:t>2. Vitamin E is </a:t>
            </a:r>
            <a:r>
              <a:rPr lang="tr-TR" dirty="0" err="1"/>
              <a:t>involved</a:t>
            </a:r>
            <a:r>
              <a:rPr lang="tr-TR" dirty="0"/>
              <a:t> in </a:t>
            </a:r>
            <a:r>
              <a:rPr lang="tr-TR" dirty="0" err="1"/>
              <a:t>maintenance</a:t>
            </a:r>
            <a:r>
              <a:rPr lang="tr-TR" dirty="0"/>
              <a:t> of </a:t>
            </a:r>
            <a:r>
              <a:rPr lang="tr-TR" b="1" dirty="0" err="1">
                <a:solidFill>
                  <a:srgbClr val="0070C0"/>
                </a:solidFill>
              </a:rPr>
              <a:t>muscle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tone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</a:p>
          <a:p>
            <a:r>
              <a:rPr lang="tr-TR" dirty="0"/>
              <a:t>3. Vitamin E </a:t>
            </a:r>
            <a:r>
              <a:rPr lang="tr-TR" dirty="0" err="1"/>
              <a:t>increases</a:t>
            </a:r>
            <a:r>
              <a:rPr lang="tr-TR" dirty="0"/>
              <a:t> </a:t>
            </a:r>
            <a:r>
              <a:rPr lang="tr-TR" b="1" dirty="0" err="1">
                <a:solidFill>
                  <a:srgbClr val="0070C0"/>
                </a:solidFill>
              </a:rPr>
              <a:t>synthesis</a:t>
            </a:r>
            <a:r>
              <a:rPr lang="tr-TR" b="1" dirty="0">
                <a:solidFill>
                  <a:srgbClr val="0070C0"/>
                </a:solidFill>
              </a:rPr>
              <a:t> of </a:t>
            </a:r>
            <a:r>
              <a:rPr lang="tr-TR" b="1" dirty="0" err="1">
                <a:solidFill>
                  <a:srgbClr val="0070C0"/>
                </a:solidFill>
              </a:rPr>
              <a:t>hemeproteins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</a:p>
          <a:p>
            <a:r>
              <a:rPr lang="tr-TR" dirty="0"/>
              <a:t>4. Vitamin E </a:t>
            </a:r>
            <a:r>
              <a:rPr lang="tr-TR" dirty="0" err="1"/>
              <a:t>prevents</a:t>
            </a:r>
            <a:r>
              <a:rPr lang="tr-TR" dirty="0"/>
              <a:t> </a:t>
            </a:r>
            <a:r>
              <a:rPr lang="tr-TR" dirty="0" err="1"/>
              <a:t>dietary</a:t>
            </a:r>
            <a:r>
              <a:rPr lang="tr-TR" dirty="0"/>
              <a:t> vitamin A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carotenes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oxidative</a:t>
            </a:r>
            <a:r>
              <a:rPr lang="tr-TR" dirty="0"/>
              <a:t> </a:t>
            </a:r>
            <a:r>
              <a:rPr lang="tr-TR" dirty="0" err="1"/>
              <a:t>damage</a:t>
            </a:r>
            <a:r>
              <a:rPr lang="tr-TR" dirty="0"/>
              <a:t>. </a:t>
            </a:r>
          </a:p>
        </p:txBody>
      </p:sp>
      <p:pic>
        <p:nvPicPr>
          <p:cNvPr id="9218" name="Picture 2" descr="Image result for vitamin e">
            <a:extLst>
              <a:ext uri="{FF2B5EF4-FFF2-40B4-BE49-F238E27FC236}">
                <a16:creationId xmlns:a16="http://schemas.microsoft.com/office/drawing/2014/main" id="{C102AB1C-94BD-4D6E-9B5A-9908A76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08" y="373010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4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ED4DDA-ADEA-4D64-A15E-FF0829FE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E3DC8D-649A-41A5-B580-F68935B5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Sources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• Cereal germ oils like wheat germ oil, corn germ oil and </a:t>
            </a:r>
            <a:r>
              <a:rPr lang="en-US" b="1" dirty="0"/>
              <a:t>vegetable oils </a:t>
            </a:r>
            <a:r>
              <a:rPr lang="en-US" dirty="0"/>
              <a:t>like coconut oil, sun flower oil, peanut oil, </a:t>
            </a:r>
            <a:r>
              <a:rPr lang="en-US" dirty="0" err="1"/>
              <a:t>ricebran</a:t>
            </a:r>
            <a:r>
              <a:rPr lang="en-US" dirty="0"/>
              <a:t> oil, palm oil, mustard oil, cotton seed oil and soybean oil are rich sources of vitamin E. </a:t>
            </a:r>
            <a:r>
              <a:rPr lang="tr-TR" b="1" dirty="0"/>
              <a:t>Nuts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rich</a:t>
            </a:r>
            <a:r>
              <a:rPr lang="tr-TR" dirty="0"/>
              <a:t> in vitamin E.</a:t>
            </a:r>
          </a:p>
          <a:p>
            <a:r>
              <a:rPr lang="en-US" dirty="0"/>
              <a:t>• Vegetables, fruits and meat are relatively poor sources of vitamin E.</a:t>
            </a:r>
            <a:endParaRPr lang="tr-TR" dirty="0"/>
          </a:p>
        </p:txBody>
      </p:sp>
      <p:pic>
        <p:nvPicPr>
          <p:cNvPr id="12290" name="Picture 2" descr="Image result for vitamin e foods">
            <a:extLst>
              <a:ext uri="{FF2B5EF4-FFF2-40B4-BE49-F238E27FC236}">
                <a16:creationId xmlns:a16="http://schemas.microsoft.com/office/drawing/2014/main" id="{D0936DD8-0C5C-49C2-A045-0A41F529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13" y="3788230"/>
            <a:ext cx="4976132" cy="24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42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3322" y="1961004"/>
            <a:ext cx="6607821" cy="1360694"/>
          </a:xfrm>
          <a:ln w="635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Danish biochemist </a:t>
            </a:r>
            <a:r>
              <a:rPr lang="en-US" b="1" dirty="0"/>
              <a:t>Carl</a:t>
            </a:r>
            <a:r>
              <a:rPr lang="en-US" dirty="0"/>
              <a:t> </a:t>
            </a:r>
            <a:r>
              <a:rPr lang="en-US" b="1" dirty="0"/>
              <a:t>Peter</a:t>
            </a:r>
            <a:r>
              <a:rPr lang="en-US" dirty="0"/>
              <a:t> </a:t>
            </a:r>
            <a:r>
              <a:rPr lang="en-US" b="1" dirty="0"/>
              <a:t>Henrik Dam</a:t>
            </a:r>
            <a:r>
              <a:rPr lang="en-US" dirty="0"/>
              <a:t> was awarded the 1943 Nobel Prize in medicine or physiology for his discovery of </a:t>
            </a:r>
            <a:r>
              <a:rPr lang="en-US" b="1" dirty="0"/>
              <a:t>vitamin K</a:t>
            </a:r>
            <a:r>
              <a:rPr lang="en-US" dirty="0"/>
              <a:t>, </a:t>
            </a:r>
            <a:r>
              <a:rPr lang="en-US" i="1" dirty="0">
                <a:solidFill>
                  <a:srgbClr val="0070C0"/>
                </a:solidFill>
              </a:rPr>
              <a:t>the blood coagulating factor. </a:t>
            </a:r>
            <a:endParaRPr lang="tr-TR" i="1" dirty="0">
              <a:solidFill>
                <a:srgbClr val="0070C0"/>
              </a:solidFill>
            </a:endParaRPr>
          </a:p>
          <a:p>
            <a:r>
              <a:rPr lang="tr-TR" dirty="0"/>
              <a:t>(K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koagulation</a:t>
            </a:r>
            <a:r>
              <a:rPr lang="tr-TR" dirty="0"/>
              <a:t>, </a:t>
            </a:r>
            <a:r>
              <a:rPr lang="tr-TR" dirty="0" err="1"/>
              <a:t>Danish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"</a:t>
            </a:r>
            <a:r>
              <a:rPr lang="tr-TR" b="1" dirty="0" err="1"/>
              <a:t>coagulation</a:t>
            </a:r>
            <a:r>
              <a:rPr lang="tr-TR" dirty="0"/>
              <a:t>")</a:t>
            </a:r>
            <a:endParaRPr lang="tr-TR" i="1" dirty="0">
              <a:solidFill>
                <a:srgbClr val="0070C0"/>
              </a:solidFill>
            </a:endParaRPr>
          </a:p>
          <a:p>
            <a:endParaRPr lang="tr-TR" sz="1400" dirty="0"/>
          </a:p>
          <a:p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138864" y="6376244"/>
            <a:ext cx="2133600" cy="365125"/>
          </a:xfrm>
        </p:spPr>
        <p:txBody>
          <a:bodyPr/>
          <a:lstStyle/>
          <a:p>
            <a:fld id="{05879D45-D2A0-4A28-A831-E302C748BA68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189" y="2108934"/>
            <a:ext cx="2253071" cy="31829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FD9FEC96-6024-4E4D-B38D-40A558C0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/>
              <a:t>VITAMIN 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031982" y="53723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Carl Henrik Dam (1895-1976)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(1934 Nobel)</a:t>
            </a:r>
            <a:endParaRPr lang="tr-TR" sz="1600" dirty="0"/>
          </a:p>
        </p:txBody>
      </p:sp>
      <p:sp>
        <p:nvSpPr>
          <p:cNvPr id="8" name="AutoShape 2" descr="Image result for vitamin 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Image result for vitamin 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3603200"/>
            <a:ext cx="7232247" cy="14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71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3B1C7B-CDB5-4330-898F-392F127B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22059C-A6AE-4C85-B843-F10740AF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1050"/>
          </a:xfrm>
        </p:spPr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body </a:t>
            </a:r>
            <a:r>
              <a:rPr lang="tr-TR" dirty="0" err="1"/>
              <a:t>requires</a:t>
            </a:r>
            <a:r>
              <a:rPr lang="tr-TR" dirty="0"/>
              <a:t> </a:t>
            </a:r>
            <a:r>
              <a:rPr lang="tr-TR" b="1" dirty="0"/>
              <a:t>vitamin</a:t>
            </a:r>
            <a:r>
              <a:rPr lang="tr-TR" dirty="0"/>
              <a:t> K </a:t>
            </a:r>
            <a:r>
              <a:rPr lang="tr-TR" dirty="0" err="1"/>
              <a:t>for</a:t>
            </a:r>
            <a:r>
              <a:rPr lang="tr-TR" dirty="0"/>
              <a:t> post-</a:t>
            </a:r>
            <a:r>
              <a:rPr lang="tr-TR" dirty="0" err="1"/>
              <a:t>synthesis</a:t>
            </a:r>
            <a:r>
              <a:rPr lang="tr-TR" dirty="0"/>
              <a:t> </a:t>
            </a:r>
            <a:r>
              <a:rPr lang="tr-TR" dirty="0" err="1"/>
              <a:t>modification</a:t>
            </a:r>
            <a:r>
              <a:rPr lang="tr-TR" dirty="0"/>
              <a:t> of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required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 </a:t>
            </a:r>
            <a:r>
              <a:rPr lang="tr-TR" b="1" dirty="0" err="1"/>
              <a:t>coagulation</a:t>
            </a:r>
            <a:r>
              <a:rPr lang="tr-TR" dirty="0"/>
              <a:t> 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controlling</a:t>
            </a:r>
            <a:r>
              <a:rPr lang="tr-TR" dirty="0"/>
              <a:t> </a:t>
            </a:r>
            <a:r>
              <a:rPr lang="tr-TR" dirty="0" err="1"/>
              <a:t>binding</a:t>
            </a:r>
            <a:r>
              <a:rPr lang="tr-TR" dirty="0"/>
              <a:t> of </a:t>
            </a:r>
            <a:r>
              <a:rPr lang="tr-TR" dirty="0" err="1"/>
              <a:t>calcium</a:t>
            </a:r>
            <a:r>
              <a:rPr lang="tr-TR" dirty="0"/>
              <a:t> in </a:t>
            </a:r>
            <a:r>
              <a:rPr lang="tr-TR" dirty="0" err="1"/>
              <a:t>bones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tissues</a:t>
            </a:r>
            <a:r>
              <a:rPr lang="tr-TR" dirty="0"/>
              <a:t>.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err="1">
                <a:solidFill>
                  <a:srgbClr val="FF0000"/>
                </a:solidFill>
              </a:rPr>
              <a:t>Chemistry</a:t>
            </a:r>
            <a:r>
              <a:rPr lang="tr-TR" dirty="0"/>
              <a:t> </a:t>
            </a:r>
          </a:p>
          <a:p>
            <a:r>
              <a:rPr lang="tr-TR" dirty="0"/>
              <a:t>• </a:t>
            </a:r>
            <a:r>
              <a:rPr lang="tr-TR" dirty="0" err="1"/>
              <a:t>Chemically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quinones</a:t>
            </a:r>
            <a:r>
              <a:rPr lang="tr-TR" dirty="0"/>
              <a:t> </a:t>
            </a:r>
          </a:p>
          <a:p>
            <a:r>
              <a:rPr lang="tr-TR" dirty="0"/>
              <a:t>• Vitamin K1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as </a:t>
            </a:r>
            <a:r>
              <a:rPr lang="tr-TR" dirty="0" err="1">
                <a:solidFill>
                  <a:srgbClr val="FF0000"/>
                </a:solidFill>
              </a:rPr>
              <a:t>phylloquinone</a:t>
            </a:r>
            <a:r>
              <a:rPr lang="tr-TR" dirty="0"/>
              <a:t>,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major</a:t>
            </a:r>
            <a:r>
              <a:rPr lang="tr-TR" dirty="0"/>
              <a:t> form of vitamin </a:t>
            </a:r>
            <a:r>
              <a:rPr lang="tr-TR" dirty="0" err="1"/>
              <a:t>found</a:t>
            </a:r>
            <a:r>
              <a:rPr lang="tr-TR" dirty="0"/>
              <a:t> in </a:t>
            </a:r>
            <a:r>
              <a:rPr lang="tr-TR" u="sng" dirty="0" err="1"/>
              <a:t>plants</a:t>
            </a:r>
            <a:r>
              <a:rPr lang="tr-TR" dirty="0"/>
              <a:t> </a:t>
            </a:r>
            <a:r>
              <a:rPr lang="tr-TR" dirty="0" err="1"/>
              <a:t>particularly</a:t>
            </a:r>
            <a:r>
              <a:rPr lang="tr-TR" dirty="0"/>
              <a:t> in </a:t>
            </a:r>
            <a:r>
              <a:rPr lang="tr-TR" dirty="0" err="1"/>
              <a:t>green</a:t>
            </a:r>
            <a:r>
              <a:rPr lang="tr-TR" dirty="0"/>
              <a:t> </a:t>
            </a:r>
            <a:r>
              <a:rPr lang="tr-TR" dirty="0" err="1"/>
              <a:t>leafy</a:t>
            </a:r>
            <a:r>
              <a:rPr lang="tr-TR" dirty="0"/>
              <a:t> </a:t>
            </a:r>
            <a:r>
              <a:rPr lang="tr-TR" dirty="0" err="1"/>
              <a:t>vegetables</a:t>
            </a:r>
            <a:r>
              <a:rPr lang="tr-TR" dirty="0"/>
              <a:t>. (</a:t>
            </a:r>
            <a:r>
              <a:rPr lang="tr-TR" dirty="0" err="1"/>
              <a:t>vegetable</a:t>
            </a:r>
            <a:r>
              <a:rPr lang="tr-TR" dirty="0"/>
              <a:t> </a:t>
            </a:r>
            <a:r>
              <a:rPr lang="tr-TR" dirty="0" err="1"/>
              <a:t>origin</a:t>
            </a:r>
            <a:r>
              <a:rPr lang="tr-TR" dirty="0"/>
              <a:t>)</a:t>
            </a:r>
          </a:p>
          <a:p>
            <a:r>
              <a:rPr lang="tr-TR" dirty="0"/>
              <a:t>• Vitamin K2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</a:t>
            </a:r>
            <a:r>
              <a:rPr lang="tr-TR" dirty="0" err="1">
                <a:solidFill>
                  <a:srgbClr val="FF0000"/>
                </a:solidFill>
              </a:rPr>
              <a:t>menaquinone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vitamin K </a:t>
            </a:r>
            <a:r>
              <a:rPr lang="tr-TR" dirty="0" err="1"/>
              <a:t>present</a:t>
            </a:r>
            <a:r>
              <a:rPr lang="tr-TR" dirty="0"/>
              <a:t> in </a:t>
            </a:r>
            <a:r>
              <a:rPr lang="tr-TR" u="sng" dirty="0" err="1"/>
              <a:t>animals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synthesized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intestinal</a:t>
            </a:r>
            <a:r>
              <a:rPr lang="tr-TR" dirty="0"/>
              <a:t> flora. (</a:t>
            </a:r>
            <a:r>
              <a:rPr lang="tr-TR" dirty="0" err="1"/>
              <a:t>microbial</a:t>
            </a:r>
            <a:r>
              <a:rPr lang="tr-TR" dirty="0"/>
              <a:t> </a:t>
            </a:r>
            <a:r>
              <a:rPr lang="tr-TR" dirty="0" err="1"/>
              <a:t>origin</a:t>
            </a:r>
            <a:r>
              <a:rPr lang="tr-TR" dirty="0"/>
              <a:t>)</a:t>
            </a:r>
          </a:p>
          <a:p>
            <a:r>
              <a:rPr lang="tr-TR" dirty="0"/>
              <a:t>•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derivatives</a:t>
            </a:r>
            <a:r>
              <a:rPr lang="tr-TR" dirty="0"/>
              <a:t> of </a:t>
            </a:r>
            <a:r>
              <a:rPr lang="tr-TR" i="1" dirty="0" err="1"/>
              <a:t>naphthoquinone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differ</a:t>
            </a:r>
            <a:r>
              <a:rPr lang="tr-TR" dirty="0"/>
              <a:t> in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chain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1026" name="Picture 2" descr="Image result for naphthoquinone group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42" y="4543953"/>
            <a:ext cx="144192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9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9FEC96-6024-4E4D-B38D-40A558C0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62A3ED-5DFF-4BAB-AD2C-F586B99B4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87502" cy="40233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Absorption and Transport 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en-US" dirty="0"/>
              <a:t>• Vitamin K of dietary origin is absorbed in small intestine in presence of bile salts. </a:t>
            </a:r>
            <a:endParaRPr lang="tr-TR" dirty="0"/>
          </a:p>
          <a:p>
            <a:r>
              <a:rPr lang="en-US" dirty="0"/>
              <a:t>• It reaches liver after entering circulation through the lymph. </a:t>
            </a:r>
            <a:endParaRPr lang="tr-TR" dirty="0"/>
          </a:p>
          <a:p>
            <a:r>
              <a:rPr lang="en-US" dirty="0"/>
              <a:t>• Liver distributes vitamin K to other tissues. </a:t>
            </a:r>
            <a:endParaRPr lang="tr-TR" dirty="0"/>
          </a:p>
          <a:p>
            <a:r>
              <a:rPr lang="en-US" dirty="0"/>
              <a:t>• It rarely accumulates in liver and tissues. </a:t>
            </a:r>
            <a:endParaRPr lang="tr-TR" dirty="0"/>
          </a:p>
          <a:p>
            <a:r>
              <a:rPr lang="en-US" b="1" dirty="0">
                <a:solidFill>
                  <a:srgbClr val="FF0000"/>
                </a:solidFill>
              </a:rPr>
              <a:t>Sources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Plant Sources </a:t>
            </a:r>
            <a:endParaRPr lang="tr-TR" b="1" i="1" dirty="0">
              <a:solidFill>
                <a:schemeClr val="tx1"/>
              </a:solidFill>
            </a:endParaRPr>
          </a:p>
          <a:p>
            <a:r>
              <a:rPr lang="en-US" dirty="0"/>
              <a:t>• Cauliflower, </a:t>
            </a:r>
            <a:r>
              <a:rPr lang="tr-TR" dirty="0" err="1"/>
              <a:t>leafy</a:t>
            </a:r>
            <a:r>
              <a:rPr lang="tr-TR" dirty="0"/>
              <a:t> </a:t>
            </a:r>
            <a:r>
              <a:rPr lang="tr-TR" dirty="0" err="1"/>
              <a:t>vegetables</a:t>
            </a:r>
            <a:r>
              <a:rPr lang="tr-TR" dirty="0"/>
              <a:t> (</a:t>
            </a:r>
            <a:r>
              <a:rPr lang="en-US" dirty="0"/>
              <a:t>Cabbage, spinach,</a:t>
            </a:r>
            <a:r>
              <a:rPr lang="tr-TR" dirty="0"/>
              <a:t> </a:t>
            </a:r>
            <a:r>
              <a:rPr lang="tr-TR" dirty="0" err="1"/>
              <a:t>lettuce</a:t>
            </a:r>
            <a:r>
              <a:rPr lang="tr-TR" dirty="0"/>
              <a:t>)</a:t>
            </a:r>
            <a:r>
              <a:rPr lang="en-US" dirty="0"/>
              <a:t>, peas and soybean are rich sources. </a:t>
            </a:r>
            <a:r>
              <a:rPr lang="tr-TR" dirty="0"/>
              <a:t>T</a:t>
            </a:r>
            <a:r>
              <a:rPr lang="en-US" dirty="0"/>
              <a:t>o a lesser extent in tomatoes and vegetable oils. </a:t>
            </a:r>
            <a:endParaRPr lang="tr-TR" dirty="0"/>
          </a:p>
          <a:p>
            <a:r>
              <a:rPr lang="en-US" b="1" i="1" dirty="0"/>
              <a:t>Animal sources </a:t>
            </a:r>
            <a:endParaRPr lang="tr-TR" b="1" i="1" dirty="0"/>
          </a:p>
          <a:p>
            <a:r>
              <a:rPr lang="en-US" dirty="0"/>
              <a:t>• Dairy products like cheese, butter and farm products like eggs and liver are good sources.</a:t>
            </a:r>
            <a:endParaRPr lang="tr-TR" dirty="0"/>
          </a:p>
        </p:txBody>
      </p:sp>
      <p:sp>
        <p:nvSpPr>
          <p:cNvPr id="4" name="AutoShape 2" descr="Image result for vitamin K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6" name="Picture 4" descr="Image result for vitamin K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08" y="197472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9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7CC548-4791-45CD-8979-6A177A30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Functions</a:t>
            </a:r>
            <a:r>
              <a:rPr lang="tr-TR" dirty="0"/>
              <a:t> of Vitamin 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5374A6-3DAC-43AD-BC94-30813C6A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822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Vitamin K is required for the synthesis of </a:t>
            </a:r>
            <a:r>
              <a:rPr lang="en-US" b="1" dirty="0">
                <a:solidFill>
                  <a:srgbClr val="C00000"/>
                </a:solidFill>
              </a:rPr>
              <a:t>blood clotting </a:t>
            </a:r>
            <a:r>
              <a:rPr lang="en-US" dirty="0"/>
              <a:t>factors.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is required for the </a:t>
            </a:r>
            <a:r>
              <a:rPr lang="en-US" b="1" dirty="0">
                <a:solidFill>
                  <a:srgbClr val="C00000"/>
                </a:solidFill>
              </a:rPr>
              <a:t>carboxylation</a:t>
            </a:r>
            <a:r>
              <a:rPr lang="en-US" dirty="0"/>
              <a:t> of the γ-carbon atom of glutamic residues of these factors. The γ-carboxylation generates calcium binding sites which is essential for </a:t>
            </a:r>
            <a:r>
              <a:rPr lang="en-US" b="1" dirty="0">
                <a:solidFill>
                  <a:srgbClr val="C00000"/>
                </a:solidFill>
              </a:rPr>
              <a:t>blood clotting </a:t>
            </a:r>
            <a:r>
              <a:rPr lang="en-US" dirty="0"/>
              <a:t>process.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acts as a coenzyme in the </a:t>
            </a:r>
            <a:r>
              <a:rPr lang="en-US" b="1" dirty="0">
                <a:solidFill>
                  <a:srgbClr val="C00000"/>
                </a:solidFill>
              </a:rPr>
              <a:t>synthesis of many proteins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en-US" dirty="0"/>
              <a:t>plays a role in </a:t>
            </a:r>
            <a:r>
              <a:rPr lang="en-US" b="1" dirty="0">
                <a:solidFill>
                  <a:srgbClr val="C00000"/>
                </a:solidFill>
              </a:rPr>
              <a:t>bone metabolism</a:t>
            </a:r>
            <a:r>
              <a:rPr lang="en-US" dirty="0"/>
              <a:t>.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4" name="AutoShape 2" descr="Image result for pop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ISEhUSERAVFhUXFhUbFxgVFRcYHRgYGB4WFxsYGhUYHSgiHR8nHhgYITEhJSkrLy4uFx8zODMsNygtLisBCgoKDg0OGxAQGzYmICYvKy0rLS0tLS0tLS0tLS0vLS0tMDAvLS8tLS0tLS0tLS0tLS0tLS0tLS0tLTUtLS0tLf/AABEIAOwA1gMBIgACEQEDEQH/xAAcAAEAAgMBAQEAAAAAAAAAAAAABQYBBAcDAgj/xABKEAACAQMCBAMEBgYGCAUFAAABAgMABBESIQUGMUETUWEiMnGBBxQjQpGhM1JicrHBFYKSorLwFiQ0Q1OT0dIlVaOz8VRjc3SU/8QAGgEBAAMBAQEAAAAAAAAAAAAAAAIDBAUBBv/EADERAAICAQMBBgQGAgMAAAAAAAABAhEDBBIhMQUTQVFhkRQycYEiobHB4fBS0ULS8f/aAAwDAQACEQMRAD8A6XWKUr54vFKUoBWaxSgM0rFKAzSsUoDNYpSgFKUoBSlKAUrOKh+Jcy2sDmN5CZBglI45JWUHOCyxqdPTvXqi3wgS9KjOF8ftbglYZ1Ljqhyjj4xuAw/CpQijTXDBileaToxwrqT5BgT+Ar0rwClKUApSlAKzWKzQGKUpQClZrFAKUpQClKUApSlAKzWKzQClQnF+NtHMttBEJJmTxCHfQiRhtOpmAY5JyAAD0PTFafEONmPInvbeDpsNOof1pGIPQ/cFasWjy5FuS4Kp54QdN8lnpXObrnGwX9JxWaT0QsP/AGUX+NRbc88NAOlr+TffE9x37+1MAB6VeuzpeMkV/E+UX7Fsu1N1dzxyu3h2/hhIQxUOzoH8WTTgsN9IHQaWO56aHK97Hb8PWWQnUCfG6s5nLaSmOpbVhQPh2qsy802LMJFsr8ucDX40gJUZwpYTEkZPStC+4vYtl4La7iuC8TgyMzpI8bBkWQGU6gSMZxkda1LTqMa3Ishqkv8Ai/yLteWd1cqGnsbNh1WKZmZx6GUIQpx5A/GtMWdqufrHCJV6ZwpuUPw0MSR06qKsfBeMxXSao29oe/GfeRu6svX59DUjVG5rg3qKlyufYqCjhJwHtEgIwA0lq9vg52xKUXBz0OrNTKXclkVLyPLaMQC0jangJwFbWd3jJ2JbJXIOSM4lXUEEEAg9QRkEeoqPt+FIsUluRmFgwVTvpV85jGfujt5AgdqjKpKmJY7LLSoPky6aSziDkl49UTk9dcLGMk+p05+dTlc+S2toyilKVEClKUBilKE4GScAdc0BmsVQuIfSKWcpY23jKpwZZH8ND6oN2YZzvt0rVl53v0XU0FofQNN8lGxyf84rXHRZpK1Eplnxxe1vk6FdXSRIZJXVEHVnYKB8SaqV1z2G/wBlty4/4kpMSn1VcF2+YUetVriV5LeOst0gXT+jhDakj82J+8588bDAHclXQ03Zirdl9jFn19Pbj9yTPNXEM51W2M+74MnT97xf5V6WvPs8Z/1u0DJ/xLZiSB5mF9/wNRFK1y7PwSVbaM0ddlT5dnT+HX0c8aTQuHjcZVh3H8j2welbFc35FvvAvWtRtHcRtIqjossfvEDtqXr6p61fprwAqFIOXKn0IRnP+H864GowPFkcDsYsiyQUka0/MNnG5je7gV1IDK0qAgnoCCfUVuQX0T40SxtnYaXVsnyGD6H8K5JyZakvJNqDLMiu4I38R3kYg9tt/wARW/zNw+JYJJkijWWMakdUAYMu4AZcHfp869ljip7LLUnVll+keyVbZ71ARNCoAZWZcxMyh0bBGoYJO/Q7iqFFy9aglvBBLEn2t+u+wOwrp/OaFuG3ecZ+rSk/EIWP8KqXDuXbySFJFijVCiFWlmCgggEH2A56eYFexyNY6uufM5mvxZZNd196IqKyiX3YkHwRR/AV7gAdKln5eZceLfWUeR3kLfhnTkeu1ags7Xvx2xB9FB/Px6huvx/V/sc/4HUS6r8yF5guGjt5HQ4YAYPluPOoLmbicqTRhHKjww3s+ZJzkd+g61bruxsZVaJuO2mGBB+yx+DGbFR3GOV7OZlP9PWQ0qFzsCQNxkeKa0YZwjW718H/AKNWm0coNb0vH9iE4xOzWKXHSb2SHX2WGTuAw3A7VBWfHeJTEQxXNy5OwRZHJPmNjnpV4uuDQpFbwrfWlzH9Yt0KxSe2ytIAfYBOBvjrU/8AR9yulrJdSKdWZWjjONwiHcfHVsf3BWjFOKi36ujfo8E0nF8K37Fj4BIxhTUExpXS0eysCOuk7qfMZPxqRrCqB0AHw9azVbOulSIzlVtFzewdvEjmX4Tr7X9+Nj/Wqz1VuGH/AMUm/wD04c/8yXFWmsedfj9jHL5mKUpVJEUpSgMVT/pLv3W3jto20vcvoJ7iJQWlI+Wlf69XCqB9JQK3FlIR7H28efJ3CMo+YQ/hWnSRUs0VLoV5pOONtdaISKIKMAVo8T41BB+kcav1V3b8O3zxUVxW6urm4+p2YOr75Gx9SW+6o239fUA2Pl/6KoUw97IZX7ohKoPi3vN+Vd/LqYw4RzdP2fPL+KRUrjnkf7uAn1ZsfkB/OvOPmi7l/Q2uf3Ud/wCFdSv+G2dkhkWGOCNRqeRY1L9QqohYE5JJ33/PI0U5kkULP9WvY7fYl5BG40+bRgl1XH3gdtjg1m+Km+hvXZ+GPUjoLItw368LyMyj3oNAHta9HhDJ1eJ5A9SR0BzUJPfosvhTXEsUgIyjKi4z2JCnHUd66i/DoHYTrFCZdOUl0KWGRswfGe9RE3Ltj4SWcgi8VlJVjo8Vnx7UoJ3Zs5JJz61DHqpq7dkp9mwa449inamgkSaO6bxkzoLCJgAw0nUNI9kj1z5b1dOQOJvMzxzr9pGmpSAQHWV2Z5CCSQ7MN16AYx1NVX+i5YZ5LdLd52jVWQx6dom2XZ2GMEMmR2XJ61LctQXaSyvFHF4hxG7u7NHEEJJiUKAZHyTqYEKD7OSQcNX3eSFr5v71M+nx5YZNlcL+8DmbluOyi+xnlWN3mdk1BdIWOR9pEAfAYJtn8anLPlBmEHj3LPGvhu0ZQZd10soaQHdQwyRjJwN61eYeD3t0MNcwEaXAj8B0B1jBzJ4jHptnHc7VYOA8c8cvFJC0M0WnXGxDey2dLo495Tg74HSudkU1G/c3OLj1JDiaBoZVPQxyA/NSKpfK/wBH1lc2VrNcePKzwxMQ08mkHSBgKDsB2Har24yCPMGqRy/xWeHhFiYtKbOsrtGZPDEZcZMakHGoAE76QazNz2VB07X6MhKl1J2H6POFLnFhGc494u3+JjitXmPk63W2b6lw62MuVxmGNiBncjWME48/zrFzzJcC5SNXhbULT7NUZjJ42fEeOQH3VA1ZI6AVtT81GJoTKoEb3FzE7AH2FiYqjnfp0LHtmqV36ad36W/qR3RZjlvla3+rJ9b4bZrMQdYFvCe5wThSM4xkDbNSX+inD/8Ay60//mh/7ageI82OIYj40UBkN3iQrrB8B9CIoJ6tld9+hqU4FxKa5nLCRVhSOAmMJnX40ZfVrJyuDgAeSnPWozjl5m3XXz86CkuhBc68u2dulvLBaQxP9dtBqSNVODIMjIG1bXLq6UlQn2lubjP9eRpV/uyLVV47zFJPErTeIqILJjqAAYi5w0gVSewxuAfZ6VdbGeGTMkMiOGxkowIJGwJx3xgfIeVdPBGUcdSd8mnTtPlG1SsKwPQg/Cs1YaiK5fGriF646LHax/1sSSH8nX8atNUtZJeHNJNjxreSVpJiFPix6sDWMHDooCrpABAGd+lXGGVXUMpDKwBBG4IO4INZdRF7r8DFJO3Z90pSqCIpSlAYrV4pw2O5iaGZco3XsQRuGU9iDgg+lbVZWvU65QKTyRw5YoXkzqaWRz4hC6njVikROn9hQcebGpi+uvD0s36PcOcZ0591j5L1ye2Qema0uU1xaRJndAyH96NmRvzU1IXLSjBjVGG+oMxU9sEEA+uxHfr59Ju5cmuCSgkiI5ggS7jjEbLKI54ZHRXB1IpORsfXOD101PEVHS8QECGS6aKFcgDDE7/EgZJ8gKiX5ps7oGGC/EbsVGSGRiMjIQuBuRkAjzyOlKbFpfU+z/4e5z/sbtt1/wBWc57doSf7J9DtUPpAtpmuEu4AWePRG3hZfSwzJEygb4YP5bEEb9T0OLhUEQ1KCoAOvLM2tcHPiaidXxO9afKlkqRmRIUgSYh1iRQNKkDBc93I6gYC5xvuTJSrkjKFraY4jwmS5khcu0HhrkvExSVmbGqMMp9lNhkEHO2MYyfG6gezeF45pGhaVY5UmkMmPFOlZFd8sDrK5GcHUdqsdQfMj+I0Nou7SSJI37MMDpIzH4sFQerehqKZOUUufEnKiuL/AGUkF0BukqRvj70U7LEVPoHaN/6nrW7xGd0jd0TWyjOnOCwG5APnjOPXFRvFbhJ47ZY3BE89syftIjLcMf7EZqNccjJW1otwql8n2VpPaeDLIA8dxeBQs2h1DSyZHskHBHboaulcatLKxdrj61w4zN9auvtEnZGI8RsDRkDbHnWKMd0Xy106ff1Rz8s4wVyfHqdjsbCGNi8WBlI4yA2VCxagu3nhsZ9BWqvDLVTqLKQGnbDOun7feQEdNJ32Pma5cnCuDg7cMvcdx9YjA/KfNZHDODf+T3XzuFx8yLgn8qr+HX+T9l/2KviMP+S9zo1t/RlssarPAgjEqx5nXYSkM43bfJA69MVEy8c4HA8cn1yMNEiqojldwQmVXUseQ5GTgnNVG8PC4UMq8DU6FZiHuD29PaB+dRt5zpFbrF4HCLCMyIHBKeIQMbZJVd/ntVsNM5dN3Pql+7PY5scvlaZMc3c6WUtm8FjBNIFMbmUREIoSVZiGdvaAzntj2hVkvuAK7mQw20pOf0sKhsHfHiqNx8VNUrjHGbm8spDJO2ho2PhRqsaZXfGFGWGV6EmukcMmDwxOOjRowx6qDWrFHZGl5u+b/wBF+kywyuSXgasFrMFCL4MCDoIlLY/dyFVf7JqRjUgAFixA6nGT6nAA/AV9Uqdm+qBFQ3LMhtbhrBj9k4aW19BkmWHP7JOoDyb0qZqB5xBSFLpR7VrKku3UoPZkX5ozfgKi47ltKssbjZcqV8owIBHQgEfA19VzzMKUpQGKzSlAVHgcZhmurZj0maaP1iuCX2+EgkX5Dzqarx5isGbRcRECWEk7kAPEceJEWOwyACCdgyr2zUTZ80wShTGlwysQNYt5SoJ82C4x6jI9cVvxy3xs04pqqZEc0yIJLieWISm0hiaGJ8Fcyk6pmXvgqB6BDjc18j63PbxvdcPtbpHVWCxnS6BhkYWUYzg9mFWm94bHKyu2Q6ZCupwdJxlD2ZTgZUgj51uVbu4JbHZRCzhTGkPFkRhjwgLd1AO2kSyFmC+mrapXhPEp7aFI7u2l9lFCyRAz5AAAEgjywfHXAKnsas1KOV+AUK8SFbilxKCtvaSISNpLkKiDPfQGLse+nA9SK2eE8KEOXdzLM4HiSt1bHRVUbIgycKPnk71I0qNkq8wKheQIEaNpSuXjmuokJOdMYldsKO3UAkdQijtUpeXKxRvIxwqKzE+igk/wrz5Is2isYFcYcqXceTSs0hH4tVWZ1ApzPoSnE79LeKSeUkJGpZsDJwPIedcis70ur3BgmSKaWaRGKahpZ2O5TOnHrj512G6tklRo5FDI6lWU9CDsRVD/ANBbu0Ytwu90xnfwLjLJ8AwBx8cA+tQ07xU1kdHP1WHvobSBiv4m92VD8GX/AK17GQDqw/EVtcc4je2sXicQ4ZaSpkKWWRNydsBHBJPU7dgaiOE8w2szfY8v6yO8caMPmdGBWtaTHJXGfH0OS+z5X4/l/A4tcRmGRTKg1IwGXUbkEDv6iqtxezM0dssWZGSPS3hKXwcL3UHyI+VdEiv7obwcvquTsWeGM99yNIrU4xx3jcQDGyijjyNTRjxio7kqr9t+2Kux4ccH89mnBpMuLlRfnz9KNLgHBbzwFjMGgAHVJMdCgEk5C++dvMAetWP6O3bwpYxO08MTKkMpXSGCj2gnmoOADv6VWuUUbizS/XbyWQR6fsUYRIwJbOpE3IGF32OTjtv062gSNQkahVUYVVGAB5ACo5e7jaiuX1OnodM4N5H4+R6UpSs50hWnxiDxLeZCM6opBjzypFblfE5Gls9MHPwxRBoxyfcGSxtXJyTbxZPmQoB/MGpiq99H4P8ARtrn/hDH7uTpHx04qwVhycTf1ZgXQzSsVmoAUpSgKx9IUjC2jXbw3ubdJ85/RM4DD5nSD6E15XM1wztHa+DGkWFZpVZt9KsFWNGXChWHtE/AVYeK8OiuYngmXVG4ww/MEHsQQCD5iqt40tmxW6ikkQgKLmJGk1qucCaFMsrgdWCkHzHQbNPNbdviWY5JcM2eCcUll1JNEEkA1KRkpKh2EiE7jfqp3GR51ucMvhMmoAqQzI6n7roSrD13Gx7gg1Cwc0WqjwrdpbhxgJGkbk77KniFAoA7ljkDqaj+GQ3Ra4gmmW3u/rBniC+0row0/CSPGVPcYBIBxWhr7Fqn0V2XWlVK+5rntNIvbI4Owkt3DoT5YcKVPoa2bHnvh8q5+srGe6yeyR89wfkTXmx9SXeRurLJSoOLmq3kJFuJrhh2ghdh/wAwgJ/er1mtb65Cqo+pxn32ZkefH6qKuUQkfeLEjyqLaj14DyRXiafE43vrlLWPPgQur3b59liN1tv2idiw7DHwq7VSuK8wx2QFlYRKWjGGLE6Iyfa9rG8khzqIz3yTvVH4lzZxSFzI90/hnvEkOE+MbRn+PzqmUXlfl5Efhs04d7te3z8P/PXodtpXE7f6R7+10tIyXULbhioQn01IBjHkQauHC+aZOKZ+qTfVo0C+J7KPKWbJwobKqox7xBJ36YpHRZJNJGTLLur38UbnNPDEvLyGGUkxwxNKydAzSNoTJG+MI/8AnNTcUSqAqqFUdAoAA+AFVvhUs8d9Il2wkeSKMQzKmgOsOtmVlBIV/tC22ARkjFWar3CWNKD8DVp3GUN0fEUpSvC8rPMsC28tvexoF0yiObSANUc5CZbbch9B/GrNUNzlb+JY3K9/CZh6FPbB/FRUnZTa40c/eRW/EA/zqT5RFcSZ7UpSokhUJzncslnKE/SSARR+ZeUhBj8SflU3UDcj6zxCCAbpbD6xL5ayCkK/Hdm/q0uuX4EMsqiy1WFosMUcSDCxoqgeigD+Ve9KVz27MYrNYrNeAxWaxWaAxSlKAVH8b4PHdJpfKspzHImzxv2ZG/l0I2NSFK9TadoFTsLpmLWd6q+MAfu+xcRj/eIDt+8v3T6YqJ4j9HNlISU8SHJyRE+Bn0VgcfLFbfOHHbCZPDE7NMjZikt0aQwyD72tfZx2Zc7javjhPO1tIqCZzDKR7SyI6rqHvBZCNJ3BxvmujjlJq+hoj+KP419zd5a4nNbuLK+fUST9Wn6CZR9x/KUDz94DudzMcx8djs4i7nLHaNBjLPgkDBIwNsknaqtxfmPh88Zhkkk0nBDLDONDDdXV9GxBwc1S25Svbg+Lb3NtMCSC4ZWZsdGZmVjluunO3SoPTqUtz4IvEk+enp1M27TkaiIyWJZsuSWZjljkDHUnbet3GRggbjcdRWt/o/xK23NnHKMe00BGfmmxJ+C16Qz5JVlZHABKOpVhnvg9vUVDLBp3+h9d2bq8M4rGpO6ra/24S+yIRrBUd4SCsMoyurGFkGPdPkfI77VHcmcQey4hH5FxHIM7FXIU/h1+VWPjanwWYdVGrB6EDqCO4IzVQ4nCiToxY6H0OCd8KT0PnjB/CtmlyXz/AHg4PbmkWN0lx+zvj7O/pZ3DnBdMcc42aK4gbO3QsI3G/Yo7Cp41WOeeIx/0c8qnWjGErpPvZdGGD8BWnwDneW71mLh0jBPeKSx43OwBfSC2NyAav1kbkmjhdmTqDT8y50qCPNUKY8dJ7fO2ZoWVc/8A5FyvzzXzJzjadIneZj0SGKRyf7uB8yKx7X5HU3x8ybuoQ6Mh6MrKc+RBH86+OHwGOKOMnJREUnzKgDr8q1uDyzurPcII9TexHsSiDprYbFj1IGw2FSFePyPVzyKV8yyBVLMcAAkn0FeVpc+IupVYA9NQxnbt6evftkb14e2eHGeKR20RlkyQCAqqMs7tsqKo6kmvTlDhTwxNJOP9Yncyzd9JPuxg+SLhfkah+VLTxru5luSJpIHRYnGfDi1KGZEQkgOp6t13G/UVdaozzr8C+5kyT3MUpSspWKzWKzQClKxQCs1ilAZrn30h8UaST6kpKxhVecg4L6s6Ysj7uAWbzyo866BXL+cIyvEJs/fSJ19QB4Z+YK/mKtxdWzd2bihl1UIZOn68EWqgAADAHQDtXldyRhT4pUKeuojB/GtDjfGPBwiDVK3ur5Z2yf8Ap3qBuljiOu7YzTHfRn2V9CRt8ht6VfjwuXL/AJPqNZ2jDFeOKTrq38q9H5v0ROW/GLZBp+sAgHbOo4Hlqxv8a27e4jL+JBOElH34nAb4MOjD0YEVTm5iOfZghAHQaB08q+4eNQNtLaR+pRQprQ9O1yrv7fwciPa2Oa7vJtcfVSX53J/lwdb4NzeQRHeBVJOFmXZGJ6B1/wB2fX3fh0qb47wOK7QBvZcbxyrjUhPcHuD3B2Ncat+I2pGEmliBG6n21x8HDVMcP4usK4hv3QdwCMHH/wBt1IHyArymuq/Iolhxyd4pRr1muPpdP3S+p78RR0WeGYASRqwbHRgVJDL6EfzHaqZzAMRW6nqIwfkc1eOXXh4hfCCa9k1PE41gRhmZcFIhlMYw0hxjfGM1WPpM4DNZXfhyuHUoGjYDGU3XdegbKnIH86nhiozr7lWv1yyY9knckqbVNPm7u+vCXTrY5U5gj+ztb5i1qrmTSFLe1hgAcb6cnUQO/wATXV7Dm3haIqRXMKIPdXBQD5EDFfn1GIOQdxXfvo3vLfiFn9tbwtKh0S6okOvYEOdt89/VWqepe1bmcrDPZwkSDc12HQ3sHw8Rf4Vrz878OTreR9QPYDN/gU7VO/6LWH/0Ft/yI/8Atrat+EW0fuW0K4z7saDr16CsXxEPJl/fSKeOf7RtoFnnbssULkn+1ivuPi3E58C34YYgf95dOF0+piHtH5Zq8qoHQAfCofmbjDW6IkKB7iZikKE4GQMs7Hsijc/Id6LPudRj7/1EXlm/E0LHlIt7XEJzdtvhCoSFc+UK7MfVs/KvRuSLXfS1winqiXMwQ/LVt8iK0X4NhfEur64ZxuzrO0KKfJI0IUDoADmvXhfEZYJNLST3FuVb2ngcyRsMYGtUHiKRnfBII6nNeyjl6qQcJLllk4dw+K3jEUMYRF6AevUknck+Z3rZqpHm0zSeFbmKInIX61rWRyO62/snHfdgTjp3rZi49NC6JexpochVnh1BA52CyRtkpk7BskZONqoeHJ1ZGnVlkpSlUngrNYrNAYrNYrNAYpWaUBiq3zvwE3MSyRAePCS0fbWpHtxE/tDGPIqtWWlSjJxdolGTi1KPVH5wsNmnvJNyo9kfqs3YjsRsv41VJpSzFmOSSSc+tfovnXkdL1XeJvCnZcE/dlx0EgHfYYYbj1G1cF4/wC4spPDuIih3wfusB3VujD4ee+K62nyRnbXXyPc+ZzhGPlbfq2+X7UvsRdfQXNfdtbtI6oilmYgKBuST0AruHJXIcVqiyTqslx133WPPZR0J/a/CtkIOT4MGXLHGuTicnD5VUO0ThD0YqQD8CevyrWr9SXVukiGORQyMMFT0INfmXicQSaRV6K7AZ8gSK9yY9pHDm7y+DXRiDkHBHQitvinF57kq1xM8hVQql2LEKM4GT8T+NaVKrLxV0+ifjf1a/RWPsTfZN8WPsH+3pHoGNUuvW2kKurL1Ugj0xvmozipRcWEfrelVBOe1lUfVLOe5YqCSq+HGrEA6TLJgZ37Z6V9fWuLSb/6nAP1SJJm+bZUflXGWnn48GhJvoi21Srkve3iz28pSGBZYvE0q3iMxXX4WdsDSFLkEZBwO9el1a8TdHjN7b4dWUkWzA+0MbES7YzsaxY/W7aNIjbRyxoqqDbyaW2wM+FLhfX3/AJVfixbHbfJZCDv8SJyGPSAMk47sST59TX3Xlazh1DBWXOdnUqRjbdT/APB7V61YakfLICQSASOhI6fA9qrnOd1qhktQhMswVYQCMvkrqZfIp7xz0ABzvVlqP+rO1yJWGEjjZU33ZpChdj5ABFUfFvSpRdMjJWqN3hPHI5XMLK8UyjJjlGCVG2pGBKuOmSpOM74qWqn82+ykMy/pIrm3KYxk63WJkGf1kdtvT0q4GsWbGotNGScdroVmsUqkiZrFZpQGKVmsUApSlAZrQ4zweC7iMNxGHQ+fVT01KeoPqK3qV6m07QOYck8oQ2l7dlWMngskcZYYK60WRumxOGC5wOh6Zq28V4gY9KRprmkyI0zgbY1O7D3UXIyfUAZJAqP4jHLZ3k1wIJJba4WMuYgXeKVBoz4Y3KlQNxnGKh+Fc4W78SljbUpZI0jZ1ZMackxsj7hizE52z7IxsCfoceoXcJx5Zz/h3k1FT+X+8E3Ly0kyH627SyMPfDMgQ9R4SA4TB6HcnG5NcV5x5SlsJMN7cTe5IBgH0Pkw8vnX6GrW4lYR3EbRTIHRhuD/ABB7EdjWOOaV2+TsS08dtRVH5fpVq575QewlyuWgb3H2/stj7w/Mb+YEfyny9JezrEgwOrtjZV7t/wBB3OK1blVmJxd7fEsHDOW4Ly0to7WNzd6mNzJv4SJqcKGJ2DaQpAUb75roXLf0f2lqAzL40m2WcDSD+ynTr3OT61YuE8MitolhhTSi/iT3YnuT51t1klkb4Rtx4FHl9QBjYUpSqy8UpSgFKUoBSlYIoCvTcN+tzSrO5MMMg8NUJU+IY0bWXBzlC50gYwTnfAxN8o37ywFJjmaF3ilP6zJ7r7frIUb+tXgDBax4LBEGtiWPU+1I7Mx6sfaY9zvWeS4H8KWd0KG5maVUbqqEKiavUqgbHbVioZ6cP0M2VJV5lgpWaVhKRSlKAUpSgFYrNYoBSlKAVxr6deDqkkN2i4MmpJCO7KBpJ9dOR8FHlXZapP0xWPi8NdgMmJ436ds6D+T5+VaNNLblXseSXBW/o558WVUtbp/tdljc59vyVj+t2BPXbv16PX5XViNxXX/o4588XTa3b/abCOQ/f7BGP63ke/Tr16OXF4ouw5v+Mi88c4Sl1GIpPc1xswxnUEYNp9M4xkdia1uXODi3M7lUVpZSQEAAWNBojXb9kZ+LGpmlUW6o07VdilK1L290MiKmt3DkDUq+ymnUct+8v414et0bdKhrnjUbRCWFmfGGxGrPkL7ykqNI21Dc9cVuLPM4ykaoD0aRtR9DoTY/2hXtHm5H3d3ZjGpk9ge8ynJUfrFcdB3IO3lXpBdK+dByB94D2T8G6N8s1F8VtDpK4aeVwQqtnw1ztqZV9kKOu+WPQEmpW0gEcaRg5CKq589IAz+VeuqPE3Z60pXlc3KxgFjgFkUfvOwUD8SKiSPWlCagbrmLU2izge6KsBI0QDIg7jWSAznoADt1OO/tHkpKPUccgjkR5rtB4EKuyo2+WAI8Vh0yBkKv7RJ3wBO8qxyLZWyy51iCINnrkKNj6+frUPb8JnvJFkvE8G3RtSW+pWaRwQVeZlyNIO4QHr1z0q21mzzTSijJOSk+BSlKzEBSlKAUpSgFYrNYoBSlKAVEc4Q67G6U97eX8lJH8Kl6iua3AsronoLeb/A1Th8yDPyy3WsxuVIIOCOhFYbrWK7xQd1+jPmtryIxy7yxAZb9dTsCf2h388j1q6VwP6NOOpaXeqU4SRSjN+rkghj6Ajf412McfRJFjnAQSfoZgQYpfIa/ut6Hr2JrJkhUuDfhyXHlkzWrfWQk0nWyMhJV005GRgj2gRgjtjy8q2qVUXtWeVrbrGgReg8zknO5JPckkn51m3hCKqL0UADPkNhXpSgoUpWlxXi0NsmuaQL+qOrOeyog3Y+goG66m47AAkkAAZJOwAHcmq3FZS8TZZ0mkt7eJs27KqFpX9pTLpcEBMEhe5yT5Vs2/BZ73D3paKA7raqcFx2Nw/Xf/hjbzJq3IoAAAAAAAA2AA6ACqsmbbxHqZcmTdwitryZE3+03NzcD9SWXCHp1SIKG6dDnqasNtbpGoSNFRR0VQAB8AK9aVmlOUurKhSlKgBSlKAUpSgFKUoBWKzWKAUpSgFVD6V7/AMHhsw7yFIx8yC390MPmKzzH9I1jaMyFzLIuQUiwcEdmYnA/M1wjmHjU17M008uonOld8IvZVHYf5NbNNp5OSk+EiMpESaxWSKxXVKhX2ZD0z/nrXxSgLny99I93bKI20yoOgkzkDyDjf8c1dbD6WLVsCWGRD3KlWA/Eqfyri9Kg8cWWxzTj0Z+grDnaCddUVvdSbsBot3fOO+pfZ/PbvW2OMXb5EXCrjPnM8UI9NyxJHwFfP0RJjhUHqZT/AOo4/lVxrm5M22TSXQt72bRUhZ8Ul2Zra2XuU1zuPhqCpnrvvUlwbliC3bxSDNOfenmw0h+BxhR2woHzqbpVEs0pcEW2+opSs1UeClKUApSlAKUpQClKUApSsUBmsUpQCqv9JnE5Lfh0zxEh20oGGcrrIUkEdDjOD2OKtFaXGeGx3MMkEy5R1IPmO4YHsQQCD5ip42lJNhn5is+ESSjXkAeZPWvK/wCGvDgtgg9xVutIQi6AThWcDPXAYjtWbmIMpBG2DX0ixpxs5zztTp9Ch0r6kGCR6181SahSlKAVkCsUoD9NfR3Do4baDziDf2yW/nVirS4LAsdvDGo9lYowPgFArdrgTdybL0KUpUQKUpQGaUpQClKUApSl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2" name="Picture 6" descr="Image result for popeye vitamin K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22" y="4069094"/>
            <a:ext cx="2221174" cy="22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728DCFF-C30D-4D55-9D8F-D17237D45E8B}"/>
              </a:ext>
            </a:extLst>
          </p:cNvPr>
          <p:cNvSpPr txBox="1"/>
          <p:nvPr/>
        </p:nvSpPr>
        <p:spPr>
          <a:xfrm>
            <a:off x="5243374" y="5278072"/>
            <a:ext cx="370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very stable to light and oxygen, yet sensitive to heat and alkali.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533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141E71-2F23-4D84-AE38-AA795A4C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K </a:t>
            </a:r>
            <a:r>
              <a:rPr lang="tr-TR" dirty="0" err="1"/>
              <a:t>deficiency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4D5885-4DE5-459A-8293-3B279A7F4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Sufficient intake: 90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♀</a:t>
            </a:r>
            <a:r>
              <a:rPr lang="en-US" dirty="0"/>
              <a:t>) and 120 (♂) micrograms / day</a:t>
            </a:r>
          </a:p>
          <a:p>
            <a:r>
              <a:rPr lang="en-US" dirty="0"/>
              <a:t>1. </a:t>
            </a:r>
            <a:r>
              <a:rPr lang="en-US" b="1" dirty="0" err="1"/>
              <a:t>Haemorrhage</a:t>
            </a:r>
            <a:r>
              <a:rPr lang="en-US" dirty="0"/>
              <a:t> in the new born is most common vitamin K deficiency symptom. </a:t>
            </a:r>
            <a:r>
              <a:rPr lang="tr-TR" dirty="0"/>
              <a:t>U</a:t>
            </a:r>
            <a:r>
              <a:rPr lang="en-US" dirty="0" err="1"/>
              <a:t>ncontrolled</a:t>
            </a:r>
            <a:r>
              <a:rPr lang="en-US" dirty="0"/>
              <a:t> bleeding through nose and gastrointestinal tract is likely to occur. However</a:t>
            </a:r>
            <a:r>
              <a:rPr lang="tr-TR" dirty="0"/>
              <a:t>,</a:t>
            </a:r>
            <a:r>
              <a:rPr lang="en-US" dirty="0"/>
              <a:t> it can be treated successfully with intra muscular injections of vitamin K. </a:t>
            </a:r>
            <a:endParaRPr lang="tr-TR" dirty="0"/>
          </a:p>
          <a:p>
            <a:r>
              <a:rPr lang="en-US" dirty="0"/>
              <a:t>2. Deficiency is rare in healthy </a:t>
            </a:r>
            <a:r>
              <a:rPr lang="tr-TR" dirty="0" err="1"/>
              <a:t>adults</a:t>
            </a:r>
            <a:r>
              <a:rPr lang="en-US" dirty="0"/>
              <a:t>. Because </a:t>
            </a:r>
            <a:r>
              <a:rPr lang="en-US" dirty="0" err="1"/>
              <a:t>phylloquinones</a:t>
            </a:r>
            <a:r>
              <a:rPr lang="en-US" dirty="0"/>
              <a:t> are abundant in the diet, as well as microbial </a:t>
            </a:r>
            <a:r>
              <a:rPr lang="en-US" dirty="0" err="1"/>
              <a:t>menaquinones</a:t>
            </a:r>
            <a:r>
              <a:rPr lang="en-US" dirty="0"/>
              <a:t> are synthesized and absorbed in the intestine. However</a:t>
            </a:r>
            <a:r>
              <a:rPr lang="tr-TR" dirty="0"/>
              <a:t>,</a:t>
            </a:r>
            <a:r>
              <a:rPr lang="en-US" dirty="0"/>
              <a:t> prolonged use of antibiotics may cause vitamin K deficiency due to elimination of intestinal flora.</a:t>
            </a:r>
            <a:r>
              <a:rPr lang="tr-TR" dirty="0"/>
              <a:t> </a:t>
            </a:r>
          </a:p>
        </p:txBody>
      </p:sp>
      <p:pic>
        <p:nvPicPr>
          <p:cNvPr id="5122" name="Picture 2" descr="Image result for vitamin k de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91" y="42825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vitamin k deficien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Image result for nose ble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Image result for nose ble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0" descr="Image result for nose ble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2" descr="Image result for nose blee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14" descr="Image result for nose blee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36" name="Picture 16" descr="Image result for nose ble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3" b="7502"/>
          <a:stretch/>
        </p:blipFill>
        <p:spPr bwMode="auto">
          <a:xfrm>
            <a:off x="4606995" y="4356354"/>
            <a:ext cx="1140663" cy="162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2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CEDBF6F-F8D6-40C1-BE37-663AE0067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5" r="2136" b="4753"/>
          <a:stretch/>
        </p:blipFill>
        <p:spPr>
          <a:xfrm>
            <a:off x="34706" y="963550"/>
            <a:ext cx="12122587" cy="3924000"/>
          </a:xfrm>
        </p:spPr>
      </p:pic>
    </p:spTree>
    <p:extLst>
      <p:ext uri="{BB962C8B-B14F-4D97-AF65-F5344CB8AC3E}">
        <p14:creationId xmlns:p14="http://schemas.microsoft.com/office/powerpoint/2010/main" val="64227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A2106-CA1B-41E3-9836-11CFC2FA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1B9A26-AC32-4FBB-A584-EE9BC28D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777757" cy="4023360"/>
          </a:xfrm>
        </p:spPr>
        <p:txBody>
          <a:bodyPr/>
          <a:lstStyle/>
          <a:p>
            <a:r>
              <a:rPr lang="en-US" dirty="0"/>
              <a:t>In nature vitamin A occurs in two forms </a:t>
            </a:r>
            <a:endParaRPr lang="tr-TR" dirty="0"/>
          </a:p>
          <a:p>
            <a:r>
              <a:rPr lang="en-US" dirty="0"/>
              <a:t>• </a:t>
            </a:r>
            <a:r>
              <a:rPr lang="en-US" b="1" dirty="0" err="1"/>
              <a:t>retinolesters</a:t>
            </a:r>
            <a:r>
              <a:rPr lang="en-US" dirty="0"/>
              <a:t> -In the foods of animal origin. </a:t>
            </a:r>
            <a:endParaRPr lang="tr-TR" dirty="0"/>
          </a:p>
          <a:p>
            <a:r>
              <a:rPr lang="en-US" dirty="0"/>
              <a:t>• </a:t>
            </a:r>
            <a:r>
              <a:rPr lang="en-US" b="1" dirty="0"/>
              <a:t>carotenes</a:t>
            </a:r>
            <a:r>
              <a:rPr lang="en-US" dirty="0"/>
              <a:t> - in plant foods as provitamin.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472D79-F74F-454B-9665-6C0030E6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174" y="708115"/>
            <a:ext cx="3796680" cy="5441769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pic>
        <p:nvPicPr>
          <p:cNvPr id="2050" name="Picture 2" descr="Image result for carotene to retinol">
            <a:extLst>
              <a:ext uri="{FF2B5EF4-FFF2-40B4-BE49-F238E27FC236}">
                <a16:creationId xmlns:a16="http://schemas.microsoft.com/office/drawing/2014/main" id="{3DBAA9BA-AA96-483F-AE95-F8293855D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7"/>
          <a:stretch/>
        </p:blipFill>
        <p:spPr bwMode="auto">
          <a:xfrm>
            <a:off x="587829" y="3199547"/>
            <a:ext cx="4876800" cy="30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58FBB32-AFEE-4A36-A5EF-8E06B49970D2}"/>
              </a:ext>
            </a:extLst>
          </p:cNvPr>
          <p:cNvSpPr txBox="1"/>
          <p:nvPr/>
        </p:nvSpPr>
        <p:spPr>
          <a:xfrm>
            <a:off x="5506617" y="4010905"/>
            <a:ext cx="25177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Carotene is converted into vitamin A in the liver. Two molecules of vitamin A are formed from on</a:t>
            </a:r>
            <a:r>
              <a:rPr lang="tr-T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molecule of beta carotene.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6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7367" y="1270635"/>
            <a:ext cx="4392487" cy="36004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/>
              <a:t>Proportional Vit A Activities of Retinol derivatives</a:t>
            </a:r>
            <a:endParaRPr lang="tr-TR" sz="11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838258"/>
              </p:ext>
            </p:extLst>
          </p:nvPr>
        </p:nvGraphicFramePr>
        <p:xfrm>
          <a:off x="297294" y="1936191"/>
          <a:ext cx="4895566" cy="2761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ISOMER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PROPORTIONAL VIT. A ACTIVITY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Retinyl</a:t>
                      </a: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Acetate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Retinal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-trans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4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13-cis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11-cis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9-cis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9,13-di cis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11,13-di cis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Başlık 1"/>
          <p:cNvSpPr txBox="1">
            <a:spLocks/>
          </p:cNvSpPr>
          <p:nvPr/>
        </p:nvSpPr>
        <p:spPr>
          <a:xfrm>
            <a:off x="2063552" y="116632"/>
            <a:ext cx="511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B3E3319-3C78-4F79-974A-00E6B6808905}"/>
              </a:ext>
            </a:extLst>
          </p:cNvPr>
          <p:cNvSpPr txBox="1"/>
          <p:nvPr/>
        </p:nvSpPr>
        <p:spPr>
          <a:xfrm>
            <a:off x="354449" y="500339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Trans </a:t>
            </a:r>
            <a:r>
              <a:rPr lang="tr-TR" dirty="0" err="1"/>
              <a:t>isomers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highest</a:t>
            </a:r>
            <a:r>
              <a:rPr lang="tr-TR" dirty="0"/>
              <a:t> </a:t>
            </a:r>
            <a:r>
              <a:rPr lang="tr-TR" dirty="0" err="1"/>
              <a:t>Vit</a:t>
            </a:r>
            <a:r>
              <a:rPr lang="tr-TR" dirty="0"/>
              <a:t> A </a:t>
            </a:r>
            <a:r>
              <a:rPr lang="tr-TR" dirty="0" err="1"/>
              <a:t>activity</a:t>
            </a:r>
            <a:r>
              <a:rPr lang="tr-TR" dirty="0"/>
              <a:t>.</a:t>
            </a:r>
          </a:p>
        </p:txBody>
      </p:sp>
      <p:pic>
        <p:nvPicPr>
          <p:cNvPr id="3076" name="Picture 4" descr="Image result for retinol trans cis derivatives">
            <a:extLst>
              <a:ext uri="{FF2B5EF4-FFF2-40B4-BE49-F238E27FC236}">
                <a16:creationId xmlns:a16="http://schemas.microsoft.com/office/drawing/2014/main" id="{0BDF5A2C-3CDB-4BB5-9968-E5F999D72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5"/>
          <a:stretch/>
        </p:blipFill>
        <p:spPr bwMode="auto">
          <a:xfrm>
            <a:off x="5707248" y="447870"/>
            <a:ext cx="6130303" cy="57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6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90377"/>
              </p:ext>
            </p:extLst>
          </p:nvPr>
        </p:nvGraphicFramePr>
        <p:xfrm>
          <a:off x="314567" y="3429000"/>
          <a:ext cx="6329944" cy="2653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AND ISOMER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PROPORTIONAL VIT. A ACTIVITY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β-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carotene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6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9-cis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13-cis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carotene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All trans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9-cis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13-cis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Başlık 1"/>
          <p:cNvSpPr txBox="1">
            <a:spLocks/>
          </p:cNvSpPr>
          <p:nvPr/>
        </p:nvSpPr>
        <p:spPr>
          <a:xfrm>
            <a:off x="2063552" y="116632"/>
            <a:ext cx="511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93270" y="3060385"/>
            <a:ext cx="527963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Proportional Vit A Activities of carotene derivatives</a:t>
            </a:r>
            <a:endParaRPr lang="tr-TR" sz="1800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4516695" y="4531270"/>
            <a:ext cx="1312025" cy="365125"/>
          </a:xfrm>
        </p:spPr>
        <p:txBody>
          <a:bodyPr/>
          <a:lstStyle/>
          <a:p>
            <a:fld id="{05879D45-D2A0-4A28-A831-E302C748BA68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6"/>
          <a:stretch/>
        </p:blipFill>
        <p:spPr>
          <a:xfrm>
            <a:off x="1415545" y="1864580"/>
            <a:ext cx="2952328" cy="1187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1451312" y="1439588"/>
            <a:ext cx="2800115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synthesis of α and β-carotene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carotene derivatives cis trans">
            <a:extLst>
              <a:ext uri="{FF2B5EF4-FFF2-40B4-BE49-F238E27FC236}">
                <a16:creationId xmlns:a16="http://schemas.microsoft.com/office/drawing/2014/main" id="{5DB40B83-6334-479A-B79B-C93F86CE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87" y="1619608"/>
            <a:ext cx="3664695" cy="45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9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A79818-6251-4FF5-AA18-2EDBCA90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Functions</a:t>
            </a:r>
            <a:r>
              <a:rPr lang="tr-TR" dirty="0"/>
              <a:t> of vitamin 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FAA8F7-3DB5-44D5-963A-53F86D64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 major retinoids </a:t>
            </a:r>
            <a:r>
              <a:rPr lang="en-US" b="1" dirty="0"/>
              <a:t>retinal, retinol and retinoic acid </a:t>
            </a:r>
            <a:r>
              <a:rPr lang="en-US" dirty="0"/>
              <a:t>have unique functions. </a:t>
            </a:r>
            <a:endParaRPr lang="tr-TR" dirty="0"/>
          </a:p>
          <a:p>
            <a:r>
              <a:rPr lang="en-US" dirty="0"/>
              <a:t>1. Retinal is required for normal and color </a:t>
            </a:r>
            <a:r>
              <a:rPr lang="en-US" dirty="0">
                <a:solidFill>
                  <a:srgbClr val="C00000"/>
                </a:solidFill>
              </a:rPr>
              <a:t>vision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2. Retinol is required for </a:t>
            </a:r>
            <a:r>
              <a:rPr lang="en-US" dirty="0">
                <a:solidFill>
                  <a:srgbClr val="C00000"/>
                </a:solidFill>
              </a:rPr>
              <a:t>reproduction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growth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3. Retinol is required for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cellular</a:t>
            </a:r>
            <a:r>
              <a:rPr lang="en-US" dirty="0">
                <a:solidFill>
                  <a:srgbClr val="C00000"/>
                </a:solidFill>
              </a:rPr>
              <a:t> differentiation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4. Retinoic acid is required for the </a:t>
            </a:r>
            <a:r>
              <a:rPr lang="en-US" dirty="0">
                <a:solidFill>
                  <a:srgbClr val="C00000"/>
                </a:solidFill>
              </a:rPr>
              <a:t>synthesis</a:t>
            </a:r>
            <a:r>
              <a:rPr lang="en-US" dirty="0"/>
              <a:t> of glycoproteins or mucopolysaccharides. </a:t>
            </a:r>
            <a:endParaRPr lang="tr-TR" dirty="0"/>
          </a:p>
          <a:p>
            <a:r>
              <a:rPr lang="en-US" dirty="0"/>
              <a:t>5. Retinoic acid act</a:t>
            </a:r>
            <a:r>
              <a:rPr lang="tr-TR" dirty="0"/>
              <a:t>s</a:t>
            </a:r>
            <a:r>
              <a:rPr lang="en-US" dirty="0"/>
              <a:t> as </a:t>
            </a:r>
            <a:r>
              <a:rPr lang="en-US" dirty="0">
                <a:solidFill>
                  <a:srgbClr val="C00000"/>
                </a:solidFill>
              </a:rPr>
              <a:t>steroid hormone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6. Retinol and retinoic acid are involved in </a:t>
            </a:r>
            <a:r>
              <a:rPr lang="en-US" dirty="0">
                <a:solidFill>
                  <a:srgbClr val="C00000"/>
                </a:solidFill>
              </a:rPr>
              <a:t>regulation of gene expression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8194" name="Picture 2" descr="Image result for vitamin A">
            <a:extLst>
              <a:ext uri="{FF2B5EF4-FFF2-40B4-BE49-F238E27FC236}">
                <a16:creationId xmlns:a16="http://schemas.microsoft.com/office/drawing/2014/main" id="{4ADB5AA8-9ACF-425F-8D24-18C685670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"/>
          <a:stretch/>
        </p:blipFill>
        <p:spPr bwMode="auto">
          <a:xfrm>
            <a:off x="8898780" y="4686205"/>
            <a:ext cx="2847975" cy="15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EFE432-6160-4905-A3EB-F2B61E16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A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colour</a:t>
            </a:r>
            <a:r>
              <a:rPr lang="tr-TR" dirty="0"/>
              <a:t> </a:t>
            </a:r>
            <a:r>
              <a:rPr lang="tr-TR" dirty="0" err="1"/>
              <a:t>vision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AFD7E8-20B9-47F7-98B3-913E3090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396" y="2228358"/>
            <a:ext cx="5395029" cy="3500707"/>
          </a:xfrm>
        </p:spPr>
        <p:txBody>
          <a:bodyPr>
            <a:normAutofit/>
          </a:bodyPr>
          <a:lstStyle/>
          <a:p>
            <a:r>
              <a:rPr lang="en-US" sz="1900" b="1" i="0" dirty="0">
                <a:solidFill>
                  <a:schemeClr val="tx1"/>
                </a:solidFill>
                <a:effectLst/>
              </a:rPr>
              <a:t>Cones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 are a type of photoreceptor cell in the retina. They give us our color vision. </a:t>
            </a:r>
            <a:r>
              <a:rPr lang="en-US" dirty="0">
                <a:solidFill>
                  <a:schemeClr val="tx1"/>
                </a:solidFill>
              </a:rPr>
              <a:t>Three light sensitive pigments present in cones are responsible for </a:t>
            </a:r>
            <a:r>
              <a:rPr lang="en-US" dirty="0" err="1">
                <a:solidFill>
                  <a:schemeClr val="tx1"/>
                </a:solidFill>
              </a:rPr>
              <a:t>colour</a:t>
            </a:r>
            <a:r>
              <a:rPr lang="en-US" dirty="0">
                <a:solidFill>
                  <a:schemeClr val="tx1"/>
                </a:solidFill>
              </a:rPr>
              <a:t> vision. They are </a:t>
            </a:r>
            <a:r>
              <a:rPr lang="en-US" i="1" dirty="0" err="1">
                <a:solidFill>
                  <a:srgbClr val="FF0000"/>
                </a:solidFill>
              </a:rPr>
              <a:t>porphyropsin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rgbClr val="00B050"/>
                </a:solidFill>
              </a:rPr>
              <a:t>iodopsin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 err="1">
                <a:solidFill>
                  <a:srgbClr val="0070C0"/>
                </a:solidFill>
              </a:rPr>
              <a:t>cyanopsin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All three pigments contain 11-cis retinal and are sensitive to red, green and blue colors respectively.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• When the photon (light) strikes retina depending on the color of the light a particular pigment is bleached. This leads to generation of nerve impulse and perception of color </a:t>
            </a:r>
            <a:r>
              <a:rPr lang="en-US" dirty="0"/>
              <a:t>by brain. </a:t>
            </a:r>
            <a:endParaRPr lang="tr-TR" dirty="0"/>
          </a:p>
        </p:txBody>
      </p:sp>
      <p:pic>
        <p:nvPicPr>
          <p:cNvPr id="9218" name="Picture 2" descr="Image result for vitamin A and color vision">
            <a:extLst>
              <a:ext uri="{FF2B5EF4-FFF2-40B4-BE49-F238E27FC236}">
                <a16:creationId xmlns:a16="http://schemas.microsoft.com/office/drawing/2014/main" id="{19CC6118-001F-417B-98F4-5CFFFE2E0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" y="1814040"/>
            <a:ext cx="5395029" cy="43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4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462F46-7BF0-4949-97A5-E32DCB2C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Sources</a:t>
            </a:r>
            <a:r>
              <a:rPr lang="tr-TR" dirty="0"/>
              <a:t> of Vitamin 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8AA12D-C38B-4405-BAA4-983F82F8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(a) Animal sources:</a:t>
            </a:r>
          </a:p>
          <a:p>
            <a:r>
              <a:rPr lang="en-US" dirty="0"/>
              <a:t>• </a:t>
            </a:r>
            <a:r>
              <a:rPr lang="en-US" b="1" dirty="0"/>
              <a:t>Marine fish oils </a:t>
            </a:r>
            <a:r>
              <a:rPr lang="en-US" dirty="0"/>
              <a:t>like cod liver oil and shark liver oils are excellent sources. </a:t>
            </a:r>
            <a:r>
              <a:rPr lang="en-US" b="1" dirty="0"/>
              <a:t>Liver</a:t>
            </a:r>
            <a:r>
              <a:rPr lang="en-US" dirty="0"/>
              <a:t> of sheep or goat is also excellent source. </a:t>
            </a:r>
            <a:r>
              <a:rPr lang="en-US" b="1" dirty="0"/>
              <a:t>Butter, egg, and milk </a:t>
            </a:r>
            <a:r>
              <a:rPr lang="en-US" dirty="0"/>
              <a:t>are good sources. Freshwater fish contain Vitamin A</a:t>
            </a:r>
            <a:r>
              <a:rPr lang="en-US" sz="1400" dirty="0"/>
              <a:t>2</a:t>
            </a:r>
            <a:r>
              <a:rPr lang="en-US" dirty="0"/>
              <a:t> (dehydroretinol) which is only 40% active. </a:t>
            </a:r>
          </a:p>
          <a:p>
            <a:r>
              <a:rPr lang="en-US" b="1" dirty="0">
                <a:solidFill>
                  <a:srgbClr val="FF0000"/>
                </a:solidFill>
              </a:rPr>
              <a:t>(b) Plant sources: </a:t>
            </a:r>
            <a:r>
              <a:rPr lang="en-US" dirty="0"/>
              <a:t>In plant foods vitamin A is present as </a:t>
            </a:r>
            <a:r>
              <a:rPr lang="en-US" u="sng" dirty="0"/>
              <a:t>carotenes</a:t>
            </a:r>
            <a:r>
              <a:rPr lang="en-US" dirty="0"/>
              <a:t>. </a:t>
            </a:r>
            <a:r>
              <a:rPr lang="en-US" b="1" dirty="0"/>
              <a:t>Plant oil </a:t>
            </a:r>
            <a:r>
              <a:rPr lang="en-US" dirty="0"/>
              <a:t>like red palm oil is excellent source. </a:t>
            </a:r>
          </a:p>
          <a:p>
            <a:r>
              <a:rPr lang="en-US" dirty="0"/>
              <a:t>• </a:t>
            </a:r>
            <a:r>
              <a:rPr lang="en-US" b="1" dirty="0"/>
              <a:t>Leafy vegetables</a:t>
            </a:r>
            <a:r>
              <a:rPr lang="tr-TR" b="1" dirty="0"/>
              <a:t>.</a:t>
            </a:r>
            <a:r>
              <a:rPr lang="en-US" dirty="0"/>
              <a:t> coriander leaves, spinach and cabbage are good sources. </a:t>
            </a:r>
          </a:p>
          <a:p>
            <a:r>
              <a:rPr lang="en-US" dirty="0"/>
              <a:t>• </a:t>
            </a:r>
            <a:r>
              <a:rPr lang="en-US" b="1" dirty="0"/>
              <a:t>Vegetables</a:t>
            </a:r>
            <a:r>
              <a:rPr lang="en-US" dirty="0"/>
              <a:t> like carrot, pumpkin and sweet potato and ripe tomatoes also contain appreciable amounts of vitamin A. </a:t>
            </a:r>
          </a:p>
          <a:p>
            <a:r>
              <a:rPr lang="en-US" dirty="0"/>
              <a:t>• </a:t>
            </a:r>
            <a:r>
              <a:rPr lang="en-US" b="1" dirty="0"/>
              <a:t>Yellow pigmented fruits</a:t>
            </a:r>
            <a:r>
              <a:rPr lang="en-US" dirty="0"/>
              <a:t> like apricots, papaya, mango, jackfruit, banana and citrus fruits such as oranges also contain vitamin A in good amounts.</a:t>
            </a:r>
          </a:p>
          <a:p>
            <a:endParaRPr lang="en-US" dirty="0"/>
          </a:p>
        </p:txBody>
      </p:sp>
      <p:pic>
        <p:nvPicPr>
          <p:cNvPr id="10242" name="Picture 2" descr="Image result for vitamin A foods">
            <a:extLst>
              <a:ext uri="{FF2B5EF4-FFF2-40B4-BE49-F238E27FC236}">
                <a16:creationId xmlns:a16="http://schemas.microsoft.com/office/drawing/2014/main" id="{FC471679-904B-445A-820A-8EA67EF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01" y="17822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1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A0E341-166B-4A54-859F-27B9DE0D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Deficiency</a:t>
            </a:r>
            <a:r>
              <a:rPr lang="tr-TR" dirty="0"/>
              <a:t> of Vitamin 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D70C1F-273D-48F2-BAFF-EE4C09A9C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1. Night blindness </a:t>
            </a:r>
            <a:endParaRPr lang="tr-TR" i="1" dirty="0"/>
          </a:p>
          <a:p>
            <a:r>
              <a:rPr lang="en-US" dirty="0"/>
              <a:t>• In early stages, the affected individual is not able to see clearly in dim light or night due to block in the resynthesis of rhodopsin. </a:t>
            </a:r>
            <a:endParaRPr lang="tr-TR" dirty="0"/>
          </a:p>
          <a:p>
            <a:r>
              <a:rPr lang="en-US" dirty="0"/>
              <a:t>• In the later stage of deficiency the affected individual cannot see or read in dim light. </a:t>
            </a:r>
            <a:endParaRPr lang="tr-TR" dirty="0"/>
          </a:p>
          <a:p>
            <a:r>
              <a:rPr lang="en-US" dirty="0"/>
              <a:t>• Thus loss of night vision (night blindness) is the major initial symptom of Vitamin A deficiency. </a:t>
            </a:r>
            <a:endParaRPr lang="tr-TR" dirty="0"/>
          </a:p>
          <a:p>
            <a:r>
              <a:rPr lang="en-US" dirty="0"/>
              <a:t>• Night blindness in adults or in preschool children is common in countries where intake of vitamin A is low. </a:t>
            </a:r>
            <a:endParaRPr lang="tr-TR" dirty="0"/>
          </a:p>
          <a:p>
            <a:r>
              <a:rPr lang="en-US" dirty="0"/>
              <a:t>2. Growth of bone and formation of tooth are defective. Thick and long bones are formed. </a:t>
            </a:r>
            <a:endParaRPr lang="tr-TR" dirty="0"/>
          </a:p>
          <a:p>
            <a:r>
              <a:rPr lang="en-US" dirty="0"/>
              <a:t>3. Nerve growth </a:t>
            </a:r>
            <a:r>
              <a:rPr lang="tr-TR" dirty="0"/>
              <a:t>is </a:t>
            </a:r>
            <a:r>
              <a:rPr lang="en-US" dirty="0"/>
              <a:t>also affected. Degeneration of myelin sheath occurs.</a:t>
            </a:r>
            <a:endParaRPr lang="tr-TR" dirty="0"/>
          </a:p>
        </p:txBody>
      </p:sp>
      <p:pic>
        <p:nvPicPr>
          <p:cNvPr id="11266" name="Picture 2" descr="Image result for vitamin a deficiency">
            <a:extLst>
              <a:ext uri="{FF2B5EF4-FFF2-40B4-BE49-F238E27FC236}">
                <a16:creationId xmlns:a16="http://schemas.microsoft.com/office/drawing/2014/main" id="{9E7A9C84-2A30-4B3A-9FE5-8590AD0D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95" y="203835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5701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351</TotalTime>
  <Words>2391</Words>
  <Application>Microsoft Office PowerPoint</Application>
  <PresentationFormat>Geniş ekran</PresentationFormat>
  <Paragraphs>225</Paragraphs>
  <Slides>29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Times New Roman</vt:lpstr>
      <vt:lpstr>Wingdings</vt:lpstr>
      <vt:lpstr>Geçmişe bakış</vt:lpstr>
      <vt:lpstr>PowerPoint Sunusu</vt:lpstr>
      <vt:lpstr>VITAMIN A</vt:lpstr>
      <vt:lpstr>VITAMIN A</vt:lpstr>
      <vt:lpstr>Proportional Vit A Activities of Retinol derivatives</vt:lpstr>
      <vt:lpstr>PowerPoint Sunusu</vt:lpstr>
      <vt:lpstr>Functions of vitamin A </vt:lpstr>
      <vt:lpstr>Vitamin A and colour vision </vt:lpstr>
      <vt:lpstr>Sources of Vitamin A</vt:lpstr>
      <vt:lpstr>Deficiency of Vitamin A </vt:lpstr>
      <vt:lpstr>Deficiency of Vitamin A </vt:lpstr>
      <vt:lpstr>VITAMIN D</vt:lpstr>
      <vt:lpstr>Functions of calcitriol </vt:lpstr>
      <vt:lpstr>Vit D deficiency </vt:lpstr>
      <vt:lpstr>VITAMIN D</vt:lpstr>
      <vt:lpstr>VITAMIN D</vt:lpstr>
      <vt:lpstr>VITAMIN E</vt:lpstr>
      <vt:lpstr>VITAMIN E</vt:lpstr>
      <vt:lpstr>Vitamin E</vt:lpstr>
      <vt:lpstr>Tocopheryl acetate</vt:lpstr>
      <vt:lpstr>VITAMIN E</vt:lpstr>
      <vt:lpstr>VITAMIN E: Stability</vt:lpstr>
      <vt:lpstr>Functions of Vitamin E </vt:lpstr>
      <vt:lpstr>VITAMIN E</vt:lpstr>
      <vt:lpstr>VITAMIN K</vt:lpstr>
      <vt:lpstr>VITAMIN K</vt:lpstr>
      <vt:lpstr>VITAMIN K</vt:lpstr>
      <vt:lpstr>Functions of Vitamin K</vt:lpstr>
      <vt:lpstr>Vitamin K deficiency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 SOLUBLE VITAMINS</dc:title>
  <dc:creator>Cansu Gumus</dc:creator>
  <cp:lastModifiedBy>CEGumus</cp:lastModifiedBy>
  <cp:revision>141</cp:revision>
  <dcterms:created xsi:type="dcterms:W3CDTF">2021-02-07T13:35:52Z</dcterms:created>
  <dcterms:modified xsi:type="dcterms:W3CDTF">2021-07-02T09:11:11Z</dcterms:modified>
</cp:coreProperties>
</file>