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497" r:id="rId3"/>
    <p:sldId id="499" r:id="rId4"/>
    <p:sldId id="500" r:id="rId5"/>
    <p:sldId id="501" r:id="rId6"/>
    <p:sldId id="503" r:id="rId7"/>
    <p:sldId id="504" r:id="rId8"/>
    <p:sldId id="422" r:id="rId9"/>
    <p:sldId id="425" r:id="rId10"/>
    <p:sldId id="427" r:id="rId11"/>
    <p:sldId id="516" r:id="rId12"/>
    <p:sldId id="429" r:id="rId13"/>
    <p:sldId id="439" r:id="rId14"/>
    <p:sldId id="449" r:id="rId15"/>
    <p:sldId id="518" r:id="rId16"/>
    <p:sldId id="517" r:id="rId17"/>
    <p:sldId id="450" r:id="rId18"/>
    <p:sldId id="524" r:id="rId19"/>
    <p:sldId id="520" r:id="rId20"/>
    <p:sldId id="522" r:id="rId21"/>
    <p:sldId id="459" r:id="rId22"/>
    <p:sldId id="460" r:id="rId23"/>
    <p:sldId id="510" r:id="rId24"/>
    <p:sldId id="511" r:id="rId25"/>
    <p:sldId id="463" r:id="rId26"/>
    <p:sldId id="515" r:id="rId27"/>
    <p:sldId id="464" r:id="rId28"/>
    <p:sldId id="466" r:id="rId29"/>
    <p:sldId id="506" r:id="rId30"/>
    <p:sldId id="473" r:id="rId31"/>
    <p:sldId id="508" r:id="rId32"/>
    <p:sldId id="372" r:id="rId33"/>
    <p:sldId id="419" r:id="rId34"/>
    <p:sldId id="377" r:id="rId35"/>
    <p:sldId id="324" r:id="rId36"/>
    <p:sldId id="526" r:id="rId37"/>
    <p:sldId id="325" r:id="rId38"/>
    <p:sldId id="380" r:id="rId39"/>
    <p:sldId id="383" r:id="rId40"/>
    <p:sldId id="389" r:id="rId41"/>
    <p:sldId id="402"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86" d="100"/>
          <a:sy n="86" d="100"/>
        </p:scale>
        <p:origin x="153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B1D26-3038-4F4C-894D-BCE722292126}" type="datetimeFigureOut">
              <a:rPr lang="tr-TR" smtClean="0"/>
              <a:pPr/>
              <a:t>3.12.2020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7F9F5-B632-46CE-AE90-F1B04219E513}"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55A0-C3B2-49DB-885C-9FD51C48EFB7}" type="slidenum">
              <a:rPr lang="en-US"/>
              <a:pPr/>
              <a:t>1</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0E70954-7AF1-4F9C-A1DA-590E610FC3CD}" type="slidenum">
              <a:rPr lang="tr-TR" smtClean="0"/>
              <a:pPr/>
              <a:t>16</a:t>
            </a:fld>
            <a:endParaRPr lang="tr-TR" smtClean="0"/>
          </a:p>
        </p:txBody>
      </p:sp>
      <p:sp>
        <p:nvSpPr>
          <p:cNvPr id="116739" name="Rectangle 2"/>
          <p:cNvSpPr>
            <a:spLocks noGrp="1" noRot="1" noChangeAspect="1" noChangeArrowheads="1" noTextEdit="1"/>
          </p:cNvSpPr>
          <p:nvPr>
            <p:ph type="sldImg"/>
          </p:nvPr>
        </p:nvSpPr>
        <p:spPr>
          <a:xfrm>
            <a:off x="1150938" y="692150"/>
            <a:ext cx="4556125" cy="3416300"/>
          </a:xfrm>
          <a:ln/>
        </p:spPr>
      </p:sp>
      <p:sp>
        <p:nvSpPr>
          <p:cNvPr id="116740" name="Rectangle 3"/>
          <p:cNvSpPr>
            <a:spLocks noGrp="1" noChangeArrowheads="1"/>
          </p:cNvSpPr>
          <p:nvPr>
            <p:ph type="body" idx="1"/>
          </p:nvPr>
        </p:nvSpPr>
        <p:spPr>
          <a:xfrm>
            <a:off x="914400" y="4343400"/>
            <a:ext cx="5029200" cy="4114800"/>
          </a:xfrm>
          <a:noFill/>
          <a:ln/>
        </p:spPr>
        <p:txBody>
          <a:bodyPr/>
          <a:lstStyle/>
          <a:p>
            <a:pPr eaLnBrk="1" hangingPunct="1"/>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Grp="1" noChangeArrowheads="1"/>
          </p:cNvSpPr>
          <p:nvPr>
            <p:ph type="sldNum" sz="quarter" idx="5"/>
          </p:nvPr>
        </p:nvSpPr>
        <p:spPr>
          <a:ln/>
        </p:spPr>
        <p:txBody>
          <a:bodyPr/>
          <a:lstStyle/>
          <a:p>
            <a:fld id="{AD96235E-891E-41D8-8740-830F2B356DC3}" type="slidenum">
              <a:rPr lang="en-US"/>
              <a:pPr/>
              <a:t>19</a:t>
            </a:fld>
            <a:endParaRPr lang="en-US"/>
          </a:p>
        </p:txBody>
      </p:sp>
      <p:sp>
        <p:nvSpPr>
          <p:cNvPr id="95234" name="Rectangle 2"/>
          <p:cNvSpPr>
            <a:spLocks noGrp="1" noRot="1" noChangeAspect="1" noChangeArrowheads="1" noTextEdit="1"/>
          </p:cNvSpPr>
          <p:nvPr>
            <p:ph type="sldImg"/>
          </p:nvPr>
        </p:nvSpPr>
        <p:spPr>
          <a:xfrm>
            <a:off x="1122363" y="654050"/>
            <a:ext cx="4610100" cy="3457575"/>
          </a:xfrm>
          <a:ln w="12700" cap="flat">
            <a:solidFill>
              <a:schemeClr val="tx1"/>
            </a:solidFill>
          </a:ln>
        </p:spPr>
      </p:sp>
      <p:sp>
        <p:nvSpPr>
          <p:cNvPr id="95235" name="Rectangle 3"/>
          <p:cNvSpPr>
            <a:spLocks noGrp="1" noChangeArrowheads="1"/>
          </p:cNvSpPr>
          <p:nvPr>
            <p:ph type="body" idx="1"/>
          </p:nvPr>
        </p:nvSpPr>
        <p:spPr>
          <a:xfrm>
            <a:off x="912813" y="4344988"/>
            <a:ext cx="5030787" cy="4149725"/>
          </a:xfrm>
          <a:ln/>
        </p:spPr>
        <p:txBody>
          <a:bodyPr lIns="92075" tIns="46038" rIns="92075" bIns="46038"/>
          <a:lstStyle/>
          <a:p>
            <a:endParaRPr lang="tr-TR"/>
          </a:p>
        </p:txBody>
      </p:sp>
      <p:sp>
        <p:nvSpPr>
          <p:cNvPr id="95236" name="Line 4"/>
          <p:cNvSpPr>
            <a:spLocks noChangeShapeType="1"/>
          </p:cNvSpPr>
          <p:nvPr/>
        </p:nvSpPr>
        <p:spPr bwMode="auto">
          <a:xfrm>
            <a:off x="1217613" y="4646613"/>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37" name="Line 5"/>
          <p:cNvSpPr>
            <a:spLocks noChangeShapeType="1"/>
          </p:cNvSpPr>
          <p:nvPr/>
        </p:nvSpPr>
        <p:spPr bwMode="auto">
          <a:xfrm>
            <a:off x="1217613" y="4873625"/>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38" name="Line 6"/>
          <p:cNvSpPr>
            <a:spLocks noChangeShapeType="1"/>
          </p:cNvSpPr>
          <p:nvPr/>
        </p:nvSpPr>
        <p:spPr bwMode="auto">
          <a:xfrm>
            <a:off x="1217613" y="509905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39" name="Line 7"/>
          <p:cNvSpPr>
            <a:spLocks noChangeShapeType="1"/>
          </p:cNvSpPr>
          <p:nvPr/>
        </p:nvSpPr>
        <p:spPr bwMode="auto">
          <a:xfrm>
            <a:off x="1217613" y="5326063"/>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0" name="Line 8"/>
          <p:cNvSpPr>
            <a:spLocks noChangeShapeType="1"/>
          </p:cNvSpPr>
          <p:nvPr/>
        </p:nvSpPr>
        <p:spPr bwMode="auto">
          <a:xfrm>
            <a:off x="1217613" y="5551488"/>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1" name="Line 9"/>
          <p:cNvSpPr>
            <a:spLocks noChangeShapeType="1"/>
          </p:cNvSpPr>
          <p:nvPr/>
        </p:nvSpPr>
        <p:spPr bwMode="auto">
          <a:xfrm>
            <a:off x="1217613" y="577850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2" name="Line 10"/>
          <p:cNvSpPr>
            <a:spLocks noChangeShapeType="1"/>
          </p:cNvSpPr>
          <p:nvPr/>
        </p:nvSpPr>
        <p:spPr bwMode="auto">
          <a:xfrm>
            <a:off x="1217613" y="6005513"/>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3" name="Line 11"/>
          <p:cNvSpPr>
            <a:spLocks noChangeShapeType="1"/>
          </p:cNvSpPr>
          <p:nvPr/>
        </p:nvSpPr>
        <p:spPr bwMode="auto">
          <a:xfrm>
            <a:off x="1217613" y="6230938"/>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4" name="Line 12"/>
          <p:cNvSpPr>
            <a:spLocks noChangeShapeType="1"/>
          </p:cNvSpPr>
          <p:nvPr/>
        </p:nvSpPr>
        <p:spPr bwMode="auto">
          <a:xfrm>
            <a:off x="1217613" y="645795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5" name="Line 13"/>
          <p:cNvSpPr>
            <a:spLocks noChangeShapeType="1"/>
          </p:cNvSpPr>
          <p:nvPr/>
        </p:nvSpPr>
        <p:spPr bwMode="auto">
          <a:xfrm>
            <a:off x="1217613" y="6683375"/>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6" name="Line 14"/>
          <p:cNvSpPr>
            <a:spLocks noChangeShapeType="1"/>
          </p:cNvSpPr>
          <p:nvPr/>
        </p:nvSpPr>
        <p:spPr bwMode="auto">
          <a:xfrm>
            <a:off x="1217613" y="6910388"/>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7" name="Line 15"/>
          <p:cNvSpPr>
            <a:spLocks noChangeShapeType="1"/>
          </p:cNvSpPr>
          <p:nvPr/>
        </p:nvSpPr>
        <p:spPr bwMode="auto">
          <a:xfrm>
            <a:off x="1217613" y="713740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8" name="Line 16"/>
          <p:cNvSpPr>
            <a:spLocks noChangeShapeType="1"/>
          </p:cNvSpPr>
          <p:nvPr/>
        </p:nvSpPr>
        <p:spPr bwMode="auto">
          <a:xfrm>
            <a:off x="1217613" y="7362825"/>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49" name="Line 17"/>
          <p:cNvSpPr>
            <a:spLocks noChangeShapeType="1"/>
          </p:cNvSpPr>
          <p:nvPr/>
        </p:nvSpPr>
        <p:spPr bwMode="auto">
          <a:xfrm>
            <a:off x="1217613" y="7589838"/>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50" name="Line 18"/>
          <p:cNvSpPr>
            <a:spLocks noChangeShapeType="1"/>
          </p:cNvSpPr>
          <p:nvPr/>
        </p:nvSpPr>
        <p:spPr bwMode="auto">
          <a:xfrm>
            <a:off x="1217613" y="7815263"/>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51" name="Line 19"/>
          <p:cNvSpPr>
            <a:spLocks noChangeShapeType="1"/>
          </p:cNvSpPr>
          <p:nvPr/>
        </p:nvSpPr>
        <p:spPr bwMode="auto">
          <a:xfrm>
            <a:off x="1217613" y="8042275"/>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5252" name="Line 20"/>
          <p:cNvSpPr>
            <a:spLocks noChangeShapeType="1"/>
          </p:cNvSpPr>
          <p:nvPr/>
        </p:nvSpPr>
        <p:spPr bwMode="auto">
          <a:xfrm>
            <a:off x="1217613" y="826770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63A9A-4FC1-415D-A15C-C100737E0952}" type="slidenum">
              <a:rPr lang="en-US"/>
              <a:pPr/>
              <a:t>26</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D041C-1D9C-4BA3-8E0F-1C50F67EDC47}" type="slidenum">
              <a:rPr lang="en-US"/>
              <a:pPr/>
              <a:t>36</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B8623-FABB-4C1D-962F-E2B626576981}" type="slidenum">
              <a:rPr lang="cs-CZ"/>
              <a:pPr/>
              <a:t>40</a:t>
            </a:fld>
            <a:endParaRPr lang="cs-CZ"/>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a:spcBef>
                <a:spcPct val="50000"/>
              </a:spcBef>
            </a:pPr>
            <a:r>
              <a:rPr lang="cs-CZ" sz="2400"/>
              <a:t>ANGIOTENZIN II</a:t>
            </a:r>
          </a:p>
          <a:p>
            <a:pPr>
              <a:spcBef>
                <a:spcPct val="50000"/>
              </a:spcBef>
            </a:pPr>
            <a:r>
              <a:rPr lang="cs-CZ" sz="2400"/>
              <a:t>vazokonstrikce</a:t>
            </a:r>
          </a:p>
          <a:p>
            <a:pPr>
              <a:spcBef>
                <a:spcPct val="50000"/>
              </a:spcBef>
            </a:pPr>
            <a:r>
              <a:rPr lang="cs-CZ" sz="2400"/>
              <a:t>snížení GF</a:t>
            </a:r>
          </a:p>
          <a:p>
            <a:pPr>
              <a:spcBef>
                <a:spcPct val="50000"/>
              </a:spcBef>
            </a:pPr>
            <a:r>
              <a:rPr lang="cs-CZ" sz="2400"/>
              <a:t>mitogenní účinky na srd. sval</a:t>
            </a:r>
            <a:endParaRPr lang="en-US" sz="2400"/>
          </a:p>
          <a:p>
            <a:pPr>
              <a:spcBef>
                <a:spcPct val="50000"/>
              </a:spcBef>
            </a:pPr>
            <a:r>
              <a:rPr lang="cs-CZ" sz="2400"/>
              <a:t>ALDOSTERON</a:t>
            </a:r>
          </a:p>
          <a:p>
            <a:pPr>
              <a:spcBef>
                <a:spcPct val="50000"/>
              </a:spcBef>
            </a:pPr>
            <a:r>
              <a:rPr lang="cs-CZ" sz="2400"/>
              <a:t>retence Na</a:t>
            </a:r>
            <a:r>
              <a:rPr lang="cs-CZ" sz="2400" baseline="30000"/>
              <a:t>+</a:t>
            </a:r>
          </a:p>
          <a:p>
            <a:pPr>
              <a:spcBef>
                <a:spcPct val="50000"/>
              </a:spcBef>
            </a:pPr>
            <a:endParaRPr lang="en-US" sz="2400"/>
          </a:p>
          <a:p>
            <a:pPr>
              <a:spcBef>
                <a:spcPct val="50000"/>
              </a:spcBef>
            </a:pPr>
            <a:endParaRPr lang="cs-CZ" sz="2400" baseline="30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solidFill>
            <a:srgbClr val="FFFFFF"/>
          </a:solidFill>
          <a:ln/>
        </p:spPr>
      </p:sp>
      <p:sp>
        <p:nvSpPr>
          <p:cNvPr id="76803" name="Rectangle 3"/>
          <p:cNvSpPr>
            <a:spLocks noGrp="1" noChangeArrowheads="1"/>
          </p:cNvSpPr>
          <p:nvPr>
            <p:ph type="body" idx="1"/>
          </p:nvPr>
        </p:nvSpPr>
        <p:spPr>
          <a:solidFill>
            <a:srgbClr val="FFFFFF"/>
          </a:solidFill>
          <a:ln>
            <a:solidFill>
              <a:srgbClr val="000000"/>
            </a:solidFill>
            <a:miter lim="800000"/>
            <a:headEnd/>
            <a:tailEnd/>
          </a:ln>
        </p:spPr>
        <p:txBody>
          <a:bodyPr lIns="89730" tIns="44865" rIns="89730" bIns="44865"/>
          <a:lstStyle/>
          <a:p>
            <a:pPr marL="0" marR="0" indent="0" algn="l" defTabSz="914400" rtl="0" eaLnBrk="1" fontAlgn="base" latinLnBrk="0" hangingPunct="1">
              <a:lnSpc>
                <a:spcPct val="100000"/>
              </a:lnSpc>
              <a:spcBef>
                <a:spcPct val="30000"/>
              </a:spcBef>
              <a:spcAft>
                <a:spcPct val="0"/>
              </a:spcAft>
              <a:buClrTx/>
              <a:buSzTx/>
              <a:buFontTx/>
              <a:buNone/>
              <a:tabLst/>
              <a:defRPr/>
            </a:pPr>
            <a:r>
              <a:rPr lang="tr-TR" dirty="0" err="1" smtClean="0">
                <a:latin typeface="Calibri" pitchFamily="34" charset="0"/>
              </a:rPr>
              <a:t>ch</a:t>
            </a:r>
            <a:r>
              <a:rPr lang="tr-TR" dirty="0" smtClean="0">
                <a:latin typeface="Calibri" pitchFamily="34" charset="0"/>
              </a:rPr>
              <a:t>_01_</a:t>
            </a:r>
            <a:r>
              <a:rPr lang="tr-TR" dirty="0" err="1" smtClean="0">
                <a:latin typeface="Calibri" pitchFamily="34" charset="0"/>
              </a:rPr>
              <a:t>lecture</a:t>
            </a:r>
            <a:r>
              <a:rPr lang="tr-TR" dirty="0" smtClean="0">
                <a:latin typeface="Calibri" pitchFamily="34" charset="0"/>
              </a:rPr>
              <a:t>_</a:t>
            </a:r>
            <a:r>
              <a:rPr lang="tr-TR" dirty="0" err="1" smtClean="0">
                <a:latin typeface="Calibri" pitchFamily="34" charset="0"/>
              </a:rPr>
              <a:t>presentation</a:t>
            </a:r>
            <a:r>
              <a:rPr lang="tr-TR" dirty="0" smtClean="0">
                <a:latin typeface="Calibri" pitchFamily="34" charset="0"/>
              </a:rPr>
              <a:t> </a:t>
            </a:r>
            <a:r>
              <a:rPr lang="tr-TR" dirty="0" err="1" smtClean="0">
                <a:latin typeface="Calibri" pitchFamily="34" charset="0"/>
              </a:rPr>
              <a:t>Feedback</a:t>
            </a:r>
            <a:r>
              <a:rPr lang="tr-TR" smtClean="0">
                <a:latin typeface="Calibri" pitchFamily="34" charset="0"/>
              </a:rPr>
              <a:t> vs den alıntı</a:t>
            </a:r>
          </a:p>
          <a:p>
            <a:endParaRPr lang="tr-TR" dirty="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6200" y="8686800"/>
            <a:ext cx="2971800" cy="457200"/>
          </a:xfrm>
          <a:prstGeom prst="rect">
            <a:avLst/>
          </a:prstGeom>
          <a:noFill/>
          <a:ln w="9525">
            <a:noFill/>
            <a:miter lim="800000"/>
            <a:headEnd/>
            <a:tailEnd/>
          </a:ln>
          <a:effectLst/>
        </p:spPr>
        <p:txBody>
          <a:bodyPr anchor="b"/>
          <a:lstStyle/>
          <a:p>
            <a:pPr algn="r"/>
            <a:fld id="{173808E4-475B-4C49-91A8-22A80FE9BC2C}" type="slidenum">
              <a:rPr lang="en-US" sz="1200"/>
              <a:pPr algn="r"/>
              <a:t>3</a:t>
            </a:fld>
            <a:endParaRPr lang="en-US" sz="1200"/>
          </a:p>
        </p:txBody>
      </p:sp>
      <p:sp>
        <p:nvSpPr>
          <p:cNvPr id="14438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438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eaLnBrk="1" hangingPunct="1"/>
            <a:endParaRPr lang="tr-TR" dirty="0" smtClean="0">
              <a:latin typeface="Times" pitchFamily="8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miter lim="800000"/>
            <a:headEnd/>
            <a:tailEnd/>
          </a:ln>
        </p:spPr>
        <p:txBody>
          <a:bodyPr lIns="89730" tIns="44865" rIns="89730" bIns="44865"/>
          <a:lstStyle/>
          <a:p>
            <a:endParaRPr lang="tr-TR"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6200" y="8686800"/>
            <a:ext cx="2971800" cy="457200"/>
          </a:xfrm>
          <a:prstGeom prst="rect">
            <a:avLst/>
          </a:prstGeom>
          <a:noFill/>
          <a:ln w="9525">
            <a:noFill/>
            <a:miter lim="800000"/>
            <a:headEnd/>
            <a:tailEnd/>
          </a:ln>
          <a:effectLst/>
        </p:spPr>
        <p:txBody>
          <a:bodyPr anchor="b"/>
          <a:lstStyle/>
          <a:p>
            <a:pPr algn="r"/>
            <a:fld id="{66337C33-E70F-4109-BB29-CB4BF64DDFB5}" type="slidenum">
              <a:rPr lang="en-US" sz="1200"/>
              <a:pPr algn="r"/>
              <a:t>5</a:t>
            </a:fld>
            <a:endParaRPr lang="en-US" sz="1200"/>
          </a:p>
        </p:txBody>
      </p:sp>
      <p:sp>
        <p:nvSpPr>
          <p:cNvPr id="1505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053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eaLnBrk="1" hangingPunct="1"/>
            <a:endParaRPr lang="tr-TR" smtClean="0">
              <a:latin typeface="Times" pitchFamily="8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6200" y="8686800"/>
            <a:ext cx="2971800" cy="457200"/>
          </a:xfrm>
          <a:prstGeom prst="rect">
            <a:avLst/>
          </a:prstGeom>
          <a:noFill/>
          <a:ln w="9525">
            <a:noFill/>
            <a:miter lim="800000"/>
            <a:headEnd/>
            <a:tailEnd/>
          </a:ln>
          <a:effectLst/>
        </p:spPr>
        <p:txBody>
          <a:bodyPr anchor="b"/>
          <a:lstStyle/>
          <a:p>
            <a:pPr algn="r"/>
            <a:fld id="{B2D78355-FDEA-4635-B3F7-CCDA7CB5DF21}" type="slidenum">
              <a:rPr lang="en-US" sz="1200"/>
              <a:pPr algn="r"/>
              <a:t>6</a:t>
            </a:fld>
            <a:endParaRPr lang="en-US" sz="1200"/>
          </a:p>
        </p:txBody>
      </p:sp>
      <p:sp>
        <p:nvSpPr>
          <p:cNvPr id="1566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67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lstStyle/>
          <a:p>
            <a:pPr eaLnBrk="1" hangingPunct="1"/>
            <a:endParaRPr lang="tr-TR" smtClean="0">
              <a:latin typeface="Times" pitchFamily="8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miter lim="800000"/>
            <a:headEnd/>
            <a:tailEnd/>
          </a:ln>
        </p:spPr>
        <p:txBody>
          <a:bodyPr lIns="89730" tIns="44865" rIns="89730" bIns="44865"/>
          <a:lstStyle/>
          <a:p>
            <a:endParaRPr lang="tr-TR"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FBE55383-9E0F-410D-B858-0AA1AC259493}" type="slidenum">
              <a:rPr lang="tr-TR" smtClean="0"/>
              <a:pPr/>
              <a:t>11</a:t>
            </a:fld>
            <a:endParaRPr lang="tr-TR" smtClean="0"/>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Grp="1" noChangeArrowheads="1"/>
          </p:cNvSpPr>
          <p:nvPr>
            <p:ph type="sldNum" sz="quarter" idx="5"/>
          </p:nvPr>
        </p:nvSpPr>
        <p:spPr>
          <a:ln/>
        </p:spPr>
        <p:txBody>
          <a:bodyPr/>
          <a:lstStyle/>
          <a:p>
            <a:fld id="{883E96C7-44B2-42E6-A391-1C89FED2DFCC}" type="slidenum">
              <a:rPr lang="en-US"/>
              <a:pPr/>
              <a:t>15</a:t>
            </a:fld>
            <a:endParaRPr lang="en-US"/>
          </a:p>
        </p:txBody>
      </p:sp>
      <p:sp>
        <p:nvSpPr>
          <p:cNvPr id="97282" name="Rectangle 2"/>
          <p:cNvSpPr>
            <a:spLocks noGrp="1" noRot="1" noChangeAspect="1" noChangeArrowheads="1" noTextEdit="1"/>
          </p:cNvSpPr>
          <p:nvPr>
            <p:ph type="sldImg"/>
          </p:nvPr>
        </p:nvSpPr>
        <p:spPr>
          <a:xfrm>
            <a:off x="1122363" y="654050"/>
            <a:ext cx="4610100" cy="3457575"/>
          </a:xfrm>
          <a:ln w="12700" cap="flat">
            <a:solidFill>
              <a:schemeClr val="tx1"/>
            </a:solidFill>
          </a:ln>
        </p:spPr>
      </p:sp>
      <p:sp>
        <p:nvSpPr>
          <p:cNvPr id="97283" name="Rectangle 3"/>
          <p:cNvSpPr>
            <a:spLocks noGrp="1" noChangeArrowheads="1"/>
          </p:cNvSpPr>
          <p:nvPr>
            <p:ph type="body" idx="1"/>
          </p:nvPr>
        </p:nvSpPr>
        <p:spPr>
          <a:xfrm>
            <a:off x="912813" y="4344988"/>
            <a:ext cx="5030787" cy="4149725"/>
          </a:xfrm>
          <a:ln/>
        </p:spPr>
        <p:txBody>
          <a:bodyPr lIns="92075" tIns="46038" rIns="92075" bIns="46038"/>
          <a:lstStyle/>
          <a:p>
            <a:endParaRPr lang="tr-TR"/>
          </a:p>
        </p:txBody>
      </p:sp>
      <p:sp>
        <p:nvSpPr>
          <p:cNvPr id="97284" name="Line 4"/>
          <p:cNvSpPr>
            <a:spLocks noChangeShapeType="1"/>
          </p:cNvSpPr>
          <p:nvPr/>
        </p:nvSpPr>
        <p:spPr bwMode="auto">
          <a:xfrm>
            <a:off x="1217613" y="4646613"/>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85" name="Line 5"/>
          <p:cNvSpPr>
            <a:spLocks noChangeShapeType="1"/>
          </p:cNvSpPr>
          <p:nvPr/>
        </p:nvSpPr>
        <p:spPr bwMode="auto">
          <a:xfrm>
            <a:off x="1217613" y="4873625"/>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86" name="Line 6"/>
          <p:cNvSpPr>
            <a:spLocks noChangeShapeType="1"/>
          </p:cNvSpPr>
          <p:nvPr/>
        </p:nvSpPr>
        <p:spPr bwMode="auto">
          <a:xfrm>
            <a:off x="1217613" y="509905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87" name="Line 7"/>
          <p:cNvSpPr>
            <a:spLocks noChangeShapeType="1"/>
          </p:cNvSpPr>
          <p:nvPr/>
        </p:nvSpPr>
        <p:spPr bwMode="auto">
          <a:xfrm>
            <a:off x="1217613" y="5326063"/>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88" name="Line 8"/>
          <p:cNvSpPr>
            <a:spLocks noChangeShapeType="1"/>
          </p:cNvSpPr>
          <p:nvPr/>
        </p:nvSpPr>
        <p:spPr bwMode="auto">
          <a:xfrm>
            <a:off x="1217613" y="5551488"/>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89" name="Line 9"/>
          <p:cNvSpPr>
            <a:spLocks noChangeShapeType="1"/>
          </p:cNvSpPr>
          <p:nvPr/>
        </p:nvSpPr>
        <p:spPr bwMode="auto">
          <a:xfrm>
            <a:off x="1217613" y="577850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0" name="Line 10"/>
          <p:cNvSpPr>
            <a:spLocks noChangeShapeType="1"/>
          </p:cNvSpPr>
          <p:nvPr/>
        </p:nvSpPr>
        <p:spPr bwMode="auto">
          <a:xfrm>
            <a:off x="1217613" y="6005513"/>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1" name="Line 11"/>
          <p:cNvSpPr>
            <a:spLocks noChangeShapeType="1"/>
          </p:cNvSpPr>
          <p:nvPr/>
        </p:nvSpPr>
        <p:spPr bwMode="auto">
          <a:xfrm>
            <a:off x="1217613" y="6230938"/>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2" name="Line 12"/>
          <p:cNvSpPr>
            <a:spLocks noChangeShapeType="1"/>
          </p:cNvSpPr>
          <p:nvPr/>
        </p:nvSpPr>
        <p:spPr bwMode="auto">
          <a:xfrm>
            <a:off x="1217613" y="645795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3" name="Line 13"/>
          <p:cNvSpPr>
            <a:spLocks noChangeShapeType="1"/>
          </p:cNvSpPr>
          <p:nvPr/>
        </p:nvSpPr>
        <p:spPr bwMode="auto">
          <a:xfrm>
            <a:off x="1217613" y="6683375"/>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4" name="Line 14"/>
          <p:cNvSpPr>
            <a:spLocks noChangeShapeType="1"/>
          </p:cNvSpPr>
          <p:nvPr/>
        </p:nvSpPr>
        <p:spPr bwMode="auto">
          <a:xfrm>
            <a:off x="1217613" y="6910388"/>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5" name="Line 15"/>
          <p:cNvSpPr>
            <a:spLocks noChangeShapeType="1"/>
          </p:cNvSpPr>
          <p:nvPr/>
        </p:nvSpPr>
        <p:spPr bwMode="auto">
          <a:xfrm>
            <a:off x="1217613" y="713740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6" name="Line 16"/>
          <p:cNvSpPr>
            <a:spLocks noChangeShapeType="1"/>
          </p:cNvSpPr>
          <p:nvPr/>
        </p:nvSpPr>
        <p:spPr bwMode="auto">
          <a:xfrm>
            <a:off x="1217613" y="7362825"/>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7" name="Line 17"/>
          <p:cNvSpPr>
            <a:spLocks noChangeShapeType="1"/>
          </p:cNvSpPr>
          <p:nvPr/>
        </p:nvSpPr>
        <p:spPr bwMode="auto">
          <a:xfrm>
            <a:off x="1217613" y="7589838"/>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8" name="Line 18"/>
          <p:cNvSpPr>
            <a:spLocks noChangeShapeType="1"/>
          </p:cNvSpPr>
          <p:nvPr/>
        </p:nvSpPr>
        <p:spPr bwMode="auto">
          <a:xfrm>
            <a:off x="1217613" y="7815263"/>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299" name="Line 19"/>
          <p:cNvSpPr>
            <a:spLocks noChangeShapeType="1"/>
          </p:cNvSpPr>
          <p:nvPr/>
        </p:nvSpPr>
        <p:spPr bwMode="auto">
          <a:xfrm>
            <a:off x="1217613" y="8042275"/>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
        <p:nvSpPr>
          <p:cNvPr id="97300" name="Line 20"/>
          <p:cNvSpPr>
            <a:spLocks noChangeShapeType="1"/>
          </p:cNvSpPr>
          <p:nvPr/>
        </p:nvSpPr>
        <p:spPr bwMode="auto">
          <a:xfrm>
            <a:off x="1217613" y="8267700"/>
            <a:ext cx="4497387" cy="0"/>
          </a:xfrm>
          <a:prstGeom prst="line">
            <a:avLst/>
          </a:prstGeom>
          <a:noFill/>
          <a:ln w="12700">
            <a:solidFill>
              <a:schemeClr val="tx1"/>
            </a:solidFill>
            <a:round/>
            <a:headEnd type="none" w="sm" len="sm"/>
            <a:tailEnd type="none" w="sm" len="sm"/>
          </a:ln>
          <a:effectLst/>
        </p:spPr>
        <p:txBody>
          <a:bodyPr wrap="none" anchor="ct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3D9649AD-54C3-45AC-8558-D34DBFCD12A9}" type="datetimeFigureOut">
              <a:rPr lang="tr-TR" smtClean="0"/>
              <a:pPr/>
              <a:t>3.12.2020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D9649AD-54C3-45AC-8558-D34DBFCD12A9}" type="datetimeFigureOut">
              <a:rPr lang="tr-TR" smtClean="0"/>
              <a:pPr/>
              <a:t>3.12.2020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D9649AD-54C3-45AC-8558-D34DBFCD12A9}" type="datetimeFigureOut">
              <a:rPr lang="tr-TR" smtClean="0"/>
              <a:pPr/>
              <a:t>3.12.2020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Başlık Slaydı">
    <p:spTree>
      <p:nvGrpSpPr>
        <p:cNvPr id="1" name=""/>
        <p:cNvGrpSpPr/>
        <p:nvPr/>
      </p:nvGrpSpPr>
      <p:grpSpPr>
        <a:xfrm>
          <a:off x="0" y="0"/>
          <a:ext cx="0" cy="0"/>
          <a:chOff x="0" y="0"/>
          <a:chExt cx="0" cy="0"/>
        </a:xfrm>
      </p:grpSpPr>
      <p:grpSp>
        <p:nvGrpSpPr>
          <p:cNvPr id="2" name="Group 25"/>
          <p:cNvGrpSpPr>
            <a:grpSpLocks/>
          </p:cNvGrpSpPr>
          <p:nvPr/>
        </p:nvGrpSpPr>
        <p:grpSpPr bwMode="auto">
          <a:xfrm>
            <a:off x="-25400" y="3956050"/>
            <a:ext cx="9144000" cy="1371600"/>
            <a:chOff x="528" y="2208"/>
            <a:chExt cx="4791" cy="1902"/>
          </a:xfrm>
        </p:grpSpPr>
        <p:sp>
          <p:nvSpPr>
            <p:cNvPr id="4122" name="Freeform 26"/>
            <p:cNvSpPr>
              <a:spLocks/>
            </p:cNvSpPr>
            <p:nvPr/>
          </p:nvSpPr>
          <p:spPr bwMode="auto">
            <a:xfrm>
              <a:off x="2288" y="3695"/>
              <a:ext cx="75" cy="364"/>
            </a:xfrm>
            <a:custGeom>
              <a:avLst/>
              <a:gdLst/>
              <a:ahLst/>
              <a:cxnLst>
                <a:cxn ang="0">
                  <a:pos x="74" y="363"/>
                </a:cxn>
                <a:cxn ang="0">
                  <a:pos x="74" y="0"/>
                </a:cxn>
                <a:cxn ang="0">
                  <a:pos x="0" y="0"/>
                </a:cxn>
                <a:cxn ang="0">
                  <a:pos x="0" y="363"/>
                </a:cxn>
                <a:cxn ang="0">
                  <a:pos x="74" y="363"/>
                </a:cxn>
              </a:cxnLst>
              <a:rect l="0" t="0" r="r" b="b"/>
              <a:pathLst>
                <a:path w="75" h="364">
                  <a:moveTo>
                    <a:pt x="74" y="363"/>
                  </a:moveTo>
                  <a:lnTo>
                    <a:pt x="74" y="0"/>
                  </a:lnTo>
                  <a:lnTo>
                    <a:pt x="0" y="0"/>
                  </a:lnTo>
                  <a:lnTo>
                    <a:pt x="0" y="363"/>
                  </a:lnTo>
                  <a:lnTo>
                    <a:pt x="74" y="36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23" name="Freeform 27"/>
            <p:cNvSpPr>
              <a:spLocks/>
            </p:cNvSpPr>
            <p:nvPr/>
          </p:nvSpPr>
          <p:spPr bwMode="auto">
            <a:xfrm>
              <a:off x="1771" y="3289"/>
              <a:ext cx="367" cy="153"/>
            </a:xfrm>
            <a:custGeom>
              <a:avLst/>
              <a:gdLst/>
              <a:ahLst/>
              <a:cxnLst>
                <a:cxn ang="0">
                  <a:pos x="0" y="65"/>
                </a:cxn>
                <a:cxn ang="0">
                  <a:pos x="244" y="0"/>
                </a:cxn>
                <a:cxn ang="0">
                  <a:pos x="366" y="43"/>
                </a:cxn>
                <a:cxn ang="0">
                  <a:pos x="366" y="130"/>
                </a:cxn>
                <a:cxn ang="0">
                  <a:pos x="244" y="101"/>
                </a:cxn>
                <a:cxn ang="0">
                  <a:pos x="0" y="152"/>
                </a:cxn>
                <a:cxn ang="0">
                  <a:pos x="0" y="65"/>
                </a:cxn>
              </a:cxnLst>
              <a:rect l="0" t="0" r="r" b="b"/>
              <a:pathLst>
                <a:path w="367" h="153">
                  <a:moveTo>
                    <a:pt x="0" y="65"/>
                  </a:moveTo>
                  <a:lnTo>
                    <a:pt x="244" y="0"/>
                  </a:lnTo>
                  <a:lnTo>
                    <a:pt x="366" y="43"/>
                  </a:lnTo>
                  <a:lnTo>
                    <a:pt x="366" y="130"/>
                  </a:lnTo>
                  <a:lnTo>
                    <a:pt x="244" y="101"/>
                  </a:lnTo>
                  <a:lnTo>
                    <a:pt x="0" y="152"/>
                  </a:lnTo>
                  <a:lnTo>
                    <a:pt x="0" y="6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24" name="Freeform 28"/>
            <p:cNvSpPr>
              <a:spLocks/>
            </p:cNvSpPr>
            <p:nvPr/>
          </p:nvSpPr>
          <p:spPr bwMode="auto">
            <a:xfrm>
              <a:off x="1771" y="3419"/>
              <a:ext cx="367" cy="125"/>
            </a:xfrm>
            <a:custGeom>
              <a:avLst/>
              <a:gdLst/>
              <a:ahLst/>
              <a:cxnLst>
                <a:cxn ang="0">
                  <a:pos x="0" y="36"/>
                </a:cxn>
                <a:cxn ang="0">
                  <a:pos x="244" y="0"/>
                </a:cxn>
                <a:cxn ang="0">
                  <a:pos x="366" y="21"/>
                </a:cxn>
                <a:cxn ang="0">
                  <a:pos x="366" y="109"/>
                </a:cxn>
                <a:cxn ang="0">
                  <a:pos x="244" y="87"/>
                </a:cxn>
                <a:cxn ang="0">
                  <a:pos x="0" y="124"/>
                </a:cxn>
                <a:cxn ang="0">
                  <a:pos x="0" y="36"/>
                </a:cxn>
              </a:cxnLst>
              <a:rect l="0" t="0" r="r" b="b"/>
              <a:pathLst>
                <a:path w="367" h="125">
                  <a:moveTo>
                    <a:pt x="0" y="36"/>
                  </a:moveTo>
                  <a:lnTo>
                    <a:pt x="244" y="0"/>
                  </a:lnTo>
                  <a:lnTo>
                    <a:pt x="366" y="21"/>
                  </a:lnTo>
                  <a:lnTo>
                    <a:pt x="366" y="109"/>
                  </a:lnTo>
                  <a:lnTo>
                    <a:pt x="244" y="87"/>
                  </a:lnTo>
                  <a:lnTo>
                    <a:pt x="0" y="124"/>
                  </a:lnTo>
                  <a:lnTo>
                    <a:pt x="0" y="3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25" name="Freeform 29"/>
            <p:cNvSpPr>
              <a:spLocks/>
            </p:cNvSpPr>
            <p:nvPr/>
          </p:nvSpPr>
          <p:spPr bwMode="auto">
            <a:xfrm>
              <a:off x="1771" y="3543"/>
              <a:ext cx="367" cy="118"/>
            </a:xfrm>
            <a:custGeom>
              <a:avLst/>
              <a:gdLst/>
              <a:ahLst/>
              <a:cxnLst>
                <a:cxn ang="0">
                  <a:pos x="0" y="36"/>
                </a:cxn>
                <a:cxn ang="0">
                  <a:pos x="244" y="0"/>
                </a:cxn>
                <a:cxn ang="0">
                  <a:pos x="366" y="14"/>
                </a:cxn>
                <a:cxn ang="0">
                  <a:pos x="366" y="117"/>
                </a:cxn>
                <a:cxn ang="0">
                  <a:pos x="244" y="102"/>
                </a:cxn>
                <a:cxn ang="0">
                  <a:pos x="0" y="117"/>
                </a:cxn>
                <a:cxn ang="0">
                  <a:pos x="0" y="36"/>
                </a:cxn>
              </a:cxnLst>
              <a:rect l="0" t="0" r="r" b="b"/>
              <a:pathLst>
                <a:path w="367" h="118">
                  <a:moveTo>
                    <a:pt x="0" y="36"/>
                  </a:moveTo>
                  <a:lnTo>
                    <a:pt x="244" y="0"/>
                  </a:lnTo>
                  <a:lnTo>
                    <a:pt x="366" y="14"/>
                  </a:lnTo>
                  <a:lnTo>
                    <a:pt x="366" y="117"/>
                  </a:lnTo>
                  <a:lnTo>
                    <a:pt x="244" y="102"/>
                  </a:lnTo>
                  <a:lnTo>
                    <a:pt x="0" y="117"/>
                  </a:lnTo>
                  <a:lnTo>
                    <a:pt x="0" y="3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26" name="Freeform 30"/>
            <p:cNvSpPr>
              <a:spLocks/>
            </p:cNvSpPr>
            <p:nvPr/>
          </p:nvSpPr>
          <p:spPr bwMode="auto">
            <a:xfrm>
              <a:off x="749" y="3913"/>
              <a:ext cx="816" cy="197"/>
            </a:xfrm>
            <a:custGeom>
              <a:avLst/>
              <a:gdLst/>
              <a:ahLst/>
              <a:cxnLst>
                <a:cxn ang="0">
                  <a:pos x="0" y="196"/>
                </a:cxn>
                <a:cxn ang="0">
                  <a:pos x="815" y="196"/>
                </a:cxn>
                <a:cxn ang="0">
                  <a:pos x="815" y="21"/>
                </a:cxn>
                <a:cxn ang="0">
                  <a:pos x="767" y="7"/>
                </a:cxn>
                <a:cxn ang="0">
                  <a:pos x="570" y="36"/>
                </a:cxn>
                <a:cxn ang="0">
                  <a:pos x="570" y="0"/>
                </a:cxn>
                <a:cxn ang="0">
                  <a:pos x="485" y="0"/>
                </a:cxn>
                <a:cxn ang="0">
                  <a:pos x="0" y="7"/>
                </a:cxn>
                <a:cxn ang="0">
                  <a:pos x="0" y="196"/>
                </a:cxn>
              </a:cxnLst>
              <a:rect l="0" t="0" r="r" b="b"/>
              <a:pathLst>
                <a:path w="816" h="197">
                  <a:moveTo>
                    <a:pt x="0" y="196"/>
                  </a:moveTo>
                  <a:lnTo>
                    <a:pt x="815" y="196"/>
                  </a:lnTo>
                  <a:lnTo>
                    <a:pt x="815" y="21"/>
                  </a:lnTo>
                  <a:lnTo>
                    <a:pt x="767" y="7"/>
                  </a:lnTo>
                  <a:lnTo>
                    <a:pt x="570" y="36"/>
                  </a:lnTo>
                  <a:lnTo>
                    <a:pt x="570" y="0"/>
                  </a:lnTo>
                  <a:lnTo>
                    <a:pt x="485" y="0"/>
                  </a:lnTo>
                  <a:lnTo>
                    <a:pt x="0" y="7"/>
                  </a:lnTo>
                  <a:lnTo>
                    <a:pt x="0" y="19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27" name="Freeform 31"/>
            <p:cNvSpPr>
              <a:spLocks/>
            </p:cNvSpPr>
            <p:nvPr/>
          </p:nvSpPr>
          <p:spPr bwMode="auto">
            <a:xfrm>
              <a:off x="744" y="3768"/>
              <a:ext cx="77" cy="342"/>
            </a:xfrm>
            <a:custGeom>
              <a:avLst/>
              <a:gdLst/>
              <a:ahLst/>
              <a:cxnLst>
                <a:cxn ang="0">
                  <a:pos x="76" y="0"/>
                </a:cxn>
                <a:cxn ang="0">
                  <a:pos x="0" y="14"/>
                </a:cxn>
                <a:cxn ang="0">
                  <a:pos x="0" y="341"/>
                </a:cxn>
                <a:cxn ang="0">
                  <a:pos x="76" y="341"/>
                </a:cxn>
                <a:cxn ang="0">
                  <a:pos x="76" y="14"/>
                </a:cxn>
                <a:cxn ang="0">
                  <a:pos x="76" y="29"/>
                </a:cxn>
                <a:cxn ang="0">
                  <a:pos x="76" y="0"/>
                </a:cxn>
                <a:cxn ang="0">
                  <a:pos x="0" y="0"/>
                </a:cxn>
                <a:cxn ang="0">
                  <a:pos x="0" y="14"/>
                </a:cxn>
                <a:cxn ang="0">
                  <a:pos x="76" y="0"/>
                </a:cxn>
              </a:cxnLst>
              <a:rect l="0" t="0" r="r" b="b"/>
              <a:pathLst>
                <a:path w="77" h="342">
                  <a:moveTo>
                    <a:pt x="76" y="0"/>
                  </a:moveTo>
                  <a:lnTo>
                    <a:pt x="0" y="14"/>
                  </a:lnTo>
                  <a:lnTo>
                    <a:pt x="0" y="341"/>
                  </a:lnTo>
                  <a:lnTo>
                    <a:pt x="76" y="341"/>
                  </a:lnTo>
                  <a:lnTo>
                    <a:pt x="76" y="14"/>
                  </a:lnTo>
                  <a:lnTo>
                    <a:pt x="76" y="29"/>
                  </a:lnTo>
                  <a:lnTo>
                    <a:pt x="76" y="0"/>
                  </a:lnTo>
                  <a:lnTo>
                    <a:pt x="0" y="0"/>
                  </a:lnTo>
                  <a:lnTo>
                    <a:pt x="0" y="14"/>
                  </a:lnTo>
                  <a:lnTo>
                    <a:pt x="76"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28" name="Freeform 32"/>
            <p:cNvSpPr>
              <a:spLocks/>
            </p:cNvSpPr>
            <p:nvPr/>
          </p:nvSpPr>
          <p:spPr bwMode="auto">
            <a:xfrm>
              <a:off x="749" y="3768"/>
              <a:ext cx="133" cy="117"/>
            </a:xfrm>
            <a:custGeom>
              <a:avLst/>
              <a:gdLst/>
              <a:ahLst/>
              <a:cxnLst>
                <a:cxn ang="0">
                  <a:pos x="132" y="0"/>
                </a:cxn>
                <a:cxn ang="0">
                  <a:pos x="0" y="0"/>
                </a:cxn>
                <a:cxn ang="0">
                  <a:pos x="0" y="116"/>
                </a:cxn>
                <a:cxn ang="0">
                  <a:pos x="132" y="116"/>
                </a:cxn>
                <a:cxn ang="0">
                  <a:pos x="132" y="0"/>
                </a:cxn>
              </a:cxnLst>
              <a:rect l="0" t="0" r="r" b="b"/>
              <a:pathLst>
                <a:path w="133" h="117">
                  <a:moveTo>
                    <a:pt x="132" y="0"/>
                  </a:moveTo>
                  <a:lnTo>
                    <a:pt x="0" y="0"/>
                  </a:lnTo>
                  <a:lnTo>
                    <a:pt x="0" y="116"/>
                  </a:lnTo>
                  <a:lnTo>
                    <a:pt x="132" y="116"/>
                  </a:lnTo>
                  <a:lnTo>
                    <a:pt x="132"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29" name="Freeform 33"/>
            <p:cNvSpPr>
              <a:spLocks/>
            </p:cNvSpPr>
            <p:nvPr/>
          </p:nvSpPr>
          <p:spPr bwMode="auto">
            <a:xfrm>
              <a:off x="881" y="3441"/>
              <a:ext cx="75" cy="495"/>
            </a:xfrm>
            <a:custGeom>
              <a:avLst/>
              <a:gdLst/>
              <a:ahLst/>
              <a:cxnLst>
                <a:cxn ang="0">
                  <a:pos x="0" y="0"/>
                </a:cxn>
                <a:cxn ang="0">
                  <a:pos x="0" y="494"/>
                </a:cxn>
                <a:cxn ang="0">
                  <a:pos x="74" y="494"/>
                </a:cxn>
                <a:cxn ang="0">
                  <a:pos x="74" y="0"/>
                </a:cxn>
                <a:cxn ang="0">
                  <a:pos x="0" y="0"/>
                </a:cxn>
              </a:cxnLst>
              <a:rect l="0" t="0" r="r" b="b"/>
              <a:pathLst>
                <a:path w="75" h="495">
                  <a:moveTo>
                    <a:pt x="0" y="0"/>
                  </a:moveTo>
                  <a:lnTo>
                    <a:pt x="0" y="494"/>
                  </a:lnTo>
                  <a:lnTo>
                    <a:pt x="74" y="494"/>
                  </a:lnTo>
                  <a:lnTo>
                    <a:pt x="74" y="0"/>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0" name="Freeform 34"/>
            <p:cNvSpPr>
              <a:spLocks/>
            </p:cNvSpPr>
            <p:nvPr/>
          </p:nvSpPr>
          <p:spPr bwMode="auto">
            <a:xfrm>
              <a:off x="980" y="3935"/>
              <a:ext cx="86" cy="116"/>
            </a:xfrm>
            <a:custGeom>
              <a:avLst/>
              <a:gdLst/>
              <a:ahLst/>
              <a:cxnLst>
                <a:cxn ang="0">
                  <a:pos x="75" y="0"/>
                </a:cxn>
                <a:cxn ang="0">
                  <a:pos x="0" y="0"/>
                </a:cxn>
                <a:cxn ang="0">
                  <a:pos x="0" y="115"/>
                </a:cxn>
                <a:cxn ang="0">
                  <a:pos x="75" y="115"/>
                </a:cxn>
                <a:cxn ang="0">
                  <a:pos x="85" y="0"/>
                </a:cxn>
                <a:cxn ang="0">
                  <a:pos x="75" y="115"/>
                </a:cxn>
                <a:cxn ang="0">
                  <a:pos x="85" y="115"/>
                </a:cxn>
                <a:cxn ang="0">
                  <a:pos x="85" y="0"/>
                </a:cxn>
                <a:cxn ang="0">
                  <a:pos x="75" y="0"/>
                </a:cxn>
              </a:cxnLst>
              <a:rect l="0" t="0" r="r" b="b"/>
              <a:pathLst>
                <a:path w="86" h="116">
                  <a:moveTo>
                    <a:pt x="75" y="0"/>
                  </a:moveTo>
                  <a:lnTo>
                    <a:pt x="0" y="0"/>
                  </a:lnTo>
                  <a:lnTo>
                    <a:pt x="0" y="115"/>
                  </a:lnTo>
                  <a:lnTo>
                    <a:pt x="75" y="115"/>
                  </a:lnTo>
                  <a:lnTo>
                    <a:pt x="85" y="0"/>
                  </a:lnTo>
                  <a:lnTo>
                    <a:pt x="75" y="115"/>
                  </a:lnTo>
                  <a:lnTo>
                    <a:pt x="85" y="115"/>
                  </a:lnTo>
                  <a:lnTo>
                    <a:pt x="85" y="0"/>
                  </a:lnTo>
                  <a:lnTo>
                    <a:pt x="75"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1" name="Freeform 35"/>
            <p:cNvSpPr>
              <a:spLocks/>
            </p:cNvSpPr>
            <p:nvPr/>
          </p:nvSpPr>
          <p:spPr bwMode="auto">
            <a:xfrm>
              <a:off x="1054" y="3333"/>
              <a:ext cx="77" cy="603"/>
            </a:xfrm>
            <a:custGeom>
              <a:avLst/>
              <a:gdLst/>
              <a:ahLst/>
              <a:cxnLst>
                <a:cxn ang="0">
                  <a:pos x="0" y="0"/>
                </a:cxn>
                <a:cxn ang="0">
                  <a:pos x="0" y="602"/>
                </a:cxn>
                <a:cxn ang="0">
                  <a:pos x="76" y="602"/>
                </a:cxn>
                <a:cxn ang="0">
                  <a:pos x="76" y="0"/>
                </a:cxn>
                <a:cxn ang="0">
                  <a:pos x="0" y="7"/>
                </a:cxn>
                <a:cxn ang="0">
                  <a:pos x="0" y="0"/>
                </a:cxn>
              </a:cxnLst>
              <a:rect l="0" t="0" r="r" b="b"/>
              <a:pathLst>
                <a:path w="77" h="603">
                  <a:moveTo>
                    <a:pt x="0" y="0"/>
                  </a:moveTo>
                  <a:lnTo>
                    <a:pt x="0" y="602"/>
                  </a:lnTo>
                  <a:lnTo>
                    <a:pt x="76" y="602"/>
                  </a:lnTo>
                  <a:lnTo>
                    <a:pt x="76" y="0"/>
                  </a:lnTo>
                  <a:lnTo>
                    <a:pt x="0" y="7"/>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2" name="Freeform 36"/>
            <p:cNvSpPr>
              <a:spLocks/>
            </p:cNvSpPr>
            <p:nvPr/>
          </p:nvSpPr>
          <p:spPr bwMode="auto">
            <a:xfrm>
              <a:off x="1065" y="3304"/>
              <a:ext cx="75" cy="116"/>
            </a:xfrm>
            <a:custGeom>
              <a:avLst/>
              <a:gdLst/>
              <a:ahLst/>
              <a:cxnLst>
                <a:cxn ang="0">
                  <a:pos x="63" y="0"/>
                </a:cxn>
                <a:cxn ang="0">
                  <a:pos x="0" y="92"/>
                </a:cxn>
                <a:cxn ang="0">
                  <a:pos x="0" y="115"/>
                </a:cxn>
                <a:cxn ang="0">
                  <a:pos x="63" y="92"/>
                </a:cxn>
                <a:cxn ang="0">
                  <a:pos x="74" y="0"/>
                </a:cxn>
                <a:cxn ang="0">
                  <a:pos x="63" y="92"/>
                </a:cxn>
                <a:cxn ang="0">
                  <a:pos x="74" y="46"/>
                </a:cxn>
                <a:cxn ang="0">
                  <a:pos x="74" y="0"/>
                </a:cxn>
                <a:cxn ang="0">
                  <a:pos x="63" y="0"/>
                </a:cxn>
              </a:cxnLst>
              <a:rect l="0" t="0" r="r" b="b"/>
              <a:pathLst>
                <a:path w="75" h="116">
                  <a:moveTo>
                    <a:pt x="63" y="0"/>
                  </a:moveTo>
                  <a:lnTo>
                    <a:pt x="0" y="92"/>
                  </a:lnTo>
                  <a:lnTo>
                    <a:pt x="0" y="115"/>
                  </a:lnTo>
                  <a:lnTo>
                    <a:pt x="63" y="92"/>
                  </a:lnTo>
                  <a:lnTo>
                    <a:pt x="74" y="0"/>
                  </a:lnTo>
                  <a:lnTo>
                    <a:pt x="63" y="92"/>
                  </a:lnTo>
                  <a:lnTo>
                    <a:pt x="74" y="46"/>
                  </a:lnTo>
                  <a:lnTo>
                    <a:pt x="74" y="0"/>
                  </a:lnTo>
                  <a:lnTo>
                    <a:pt x="63"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3" name="Freeform 37"/>
            <p:cNvSpPr>
              <a:spLocks/>
            </p:cNvSpPr>
            <p:nvPr/>
          </p:nvSpPr>
          <p:spPr bwMode="auto">
            <a:xfrm>
              <a:off x="1121" y="3253"/>
              <a:ext cx="76" cy="116"/>
            </a:xfrm>
            <a:custGeom>
              <a:avLst/>
              <a:gdLst/>
              <a:ahLst/>
              <a:cxnLst>
                <a:cxn ang="0">
                  <a:pos x="0" y="32"/>
                </a:cxn>
                <a:cxn ang="0">
                  <a:pos x="0" y="115"/>
                </a:cxn>
                <a:cxn ang="0">
                  <a:pos x="75" y="115"/>
                </a:cxn>
                <a:cxn ang="0">
                  <a:pos x="75" y="32"/>
                </a:cxn>
                <a:cxn ang="0">
                  <a:pos x="0" y="0"/>
                </a:cxn>
                <a:cxn ang="0">
                  <a:pos x="75" y="32"/>
                </a:cxn>
                <a:cxn ang="0">
                  <a:pos x="75" y="0"/>
                </a:cxn>
                <a:cxn ang="0">
                  <a:pos x="0" y="0"/>
                </a:cxn>
                <a:cxn ang="0">
                  <a:pos x="0" y="32"/>
                </a:cxn>
              </a:cxnLst>
              <a:rect l="0" t="0" r="r" b="b"/>
              <a:pathLst>
                <a:path w="76" h="116">
                  <a:moveTo>
                    <a:pt x="0" y="32"/>
                  </a:moveTo>
                  <a:lnTo>
                    <a:pt x="0" y="115"/>
                  </a:lnTo>
                  <a:lnTo>
                    <a:pt x="75" y="115"/>
                  </a:lnTo>
                  <a:lnTo>
                    <a:pt x="75" y="32"/>
                  </a:lnTo>
                  <a:lnTo>
                    <a:pt x="0" y="0"/>
                  </a:lnTo>
                  <a:lnTo>
                    <a:pt x="75" y="32"/>
                  </a:lnTo>
                  <a:lnTo>
                    <a:pt x="75" y="0"/>
                  </a:lnTo>
                  <a:lnTo>
                    <a:pt x="0" y="0"/>
                  </a:lnTo>
                  <a:lnTo>
                    <a:pt x="0" y="3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4" name="Freeform 38"/>
            <p:cNvSpPr>
              <a:spLocks/>
            </p:cNvSpPr>
            <p:nvPr/>
          </p:nvSpPr>
          <p:spPr bwMode="auto">
            <a:xfrm>
              <a:off x="1022" y="3217"/>
              <a:ext cx="100" cy="117"/>
            </a:xfrm>
            <a:custGeom>
              <a:avLst/>
              <a:gdLst/>
              <a:ahLst/>
              <a:cxnLst>
                <a:cxn ang="0">
                  <a:pos x="0" y="49"/>
                </a:cxn>
                <a:cxn ang="0">
                  <a:pos x="99" y="116"/>
                </a:cxn>
                <a:cxn ang="0">
                  <a:pos x="99" y="82"/>
                </a:cxn>
                <a:cxn ang="0">
                  <a:pos x="0" y="0"/>
                </a:cxn>
                <a:cxn ang="0">
                  <a:pos x="0" y="49"/>
                </a:cxn>
              </a:cxnLst>
              <a:rect l="0" t="0" r="r" b="b"/>
              <a:pathLst>
                <a:path w="100" h="117">
                  <a:moveTo>
                    <a:pt x="0" y="49"/>
                  </a:moveTo>
                  <a:lnTo>
                    <a:pt x="99" y="116"/>
                  </a:lnTo>
                  <a:lnTo>
                    <a:pt x="99" y="82"/>
                  </a:lnTo>
                  <a:lnTo>
                    <a:pt x="0" y="0"/>
                  </a:lnTo>
                  <a:lnTo>
                    <a:pt x="0" y="4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5" name="Freeform 39"/>
            <p:cNvSpPr>
              <a:spLocks/>
            </p:cNvSpPr>
            <p:nvPr/>
          </p:nvSpPr>
          <p:spPr bwMode="auto">
            <a:xfrm>
              <a:off x="980" y="3217"/>
              <a:ext cx="75" cy="117"/>
            </a:xfrm>
            <a:custGeom>
              <a:avLst/>
              <a:gdLst/>
              <a:ahLst/>
              <a:cxnLst>
                <a:cxn ang="0">
                  <a:pos x="13" y="116"/>
                </a:cxn>
                <a:cxn ang="0">
                  <a:pos x="0" y="116"/>
                </a:cxn>
                <a:cxn ang="0">
                  <a:pos x="74" y="69"/>
                </a:cxn>
                <a:cxn ang="0">
                  <a:pos x="60" y="0"/>
                </a:cxn>
                <a:cxn ang="0">
                  <a:pos x="0" y="69"/>
                </a:cxn>
                <a:cxn ang="0">
                  <a:pos x="0" y="116"/>
                </a:cxn>
                <a:cxn ang="0">
                  <a:pos x="0" y="69"/>
                </a:cxn>
                <a:cxn ang="0">
                  <a:pos x="0" y="116"/>
                </a:cxn>
                <a:cxn ang="0">
                  <a:pos x="13" y="116"/>
                </a:cxn>
              </a:cxnLst>
              <a:rect l="0" t="0" r="r" b="b"/>
              <a:pathLst>
                <a:path w="75" h="117">
                  <a:moveTo>
                    <a:pt x="13" y="116"/>
                  </a:moveTo>
                  <a:lnTo>
                    <a:pt x="0" y="116"/>
                  </a:lnTo>
                  <a:lnTo>
                    <a:pt x="74" y="69"/>
                  </a:lnTo>
                  <a:lnTo>
                    <a:pt x="60" y="0"/>
                  </a:lnTo>
                  <a:lnTo>
                    <a:pt x="0" y="69"/>
                  </a:lnTo>
                  <a:lnTo>
                    <a:pt x="0" y="116"/>
                  </a:lnTo>
                  <a:lnTo>
                    <a:pt x="0" y="69"/>
                  </a:lnTo>
                  <a:lnTo>
                    <a:pt x="0" y="116"/>
                  </a:lnTo>
                  <a:lnTo>
                    <a:pt x="13"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6" name="Freeform 40"/>
            <p:cNvSpPr>
              <a:spLocks/>
            </p:cNvSpPr>
            <p:nvPr/>
          </p:nvSpPr>
          <p:spPr bwMode="auto">
            <a:xfrm>
              <a:off x="1022" y="3238"/>
              <a:ext cx="76" cy="596"/>
            </a:xfrm>
            <a:custGeom>
              <a:avLst/>
              <a:gdLst/>
              <a:ahLst/>
              <a:cxnLst>
                <a:cxn ang="0">
                  <a:pos x="0" y="595"/>
                </a:cxn>
                <a:cxn ang="0">
                  <a:pos x="75" y="595"/>
                </a:cxn>
                <a:cxn ang="0">
                  <a:pos x="75" y="0"/>
                </a:cxn>
                <a:cxn ang="0">
                  <a:pos x="0" y="0"/>
                </a:cxn>
                <a:cxn ang="0">
                  <a:pos x="0" y="595"/>
                </a:cxn>
              </a:cxnLst>
              <a:rect l="0" t="0" r="r" b="b"/>
              <a:pathLst>
                <a:path w="76" h="596">
                  <a:moveTo>
                    <a:pt x="0" y="595"/>
                  </a:moveTo>
                  <a:lnTo>
                    <a:pt x="75" y="595"/>
                  </a:lnTo>
                  <a:lnTo>
                    <a:pt x="75" y="0"/>
                  </a:lnTo>
                  <a:lnTo>
                    <a:pt x="0" y="0"/>
                  </a:lnTo>
                  <a:lnTo>
                    <a:pt x="0" y="59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7" name="Freeform 41"/>
            <p:cNvSpPr>
              <a:spLocks/>
            </p:cNvSpPr>
            <p:nvPr/>
          </p:nvSpPr>
          <p:spPr bwMode="auto">
            <a:xfrm>
              <a:off x="876" y="3354"/>
              <a:ext cx="105" cy="117"/>
            </a:xfrm>
            <a:custGeom>
              <a:avLst/>
              <a:gdLst/>
              <a:ahLst/>
              <a:cxnLst>
                <a:cxn ang="0">
                  <a:pos x="104" y="0"/>
                </a:cxn>
                <a:cxn ang="0">
                  <a:pos x="0" y="24"/>
                </a:cxn>
                <a:cxn ang="0">
                  <a:pos x="0" y="116"/>
                </a:cxn>
                <a:cxn ang="0">
                  <a:pos x="104" y="99"/>
                </a:cxn>
                <a:cxn ang="0">
                  <a:pos x="104" y="0"/>
                </a:cxn>
              </a:cxnLst>
              <a:rect l="0" t="0" r="r" b="b"/>
              <a:pathLst>
                <a:path w="105" h="117">
                  <a:moveTo>
                    <a:pt x="104" y="0"/>
                  </a:moveTo>
                  <a:lnTo>
                    <a:pt x="0" y="24"/>
                  </a:lnTo>
                  <a:lnTo>
                    <a:pt x="0" y="116"/>
                  </a:lnTo>
                  <a:lnTo>
                    <a:pt x="104" y="99"/>
                  </a:lnTo>
                  <a:lnTo>
                    <a:pt x="104"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8" name="Freeform 42"/>
            <p:cNvSpPr>
              <a:spLocks/>
            </p:cNvSpPr>
            <p:nvPr/>
          </p:nvSpPr>
          <p:spPr bwMode="auto">
            <a:xfrm>
              <a:off x="1065" y="3238"/>
              <a:ext cx="565" cy="255"/>
            </a:xfrm>
            <a:custGeom>
              <a:avLst/>
              <a:gdLst/>
              <a:ahLst/>
              <a:cxnLst>
                <a:cxn ang="0">
                  <a:pos x="0" y="94"/>
                </a:cxn>
                <a:cxn ang="0">
                  <a:pos x="56" y="65"/>
                </a:cxn>
                <a:cxn ang="0">
                  <a:pos x="56" y="29"/>
                </a:cxn>
                <a:cxn ang="0">
                  <a:pos x="112" y="0"/>
                </a:cxn>
                <a:cxn ang="0">
                  <a:pos x="235" y="14"/>
                </a:cxn>
                <a:cxn ang="0">
                  <a:pos x="235" y="50"/>
                </a:cxn>
                <a:cxn ang="0">
                  <a:pos x="564" y="116"/>
                </a:cxn>
                <a:cxn ang="0">
                  <a:pos x="564" y="254"/>
                </a:cxn>
                <a:cxn ang="0">
                  <a:pos x="178" y="203"/>
                </a:cxn>
                <a:cxn ang="0">
                  <a:pos x="178" y="137"/>
                </a:cxn>
                <a:cxn ang="0">
                  <a:pos x="0" y="181"/>
                </a:cxn>
                <a:cxn ang="0">
                  <a:pos x="0" y="94"/>
                </a:cxn>
              </a:cxnLst>
              <a:rect l="0" t="0" r="r" b="b"/>
              <a:pathLst>
                <a:path w="565" h="255">
                  <a:moveTo>
                    <a:pt x="0" y="94"/>
                  </a:moveTo>
                  <a:lnTo>
                    <a:pt x="56" y="65"/>
                  </a:lnTo>
                  <a:lnTo>
                    <a:pt x="56" y="29"/>
                  </a:lnTo>
                  <a:lnTo>
                    <a:pt x="112" y="0"/>
                  </a:lnTo>
                  <a:lnTo>
                    <a:pt x="235" y="14"/>
                  </a:lnTo>
                  <a:lnTo>
                    <a:pt x="235" y="50"/>
                  </a:lnTo>
                  <a:lnTo>
                    <a:pt x="564" y="116"/>
                  </a:lnTo>
                  <a:lnTo>
                    <a:pt x="564" y="254"/>
                  </a:lnTo>
                  <a:lnTo>
                    <a:pt x="178" y="203"/>
                  </a:lnTo>
                  <a:lnTo>
                    <a:pt x="178" y="137"/>
                  </a:lnTo>
                  <a:lnTo>
                    <a:pt x="0" y="181"/>
                  </a:lnTo>
                  <a:lnTo>
                    <a:pt x="0" y="9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39" name="Freeform 43"/>
            <p:cNvSpPr>
              <a:spLocks/>
            </p:cNvSpPr>
            <p:nvPr/>
          </p:nvSpPr>
          <p:spPr bwMode="auto">
            <a:xfrm>
              <a:off x="1243" y="3478"/>
              <a:ext cx="387" cy="117"/>
            </a:xfrm>
            <a:custGeom>
              <a:avLst/>
              <a:gdLst/>
              <a:ahLst/>
              <a:cxnLst>
                <a:cxn ang="0">
                  <a:pos x="0" y="0"/>
                </a:cxn>
                <a:cxn ang="0">
                  <a:pos x="386" y="29"/>
                </a:cxn>
                <a:cxn ang="0">
                  <a:pos x="386" y="116"/>
                </a:cxn>
                <a:cxn ang="0">
                  <a:pos x="0" y="116"/>
                </a:cxn>
                <a:cxn ang="0">
                  <a:pos x="0" y="0"/>
                </a:cxn>
              </a:cxnLst>
              <a:rect l="0" t="0" r="r" b="b"/>
              <a:pathLst>
                <a:path w="387" h="117">
                  <a:moveTo>
                    <a:pt x="0" y="0"/>
                  </a:moveTo>
                  <a:lnTo>
                    <a:pt x="386" y="29"/>
                  </a:lnTo>
                  <a:lnTo>
                    <a:pt x="386" y="116"/>
                  </a:lnTo>
                  <a:lnTo>
                    <a:pt x="0" y="116"/>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0" name="Freeform 44"/>
            <p:cNvSpPr>
              <a:spLocks/>
            </p:cNvSpPr>
            <p:nvPr/>
          </p:nvSpPr>
          <p:spPr bwMode="auto">
            <a:xfrm>
              <a:off x="1243" y="3623"/>
              <a:ext cx="387" cy="117"/>
            </a:xfrm>
            <a:custGeom>
              <a:avLst/>
              <a:gdLst/>
              <a:ahLst/>
              <a:cxnLst>
                <a:cxn ang="0">
                  <a:pos x="0" y="7"/>
                </a:cxn>
                <a:cxn ang="0">
                  <a:pos x="386" y="0"/>
                </a:cxn>
                <a:cxn ang="0">
                  <a:pos x="386" y="92"/>
                </a:cxn>
                <a:cxn ang="0">
                  <a:pos x="277" y="77"/>
                </a:cxn>
                <a:cxn ang="0">
                  <a:pos x="0" y="116"/>
                </a:cxn>
                <a:cxn ang="0">
                  <a:pos x="0" y="7"/>
                </a:cxn>
              </a:cxnLst>
              <a:rect l="0" t="0" r="r" b="b"/>
              <a:pathLst>
                <a:path w="387" h="117">
                  <a:moveTo>
                    <a:pt x="0" y="7"/>
                  </a:moveTo>
                  <a:lnTo>
                    <a:pt x="386" y="0"/>
                  </a:lnTo>
                  <a:lnTo>
                    <a:pt x="386" y="92"/>
                  </a:lnTo>
                  <a:lnTo>
                    <a:pt x="277" y="77"/>
                  </a:lnTo>
                  <a:lnTo>
                    <a:pt x="0" y="116"/>
                  </a:lnTo>
                  <a:lnTo>
                    <a:pt x="0" y="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1" name="Freeform 45"/>
            <p:cNvSpPr>
              <a:spLocks/>
            </p:cNvSpPr>
            <p:nvPr/>
          </p:nvSpPr>
          <p:spPr bwMode="auto">
            <a:xfrm>
              <a:off x="1243" y="3768"/>
              <a:ext cx="77" cy="132"/>
            </a:xfrm>
            <a:custGeom>
              <a:avLst/>
              <a:gdLst/>
              <a:ahLst/>
              <a:cxnLst>
                <a:cxn ang="0">
                  <a:pos x="0" y="14"/>
                </a:cxn>
                <a:cxn ang="0">
                  <a:pos x="76" y="0"/>
                </a:cxn>
                <a:cxn ang="0">
                  <a:pos x="76" y="131"/>
                </a:cxn>
                <a:cxn ang="0">
                  <a:pos x="0" y="131"/>
                </a:cxn>
                <a:cxn ang="0">
                  <a:pos x="0" y="14"/>
                </a:cxn>
              </a:cxnLst>
              <a:rect l="0" t="0" r="r" b="b"/>
              <a:pathLst>
                <a:path w="77" h="132">
                  <a:moveTo>
                    <a:pt x="0" y="14"/>
                  </a:moveTo>
                  <a:lnTo>
                    <a:pt x="76" y="0"/>
                  </a:lnTo>
                  <a:lnTo>
                    <a:pt x="76" y="131"/>
                  </a:lnTo>
                  <a:lnTo>
                    <a:pt x="0" y="131"/>
                  </a:lnTo>
                  <a:lnTo>
                    <a:pt x="0" y="1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2" name="Freeform 46"/>
            <p:cNvSpPr>
              <a:spLocks/>
            </p:cNvSpPr>
            <p:nvPr/>
          </p:nvSpPr>
          <p:spPr bwMode="auto">
            <a:xfrm>
              <a:off x="1234" y="3376"/>
              <a:ext cx="75" cy="575"/>
            </a:xfrm>
            <a:custGeom>
              <a:avLst/>
              <a:gdLst/>
              <a:ahLst/>
              <a:cxnLst>
                <a:cxn ang="0">
                  <a:pos x="74" y="574"/>
                </a:cxn>
                <a:cxn ang="0">
                  <a:pos x="74" y="0"/>
                </a:cxn>
                <a:cxn ang="0">
                  <a:pos x="0" y="0"/>
                </a:cxn>
                <a:cxn ang="0">
                  <a:pos x="0" y="574"/>
                </a:cxn>
                <a:cxn ang="0">
                  <a:pos x="74" y="574"/>
                </a:cxn>
              </a:cxnLst>
              <a:rect l="0" t="0" r="r" b="b"/>
              <a:pathLst>
                <a:path w="75" h="575">
                  <a:moveTo>
                    <a:pt x="74" y="574"/>
                  </a:moveTo>
                  <a:lnTo>
                    <a:pt x="74" y="0"/>
                  </a:lnTo>
                  <a:lnTo>
                    <a:pt x="0" y="0"/>
                  </a:lnTo>
                  <a:lnTo>
                    <a:pt x="0" y="574"/>
                  </a:lnTo>
                  <a:lnTo>
                    <a:pt x="74" y="57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3" name="Freeform 47"/>
            <p:cNvSpPr>
              <a:spLocks/>
            </p:cNvSpPr>
            <p:nvPr/>
          </p:nvSpPr>
          <p:spPr bwMode="auto">
            <a:xfrm>
              <a:off x="1308" y="3731"/>
              <a:ext cx="77" cy="234"/>
            </a:xfrm>
            <a:custGeom>
              <a:avLst/>
              <a:gdLst/>
              <a:ahLst/>
              <a:cxnLst>
                <a:cxn ang="0">
                  <a:pos x="76" y="0"/>
                </a:cxn>
                <a:cxn ang="0">
                  <a:pos x="0" y="0"/>
                </a:cxn>
                <a:cxn ang="0">
                  <a:pos x="0" y="233"/>
                </a:cxn>
                <a:cxn ang="0">
                  <a:pos x="76" y="233"/>
                </a:cxn>
                <a:cxn ang="0">
                  <a:pos x="76" y="0"/>
                </a:cxn>
              </a:cxnLst>
              <a:rect l="0" t="0" r="r" b="b"/>
              <a:pathLst>
                <a:path w="77" h="234">
                  <a:moveTo>
                    <a:pt x="76" y="0"/>
                  </a:moveTo>
                  <a:lnTo>
                    <a:pt x="0" y="0"/>
                  </a:lnTo>
                  <a:lnTo>
                    <a:pt x="0" y="233"/>
                  </a:lnTo>
                  <a:lnTo>
                    <a:pt x="76" y="233"/>
                  </a:lnTo>
                  <a:lnTo>
                    <a:pt x="76"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4" name="Freeform 48"/>
            <p:cNvSpPr>
              <a:spLocks/>
            </p:cNvSpPr>
            <p:nvPr/>
          </p:nvSpPr>
          <p:spPr bwMode="auto">
            <a:xfrm>
              <a:off x="735" y="3913"/>
              <a:ext cx="77" cy="117"/>
            </a:xfrm>
            <a:custGeom>
              <a:avLst/>
              <a:gdLst/>
              <a:ahLst/>
              <a:cxnLst>
                <a:cxn ang="0">
                  <a:pos x="0" y="116"/>
                </a:cxn>
                <a:cxn ang="0">
                  <a:pos x="76" y="116"/>
                </a:cxn>
                <a:cxn ang="0">
                  <a:pos x="76" y="0"/>
                </a:cxn>
                <a:cxn ang="0">
                  <a:pos x="0" y="0"/>
                </a:cxn>
                <a:cxn ang="0">
                  <a:pos x="0" y="116"/>
                </a:cxn>
              </a:cxnLst>
              <a:rect l="0" t="0" r="r" b="b"/>
              <a:pathLst>
                <a:path w="77" h="117">
                  <a:moveTo>
                    <a:pt x="0" y="116"/>
                  </a:moveTo>
                  <a:lnTo>
                    <a:pt x="76" y="116"/>
                  </a:lnTo>
                  <a:lnTo>
                    <a:pt x="76" y="0"/>
                  </a:lnTo>
                  <a:lnTo>
                    <a:pt x="0" y="0"/>
                  </a:lnTo>
                  <a:lnTo>
                    <a:pt x="0"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5" name="Freeform 49"/>
            <p:cNvSpPr>
              <a:spLocks/>
            </p:cNvSpPr>
            <p:nvPr/>
          </p:nvSpPr>
          <p:spPr bwMode="auto">
            <a:xfrm>
              <a:off x="1564" y="3811"/>
              <a:ext cx="75" cy="299"/>
            </a:xfrm>
            <a:custGeom>
              <a:avLst/>
              <a:gdLst/>
              <a:ahLst/>
              <a:cxnLst>
                <a:cxn ang="0">
                  <a:pos x="0" y="298"/>
                </a:cxn>
                <a:cxn ang="0">
                  <a:pos x="0" y="239"/>
                </a:cxn>
                <a:cxn ang="0">
                  <a:pos x="47" y="239"/>
                </a:cxn>
                <a:cxn ang="0">
                  <a:pos x="47" y="0"/>
                </a:cxn>
                <a:cxn ang="0">
                  <a:pos x="74" y="0"/>
                </a:cxn>
                <a:cxn ang="0">
                  <a:pos x="74" y="298"/>
                </a:cxn>
                <a:cxn ang="0">
                  <a:pos x="0" y="298"/>
                </a:cxn>
              </a:cxnLst>
              <a:rect l="0" t="0" r="r" b="b"/>
              <a:pathLst>
                <a:path w="75" h="299">
                  <a:moveTo>
                    <a:pt x="0" y="298"/>
                  </a:moveTo>
                  <a:lnTo>
                    <a:pt x="0" y="239"/>
                  </a:lnTo>
                  <a:lnTo>
                    <a:pt x="47" y="239"/>
                  </a:lnTo>
                  <a:lnTo>
                    <a:pt x="47" y="0"/>
                  </a:lnTo>
                  <a:lnTo>
                    <a:pt x="74" y="0"/>
                  </a:lnTo>
                  <a:lnTo>
                    <a:pt x="74" y="298"/>
                  </a:lnTo>
                  <a:lnTo>
                    <a:pt x="0" y="29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6" name="Freeform 50"/>
            <p:cNvSpPr>
              <a:spLocks/>
            </p:cNvSpPr>
            <p:nvPr/>
          </p:nvSpPr>
          <p:spPr bwMode="auto">
            <a:xfrm>
              <a:off x="528" y="3984"/>
              <a:ext cx="222" cy="118"/>
            </a:xfrm>
            <a:custGeom>
              <a:avLst/>
              <a:gdLst/>
              <a:ahLst/>
              <a:cxnLst>
                <a:cxn ang="0">
                  <a:pos x="221" y="117"/>
                </a:cxn>
                <a:cxn ang="0">
                  <a:pos x="0" y="117"/>
                </a:cxn>
                <a:cxn ang="0">
                  <a:pos x="0" y="0"/>
                </a:cxn>
                <a:cxn ang="0">
                  <a:pos x="221" y="0"/>
                </a:cxn>
                <a:cxn ang="0">
                  <a:pos x="221" y="117"/>
                </a:cxn>
              </a:cxnLst>
              <a:rect l="0" t="0" r="r" b="b"/>
              <a:pathLst>
                <a:path w="222" h="118">
                  <a:moveTo>
                    <a:pt x="221" y="117"/>
                  </a:moveTo>
                  <a:lnTo>
                    <a:pt x="0" y="117"/>
                  </a:lnTo>
                  <a:lnTo>
                    <a:pt x="0" y="0"/>
                  </a:lnTo>
                  <a:lnTo>
                    <a:pt x="221" y="0"/>
                  </a:lnTo>
                  <a:lnTo>
                    <a:pt x="221"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7" name="Freeform 51"/>
            <p:cNvSpPr>
              <a:spLocks/>
            </p:cNvSpPr>
            <p:nvPr/>
          </p:nvSpPr>
          <p:spPr bwMode="auto">
            <a:xfrm>
              <a:off x="881" y="3768"/>
              <a:ext cx="100" cy="117"/>
            </a:xfrm>
            <a:custGeom>
              <a:avLst/>
              <a:gdLst/>
              <a:ahLst/>
              <a:cxnLst>
                <a:cxn ang="0">
                  <a:pos x="99" y="38"/>
                </a:cxn>
                <a:cxn ang="0">
                  <a:pos x="99" y="0"/>
                </a:cxn>
                <a:cxn ang="0">
                  <a:pos x="0" y="38"/>
                </a:cxn>
                <a:cxn ang="0">
                  <a:pos x="0" y="116"/>
                </a:cxn>
                <a:cxn ang="0">
                  <a:pos x="99" y="77"/>
                </a:cxn>
                <a:cxn ang="0">
                  <a:pos x="99" y="38"/>
                </a:cxn>
              </a:cxnLst>
              <a:rect l="0" t="0" r="r" b="b"/>
              <a:pathLst>
                <a:path w="100" h="117">
                  <a:moveTo>
                    <a:pt x="99" y="38"/>
                  </a:moveTo>
                  <a:lnTo>
                    <a:pt x="99" y="0"/>
                  </a:lnTo>
                  <a:lnTo>
                    <a:pt x="0" y="38"/>
                  </a:lnTo>
                  <a:lnTo>
                    <a:pt x="0" y="116"/>
                  </a:lnTo>
                  <a:lnTo>
                    <a:pt x="99" y="77"/>
                  </a:lnTo>
                  <a:lnTo>
                    <a:pt x="99" y="3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8" name="Freeform 52"/>
            <p:cNvSpPr>
              <a:spLocks/>
            </p:cNvSpPr>
            <p:nvPr/>
          </p:nvSpPr>
          <p:spPr bwMode="auto">
            <a:xfrm>
              <a:off x="1596" y="3282"/>
              <a:ext cx="77" cy="116"/>
            </a:xfrm>
            <a:custGeom>
              <a:avLst/>
              <a:gdLst/>
              <a:ahLst/>
              <a:cxnLst>
                <a:cxn ang="0">
                  <a:pos x="59" y="115"/>
                </a:cxn>
                <a:cxn ang="0">
                  <a:pos x="76" y="38"/>
                </a:cxn>
                <a:cxn ang="0">
                  <a:pos x="0" y="0"/>
                </a:cxn>
                <a:cxn ang="0">
                  <a:pos x="0" y="115"/>
                </a:cxn>
                <a:cxn ang="0">
                  <a:pos x="59" y="115"/>
                </a:cxn>
              </a:cxnLst>
              <a:rect l="0" t="0" r="r" b="b"/>
              <a:pathLst>
                <a:path w="77" h="116">
                  <a:moveTo>
                    <a:pt x="59" y="115"/>
                  </a:moveTo>
                  <a:lnTo>
                    <a:pt x="76" y="38"/>
                  </a:lnTo>
                  <a:lnTo>
                    <a:pt x="0" y="0"/>
                  </a:lnTo>
                  <a:lnTo>
                    <a:pt x="0" y="115"/>
                  </a:lnTo>
                  <a:lnTo>
                    <a:pt x="59"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49" name="Freeform 53"/>
            <p:cNvSpPr>
              <a:spLocks/>
            </p:cNvSpPr>
            <p:nvPr/>
          </p:nvSpPr>
          <p:spPr bwMode="auto">
            <a:xfrm>
              <a:off x="867" y="3529"/>
              <a:ext cx="76" cy="117"/>
            </a:xfrm>
            <a:custGeom>
              <a:avLst/>
              <a:gdLst/>
              <a:ahLst/>
              <a:cxnLst>
                <a:cxn ang="0">
                  <a:pos x="0" y="116"/>
                </a:cxn>
                <a:cxn ang="0">
                  <a:pos x="75" y="116"/>
                </a:cxn>
                <a:cxn ang="0">
                  <a:pos x="75" y="0"/>
                </a:cxn>
                <a:cxn ang="0">
                  <a:pos x="0" y="0"/>
                </a:cxn>
                <a:cxn ang="0">
                  <a:pos x="0" y="116"/>
                </a:cxn>
              </a:cxnLst>
              <a:rect l="0" t="0" r="r" b="b"/>
              <a:pathLst>
                <a:path w="76" h="117">
                  <a:moveTo>
                    <a:pt x="0" y="116"/>
                  </a:moveTo>
                  <a:lnTo>
                    <a:pt x="75" y="116"/>
                  </a:lnTo>
                  <a:lnTo>
                    <a:pt x="75" y="0"/>
                  </a:lnTo>
                  <a:lnTo>
                    <a:pt x="0" y="0"/>
                  </a:lnTo>
                  <a:lnTo>
                    <a:pt x="0"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0" name="Freeform 54"/>
            <p:cNvSpPr>
              <a:spLocks/>
            </p:cNvSpPr>
            <p:nvPr/>
          </p:nvSpPr>
          <p:spPr bwMode="auto">
            <a:xfrm>
              <a:off x="867" y="3631"/>
              <a:ext cx="76" cy="116"/>
            </a:xfrm>
            <a:custGeom>
              <a:avLst/>
              <a:gdLst/>
              <a:ahLst/>
              <a:cxnLst>
                <a:cxn ang="0">
                  <a:pos x="0" y="57"/>
                </a:cxn>
                <a:cxn ang="0">
                  <a:pos x="0" y="115"/>
                </a:cxn>
                <a:cxn ang="0">
                  <a:pos x="75" y="115"/>
                </a:cxn>
                <a:cxn ang="0">
                  <a:pos x="75" y="0"/>
                </a:cxn>
                <a:cxn ang="0">
                  <a:pos x="0" y="0"/>
                </a:cxn>
                <a:cxn ang="0">
                  <a:pos x="0" y="57"/>
                </a:cxn>
              </a:cxnLst>
              <a:rect l="0" t="0" r="r" b="b"/>
              <a:pathLst>
                <a:path w="76" h="116">
                  <a:moveTo>
                    <a:pt x="0" y="57"/>
                  </a:moveTo>
                  <a:lnTo>
                    <a:pt x="0" y="115"/>
                  </a:lnTo>
                  <a:lnTo>
                    <a:pt x="75" y="115"/>
                  </a:lnTo>
                  <a:lnTo>
                    <a:pt x="75" y="0"/>
                  </a:lnTo>
                  <a:lnTo>
                    <a:pt x="0" y="0"/>
                  </a:lnTo>
                  <a:lnTo>
                    <a:pt x="0" y="5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1" name="Freeform 55"/>
            <p:cNvSpPr>
              <a:spLocks/>
            </p:cNvSpPr>
            <p:nvPr/>
          </p:nvSpPr>
          <p:spPr bwMode="auto">
            <a:xfrm>
              <a:off x="1771" y="3913"/>
              <a:ext cx="354" cy="117"/>
            </a:xfrm>
            <a:custGeom>
              <a:avLst/>
              <a:gdLst/>
              <a:ahLst/>
              <a:cxnLst>
                <a:cxn ang="0">
                  <a:pos x="353" y="7"/>
                </a:cxn>
                <a:cxn ang="0">
                  <a:pos x="353" y="116"/>
                </a:cxn>
                <a:cxn ang="0">
                  <a:pos x="0" y="116"/>
                </a:cxn>
                <a:cxn ang="0">
                  <a:pos x="0" y="7"/>
                </a:cxn>
                <a:cxn ang="0">
                  <a:pos x="244" y="0"/>
                </a:cxn>
                <a:cxn ang="0">
                  <a:pos x="353" y="7"/>
                </a:cxn>
              </a:cxnLst>
              <a:rect l="0" t="0" r="r" b="b"/>
              <a:pathLst>
                <a:path w="354" h="117">
                  <a:moveTo>
                    <a:pt x="353" y="7"/>
                  </a:moveTo>
                  <a:lnTo>
                    <a:pt x="353" y="116"/>
                  </a:lnTo>
                  <a:lnTo>
                    <a:pt x="0" y="116"/>
                  </a:lnTo>
                  <a:lnTo>
                    <a:pt x="0" y="7"/>
                  </a:lnTo>
                  <a:lnTo>
                    <a:pt x="244" y="0"/>
                  </a:lnTo>
                  <a:lnTo>
                    <a:pt x="353" y="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2" name="Freeform 56"/>
            <p:cNvSpPr>
              <a:spLocks/>
            </p:cNvSpPr>
            <p:nvPr/>
          </p:nvSpPr>
          <p:spPr bwMode="auto">
            <a:xfrm>
              <a:off x="1629" y="2317"/>
              <a:ext cx="824" cy="1793"/>
            </a:xfrm>
            <a:custGeom>
              <a:avLst/>
              <a:gdLst/>
              <a:ahLst/>
              <a:cxnLst>
                <a:cxn ang="0">
                  <a:pos x="0" y="1792"/>
                </a:cxn>
                <a:cxn ang="0">
                  <a:pos x="823" y="1792"/>
                </a:cxn>
                <a:cxn ang="0">
                  <a:pos x="823" y="1414"/>
                </a:cxn>
                <a:cxn ang="0">
                  <a:pos x="705" y="1400"/>
                </a:cxn>
                <a:cxn ang="0">
                  <a:pos x="705" y="1719"/>
                </a:cxn>
                <a:cxn ang="0">
                  <a:pos x="141" y="1719"/>
                </a:cxn>
                <a:cxn ang="0">
                  <a:pos x="141" y="87"/>
                </a:cxn>
                <a:cxn ang="0">
                  <a:pos x="117" y="79"/>
                </a:cxn>
                <a:cxn ang="0">
                  <a:pos x="117" y="29"/>
                </a:cxn>
                <a:cxn ang="0">
                  <a:pos x="84" y="0"/>
                </a:cxn>
                <a:cxn ang="0">
                  <a:pos x="51" y="14"/>
                </a:cxn>
                <a:cxn ang="0">
                  <a:pos x="51" y="43"/>
                </a:cxn>
                <a:cxn ang="0">
                  <a:pos x="0" y="65"/>
                </a:cxn>
                <a:cxn ang="0">
                  <a:pos x="0" y="1792"/>
                </a:cxn>
              </a:cxnLst>
              <a:rect l="0" t="0" r="r" b="b"/>
              <a:pathLst>
                <a:path w="824" h="1793">
                  <a:moveTo>
                    <a:pt x="0" y="1792"/>
                  </a:moveTo>
                  <a:lnTo>
                    <a:pt x="823" y="1792"/>
                  </a:lnTo>
                  <a:lnTo>
                    <a:pt x="823" y="1414"/>
                  </a:lnTo>
                  <a:lnTo>
                    <a:pt x="705" y="1400"/>
                  </a:lnTo>
                  <a:lnTo>
                    <a:pt x="705" y="1719"/>
                  </a:lnTo>
                  <a:lnTo>
                    <a:pt x="141" y="1719"/>
                  </a:lnTo>
                  <a:lnTo>
                    <a:pt x="141" y="87"/>
                  </a:lnTo>
                  <a:lnTo>
                    <a:pt x="117" y="79"/>
                  </a:lnTo>
                  <a:lnTo>
                    <a:pt x="117" y="29"/>
                  </a:lnTo>
                  <a:lnTo>
                    <a:pt x="84" y="0"/>
                  </a:lnTo>
                  <a:lnTo>
                    <a:pt x="51" y="14"/>
                  </a:lnTo>
                  <a:lnTo>
                    <a:pt x="51" y="43"/>
                  </a:lnTo>
                  <a:lnTo>
                    <a:pt x="0" y="65"/>
                  </a:lnTo>
                  <a:lnTo>
                    <a:pt x="0" y="179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3" name="Freeform 57"/>
            <p:cNvSpPr>
              <a:spLocks/>
            </p:cNvSpPr>
            <p:nvPr/>
          </p:nvSpPr>
          <p:spPr bwMode="auto">
            <a:xfrm>
              <a:off x="2005" y="2259"/>
              <a:ext cx="77" cy="1829"/>
            </a:xfrm>
            <a:custGeom>
              <a:avLst/>
              <a:gdLst/>
              <a:ahLst/>
              <a:cxnLst>
                <a:cxn ang="0">
                  <a:pos x="76" y="0"/>
                </a:cxn>
                <a:cxn ang="0">
                  <a:pos x="0" y="0"/>
                </a:cxn>
                <a:cxn ang="0">
                  <a:pos x="0" y="1828"/>
                </a:cxn>
                <a:cxn ang="0">
                  <a:pos x="76" y="1828"/>
                </a:cxn>
                <a:cxn ang="0">
                  <a:pos x="76" y="0"/>
                </a:cxn>
              </a:cxnLst>
              <a:rect l="0" t="0" r="r" b="b"/>
              <a:pathLst>
                <a:path w="77" h="1829">
                  <a:moveTo>
                    <a:pt x="76" y="0"/>
                  </a:moveTo>
                  <a:lnTo>
                    <a:pt x="0" y="0"/>
                  </a:lnTo>
                  <a:lnTo>
                    <a:pt x="0" y="1828"/>
                  </a:lnTo>
                  <a:lnTo>
                    <a:pt x="76" y="1828"/>
                  </a:lnTo>
                  <a:lnTo>
                    <a:pt x="76"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4" name="Freeform 58"/>
            <p:cNvSpPr>
              <a:spLocks/>
            </p:cNvSpPr>
            <p:nvPr/>
          </p:nvSpPr>
          <p:spPr bwMode="auto">
            <a:xfrm>
              <a:off x="1771" y="2244"/>
              <a:ext cx="244" cy="160"/>
            </a:xfrm>
            <a:custGeom>
              <a:avLst/>
              <a:gdLst/>
              <a:ahLst/>
              <a:cxnLst>
                <a:cxn ang="0">
                  <a:pos x="243" y="0"/>
                </a:cxn>
                <a:cxn ang="0">
                  <a:pos x="233" y="0"/>
                </a:cxn>
                <a:cxn ang="0">
                  <a:pos x="0" y="151"/>
                </a:cxn>
                <a:cxn ang="0">
                  <a:pos x="0" y="159"/>
                </a:cxn>
                <a:cxn ang="0">
                  <a:pos x="243" y="14"/>
                </a:cxn>
                <a:cxn ang="0">
                  <a:pos x="243" y="0"/>
                </a:cxn>
                <a:cxn ang="0">
                  <a:pos x="233" y="0"/>
                </a:cxn>
                <a:cxn ang="0">
                  <a:pos x="243" y="0"/>
                </a:cxn>
              </a:cxnLst>
              <a:rect l="0" t="0" r="r" b="b"/>
              <a:pathLst>
                <a:path w="244" h="160">
                  <a:moveTo>
                    <a:pt x="243" y="0"/>
                  </a:moveTo>
                  <a:lnTo>
                    <a:pt x="233" y="0"/>
                  </a:lnTo>
                  <a:lnTo>
                    <a:pt x="0" y="151"/>
                  </a:lnTo>
                  <a:lnTo>
                    <a:pt x="0" y="159"/>
                  </a:lnTo>
                  <a:lnTo>
                    <a:pt x="243" y="14"/>
                  </a:lnTo>
                  <a:lnTo>
                    <a:pt x="243" y="0"/>
                  </a:lnTo>
                  <a:lnTo>
                    <a:pt x="233" y="0"/>
                  </a:lnTo>
                  <a:lnTo>
                    <a:pt x="243"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5" name="Freeform 59"/>
            <p:cNvSpPr>
              <a:spLocks/>
            </p:cNvSpPr>
            <p:nvPr/>
          </p:nvSpPr>
          <p:spPr bwMode="auto">
            <a:xfrm>
              <a:off x="2014" y="2244"/>
              <a:ext cx="511" cy="306"/>
            </a:xfrm>
            <a:custGeom>
              <a:avLst/>
              <a:gdLst/>
              <a:ahLst/>
              <a:cxnLst>
                <a:cxn ang="0">
                  <a:pos x="510" y="305"/>
                </a:cxn>
                <a:cxn ang="0">
                  <a:pos x="505" y="290"/>
                </a:cxn>
                <a:cxn ang="0">
                  <a:pos x="0" y="0"/>
                </a:cxn>
                <a:cxn ang="0">
                  <a:pos x="0" y="14"/>
                </a:cxn>
                <a:cxn ang="0">
                  <a:pos x="505" y="305"/>
                </a:cxn>
                <a:cxn ang="0">
                  <a:pos x="510" y="305"/>
                </a:cxn>
                <a:cxn ang="0">
                  <a:pos x="510" y="290"/>
                </a:cxn>
                <a:cxn ang="0">
                  <a:pos x="505" y="290"/>
                </a:cxn>
                <a:cxn ang="0">
                  <a:pos x="510" y="305"/>
                </a:cxn>
              </a:cxnLst>
              <a:rect l="0" t="0" r="r" b="b"/>
              <a:pathLst>
                <a:path w="511" h="306">
                  <a:moveTo>
                    <a:pt x="510" y="305"/>
                  </a:moveTo>
                  <a:lnTo>
                    <a:pt x="505" y="290"/>
                  </a:lnTo>
                  <a:lnTo>
                    <a:pt x="0" y="0"/>
                  </a:lnTo>
                  <a:lnTo>
                    <a:pt x="0" y="14"/>
                  </a:lnTo>
                  <a:lnTo>
                    <a:pt x="505" y="305"/>
                  </a:lnTo>
                  <a:lnTo>
                    <a:pt x="510" y="305"/>
                  </a:lnTo>
                  <a:lnTo>
                    <a:pt x="510" y="290"/>
                  </a:lnTo>
                  <a:lnTo>
                    <a:pt x="505" y="290"/>
                  </a:lnTo>
                  <a:lnTo>
                    <a:pt x="510" y="30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6" name="Freeform 60"/>
            <p:cNvSpPr>
              <a:spLocks/>
            </p:cNvSpPr>
            <p:nvPr/>
          </p:nvSpPr>
          <p:spPr bwMode="auto">
            <a:xfrm>
              <a:off x="2518" y="2549"/>
              <a:ext cx="77" cy="654"/>
            </a:xfrm>
            <a:custGeom>
              <a:avLst/>
              <a:gdLst/>
              <a:ahLst/>
              <a:cxnLst>
                <a:cxn ang="0">
                  <a:pos x="0" y="653"/>
                </a:cxn>
                <a:cxn ang="0">
                  <a:pos x="76" y="653"/>
                </a:cxn>
                <a:cxn ang="0">
                  <a:pos x="76" y="0"/>
                </a:cxn>
                <a:cxn ang="0">
                  <a:pos x="0" y="0"/>
                </a:cxn>
                <a:cxn ang="0">
                  <a:pos x="0" y="653"/>
                </a:cxn>
              </a:cxnLst>
              <a:rect l="0" t="0" r="r" b="b"/>
              <a:pathLst>
                <a:path w="77" h="654">
                  <a:moveTo>
                    <a:pt x="0" y="653"/>
                  </a:moveTo>
                  <a:lnTo>
                    <a:pt x="76" y="653"/>
                  </a:lnTo>
                  <a:lnTo>
                    <a:pt x="76" y="0"/>
                  </a:lnTo>
                  <a:lnTo>
                    <a:pt x="0" y="0"/>
                  </a:lnTo>
                  <a:lnTo>
                    <a:pt x="0" y="65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7" name="Freeform 61"/>
            <p:cNvSpPr>
              <a:spLocks/>
            </p:cNvSpPr>
            <p:nvPr/>
          </p:nvSpPr>
          <p:spPr bwMode="auto">
            <a:xfrm>
              <a:off x="1879" y="2208"/>
              <a:ext cx="489" cy="247"/>
            </a:xfrm>
            <a:custGeom>
              <a:avLst/>
              <a:gdLst/>
              <a:ahLst/>
              <a:cxnLst>
                <a:cxn ang="0">
                  <a:pos x="0" y="123"/>
                </a:cxn>
                <a:cxn ang="0">
                  <a:pos x="0" y="101"/>
                </a:cxn>
                <a:cxn ang="0">
                  <a:pos x="154" y="0"/>
                </a:cxn>
                <a:cxn ang="0">
                  <a:pos x="488" y="195"/>
                </a:cxn>
                <a:cxn ang="0">
                  <a:pos x="488" y="246"/>
                </a:cxn>
                <a:cxn ang="0">
                  <a:pos x="136" y="50"/>
                </a:cxn>
                <a:cxn ang="0">
                  <a:pos x="0" y="123"/>
                </a:cxn>
              </a:cxnLst>
              <a:rect l="0" t="0" r="r" b="b"/>
              <a:pathLst>
                <a:path w="489" h="247">
                  <a:moveTo>
                    <a:pt x="0" y="123"/>
                  </a:moveTo>
                  <a:lnTo>
                    <a:pt x="0" y="101"/>
                  </a:lnTo>
                  <a:lnTo>
                    <a:pt x="154" y="0"/>
                  </a:lnTo>
                  <a:lnTo>
                    <a:pt x="488" y="195"/>
                  </a:lnTo>
                  <a:lnTo>
                    <a:pt x="488" y="246"/>
                  </a:lnTo>
                  <a:lnTo>
                    <a:pt x="136" y="50"/>
                  </a:lnTo>
                  <a:lnTo>
                    <a:pt x="0" y="12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8" name="Freeform 62"/>
            <p:cNvSpPr>
              <a:spLocks/>
            </p:cNvSpPr>
            <p:nvPr/>
          </p:nvSpPr>
          <p:spPr bwMode="auto">
            <a:xfrm>
              <a:off x="1771" y="2368"/>
              <a:ext cx="754" cy="320"/>
            </a:xfrm>
            <a:custGeom>
              <a:avLst/>
              <a:gdLst/>
              <a:ahLst/>
              <a:cxnLst>
                <a:cxn ang="0">
                  <a:pos x="0" y="130"/>
                </a:cxn>
                <a:cxn ang="0">
                  <a:pos x="244" y="0"/>
                </a:cxn>
                <a:cxn ang="0">
                  <a:pos x="753" y="253"/>
                </a:cxn>
                <a:cxn ang="0">
                  <a:pos x="753" y="319"/>
                </a:cxn>
                <a:cxn ang="0">
                  <a:pos x="244" y="79"/>
                </a:cxn>
                <a:cxn ang="0">
                  <a:pos x="0" y="188"/>
                </a:cxn>
                <a:cxn ang="0">
                  <a:pos x="0" y="130"/>
                </a:cxn>
              </a:cxnLst>
              <a:rect l="0" t="0" r="r" b="b"/>
              <a:pathLst>
                <a:path w="754" h="320">
                  <a:moveTo>
                    <a:pt x="0" y="130"/>
                  </a:moveTo>
                  <a:lnTo>
                    <a:pt x="244" y="0"/>
                  </a:lnTo>
                  <a:lnTo>
                    <a:pt x="753" y="253"/>
                  </a:lnTo>
                  <a:lnTo>
                    <a:pt x="753" y="319"/>
                  </a:lnTo>
                  <a:lnTo>
                    <a:pt x="244" y="79"/>
                  </a:lnTo>
                  <a:lnTo>
                    <a:pt x="0" y="188"/>
                  </a:lnTo>
                  <a:lnTo>
                    <a:pt x="0" y="13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59" name="Freeform 63"/>
            <p:cNvSpPr>
              <a:spLocks/>
            </p:cNvSpPr>
            <p:nvPr/>
          </p:nvSpPr>
          <p:spPr bwMode="auto">
            <a:xfrm>
              <a:off x="1771" y="2549"/>
              <a:ext cx="754" cy="277"/>
            </a:xfrm>
            <a:custGeom>
              <a:avLst/>
              <a:gdLst/>
              <a:ahLst/>
              <a:cxnLst>
                <a:cxn ang="0">
                  <a:pos x="0" y="101"/>
                </a:cxn>
                <a:cxn ang="0">
                  <a:pos x="244" y="0"/>
                </a:cxn>
                <a:cxn ang="0">
                  <a:pos x="753" y="225"/>
                </a:cxn>
                <a:cxn ang="0">
                  <a:pos x="753" y="276"/>
                </a:cxn>
                <a:cxn ang="0">
                  <a:pos x="244" y="87"/>
                </a:cxn>
                <a:cxn ang="0">
                  <a:pos x="0" y="159"/>
                </a:cxn>
                <a:cxn ang="0">
                  <a:pos x="0" y="101"/>
                </a:cxn>
              </a:cxnLst>
              <a:rect l="0" t="0" r="r" b="b"/>
              <a:pathLst>
                <a:path w="754" h="277">
                  <a:moveTo>
                    <a:pt x="0" y="101"/>
                  </a:moveTo>
                  <a:lnTo>
                    <a:pt x="244" y="0"/>
                  </a:lnTo>
                  <a:lnTo>
                    <a:pt x="753" y="225"/>
                  </a:lnTo>
                  <a:lnTo>
                    <a:pt x="753" y="276"/>
                  </a:lnTo>
                  <a:lnTo>
                    <a:pt x="244" y="87"/>
                  </a:lnTo>
                  <a:lnTo>
                    <a:pt x="0" y="159"/>
                  </a:lnTo>
                  <a:lnTo>
                    <a:pt x="0" y="10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60" name="Freeform 64"/>
            <p:cNvSpPr>
              <a:spLocks/>
            </p:cNvSpPr>
            <p:nvPr/>
          </p:nvSpPr>
          <p:spPr bwMode="auto">
            <a:xfrm>
              <a:off x="1771" y="2708"/>
              <a:ext cx="754" cy="271"/>
            </a:xfrm>
            <a:custGeom>
              <a:avLst/>
              <a:gdLst/>
              <a:ahLst/>
              <a:cxnLst>
                <a:cxn ang="0">
                  <a:pos x="0" y="87"/>
                </a:cxn>
                <a:cxn ang="0">
                  <a:pos x="244" y="0"/>
                </a:cxn>
                <a:cxn ang="0">
                  <a:pos x="753" y="204"/>
                </a:cxn>
                <a:cxn ang="0">
                  <a:pos x="753" y="270"/>
                </a:cxn>
                <a:cxn ang="0">
                  <a:pos x="244" y="87"/>
                </a:cxn>
                <a:cxn ang="0">
                  <a:pos x="0" y="153"/>
                </a:cxn>
                <a:cxn ang="0">
                  <a:pos x="0" y="87"/>
                </a:cxn>
              </a:cxnLst>
              <a:rect l="0" t="0" r="r" b="b"/>
              <a:pathLst>
                <a:path w="754" h="271">
                  <a:moveTo>
                    <a:pt x="0" y="87"/>
                  </a:moveTo>
                  <a:lnTo>
                    <a:pt x="244" y="0"/>
                  </a:lnTo>
                  <a:lnTo>
                    <a:pt x="753" y="204"/>
                  </a:lnTo>
                  <a:lnTo>
                    <a:pt x="753" y="270"/>
                  </a:lnTo>
                  <a:lnTo>
                    <a:pt x="244" y="87"/>
                  </a:lnTo>
                  <a:lnTo>
                    <a:pt x="0" y="153"/>
                  </a:lnTo>
                  <a:lnTo>
                    <a:pt x="0" y="8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61" name="Freeform 65"/>
            <p:cNvSpPr>
              <a:spLocks/>
            </p:cNvSpPr>
            <p:nvPr/>
          </p:nvSpPr>
          <p:spPr bwMode="auto">
            <a:xfrm>
              <a:off x="1771" y="2861"/>
              <a:ext cx="754" cy="240"/>
            </a:xfrm>
            <a:custGeom>
              <a:avLst/>
              <a:gdLst/>
              <a:ahLst/>
              <a:cxnLst>
                <a:cxn ang="0">
                  <a:pos x="0" y="86"/>
                </a:cxn>
                <a:cxn ang="0">
                  <a:pos x="244" y="0"/>
                </a:cxn>
                <a:cxn ang="0">
                  <a:pos x="753" y="173"/>
                </a:cxn>
                <a:cxn ang="0">
                  <a:pos x="753" y="239"/>
                </a:cxn>
                <a:cxn ang="0">
                  <a:pos x="244" y="86"/>
                </a:cxn>
                <a:cxn ang="0">
                  <a:pos x="0" y="152"/>
                </a:cxn>
                <a:cxn ang="0">
                  <a:pos x="0" y="86"/>
                </a:cxn>
              </a:cxnLst>
              <a:rect l="0" t="0" r="r" b="b"/>
              <a:pathLst>
                <a:path w="754" h="240">
                  <a:moveTo>
                    <a:pt x="0" y="86"/>
                  </a:moveTo>
                  <a:lnTo>
                    <a:pt x="244" y="0"/>
                  </a:lnTo>
                  <a:lnTo>
                    <a:pt x="753" y="173"/>
                  </a:lnTo>
                  <a:lnTo>
                    <a:pt x="753" y="239"/>
                  </a:lnTo>
                  <a:lnTo>
                    <a:pt x="244" y="86"/>
                  </a:lnTo>
                  <a:lnTo>
                    <a:pt x="0" y="152"/>
                  </a:lnTo>
                  <a:lnTo>
                    <a:pt x="0" y="8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62" name="Freeform 66"/>
            <p:cNvSpPr>
              <a:spLocks/>
            </p:cNvSpPr>
            <p:nvPr/>
          </p:nvSpPr>
          <p:spPr bwMode="auto">
            <a:xfrm>
              <a:off x="1771" y="3035"/>
              <a:ext cx="754" cy="197"/>
            </a:xfrm>
            <a:custGeom>
              <a:avLst/>
              <a:gdLst/>
              <a:ahLst/>
              <a:cxnLst>
                <a:cxn ang="0">
                  <a:pos x="0" y="65"/>
                </a:cxn>
                <a:cxn ang="0">
                  <a:pos x="244" y="0"/>
                </a:cxn>
                <a:cxn ang="0">
                  <a:pos x="753" y="145"/>
                </a:cxn>
                <a:cxn ang="0">
                  <a:pos x="753" y="166"/>
                </a:cxn>
                <a:cxn ang="0">
                  <a:pos x="672" y="196"/>
                </a:cxn>
                <a:cxn ang="0">
                  <a:pos x="244" y="65"/>
                </a:cxn>
                <a:cxn ang="0">
                  <a:pos x="0" y="130"/>
                </a:cxn>
                <a:cxn ang="0">
                  <a:pos x="0" y="65"/>
                </a:cxn>
              </a:cxnLst>
              <a:rect l="0" t="0" r="r" b="b"/>
              <a:pathLst>
                <a:path w="754" h="197">
                  <a:moveTo>
                    <a:pt x="0" y="65"/>
                  </a:moveTo>
                  <a:lnTo>
                    <a:pt x="244" y="0"/>
                  </a:lnTo>
                  <a:lnTo>
                    <a:pt x="753" y="145"/>
                  </a:lnTo>
                  <a:lnTo>
                    <a:pt x="753" y="166"/>
                  </a:lnTo>
                  <a:lnTo>
                    <a:pt x="672" y="196"/>
                  </a:lnTo>
                  <a:lnTo>
                    <a:pt x="244" y="65"/>
                  </a:lnTo>
                  <a:lnTo>
                    <a:pt x="0" y="130"/>
                  </a:lnTo>
                  <a:lnTo>
                    <a:pt x="0" y="6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63" name="Freeform 67"/>
            <p:cNvSpPr>
              <a:spLocks/>
            </p:cNvSpPr>
            <p:nvPr/>
          </p:nvSpPr>
          <p:spPr bwMode="auto">
            <a:xfrm>
              <a:off x="1771" y="3188"/>
              <a:ext cx="532" cy="132"/>
            </a:xfrm>
            <a:custGeom>
              <a:avLst/>
              <a:gdLst/>
              <a:ahLst/>
              <a:cxnLst>
                <a:cxn ang="0">
                  <a:pos x="0" y="50"/>
                </a:cxn>
                <a:cxn ang="0">
                  <a:pos x="234" y="0"/>
                </a:cxn>
                <a:cxn ang="0">
                  <a:pos x="531" y="80"/>
                </a:cxn>
                <a:cxn ang="0">
                  <a:pos x="366" y="101"/>
                </a:cxn>
                <a:cxn ang="0">
                  <a:pos x="234" y="80"/>
                </a:cxn>
                <a:cxn ang="0">
                  <a:pos x="0" y="131"/>
                </a:cxn>
                <a:cxn ang="0">
                  <a:pos x="0" y="50"/>
                </a:cxn>
              </a:cxnLst>
              <a:rect l="0" t="0" r="r" b="b"/>
              <a:pathLst>
                <a:path w="532" h="132">
                  <a:moveTo>
                    <a:pt x="0" y="50"/>
                  </a:moveTo>
                  <a:lnTo>
                    <a:pt x="234" y="0"/>
                  </a:lnTo>
                  <a:lnTo>
                    <a:pt x="531" y="80"/>
                  </a:lnTo>
                  <a:lnTo>
                    <a:pt x="366" y="101"/>
                  </a:lnTo>
                  <a:lnTo>
                    <a:pt x="234" y="80"/>
                  </a:lnTo>
                  <a:lnTo>
                    <a:pt x="0" y="131"/>
                  </a:lnTo>
                  <a:lnTo>
                    <a:pt x="0" y="5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64" name="Line 68"/>
            <p:cNvSpPr>
              <a:spLocks noChangeShapeType="1"/>
            </p:cNvSpPr>
            <p:nvPr/>
          </p:nvSpPr>
          <p:spPr bwMode="auto">
            <a:xfrm flipV="1">
              <a:off x="2137" y="3268"/>
              <a:ext cx="0" cy="427"/>
            </a:xfrm>
            <a:prstGeom prst="line">
              <a:avLst/>
            </a:prstGeom>
            <a:noFill/>
            <a:ln w="12700">
              <a:solidFill>
                <a:srgbClr val="336699"/>
              </a:solidFill>
              <a:round/>
              <a:headEnd type="none" w="sm" len="sm"/>
              <a:tailEnd type="none" w="sm" len="sm"/>
            </a:ln>
            <a:effectLst/>
          </p:spPr>
          <p:txBody>
            <a:bodyPr wrap="none" anchor="ctr"/>
            <a:lstStyle/>
            <a:p>
              <a:endParaRPr lang="tr-TR"/>
            </a:p>
          </p:txBody>
        </p:sp>
        <p:sp>
          <p:nvSpPr>
            <p:cNvPr id="4165" name="Freeform 69"/>
            <p:cNvSpPr>
              <a:spLocks/>
            </p:cNvSpPr>
            <p:nvPr/>
          </p:nvSpPr>
          <p:spPr bwMode="auto">
            <a:xfrm>
              <a:off x="2113" y="3695"/>
              <a:ext cx="77" cy="364"/>
            </a:xfrm>
            <a:custGeom>
              <a:avLst/>
              <a:gdLst/>
              <a:ahLst/>
              <a:cxnLst>
                <a:cxn ang="0">
                  <a:pos x="76" y="363"/>
                </a:cxn>
                <a:cxn ang="0">
                  <a:pos x="76" y="0"/>
                </a:cxn>
                <a:cxn ang="0">
                  <a:pos x="0" y="0"/>
                </a:cxn>
                <a:cxn ang="0">
                  <a:pos x="0" y="363"/>
                </a:cxn>
                <a:cxn ang="0">
                  <a:pos x="76" y="363"/>
                </a:cxn>
              </a:cxnLst>
              <a:rect l="0" t="0" r="r" b="b"/>
              <a:pathLst>
                <a:path w="77" h="364">
                  <a:moveTo>
                    <a:pt x="76" y="363"/>
                  </a:moveTo>
                  <a:lnTo>
                    <a:pt x="76" y="0"/>
                  </a:lnTo>
                  <a:lnTo>
                    <a:pt x="0" y="0"/>
                  </a:lnTo>
                  <a:lnTo>
                    <a:pt x="0" y="363"/>
                  </a:lnTo>
                  <a:lnTo>
                    <a:pt x="76" y="36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66" name="Freeform 70"/>
            <p:cNvSpPr>
              <a:spLocks/>
            </p:cNvSpPr>
            <p:nvPr/>
          </p:nvSpPr>
          <p:spPr bwMode="auto">
            <a:xfrm>
              <a:off x="2524" y="2723"/>
              <a:ext cx="75" cy="495"/>
            </a:xfrm>
            <a:custGeom>
              <a:avLst/>
              <a:gdLst/>
              <a:ahLst/>
              <a:cxnLst>
                <a:cxn ang="0">
                  <a:pos x="0" y="494"/>
                </a:cxn>
                <a:cxn ang="0">
                  <a:pos x="74" y="479"/>
                </a:cxn>
                <a:cxn ang="0">
                  <a:pos x="74" y="21"/>
                </a:cxn>
                <a:cxn ang="0">
                  <a:pos x="0" y="0"/>
                </a:cxn>
                <a:cxn ang="0">
                  <a:pos x="0" y="494"/>
                </a:cxn>
              </a:cxnLst>
              <a:rect l="0" t="0" r="r" b="b"/>
              <a:pathLst>
                <a:path w="75" h="495">
                  <a:moveTo>
                    <a:pt x="0" y="494"/>
                  </a:moveTo>
                  <a:lnTo>
                    <a:pt x="74" y="479"/>
                  </a:lnTo>
                  <a:lnTo>
                    <a:pt x="74" y="21"/>
                  </a:lnTo>
                  <a:lnTo>
                    <a:pt x="0" y="0"/>
                  </a:lnTo>
                  <a:lnTo>
                    <a:pt x="0" y="49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67" name="Freeform 71"/>
            <p:cNvSpPr>
              <a:spLocks/>
            </p:cNvSpPr>
            <p:nvPr/>
          </p:nvSpPr>
          <p:spPr bwMode="auto">
            <a:xfrm>
              <a:off x="2452" y="3667"/>
              <a:ext cx="77" cy="443"/>
            </a:xfrm>
            <a:custGeom>
              <a:avLst/>
              <a:gdLst/>
              <a:ahLst/>
              <a:cxnLst>
                <a:cxn ang="0">
                  <a:pos x="0" y="0"/>
                </a:cxn>
                <a:cxn ang="0">
                  <a:pos x="0" y="14"/>
                </a:cxn>
                <a:cxn ang="0">
                  <a:pos x="0" y="442"/>
                </a:cxn>
                <a:cxn ang="0">
                  <a:pos x="76" y="442"/>
                </a:cxn>
                <a:cxn ang="0">
                  <a:pos x="76" y="14"/>
                </a:cxn>
                <a:cxn ang="0">
                  <a:pos x="0" y="14"/>
                </a:cxn>
                <a:cxn ang="0">
                  <a:pos x="0" y="0"/>
                </a:cxn>
                <a:cxn ang="0">
                  <a:pos x="0" y="14"/>
                </a:cxn>
                <a:cxn ang="0">
                  <a:pos x="0" y="0"/>
                </a:cxn>
              </a:cxnLst>
              <a:rect l="0" t="0" r="r" b="b"/>
              <a:pathLst>
                <a:path w="77" h="443">
                  <a:moveTo>
                    <a:pt x="0" y="0"/>
                  </a:moveTo>
                  <a:lnTo>
                    <a:pt x="0" y="14"/>
                  </a:lnTo>
                  <a:lnTo>
                    <a:pt x="0" y="442"/>
                  </a:lnTo>
                  <a:lnTo>
                    <a:pt x="76" y="442"/>
                  </a:lnTo>
                  <a:lnTo>
                    <a:pt x="76" y="14"/>
                  </a:lnTo>
                  <a:lnTo>
                    <a:pt x="0" y="14"/>
                  </a:lnTo>
                  <a:lnTo>
                    <a:pt x="0" y="0"/>
                  </a:lnTo>
                  <a:lnTo>
                    <a:pt x="0" y="14"/>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68" name="Freeform 72"/>
            <p:cNvSpPr>
              <a:spLocks/>
            </p:cNvSpPr>
            <p:nvPr/>
          </p:nvSpPr>
          <p:spPr bwMode="auto">
            <a:xfrm>
              <a:off x="2452" y="3645"/>
              <a:ext cx="237" cy="116"/>
            </a:xfrm>
            <a:custGeom>
              <a:avLst/>
              <a:gdLst/>
              <a:ahLst/>
              <a:cxnLst>
                <a:cxn ang="0">
                  <a:pos x="236" y="0"/>
                </a:cxn>
                <a:cxn ang="0">
                  <a:pos x="0" y="69"/>
                </a:cxn>
                <a:cxn ang="0">
                  <a:pos x="0" y="115"/>
                </a:cxn>
                <a:cxn ang="0">
                  <a:pos x="236" y="46"/>
                </a:cxn>
                <a:cxn ang="0">
                  <a:pos x="236" y="0"/>
                </a:cxn>
              </a:cxnLst>
              <a:rect l="0" t="0" r="r" b="b"/>
              <a:pathLst>
                <a:path w="237" h="116">
                  <a:moveTo>
                    <a:pt x="236" y="0"/>
                  </a:moveTo>
                  <a:lnTo>
                    <a:pt x="0" y="69"/>
                  </a:lnTo>
                  <a:lnTo>
                    <a:pt x="0" y="115"/>
                  </a:lnTo>
                  <a:lnTo>
                    <a:pt x="236" y="46"/>
                  </a:lnTo>
                  <a:lnTo>
                    <a:pt x="236"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69" name="Freeform 73"/>
            <p:cNvSpPr>
              <a:spLocks/>
            </p:cNvSpPr>
            <p:nvPr/>
          </p:nvSpPr>
          <p:spPr bwMode="auto">
            <a:xfrm>
              <a:off x="2688" y="3645"/>
              <a:ext cx="142" cy="116"/>
            </a:xfrm>
            <a:custGeom>
              <a:avLst/>
              <a:gdLst/>
              <a:ahLst/>
              <a:cxnLst>
                <a:cxn ang="0">
                  <a:pos x="141" y="115"/>
                </a:cxn>
                <a:cxn ang="0">
                  <a:pos x="141" y="69"/>
                </a:cxn>
                <a:cxn ang="0">
                  <a:pos x="0" y="0"/>
                </a:cxn>
                <a:cxn ang="0">
                  <a:pos x="0" y="46"/>
                </a:cxn>
                <a:cxn ang="0">
                  <a:pos x="141" y="115"/>
                </a:cxn>
                <a:cxn ang="0">
                  <a:pos x="131" y="115"/>
                </a:cxn>
                <a:cxn ang="0">
                  <a:pos x="141" y="115"/>
                </a:cxn>
                <a:cxn ang="0">
                  <a:pos x="141" y="69"/>
                </a:cxn>
                <a:cxn ang="0">
                  <a:pos x="141" y="115"/>
                </a:cxn>
              </a:cxnLst>
              <a:rect l="0" t="0" r="r" b="b"/>
              <a:pathLst>
                <a:path w="142" h="116">
                  <a:moveTo>
                    <a:pt x="141" y="115"/>
                  </a:moveTo>
                  <a:lnTo>
                    <a:pt x="141" y="69"/>
                  </a:lnTo>
                  <a:lnTo>
                    <a:pt x="0" y="0"/>
                  </a:lnTo>
                  <a:lnTo>
                    <a:pt x="0" y="46"/>
                  </a:lnTo>
                  <a:lnTo>
                    <a:pt x="141" y="115"/>
                  </a:lnTo>
                  <a:lnTo>
                    <a:pt x="131" y="115"/>
                  </a:lnTo>
                  <a:lnTo>
                    <a:pt x="141" y="115"/>
                  </a:lnTo>
                  <a:lnTo>
                    <a:pt x="141" y="69"/>
                  </a:lnTo>
                  <a:lnTo>
                    <a:pt x="141"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0" name="Freeform 74"/>
            <p:cNvSpPr>
              <a:spLocks/>
            </p:cNvSpPr>
            <p:nvPr/>
          </p:nvSpPr>
          <p:spPr bwMode="auto">
            <a:xfrm>
              <a:off x="2819" y="3680"/>
              <a:ext cx="77" cy="140"/>
            </a:xfrm>
            <a:custGeom>
              <a:avLst/>
              <a:gdLst/>
              <a:ahLst/>
              <a:cxnLst>
                <a:cxn ang="0">
                  <a:pos x="76" y="139"/>
                </a:cxn>
                <a:cxn ang="0">
                  <a:pos x="76" y="131"/>
                </a:cxn>
                <a:cxn ang="0">
                  <a:pos x="76" y="0"/>
                </a:cxn>
                <a:cxn ang="0">
                  <a:pos x="0" y="0"/>
                </a:cxn>
                <a:cxn ang="0">
                  <a:pos x="0" y="131"/>
                </a:cxn>
                <a:cxn ang="0">
                  <a:pos x="76" y="117"/>
                </a:cxn>
                <a:cxn ang="0">
                  <a:pos x="76" y="139"/>
                </a:cxn>
                <a:cxn ang="0">
                  <a:pos x="76" y="131"/>
                </a:cxn>
                <a:cxn ang="0">
                  <a:pos x="76" y="139"/>
                </a:cxn>
              </a:cxnLst>
              <a:rect l="0" t="0" r="r" b="b"/>
              <a:pathLst>
                <a:path w="77" h="140">
                  <a:moveTo>
                    <a:pt x="76" y="139"/>
                  </a:moveTo>
                  <a:lnTo>
                    <a:pt x="76" y="131"/>
                  </a:lnTo>
                  <a:lnTo>
                    <a:pt x="76" y="0"/>
                  </a:lnTo>
                  <a:lnTo>
                    <a:pt x="0" y="0"/>
                  </a:lnTo>
                  <a:lnTo>
                    <a:pt x="0" y="131"/>
                  </a:lnTo>
                  <a:lnTo>
                    <a:pt x="76" y="117"/>
                  </a:lnTo>
                  <a:lnTo>
                    <a:pt x="76" y="139"/>
                  </a:lnTo>
                  <a:lnTo>
                    <a:pt x="76" y="131"/>
                  </a:lnTo>
                  <a:lnTo>
                    <a:pt x="76" y="13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1" name="Freeform 75"/>
            <p:cNvSpPr>
              <a:spLocks/>
            </p:cNvSpPr>
            <p:nvPr/>
          </p:nvSpPr>
          <p:spPr bwMode="auto">
            <a:xfrm>
              <a:off x="2565" y="3797"/>
              <a:ext cx="265" cy="117"/>
            </a:xfrm>
            <a:custGeom>
              <a:avLst/>
              <a:gdLst/>
              <a:ahLst/>
              <a:cxnLst>
                <a:cxn ang="0">
                  <a:pos x="0" y="77"/>
                </a:cxn>
                <a:cxn ang="0">
                  <a:pos x="0" y="116"/>
                </a:cxn>
                <a:cxn ang="0">
                  <a:pos x="264" y="116"/>
                </a:cxn>
                <a:cxn ang="0">
                  <a:pos x="264" y="0"/>
                </a:cxn>
                <a:cxn ang="0">
                  <a:pos x="0" y="0"/>
                </a:cxn>
                <a:cxn ang="0">
                  <a:pos x="0" y="77"/>
                </a:cxn>
              </a:cxnLst>
              <a:rect l="0" t="0" r="r" b="b"/>
              <a:pathLst>
                <a:path w="265" h="117">
                  <a:moveTo>
                    <a:pt x="0" y="77"/>
                  </a:moveTo>
                  <a:lnTo>
                    <a:pt x="0" y="116"/>
                  </a:lnTo>
                  <a:lnTo>
                    <a:pt x="264" y="116"/>
                  </a:lnTo>
                  <a:lnTo>
                    <a:pt x="264" y="0"/>
                  </a:lnTo>
                  <a:lnTo>
                    <a:pt x="0" y="0"/>
                  </a:lnTo>
                  <a:lnTo>
                    <a:pt x="0" y="7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2" name="Freeform 76"/>
            <p:cNvSpPr>
              <a:spLocks/>
            </p:cNvSpPr>
            <p:nvPr/>
          </p:nvSpPr>
          <p:spPr bwMode="auto">
            <a:xfrm>
              <a:off x="2565" y="3797"/>
              <a:ext cx="1" cy="117"/>
            </a:xfrm>
            <a:custGeom>
              <a:avLst/>
              <a:gdLst/>
              <a:ahLst/>
              <a:cxnLst>
                <a:cxn ang="0">
                  <a:pos x="0" y="116"/>
                </a:cxn>
                <a:cxn ang="0">
                  <a:pos x="0" y="77"/>
                </a:cxn>
                <a:cxn ang="0">
                  <a:pos x="0" y="0"/>
                </a:cxn>
                <a:cxn ang="0">
                  <a:pos x="0" y="116"/>
                </a:cxn>
              </a:cxnLst>
              <a:rect l="0" t="0" r="r" b="b"/>
              <a:pathLst>
                <a:path w="1" h="117">
                  <a:moveTo>
                    <a:pt x="0" y="116"/>
                  </a:moveTo>
                  <a:lnTo>
                    <a:pt x="0" y="77"/>
                  </a:lnTo>
                  <a:lnTo>
                    <a:pt x="0" y="0"/>
                  </a:lnTo>
                  <a:lnTo>
                    <a:pt x="0"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3" name="Freeform 77"/>
            <p:cNvSpPr>
              <a:spLocks/>
            </p:cNvSpPr>
            <p:nvPr/>
          </p:nvSpPr>
          <p:spPr bwMode="auto">
            <a:xfrm>
              <a:off x="2556" y="3797"/>
              <a:ext cx="77" cy="117"/>
            </a:xfrm>
            <a:custGeom>
              <a:avLst/>
              <a:gdLst/>
              <a:ahLst/>
              <a:cxnLst>
                <a:cxn ang="0">
                  <a:pos x="76" y="116"/>
                </a:cxn>
                <a:cxn ang="0">
                  <a:pos x="0" y="116"/>
                </a:cxn>
                <a:cxn ang="0">
                  <a:pos x="76" y="116"/>
                </a:cxn>
                <a:cxn ang="0">
                  <a:pos x="76" y="0"/>
                </a:cxn>
                <a:cxn ang="0">
                  <a:pos x="0" y="0"/>
                </a:cxn>
                <a:cxn ang="0">
                  <a:pos x="76" y="116"/>
                </a:cxn>
              </a:cxnLst>
              <a:rect l="0" t="0" r="r" b="b"/>
              <a:pathLst>
                <a:path w="77" h="117">
                  <a:moveTo>
                    <a:pt x="76" y="116"/>
                  </a:moveTo>
                  <a:lnTo>
                    <a:pt x="0" y="116"/>
                  </a:lnTo>
                  <a:lnTo>
                    <a:pt x="76" y="116"/>
                  </a:lnTo>
                  <a:lnTo>
                    <a:pt x="76" y="0"/>
                  </a:lnTo>
                  <a:lnTo>
                    <a:pt x="0" y="0"/>
                  </a:lnTo>
                  <a:lnTo>
                    <a:pt x="76"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4" name="Freeform 78"/>
            <p:cNvSpPr>
              <a:spLocks/>
            </p:cNvSpPr>
            <p:nvPr/>
          </p:nvSpPr>
          <p:spPr bwMode="auto">
            <a:xfrm>
              <a:off x="2551" y="3797"/>
              <a:ext cx="77" cy="117"/>
            </a:xfrm>
            <a:custGeom>
              <a:avLst/>
              <a:gdLst/>
              <a:ahLst/>
              <a:cxnLst>
                <a:cxn ang="0">
                  <a:pos x="25" y="116"/>
                </a:cxn>
                <a:cxn ang="0">
                  <a:pos x="76" y="116"/>
                </a:cxn>
                <a:cxn ang="0">
                  <a:pos x="25" y="0"/>
                </a:cxn>
                <a:cxn ang="0">
                  <a:pos x="0" y="116"/>
                </a:cxn>
                <a:cxn ang="0">
                  <a:pos x="25" y="116"/>
                </a:cxn>
              </a:cxnLst>
              <a:rect l="0" t="0" r="r" b="b"/>
              <a:pathLst>
                <a:path w="77" h="117">
                  <a:moveTo>
                    <a:pt x="25" y="116"/>
                  </a:moveTo>
                  <a:lnTo>
                    <a:pt x="76" y="116"/>
                  </a:lnTo>
                  <a:lnTo>
                    <a:pt x="25" y="0"/>
                  </a:lnTo>
                  <a:lnTo>
                    <a:pt x="0" y="116"/>
                  </a:lnTo>
                  <a:lnTo>
                    <a:pt x="25"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5" name="Freeform 79"/>
            <p:cNvSpPr>
              <a:spLocks/>
            </p:cNvSpPr>
            <p:nvPr/>
          </p:nvSpPr>
          <p:spPr bwMode="auto">
            <a:xfrm>
              <a:off x="2551" y="3819"/>
              <a:ext cx="77" cy="117"/>
            </a:xfrm>
            <a:custGeom>
              <a:avLst/>
              <a:gdLst/>
              <a:ahLst/>
              <a:cxnLst>
                <a:cxn ang="0">
                  <a:pos x="76" y="0"/>
                </a:cxn>
                <a:cxn ang="0">
                  <a:pos x="76" y="116"/>
                </a:cxn>
                <a:cxn ang="0">
                  <a:pos x="76" y="0"/>
                </a:cxn>
                <a:cxn ang="0">
                  <a:pos x="0" y="0"/>
                </a:cxn>
                <a:cxn ang="0">
                  <a:pos x="76" y="0"/>
                </a:cxn>
              </a:cxnLst>
              <a:rect l="0" t="0" r="r" b="b"/>
              <a:pathLst>
                <a:path w="77" h="117">
                  <a:moveTo>
                    <a:pt x="76" y="0"/>
                  </a:moveTo>
                  <a:lnTo>
                    <a:pt x="76" y="116"/>
                  </a:lnTo>
                  <a:lnTo>
                    <a:pt x="76" y="0"/>
                  </a:lnTo>
                  <a:lnTo>
                    <a:pt x="0" y="0"/>
                  </a:lnTo>
                  <a:lnTo>
                    <a:pt x="76"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6" name="Freeform 80"/>
            <p:cNvSpPr>
              <a:spLocks/>
            </p:cNvSpPr>
            <p:nvPr/>
          </p:nvSpPr>
          <p:spPr bwMode="auto">
            <a:xfrm>
              <a:off x="2551" y="3819"/>
              <a:ext cx="77" cy="117"/>
            </a:xfrm>
            <a:custGeom>
              <a:avLst/>
              <a:gdLst/>
              <a:ahLst/>
              <a:cxnLst>
                <a:cxn ang="0">
                  <a:pos x="76" y="116"/>
                </a:cxn>
                <a:cxn ang="0">
                  <a:pos x="76" y="0"/>
                </a:cxn>
                <a:cxn ang="0">
                  <a:pos x="0" y="0"/>
                </a:cxn>
                <a:cxn ang="0">
                  <a:pos x="0" y="116"/>
                </a:cxn>
                <a:cxn ang="0">
                  <a:pos x="76" y="116"/>
                </a:cxn>
              </a:cxnLst>
              <a:rect l="0" t="0" r="r" b="b"/>
              <a:pathLst>
                <a:path w="77" h="117">
                  <a:moveTo>
                    <a:pt x="76" y="116"/>
                  </a:moveTo>
                  <a:lnTo>
                    <a:pt x="76" y="0"/>
                  </a:lnTo>
                  <a:lnTo>
                    <a:pt x="0" y="0"/>
                  </a:lnTo>
                  <a:lnTo>
                    <a:pt x="0" y="116"/>
                  </a:lnTo>
                  <a:lnTo>
                    <a:pt x="76"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7" name="Freeform 81"/>
            <p:cNvSpPr>
              <a:spLocks/>
            </p:cNvSpPr>
            <p:nvPr/>
          </p:nvSpPr>
          <p:spPr bwMode="auto">
            <a:xfrm>
              <a:off x="2542" y="3833"/>
              <a:ext cx="75" cy="118"/>
            </a:xfrm>
            <a:custGeom>
              <a:avLst/>
              <a:gdLst/>
              <a:ahLst/>
              <a:cxnLst>
                <a:cxn ang="0">
                  <a:pos x="49" y="117"/>
                </a:cxn>
                <a:cxn ang="0">
                  <a:pos x="74" y="0"/>
                </a:cxn>
                <a:cxn ang="0">
                  <a:pos x="49" y="0"/>
                </a:cxn>
                <a:cxn ang="0">
                  <a:pos x="0" y="58"/>
                </a:cxn>
                <a:cxn ang="0">
                  <a:pos x="49" y="58"/>
                </a:cxn>
                <a:cxn ang="0">
                  <a:pos x="49" y="117"/>
                </a:cxn>
              </a:cxnLst>
              <a:rect l="0" t="0" r="r" b="b"/>
              <a:pathLst>
                <a:path w="75" h="118">
                  <a:moveTo>
                    <a:pt x="49" y="117"/>
                  </a:moveTo>
                  <a:lnTo>
                    <a:pt x="74" y="0"/>
                  </a:lnTo>
                  <a:lnTo>
                    <a:pt x="49" y="0"/>
                  </a:lnTo>
                  <a:lnTo>
                    <a:pt x="0" y="58"/>
                  </a:lnTo>
                  <a:lnTo>
                    <a:pt x="49" y="58"/>
                  </a:lnTo>
                  <a:lnTo>
                    <a:pt x="49"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8" name="Freeform 82"/>
            <p:cNvSpPr>
              <a:spLocks/>
            </p:cNvSpPr>
            <p:nvPr/>
          </p:nvSpPr>
          <p:spPr bwMode="auto">
            <a:xfrm>
              <a:off x="2452" y="3848"/>
              <a:ext cx="100" cy="203"/>
            </a:xfrm>
            <a:custGeom>
              <a:avLst/>
              <a:gdLst/>
              <a:ahLst/>
              <a:cxnLst>
                <a:cxn ang="0">
                  <a:pos x="0" y="187"/>
                </a:cxn>
                <a:cxn ang="0">
                  <a:pos x="0" y="202"/>
                </a:cxn>
                <a:cxn ang="0">
                  <a:pos x="99" y="14"/>
                </a:cxn>
                <a:cxn ang="0">
                  <a:pos x="99" y="0"/>
                </a:cxn>
                <a:cxn ang="0">
                  <a:pos x="0" y="173"/>
                </a:cxn>
                <a:cxn ang="0">
                  <a:pos x="0" y="187"/>
                </a:cxn>
              </a:cxnLst>
              <a:rect l="0" t="0" r="r" b="b"/>
              <a:pathLst>
                <a:path w="100" h="203">
                  <a:moveTo>
                    <a:pt x="0" y="187"/>
                  </a:moveTo>
                  <a:lnTo>
                    <a:pt x="0" y="202"/>
                  </a:lnTo>
                  <a:lnTo>
                    <a:pt x="99" y="14"/>
                  </a:lnTo>
                  <a:lnTo>
                    <a:pt x="99" y="0"/>
                  </a:lnTo>
                  <a:lnTo>
                    <a:pt x="0" y="173"/>
                  </a:lnTo>
                  <a:lnTo>
                    <a:pt x="0" y="18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79" name="Freeform 83"/>
            <p:cNvSpPr>
              <a:spLocks/>
            </p:cNvSpPr>
            <p:nvPr/>
          </p:nvSpPr>
          <p:spPr bwMode="auto">
            <a:xfrm>
              <a:off x="2452" y="3862"/>
              <a:ext cx="91" cy="118"/>
            </a:xfrm>
            <a:custGeom>
              <a:avLst/>
              <a:gdLst/>
              <a:ahLst/>
              <a:cxnLst>
                <a:cxn ang="0">
                  <a:pos x="90" y="0"/>
                </a:cxn>
                <a:cxn ang="0">
                  <a:pos x="0" y="0"/>
                </a:cxn>
                <a:cxn ang="0">
                  <a:pos x="0" y="117"/>
                </a:cxn>
                <a:cxn ang="0">
                  <a:pos x="90" y="117"/>
                </a:cxn>
                <a:cxn ang="0">
                  <a:pos x="90" y="0"/>
                </a:cxn>
              </a:cxnLst>
              <a:rect l="0" t="0" r="r" b="b"/>
              <a:pathLst>
                <a:path w="91" h="118">
                  <a:moveTo>
                    <a:pt x="90" y="0"/>
                  </a:moveTo>
                  <a:lnTo>
                    <a:pt x="0" y="0"/>
                  </a:lnTo>
                  <a:lnTo>
                    <a:pt x="0" y="117"/>
                  </a:lnTo>
                  <a:lnTo>
                    <a:pt x="90" y="117"/>
                  </a:lnTo>
                  <a:lnTo>
                    <a:pt x="9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0" name="Freeform 84"/>
            <p:cNvSpPr>
              <a:spLocks/>
            </p:cNvSpPr>
            <p:nvPr/>
          </p:nvSpPr>
          <p:spPr bwMode="auto">
            <a:xfrm>
              <a:off x="2551" y="3833"/>
              <a:ext cx="91" cy="118"/>
            </a:xfrm>
            <a:custGeom>
              <a:avLst/>
              <a:gdLst/>
              <a:ahLst/>
              <a:cxnLst>
                <a:cxn ang="0">
                  <a:pos x="90" y="117"/>
                </a:cxn>
                <a:cxn ang="0">
                  <a:pos x="90" y="58"/>
                </a:cxn>
                <a:cxn ang="0">
                  <a:pos x="0" y="0"/>
                </a:cxn>
                <a:cxn ang="0">
                  <a:pos x="0" y="117"/>
                </a:cxn>
                <a:cxn ang="0">
                  <a:pos x="90" y="117"/>
                </a:cxn>
              </a:cxnLst>
              <a:rect l="0" t="0" r="r" b="b"/>
              <a:pathLst>
                <a:path w="91" h="118">
                  <a:moveTo>
                    <a:pt x="90" y="117"/>
                  </a:moveTo>
                  <a:lnTo>
                    <a:pt x="90" y="58"/>
                  </a:lnTo>
                  <a:lnTo>
                    <a:pt x="0" y="0"/>
                  </a:lnTo>
                  <a:lnTo>
                    <a:pt x="0" y="117"/>
                  </a:lnTo>
                  <a:lnTo>
                    <a:pt x="90"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1" name="Freeform 85"/>
            <p:cNvSpPr>
              <a:spLocks/>
            </p:cNvSpPr>
            <p:nvPr/>
          </p:nvSpPr>
          <p:spPr bwMode="auto">
            <a:xfrm>
              <a:off x="2683" y="3660"/>
              <a:ext cx="76" cy="138"/>
            </a:xfrm>
            <a:custGeom>
              <a:avLst/>
              <a:gdLst/>
              <a:ahLst/>
              <a:cxnLst>
                <a:cxn ang="0">
                  <a:pos x="75" y="137"/>
                </a:cxn>
                <a:cxn ang="0">
                  <a:pos x="75" y="0"/>
                </a:cxn>
                <a:cxn ang="0">
                  <a:pos x="0" y="0"/>
                </a:cxn>
                <a:cxn ang="0">
                  <a:pos x="0" y="137"/>
                </a:cxn>
                <a:cxn ang="0">
                  <a:pos x="75" y="137"/>
                </a:cxn>
              </a:cxnLst>
              <a:rect l="0" t="0" r="r" b="b"/>
              <a:pathLst>
                <a:path w="76" h="138">
                  <a:moveTo>
                    <a:pt x="75" y="137"/>
                  </a:moveTo>
                  <a:lnTo>
                    <a:pt x="75" y="0"/>
                  </a:lnTo>
                  <a:lnTo>
                    <a:pt x="0" y="0"/>
                  </a:lnTo>
                  <a:lnTo>
                    <a:pt x="0" y="137"/>
                  </a:lnTo>
                  <a:lnTo>
                    <a:pt x="75" y="13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2" name="Freeform 86"/>
            <p:cNvSpPr>
              <a:spLocks/>
            </p:cNvSpPr>
            <p:nvPr/>
          </p:nvSpPr>
          <p:spPr bwMode="auto">
            <a:xfrm>
              <a:off x="2452" y="3862"/>
              <a:ext cx="77" cy="175"/>
            </a:xfrm>
            <a:custGeom>
              <a:avLst/>
              <a:gdLst/>
              <a:ahLst/>
              <a:cxnLst>
                <a:cxn ang="0">
                  <a:pos x="0" y="174"/>
                </a:cxn>
                <a:cxn ang="0">
                  <a:pos x="0" y="0"/>
                </a:cxn>
                <a:cxn ang="0">
                  <a:pos x="76" y="0"/>
                </a:cxn>
                <a:cxn ang="0">
                  <a:pos x="76" y="123"/>
                </a:cxn>
                <a:cxn ang="0">
                  <a:pos x="0" y="174"/>
                </a:cxn>
              </a:cxnLst>
              <a:rect l="0" t="0" r="r" b="b"/>
              <a:pathLst>
                <a:path w="77" h="175">
                  <a:moveTo>
                    <a:pt x="0" y="174"/>
                  </a:moveTo>
                  <a:lnTo>
                    <a:pt x="0" y="0"/>
                  </a:lnTo>
                  <a:lnTo>
                    <a:pt x="76" y="0"/>
                  </a:lnTo>
                  <a:lnTo>
                    <a:pt x="76" y="123"/>
                  </a:lnTo>
                  <a:lnTo>
                    <a:pt x="0" y="17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3" name="Freeform 87"/>
            <p:cNvSpPr>
              <a:spLocks/>
            </p:cNvSpPr>
            <p:nvPr/>
          </p:nvSpPr>
          <p:spPr bwMode="auto">
            <a:xfrm>
              <a:off x="2556" y="3594"/>
              <a:ext cx="392" cy="116"/>
            </a:xfrm>
            <a:custGeom>
              <a:avLst/>
              <a:gdLst/>
              <a:ahLst/>
              <a:cxnLst>
                <a:cxn ang="0">
                  <a:pos x="0" y="50"/>
                </a:cxn>
                <a:cxn ang="0">
                  <a:pos x="391" y="0"/>
                </a:cxn>
                <a:cxn ang="0">
                  <a:pos x="391" y="100"/>
                </a:cxn>
                <a:cxn ang="0">
                  <a:pos x="263" y="115"/>
                </a:cxn>
                <a:cxn ang="0">
                  <a:pos x="263" y="86"/>
                </a:cxn>
                <a:cxn ang="0">
                  <a:pos x="131" y="64"/>
                </a:cxn>
                <a:cxn ang="0">
                  <a:pos x="0" y="71"/>
                </a:cxn>
                <a:cxn ang="0">
                  <a:pos x="0" y="50"/>
                </a:cxn>
              </a:cxnLst>
              <a:rect l="0" t="0" r="r" b="b"/>
              <a:pathLst>
                <a:path w="392" h="116">
                  <a:moveTo>
                    <a:pt x="0" y="50"/>
                  </a:moveTo>
                  <a:lnTo>
                    <a:pt x="391" y="0"/>
                  </a:lnTo>
                  <a:lnTo>
                    <a:pt x="391" y="100"/>
                  </a:lnTo>
                  <a:lnTo>
                    <a:pt x="263" y="115"/>
                  </a:lnTo>
                  <a:lnTo>
                    <a:pt x="263" y="86"/>
                  </a:lnTo>
                  <a:lnTo>
                    <a:pt x="131" y="64"/>
                  </a:lnTo>
                  <a:lnTo>
                    <a:pt x="0" y="71"/>
                  </a:lnTo>
                  <a:lnTo>
                    <a:pt x="0" y="5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4" name="Freeform 88"/>
            <p:cNvSpPr>
              <a:spLocks/>
            </p:cNvSpPr>
            <p:nvPr/>
          </p:nvSpPr>
          <p:spPr bwMode="auto">
            <a:xfrm>
              <a:off x="2565" y="3797"/>
              <a:ext cx="801" cy="117"/>
            </a:xfrm>
            <a:custGeom>
              <a:avLst/>
              <a:gdLst/>
              <a:ahLst/>
              <a:cxnLst>
                <a:cxn ang="0">
                  <a:pos x="800" y="116"/>
                </a:cxn>
                <a:cxn ang="0">
                  <a:pos x="800" y="82"/>
                </a:cxn>
                <a:cxn ang="0">
                  <a:pos x="0" y="0"/>
                </a:cxn>
                <a:cxn ang="0">
                  <a:pos x="0" y="33"/>
                </a:cxn>
                <a:cxn ang="0">
                  <a:pos x="800" y="116"/>
                </a:cxn>
              </a:cxnLst>
              <a:rect l="0" t="0" r="r" b="b"/>
              <a:pathLst>
                <a:path w="801" h="117">
                  <a:moveTo>
                    <a:pt x="800" y="116"/>
                  </a:moveTo>
                  <a:lnTo>
                    <a:pt x="800" y="82"/>
                  </a:lnTo>
                  <a:lnTo>
                    <a:pt x="0" y="0"/>
                  </a:lnTo>
                  <a:lnTo>
                    <a:pt x="0" y="33"/>
                  </a:lnTo>
                  <a:lnTo>
                    <a:pt x="800"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5" name="Freeform 89"/>
            <p:cNvSpPr>
              <a:spLocks/>
            </p:cNvSpPr>
            <p:nvPr/>
          </p:nvSpPr>
          <p:spPr bwMode="auto">
            <a:xfrm>
              <a:off x="3299" y="3253"/>
              <a:ext cx="76" cy="581"/>
            </a:xfrm>
            <a:custGeom>
              <a:avLst/>
              <a:gdLst/>
              <a:ahLst/>
              <a:cxnLst>
                <a:cxn ang="0">
                  <a:pos x="75" y="0"/>
                </a:cxn>
                <a:cxn ang="0">
                  <a:pos x="0" y="14"/>
                </a:cxn>
                <a:cxn ang="0">
                  <a:pos x="0" y="580"/>
                </a:cxn>
                <a:cxn ang="0">
                  <a:pos x="75" y="580"/>
                </a:cxn>
                <a:cxn ang="0">
                  <a:pos x="75" y="14"/>
                </a:cxn>
                <a:cxn ang="0">
                  <a:pos x="75" y="0"/>
                </a:cxn>
                <a:cxn ang="0">
                  <a:pos x="0" y="0"/>
                </a:cxn>
                <a:cxn ang="0">
                  <a:pos x="0" y="14"/>
                </a:cxn>
                <a:cxn ang="0">
                  <a:pos x="75" y="0"/>
                </a:cxn>
              </a:cxnLst>
              <a:rect l="0" t="0" r="r" b="b"/>
              <a:pathLst>
                <a:path w="76" h="581">
                  <a:moveTo>
                    <a:pt x="75" y="0"/>
                  </a:moveTo>
                  <a:lnTo>
                    <a:pt x="0" y="14"/>
                  </a:lnTo>
                  <a:lnTo>
                    <a:pt x="0" y="580"/>
                  </a:lnTo>
                  <a:lnTo>
                    <a:pt x="75" y="580"/>
                  </a:lnTo>
                  <a:lnTo>
                    <a:pt x="75" y="14"/>
                  </a:lnTo>
                  <a:lnTo>
                    <a:pt x="75" y="0"/>
                  </a:lnTo>
                  <a:lnTo>
                    <a:pt x="0" y="0"/>
                  </a:lnTo>
                  <a:lnTo>
                    <a:pt x="0" y="14"/>
                  </a:lnTo>
                  <a:lnTo>
                    <a:pt x="75"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6" name="Freeform 90"/>
            <p:cNvSpPr>
              <a:spLocks/>
            </p:cNvSpPr>
            <p:nvPr/>
          </p:nvSpPr>
          <p:spPr bwMode="auto">
            <a:xfrm>
              <a:off x="3304" y="3231"/>
              <a:ext cx="77" cy="118"/>
            </a:xfrm>
            <a:custGeom>
              <a:avLst/>
              <a:gdLst/>
              <a:ahLst/>
              <a:cxnLst>
                <a:cxn ang="0">
                  <a:pos x="76" y="23"/>
                </a:cxn>
                <a:cxn ang="0">
                  <a:pos x="0" y="70"/>
                </a:cxn>
                <a:cxn ang="0">
                  <a:pos x="0" y="117"/>
                </a:cxn>
                <a:cxn ang="0">
                  <a:pos x="76" y="70"/>
                </a:cxn>
                <a:cxn ang="0">
                  <a:pos x="76" y="23"/>
                </a:cxn>
                <a:cxn ang="0">
                  <a:pos x="76" y="0"/>
                </a:cxn>
                <a:cxn ang="0">
                  <a:pos x="76" y="23"/>
                </a:cxn>
              </a:cxnLst>
              <a:rect l="0" t="0" r="r" b="b"/>
              <a:pathLst>
                <a:path w="77" h="118">
                  <a:moveTo>
                    <a:pt x="76" y="23"/>
                  </a:moveTo>
                  <a:lnTo>
                    <a:pt x="0" y="70"/>
                  </a:lnTo>
                  <a:lnTo>
                    <a:pt x="0" y="117"/>
                  </a:lnTo>
                  <a:lnTo>
                    <a:pt x="76" y="70"/>
                  </a:lnTo>
                  <a:lnTo>
                    <a:pt x="76" y="23"/>
                  </a:lnTo>
                  <a:lnTo>
                    <a:pt x="76" y="0"/>
                  </a:lnTo>
                  <a:lnTo>
                    <a:pt x="76" y="2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7" name="Freeform 91"/>
            <p:cNvSpPr>
              <a:spLocks/>
            </p:cNvSpPr>
            <p:nvPr/>
          </p:nvSpPr>
          <p:spPr bwMode="auto">
            <a:xfrm>
              <a:off x="3333" y="3238"/>
              <a:ext cx="75" cy="117"/>
            </a:xfrm>
            <a:custGeom>
              <a:avLst/>
              <a:gdLst/>
              <a:ahLst/>
              <a:cxnLst>
                <a:cxn ang="0">
                  <a:pos x="74" y="116"/>
                </a:cxn>
                <a:cxn ang="0">
                  <a:pos x="64" y="58"/>
                </a:cxn>
                <a:cxn ang="0">
                  <a:pos x="0" y="0"/>
                </a:cxn>
                <a:cxn ang="0">
                  <a:pos x="0" y="58"/>
                </a:cxn>
                <a:cxn ang="0">
                  <a:pos x="64" y="116"/>
                </a:cxn>
                <a:cxn ang="0">
                  <a:pos x="74" y="116"/>
                </a:cxn>
                <a:cxn ang="0">
                  <a:pos x="74" y="58"/>
                </a:cxn>
                <a:cxn ang="0">
                  <a:pos x="64" y="58"/>
                </a:cxn>
                <a:cxn ang="0">
                  <a:pos x="74" y="116"/>
                </a:cxn>
              </a:cxnLst>
              <a:rect l="0" t="0" r="r" b="b"/>
              <a:pathLst>
                <a:path w="75" h="117">
                  <a:moveTo>
                    <a:pt x="74" y="116"/>
                  </a:moveTo>
                  <a:lnTo>
                    <a:pt x="64" y="58"/>
                  </a:lnTo>
                  <a:lnTo>
                    <a:pt x="0" y="0"/>
                  </a:lnTo>
                  <a:lnTo>
                    <a:pt x="0" y="58"/>
                  </a:lnTo>
                  <a:lnTo>
                    <a:pt x="64" y="116"/>
                  </a:lnTo>
                  <a:lnTo>
                    <a:pt x="74" y="116"/>
                  </a:lnTo>
                  <a:lnTo>
                    <a:pt x="74" y="58"/>
                  </a:lnTo>
                  <a:lnTo>
                    <a:pt x="64" y="58"/>
                  </a:lnTo>
                  <a:lnTo>
                    <a:pt x="74"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8" name="Freeform 92"/>
            <p:cNvSpPr>
              <a:spLocks/>
            </p:cNvSpPr>
            <p:nvPr/>
          </p:nvSpPr>
          <p:spPr bwMode="auto">
            <a:xfrm>
              <a:off x="3365" y="3253"/>
              <a:ext cx="77" cy="581"/>
            </a:xfrm>
            <a:custGeom>
              <a:avLst/>
              <a:gdLst/>
              <a:ahLst/>
              <a:cxnLst>
                <a:cxn ang="0">
                  <a:pos x="0" y="580"/>
                </a:cxn>
                <a:cxn ang="0">
                  <a:pos x="76" y="580"/>
                </a:cxn>
                <a:cxn ang="0">
                  <a:pos x="76" y="0"/>
                </a:cxn>
                <a:cxn ang="0">
                  <a:pos x="0" y="0"/>
                </a:cxn>
                <a:cxn ang="0">
                  <a:pos x="0" y="580"/>
                </a:cxn>
              </a:cxnLst>
              <a:rect l="0" t="0" r="r" b="b"/>
              <a:pathLst>
                <a:path w="77" h="581">
                  <a:moveTo>
                    <a:pt x="0" y="580"/>
                  </a:moveTo>
                  <a:lnTo>
                    <a:pt x="76" y="580"/>
                  </a:lnTo>
                  <a:lnTo>
                    <a:pt x="76" y="0"/>
                  </a:lnTo>
                  <a:lnTo>
                    <a:pt x="0" y="0"/>
                  </a:lnTo>
                  <a:lnTo>
                    <a:pt x="0" y="58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89" name="Freeform 93"/>
            <p:cNvSpPr>
              <a:spLocks/>
            </p:cNvSpPr>
            <p:nvPr/>
          </p:nvSpPr>
          <p:spPr bwMode="auto">
            <a:xfrm>
              <a:off x="3333" y="3238"/>
              <a:ext cx="75" cy="596"/>
            </a:xfrm>
            <a:custGeom>
              <a:avLst/>
              <a:gdLst/>
              <a:ahLst/>
              <a:cxnLst>
                <a:cxn ang="0">
                  <a:pos x="0" y="595"/>
                </a:cxn>
                <a:cxn ang="0">
                  <a:pos x="74" y="595"/>
                </a:cxn>
                <a:cxn ang="0">
                  <a:pos x="74" y="0"/>
                </a:cxn>
                <a:cxn ang="0">
                  <a:pos x="0" y="0"/>
                </a:cxn>
                <a:cxn ang="0">
                  <a:pos x="0" y="595"/>
                </a:cxn>
              </a:cxnLst>
              <a:rect l="0" t="0" r="r" b="b"/>
              <a:pathLst>
                <a:path w="75" h="596">
                  <a:moveTo>
                    <a:pt x="0" y="595"/>
                  </a:moveTo>
                  <a:lnTo>
                    <a:pt x="74" y="595"/>
                  </a:lnTo>
                  <a:lnTo>
                    <a:pt x="74" y="0"/>
                  </a:lnTo>
                  <a:lnTo>
                    <a:pt x="0" y="0"/>
                  </a:lnTo>
                  <a:lnTo>
                    <a:pt x="0" y="59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0" name="Freeform 94"/>
            <p:cNvSpPr>
              <a:spLocks/>
            </p:cNvSpPr>
            <p:nvPr/>
          </p:nvSpPr>
          <p:spPr bwMode="auto">
            <a:xfrm>
              <a:off x="2947" y="3115"/>
              <a:ext cx="358" cy="168"/>
            </a:xfrm>
            <a:custGeom>
              <a:avLst/>
              <a:gdLst/>
              <a:ahLst/>
              <a:cxnLst>
                <a:cxn ang="0">
                  <a:pos x="0" y="14"/>
                </a:cxn>
                <a:cxn ang="0">
                  <a:pos x="357" y="167"/>
                </a:cxn>
                <a:cxn ang="0">
                  <a:pos x="357" y="152"/>
                </a:cxn>
                <a:cxn ang="0">
                  <a:pos x="0" y="0"/>
                </a:cxn>
                <a:cxn ang="0">
                  <a:pos x="0" y="14"/>
                </a:cxn>
              </a:cxnLst>
              <a:rect l="0" t="0" r="r" b="b"/>
              <a:pathLst>
                <a:path w="358" h="168">
                  <a:moveTo>
                    <a:pt x="0" y="14"/>
                  </a:moveTo>
                  <a:lnTo>
                    <a:pt x="357" y="167"/>
                  </a:lnTo>
                  <a:lnTo>
                    <a:pt x="357" y="152"/>
                  </a:lnTo>
                  <a:lnTo>
                    <a:pt x="0" y="0"/>
                  </a:lnTo>
                  <a:lnTo>
                    <a:pt x="0" y="1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1" name="Freeform 95"/>
            <p:cNvSpPr>
              <a:spLocks/>
            </p:cNvSpPr>
            <p:nvPr/>
          </p:nvSpPr>
          <p:spPr bwMode="auto">
            <a:xfrm>
              <a:off x="2556" y="3115"/>
              <a:ext cx="392" cy="117"/>
            </a:xfrm>
            <a:custGeom>
              <a:avLst/>
              <a:gdLst/>
              <a:ahLst/>
              <a:cxnLst>
                <a:cxn ang="0">
                  <a:pos x="0" y="99"/>
                </a:cxn>
                <a:cxn ang="0">
                  <a:pos x="0" y="116"/>
                </a:cxn>
                <a:cxn ang="0">
                  <a:pos x="391" y="16"/>
                </a:cxn>
                <a:cxn ang="0">
                  <a:pos x="391" y="0"/>
                </a:cxn>
                <a:cxn ang="0">
                  <a:pos x="0" y="82"/>
                </a:cxn>
                <a:cxn ang="0">
                  <a:pos x="0" y="99"/>
                </a:cxn>
              </a:cxnLst>
              <a:rect l="0" t="0" r="r" b="b"/>
              <a:pathLst>
                <a:path w="392" h="117">
                  <a:moveTo>
                    <a:pt x="0" y="99"/>
                  </a:moveTo>
                  <a:lnTo>
                    <a:pt x="0" y="116"/>
                  </a:lnTo>
                  <a:lnTo>
                    <a:pt x="391" y="16"/>
                  </a:lnTo>
                  <a:lnTo>
                    <a:pt x="391" y="0"/>
                  </a:lnTo>
                  <a:lnTo>
                    <a:pt x="0" y="82"/>
                  </a:lnTo>
                  <a:lnTo>
                    <a:pt x="0" y="9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2" name="Freeform 96"/>
            <p:cNvSpPr>
              <a:spLocks/>
            </p:cNvSpPr>
            <p:nvPr/>
          </p:nvSpPr>
          <p:spPr bwMode="auto">
            <a:xfrm>
              <a:off x="2947" y="3129"/>
              <a:ext cx="75" cy="683"/>
            </a:xfrm>
            <a:custGeom>
              <a:avLst/>
              <a:gdLst/>
              <a:ahLst/>
              <a:cxnLst>
                <a:cxn ang="0">
                  <a:pos x="0" y="682"/>
                </a:cxn>
                <a:cxn ang="0">
                  <a:pos x="74" y="682"/>
                </a:cxn>
                <a:cxn ang="0">
                  <a:pos x="74" y="0"/>
                </a:cxn>
                <a:cxn ang="0">
                  <a:pos x="0" y="0"/>
                </a:cxn>
                <a:cxn ang="0">
                  <a:pos x="0" y="682"/>
                </a:cxn>
              </a:cxnLst>
              <a:rect l="0" t="0" r="r" b="b"/>
              <a:pathLst>
                <a:path w="75" h="683">
                  <a:moveTo>
                    <a:pt x="0" y="682"/>
                  </a:moveTo>
                  <a:lnTo>
                    <a:pt x="74" y="682"/>
                  </a:lnTo>
                  <a:lnTo>
                    <a:pt x="74" y="0"/>
                  </a:lnTo>
                  <a:lnTo>
                    <a:pt x="0" y="0"/>
                  </a:lnTo>
                  <a:lnTo>
                    <a:pt x="0" y="68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3" name="Freeform 97"/>
            <p:cNvSpPr>
              <a:spLocks/>
            </p:cNvSpPr>
            <p:nvPr/>
          </p:nvSpPr>
          <p:spPr bwMode="auto">
            <a:xfrm>
              <a:off x="2556" y="3129"/>
              <a:ext cx="284" cy="118"/>
            </a:xfrm>
            <a:custGeom>
              <a:avLst/>
              <a:gdLst/>
              <a:ahLst/>
              <a:cxnLst>
                <a:cxn ang="0">
                  <a:pos x="0" y="117"/>
                </a:cxn>
                <a:cxn ang="0">
                  <a:pos x="0" y="58"/>
                </a:cxn>
                <a:cxn ang="0">
                  <a:pos x="231" y="0"/>
                </a:cxn>
                <a:cxn ang="0">
                  <a:pos x="283" y="11"/>
                </a:cxn>
                <a:cxn ang="0">
                  <a:pos x="0" y="117"/>
                </a:cxn>
              </a:cxnLst>
              <a:rect l="0" t="0" r="r" b="b"/>
              <a:pathLst>
                <a:path w="284" h="118">
                  <a:moveTo>
                    <a:pt x="0" y="117"/>
                  </a:moveTo>
                  <a:lnTo>
                    <a:pt x="0" y="58"/>
                  </a:lnTo>
                  <a:lnTo>
                    <a:pt x="231" y="0"/>
                  </a:lnTo>
                  <a:lnTo>
                    <a:pt x="283" y="11"/>
                  </a:lnTo>
                  <a:lnTo>
                    <a:pt x="0"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4" name="Freeform 98"/>
            <p:cNvSpPr>
              <a:spLocks/>
            </p:cNvSpPr>
            <p:nvPr/>
          </p:nvSpPr>
          <p:spPr bwMode="auto">
            <a:xfrm>
              <a:off x="2787" y="2673"/>
              <a:ext cx="75" cy="479"/>
            </a:xfrm>
            <a:custGeom>
              <a:avLst/>
              <a:gdLst/>
              <a:ahLst/>
              <a:cxnLst>
                <a:cxn ang="0">
                  <a:pos x="0" y="478"/>
                </a:cxn>
                <a:cxn ang="0">
                  <a:pos x="74" y="478"/>
                </a:cxn>
                <a:cxn ang="0">
                  <a:pos x="74" y="0"/>
                </a:cxn>
                <a:cxn ang="0">
                  <a:pos x="0" y="0"/>
                </a:cxn>
                <a:cxn ang="0">
                  <a:pos x="0" y="478"/>
                </a:cxn>
              </a:cxnLst>
              <a:rect l="0" t="0" r="r" b="b"/>
              <a:pathLst>
                <a:path w="75" h="479">
                  <a:moveTo>
                    <a:pt x="0" y="478"/>
                  </a:moveTo>
                  <a:lnTo>
                    <a:pt x="74" y="478"/>
                  </a:lnTo>
                  <a:lnTo>
                    <a:pt x="74" y="0"/>
                  </a:lnTo>
                  <a:lnTo>
                    <a:pt x="0" y="0"/>
                  </a:lnTo>
                  <a:lnTo>
                    <a:pt x="0" y="47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5" name="Freeform 99"/>
            <p:cNvSpPr>
              <a:spLocks/>
            </p:cNvSpPr>
            <p:nvPr/>
          </p:nvSpPr>
          <p:spPr bwMode="auto">
            <a:xfrm>
              <a:off x="2556" y="2658"/>
              <a:ext cx="232" cy="117"/>
            </a:xfrm>
            <a:custGeom>
              <a:avLst/>
              <a:gdLst/>
              <a:ahLst/>
              <a:cxnLst>
                <a:cxn ang="0">
                  <a:pos x="231" y="0"/>
                </a:cxn>
                <a:cxn ang="0">
                  <a:pos x="0" y="87"/>
                </a:cxn>
                <a:cxn ang="0">
                  <a:pos x="0" y="116"/>
                </a:cxn>
                <a:cxn ang="0">
                  <a:pos x="231" y="38"/>
                </a:cxn>
                <a:cxn ang="0">
                  <a:pos x="231" y="0"/>
                </a:cxn>
              </a:cxnLst>
              <a:rect l="0" t="0" r="r" b="b"/>
              <a:pathLst>
                <a:path w="232" h="117">
                  <a:moveTo>
                    <a:pt x="231" y="0"/>
                  </a:moveTo>
                  <a:lnTo>
                    <a:pt x="0" y="87"/>
                  </a:lnTo>
                  <a:lnTo>
                    <a:pt x="0" y="116"/>
                  </a:lnTo>
                  <a:lnTo>
                    <a:pt x="231" y="38"/>
                  </a:lnTo>
                  <a:lnTo>
                    <a:pt x="231"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6" name="Freeform 100"/>
            <p:cNvSpPr>
              <a:spLocks/>
            </p:cNvSpPr>
            <p:nvPr/>
          </p:nvSpPr>
          <p:spPr bwMode="auto">
            <a:xfrm>
              <a:off x="2787" y="2658"/>
              <a:ext cx="307" cy="204"/>
            </a:xfrm>
            <a:custGeom>
              <a:avLst/>
              <a:gdLst/>
              <a:ahLst/>
              <a:cxnLst>
                <a:cxn ang="0">
                  <a:pos x="306" y="188"/>
                </a:cxn>
                <a:cxn ang="0">
                  <a:pos x="306" y="181"/>
                </a:cxn>
                <a:cxn ang="0">
                  <a:pos x="0" y="0"/>
                </a:cxn>
                <a:cxn ang="0">
                  <a:pos x="0" y="29"/>
                </a:cxn>
                <a:cxn ang="0">
                  <a:pos x="296" y="203"/>
                </a:cxn>
                <a:cxn ang="0">
                  <a:pos x="296" y="188"/>
                </a:cxn>
                <a:cxn ang="0">
                  <a:pos x="306" y="188"/>
                </a:cxn>
                <a:cxn ang="0">
                  <a:pos x="306" y="181"/>
                </a:cxn>
                <a:cxn ang="0">
                  <a:pos x="306" y="188"/>
                </a:cxn>
              </a:cxnLst>
              <a:rect l="0" t="0" r="r" b="b"/>
              <a:pathLst>
                <a:path w="307" h="204">
                  <a:moveTo>
                    <a:pt x="306" y="188"/>
                  </a:moveTo>
                  <a:lnTo>
                    <a:pt x="306" y="181"/>
                  </a:lnTo>
                  <a:lnTo>
                    <a:pt x="0" y="0"/>
                  </a:lnTo>
                  <a:lnTo>
                    <a:pt x="0" y="29"/>
                  </a:lnTo>
                  <a:lnTo>
                    <a:pt x="296" y="203"/>
                  </a:lnTo>
                  <a:lnTo>
                    <a:pt x="296" y="188"/>
                  </a:lnTo>
                  <a:lnTo>
                    <a:pt x="306" y="188"/>
                  </a:lnTo>
                  <a:lnTo>
                    <a:pt x="306" y="181"/>
                  </a:lnTo>
                  <a:lnTo>
                    <a:pt x="306" y="18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7" name="Freeform 101"/>
            <p:cNvSpPr>
              <a:spLocks/>
            </p:cNvSpPr>
            <p:nvPr/>
          </p:nvSpPr>
          <p:spPr bwMode="auto">
            <a:xfrm>
              <a:off x="3083" y="2846"/>
              <a:ext cx="76" cy="343"/>
            </a:xfrm>
            <a:custGeom>
              <a:avLst/>
              <a:gdLst/>
              <a:ahLst/>
              <a:cxnLst>
                <a:cxn ang="0">
                  <a:pos x="0" y="342"/>
                </a:cxn>
                <a:cxn ang="0">
                  <a:pos x="75" y="342"/>
                </a:cxn>
                <a:cxn ang="0">
                  <a:pos x="75" y="0"/>
                </a:cxn>
                <a:cxn ang="0">
                  <a:pos x="0" y="0"/>
                </a:cxn>
                <a:cxn ang="0">
                  <a:pos x="0" y="342"/>
                </a:cxn>
              </a:cxnLst>
              <a:rect l="0" t="0" r="r" b="b"/>
              <a:pathLst>
                <a:path w="76" h="343">
                  <a:moveTo>
                    <a:pt x="0" y="342"/>
                  </a:moveTo>
                  <a:lnTo>
                    <a:pt x="75" y="342"/>
                  </a:lnTo>
                  <a:lnTo>
                    <a:pt x="75" y="0"/>
                  </a:lnTo>
                  <a:lnTo>
                    <a:pt x="0" y="0"/>
                  </a:lnTo>
                  <a:lnTo>
                    <a:pt x="0" y="34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8" name="Freeform 102"/>
            <p:cNvSpPr>
              <a:spLocks/>
            </p:cNvSpPr>
            <p:nvPr/>
          </p:nvSpPr>
          <p:spPr bwMode="auto">
            <a:xfrm>
              <a:off x="3248" y="2927"/>
              <a:ext cx="75" cy="327"/>
            </a:xfrm>
            <a:custGeom>
              <a:avLst/>
              <a:gdLst/>
              <a:ahLst/>
              <a:cxnLst>
                <a:cxn ang="0">
                  <a:pos x="0" y="326"/>
                </a:cxn>
                <a:cxn ang="0">
                  <a:pos x="74" y="326"/>
                </a:cxn>
                <a:cxn ang="0">
                  <a:pos x="74" y="0"/>
                </a:cxn>
                <a:cxn ang="0">
                  <a:pos x="0" y="0"/>
                </a:cxn>
                <a:cxn ang="0">
                  <a:pos x="0" y="326"/>
                </a:cxn>
              </a:cxnLst>
              <a:rect l="0" t="0" r="r" b="b"/>
              <a:pathLst>
                <a:path w="75" h="327">
                  <a:moveTo>
                    <a:pt x="0" y="326"/>
                  </a:moveTo>
                  <a:lnTo>
                    <a:pt x="74" y="326"/>
                  </a:lnTo>
                  <a:lnTo>
                    <a:pt x="74" y="0"/>
                  </a:lnTo>
                  <a:lnTo>
                    <a:pt x="0" y="0"/>
                  </a:lnTo>
                  <a:lnTo>
                    <a:pt x="0" y="32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199" name="Freeform 103"/>
            <p:cNvSpPr>
              <a:spLocks/>
            </p:cNvSpPr>
            <p:nvPr/>
          </p:nvSpPr>
          <p:spPr bwMode="auto">
            <a:xfrm>
              <a:off x="3248" y="2927"/>
              <a:ext cx="199" cy="138"/>
            </a:xfrm>
            <a:custGeom>
              <a:avLst/>
              <a:gdLst/>
              <a:ahLst/>
              <a:cxnLst>
                <a:cxn ang="0">
                  <a:pos x="198" y="122"/>
                </a:cxn>
                <a:cxn ang="0">
                  <a:pos x="0" y="0"/>
                </a:cxn>
                <a:cxn ang="0">
                  <a:pos x="0" y="14"/>
                </a:cxn>
                <a:cxn ang="0">
                  <a:pos x="188" y="137"/>
                </a:cxn>
                <a:cxn ang="0">
                  <a:pos x="188" y="122"/>
                </a:cxn>
                <a:cxn ang="0">
                  <a:pos x="198" y="122"/>
                </a:cxn>
              </a:cxnLst>
              <a:rect l="0" t="0" r="r" b="b"/>
              <a:pathLst>
                <a:path w="199" h="138">
                  <a:moveTo>
                    <a:pt x="198" y="122"/>
                  </a:moveTo>
                  <a:lnTo>
                    <a:pt x="0" y="0"/>
                  </a:lnTo>
                  <a:lnTo>
                    <a:pt x="0" y="14"/>
                  </a:lnTo>
                  <a:lnTo>
                    <a:pt x="188" y="137"/>
                  </a:lnTo>
                  <a:lnTo>
                    <a:pt x="188" y="122"/>
                  </a:lnTo>
                  <a:lnTo>
                    <a:pt x="198" y="12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0" name="Freeform 104"/>
            <p:cNvSpPr>
              <a:spLocks/>
            </p:cNvSpPr>
            <p:nvPr/>
          </p:nvSpPr>
          <p:spPr bwMode="auto">
            <a:xfrm>
              <a:off x="3436" y="3064"/>
              <a:ext cx="76" cy="241"/>
            </a:xfrm>
            <a:custGeom>
              <a:avLst/>
              <a:gdLst/>
              <a:ahLst/>
              <a:cxnLst>
                <a:cxn ang="0">
                  <a:pos x="0" y="240"/>
                </a:cxn>
                <a:cxn ang="0">
                  <a:pos x="75" y="240"/>
                </a:cxn>
                <a:cxn ang="0">
                  <a:pos x="75" y="0"/>
                </a:cxn>
                <a:cxn ang="0">
                  <a:pos x="0" y="0"/>
                </a:cxn>
                <a:cxn ang="0">
                  <a:pos x="0" y="240"/>
                </a:cxn>
              </a:cxnLst>
              <a:rect l="0" t="0" r="r" b="b"/>
              <a:pathLst>
                <a:path w="76" h="241">
                  <a:moveTo>
                    <a:pt x="0" y="240"/>
                  </a:moveTo>
                  <a:lnTo>
                    <a:pt x="75" y="240"/>
                  </a:lnTo>
                  <a:lnTo>
                    <a:pt x="75" y="0"/>
                  </a:lnTo>
                  <a:lnTo>
                    <a:pt x="0" y="0"/>
                  </a:lnTo>
                  <a:lnTo>
                    <a:pt x="0" y="24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1" name="Freeform 105"/>
            <p:cNvSpPr>
              <a:spLocks/>
            </p:cNvSpPr>
            <p:nvPr/>
          </p:nvSpPr>
          <p:spPr bwMode="auto">
            <a:xfrm>
              <a:off x="2623" y="2636"/>
              <a:ext cx="347" cy="139"/>
            </a:xfrm>
            <a:custGeom>
              <a:avLst/>
              <a:gdLst/>
              <a:ahLst/>
              <a:cxnLst>
                <a:cxn ang="0">
                  <a:pos x="163" y="36"/>
                </a:cxn>
                <a:cxn ang="0">
                  <a:pos x="0" y="87"/>
                </a:cxn>
                <a:cxn ang="0">
                  <a:pos x="0" y="50"/>
                </a:cxn>
                <a:cxn ang="0">
                  <a:pos x="158" y="0"/>
                </a:cxn>
                <a:cxn ang="0">
                  <a:pos x="346" y="108"/>
                </a:cxn>
                <a:cxn ang="0">
                  <a:pos x="346" y="138"/>
                </a:cxn>
                <a:cxn ang="0">
                  <a:pos x="163" y="36"/>
                </a:cxn>
              </a:cxnLst>
              <a:rect l="0" t="0" r="r" b="b"/>
              <a:pathLst>
                <a:path w="347" h="139">
                  <a:moveTo>
                    <a:pt x="163" y="36"/>
                  </a:moveTo>
                  <a:lnTo>
                    <a:pt x="0" y="87"/>
                  </a:lnTo>
                  <a:lnTo>
                    <a:pt x="0" y="50"/>
                  </a:lnTo>
                  <a:lnTo>
                    <a:pt x="158" y="0"/>
                  </a:lnTo>
                  <a:lnTo>
                    <a:pt x="346" y="108"/>
                  </a:lnTo>
                  <a:lnTo>
                    <a:pt x="346" y="138"/>
                  </a:lnTo>
                  <a:lnTo>
                    <a:pt x="163" y="3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2" name="Freeform 106"/>
            <p:cNvSpPr>
              <a:spLocks/>
            </p:cNvSpPr>
            <p:nvPr/>
          </p:nvSpPr>
          <p:spPr bwMode="auto">
            <a:xfrm>
              <a:off x="2829" y="3731"/>
              <a:ext cx="476" cy="118"/>
            </a:xfrm>
            <a:custGeom>
              <a:avLst/>
              <a:gdLst/>
              <a:ahLst/>
              <a:cxnLst>
                <a:cxn ang="0">
                  <a:pos x="475" y="117"/>
                </a:cxn>
                <a:cxn ang="0">
                  <a:pos x="0" y="100"/>
                </a:cxn>
                <a:cxn ang="0">
                  <a:pos x="0" y="0"/>
                </a:cxn>
                <a:cxn ang="0">
                  <a:pos x="117" y="0"/>
                </a:cxn>
                <a:cxn ang="0">
                  <a:pos x="475" y="58"/>
                </a:cxn>
                <a:cxn ang="0">
                  <a:pos x="475" y="117"/>
                </a:cxn>
              </a:cxnLst>
              <a:rect l="0" t="0" r="r" b="b"/>
              <a:pathLst>
                <a:path w="476" h="118">
                  <a:moveTo>
                    <a:pt x="475" y="117"/>
                  </a:moveTo>
                  <a:lnTo>
                    <a:pt x="0" y="100"/>
                  </a:lnTo>
                  <a:lnTo>
                    <a:pt x="0" y="0"/>
                  </a:lnTo>
                  <a:lnTo>
                    <a:pt x="117" y="0"/>
                  </a:lnTo>
                  <a:lnTo>
                    <a:pt x="475" y="58"/>
                  </a:lnTo>
                  <a:lnTo>
                    <a:pt x="475"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3" name="Freeform 107"/>
            <p:cNvSpPr>
              <a:spLocks/>
            </p:cNvSpPr>
            <p:nvPr/>
          </p:nvSpPr>
          <p:spPr bwMode="auto">
            <a:xfrm>
              <a:off x="2641" y="3848"/>
              <a:ext cx="857" cy="117"/>
            </a:xfrm>
            <a:custGeom>
              <a:avLst/>
              <a:gdLst/>
              <a:ahLst/>
              <a:cxnLst>
                <a:cxn ang="0">
                  <a:pos x="856" y="90"/>
                </a:cxn>
                <a:cxn ang="0">
                  <a:pos x="856" y="64"/>
                </a:cxn>
                <a:cxn ang="0">
                  <a:pos x="0" y="0"/>
                </a:cxn>
                <a:cxn ang="0">
                  <a:pos x="0" y="38"/>
                </a:cxn>
                <a:cxn ang="0">
                  <a:pos x="856" y="116"/>
                </a:cxn>
                <a:cxn ang="0">
                  <a:pos x="856" y="90"/>
                </a:cxn>
              </a:cxnLst>
              <a:rect l="0" t="0" r="r" b="b"/>
              <a:pathLst>
                <a:path w="857" h="117">
                  <a:moveTo>
                    <a:pt x="856" y="90"/>
                  </a:moveTo>
                  <a:lnTo>
                    <a:pt x="856" y="64"/>
                  </a:lnTo>
                  <a:lnTo>
                    <a:pt x="0" y="0"/>
                  </a:lnTo>
                  <a:lnTo>
                    <a:pt x="0" y="38"/>
                  </a:lnTo>
                  <a:lnTo>
                    <a:pt x="856" y="116"/>
                  </a:lnTo>
                  <a:lnTo>
                    <a:pt x="856" y="9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4" name="Freeform 108"/>
            <p:cNvSpPr>
              <a:spLocks/>
            </p:cNvSpPr>
            <p:nvPr/>
          </p:nvSpPr>
          <p:spPr bwMode="auto">
            <a:xfrm>
              <a:off x="2452" y="3862"/>
              <a:ext cx="1013" cy="248"/>
            </a:xfrm>
            <a:custGeom>
              <a:avLst/>
              <a:gdLst/>
              <a:ahLst/>
              <a:cxnLst>
                <a:cxn ang="0">
                  <a:pos x="178" y="0"/>
                </a:cxn>
                <a:cxn ang="0">
                  <a:pos x="89" y="174"/>
                </a:cxn>
                <a:cxn ang="0">
                  <a:pos x="0" y="174"/>
                </a:cxn>
                <a:cxn ang="0">
                  <a:pos x="0" y="247"/>
                </a:cxn>
                <a:cxn ang="0">
                  <a:pos x="1012" y="247"/>
                </a:cxn>
                <a:cxn ang="0">
                  <a:pos x="1012" y="36"/>
                </a:cxn>
                <a:cxn ang="0">
                  <a:pos x="880" y="21"/>
                </a:cxn>
                <a:cxn ang="0">
                  <a:pos x="880" y="196"/>
                </a:cxn>
                <a:cxn ang="0">
                  <a:pos x="188" y="174"/>
                </a:cxn>
                <a:cxn ang="0">
                  <a:pos x="188" y="0"/>
                </a:cxn>
                <a:cxn ang="0">
                  <a:pos x="178" y="0"/>
                </a:cxn>
              </a:cxnLst>
              <a:rect l="0" t="0" r="r" b="b"/>
              <a:pathLst>
                <a:path w="1013" h="248">
                  <a:moveTo>
                    <a:pt x="178" y="0"/>
                  </a:moveTo>
                  <a:lnTo>
                    <a:pt x="89" y="174"/>
                  </a:lnTo>
                  <a:lnTo>
                    <a:pt x="0" y="174"/>
                  </a:lnTo>
                  <a:lnTo>
                    <a:pt x="0" y="247"/>
                  </a:lnTo>
                  <a:lnTo>
                    <a:pt x="1012" y="247"/>
                  </a:lnTo>
                  <a:lnTo>
                    <a:pt x="1012" y="36"/>
                  </a:lnTo>
                  <a:lnTo>
                    <a:pt x="880" y="21"/>
                  </a:lnTo>
                  <a:lnTo>
                    <a:pt x="880" y="196"/>
                  </a:lnTo>
                  <a:lnTo>
                    <a:pt x="188" y="174"/>
                  </a:lnTo>
                  <a:lnTo>
                    <a:pt x="188" y="0"/>
                  </a:lnTo>
                  <a:lnTo>
                    <a:pt x="178"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5" name="Freeform 109"/>
            <p:cNvSpPr>
              <a:spLocks/>
            </p:cNvSpPr>
            <p:nvPr/>
          </p:nvSpPr>
          <p:spPr bwMode="auto">
            <a:xfrm>
              <a:off x="2655" y="3862"/>
              <a:ext cx="77" cy="189"/>
            </a:xfrm>
            <a:custGeom>
              <a:avLst/>
              <a:gdLst/>
              <a:ahLst/>
              <a:cxnLst>
                <a:cxn ang="0">
                  <a:pos x="0" y="188"/>
                </a:cxn>
                <a:cxn ang="0">
                  <a:pos x="0" y="0"/>
                </a:cxn>
                <a:cxn ang="0">
                  <a:pos x="76" y="0"/>
                </a:cxn>
                <a:cxn ang="0">
                  <a:pos x="76" y="188"/>
                </a:cxn>
                <a:cxn ang="0">
                  <a:pos x="0" y="188"/>
                </a:cxn>
              </a:cxnLst>
              <a:rect l="0" t="0" r="r" b="b"/>
              <a:pathLst>
                <a:path w="77" h="189">
                  <a:moveTo>
                    <a:pt x="0" y="188"/>
                  </a:moveTo>
                  <a:lnTo>
                    <a:pt x="0" y="0"/>
                  </a:lnTo>
                  <a:lnTo>
                    <a:pt x="76" y="0"/>
                  </a:lnTo>
                  <a:lnTo>
                    <a:pt x="76" y="188"/>
                  </a:lnTo>
                  <a:lnTo>
                    <a:pt x="0" y="18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6" name="Freeform 110"/>
            <p:cNvSpPr>
              <a:spLocks/>
            </p:cNvSpPr>
            <p:nvPr/>
          </p:nvSpPr>
          <p:spPr bwMode="auto">
            <a:xfrm>
              <a:off x="2740" y="3862"/>
              <a:ext cx="156" cy="189"/>
            </a:xfrm>
            <a:custGeom>
              <a:avLst/>
              <a:gdLst/>
              <a:ahLst/>
              <a:cxnLst>
                <a:cxn ang="0">
                  <a:pos x="0" y="188"/>
                </a:cxn>
                <a:cxn ang="0">
                  <a:pos x="0" y="0"/>
                </a:cxn>
                <a:cxn ang="0">
                  <a:pos x="155" y="0"/>
                </a:cxn>
                <a:cxn ang="0">
                  <a:pos x="155" y="188"/>
                </a:cxn>
                <a:cxn ang="0">
                  <a:pos x="0" y="188"/>
                </a:cxn>
              </a:cxnLst>
              <a:rect l="0" t="0" r="r" b="b"/>
              <a:pathLst>
                <a:path w="156" h="189">
                  <a:moveTo>
                    <a:pt x="0" y="188"/>
                  </a:moveTo>
                  <a:lnTo>
                    <a:pt x="0" y="0"/>
                  </a:lnTo>
                  <a:lnTo>
                    <a:pt x="155" y="0"/>
                  </a:lnTo>
                  <a:lnTo>
                    <a:pt x="155" y="188"/>
                  </a:lnTo>
                  <a:lnTo>
                    <a:pt x="0" y="18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7" name="Freeform 111"/>
            <p:cNvSpPr>
              <a:spLocks/>
            </p:cNvSpPr>
            <p:nvPr/>
          </p:nvSpPr>
          <p:spPr bwMode="auto">
            <a:xfrm>
              <a:off x="2913" y="3862"/>
              <a:ext cx="138" cy="189"/>
            </a:xfrm>
            <a:custGeom>
              <a:avLst/>
              <a:gdLst/>
              <a:ahLst/>
              <a:cxnLst>
                <a:cxn ang="0">
                  <a:pos x="0" y="173"/>
                </a:cxn>
                <a:cxn ang="0">
                  <a:pos x="0" y="0"/>
                </a:cxn>
                <a:cxn ang="0">
                  <a:pos x="137" y="7"/>
                </a:cxn>
                <a:cxn ang="0">
                  <a:pos x="137" y="188"/>
                </a:cxn>
                <a:cxn ang="0">
                  <a:pos x="0" y="173"/>
                </a:cxn>
              </a:cxnLst>
              <a:rect l="0" t="0" r="r" b="b"/>
              <a:pathLst>
                <a:path w="138" h="189">
                  <a:moveTo>
                    <a:pt x="0" y="173"/>
                  </a:moveTo>
                  <a:lnTo>
                    <a:pt x="0" y="0"/>
                  </a:lnTo>
                  <a:lnTo>
                    <a:pt x="137" y="7"/>
                  </a:lnTo>
                  <a:lnTo>
                    <a:pt x="137" y="188"/>
                  </a:lnTo>
                  <a:lnTo>
                    <a:pt x="0" y="17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8" name="Freeform 112"/>
            <p:cNvSpPr>
              <a:spLocks/>
            </p:cNvSpPr>
            <p:nvPr/>
          </p:nvSpPr>
          <p:spPr bwMode="auto">
            <a:xfrm>
              <a:off x="3059" y="3870"/>
              <a:ext cx="124" cy="181"/>
            </a:xfrm>
            <a:custGeom>
              <a:avLst/>
              <a:gdLst/>
              <a:ahLst/>
              <a:cxnLst>
                <a:cxn ang="0">
                  <a:pos x="0" y="180"/>
                </a:cxn>
                <a:cxn ang="0">
                  <a:pos x="0" y="0"/>
                </a:cxn>
                <a:cxn ang="0">
                  <a:pos x="123" y="28"/>
                </a:cxn>
                <a:cxn ang="0">
                  <a:pos x="123" y="180"/>
                </a:cxn>
                <a:cxn ang="0">
                  <a:pos x="0" y="180"/>
                </a:cxn>
              </a:cxnLst>
              <a:rect l="0" t="0" r="r" b="b"/>
              <a:pathLst>
                <a:path w="124" h="181">
                  <a:moveTo>
                    <a:pt x="0" y="180"/>
                  </a:moveTo>
                  <a:lnTo>
                    <a:pt x="0" y="0"/>
                  </a:lnTo>
                  <a:lnTo>
                    <a:pt x="123" y="28"/>
                  </a:lnTo>
                  <a:lnTo>
                    <a:pt x="123" y="180"/>
                  </a:lnTo>
                  <a:lnTo>
                    <a:pt x="0" y="18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09" name="Freeform 113"/>
            <p:cNvSpPr>
              <a:spLocks/>
            </p:cNvSpPr>
            <p:nvPr/>
          </p:nvSpPr>
          <p:spPr bwMode="auto">
            <a:xfrm>
              <a:off x="3201" y="3884"/>
              <a:ext cx="122" cy="175"/>
            </a:xfrm>
            <a:custGeom>
              <a:avLst/>
              <a:gdLst/>
              <a:ahLst/>
              <a:cxnLst>
                <a:cxn ang="0">
                  <a:pos x="0" y="166"/>
                </a:cxn>
                <a:cxn ang="0">
                  <a:pos x="0" y="0"/>
                </a:cxn>
                <a:cxn ang="0">
                  <a:pos x="121" y="0"/>
                </a:cxn>
                <a:cxn ang="0">
                  <a:pos x="121" y="174"/>
                </a:cxn>
                <a:cxn ang="0">
                  <a:pos x="0" y="166"/>
                </a:cxn>
              </a:cxnLst>
              <a:rect l="0" t="0" r="r" b="b"/>
              <a:pathLst>
                <a:path w="122" h="175">
                  <a:moveTo>
                    <a:pt x="0" y="166"/>
                  </a:moveTo>
                  <a:lnTo>
                    <a:pt x="0" y="0"/>
                  </a:lnTo>
                  <a:lnTo>
                    <a:pt x="121" y="0"/>
                  </a:lnTo>
                  <a:lnTo>
                    <a:pt x="121" y="174"/>
                  </a:lnTo>
                  <a:lnTo>
                    <a:pt x="0" y="16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0" name="Freeform 114"/>
            <p:cNvSpPr>
              <a:spLocks/>
            </p:cNvSpPr>
            <p:nvPr/>
          </p:nvSpPr>
          <p:spPr bwMode="auto">
            <a:xfrm>
              <a:off x="2947" y="3151"/>
              <a:ext cx="358" cy="240"/>
            </a:xfrm>
            <a:custGeom>
              <a:avLst/>
              <a:gdLst/>
              <a:ahLst/>
              <a:cxnLst>
                <a:cxn ang="0">
                  <a:pos x="0" y="115"/>
                </a:cxn>
                <a:cxn ang="0">
                  <a:pos x="0" y="0"/>
                </a:cxn>
                <a:cxn ang="0">
                  <a:pos x="357" y="152"/>
                </a:cxn>
                <a:cxn ang="0">
                  <a:pos x="357" y="239"/>
                </a:cxn>
                <a:cxn ang="0">
                  <a:pos x="0" y="115"/>
                </a:cxn>
              </a:cxnLst>
              <a:rect l="0" t="0" r="r" b="b"/>
              <a:pathLst>
                <a:path w="358" h="240">
                  <a:moveTo>
                    <a:pt x="0" y="115"/>
                  </a:moveTo>
                  <a:lnTo>
                    <a:pt x="0" y="0"/>
                  </a:lnTo>
                  <a:lnTo>
                    <a:pt x="357" y="152"/>
                  </a:lnTo>
                  <a:lnTo>
                    <a:pt x="357" y="239"/>
                  </a:lnTo>
                  <a:lnTo>
                    <a:pt x="0"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1" name="Freeform 115"/>
            <p:cNvSpPr>
              <a:spLocks/>
            </p:cNvSpPr>
            <p:nvPr/>
          </p:nvSpPr>
          <p:spPr bwMode="auto">
            <a:xfrm>
              <a:off x="2947" y="3289"/>
              <a:ext cx="358" cy="219"/>
            </a:xfrm>
            <a:custGeom>
              <a:avLst/>
              <a:gdLst/>
              <a:ahLst/>
              <a:cxnLst>
                <a:cxn ang="0">
                  <a:pos x="0" y="101"/>
                </a:cxn>
                <a:cxn ang="0">
                  <a:pos x="0" y="0"/>
                </a:cxn>
                <a:cxn ang="0">
                  <a:pos x="357" y="138"/>
                </a:cxn>
                <a:cxn ang="0">
                  <a:pos x="357" y="218"/>
                </a:cxn>
                <a:cxn ang="0">
                  <a:pos x="0" y="101"/>
                </a:cxn>
              </a:cxnLst>
              <a:rect l="0" t="0" r="r" b="b"/>
              <a:pathLst>
                <a:path w="358" h="219">
                  <a:moveTo>
                    <a:pt x="0" y="101"/>
                  </a:moveTo>
                  <a:lnTo>
                    <a:pt x="0" y="0"/>
                  </a:lnTo>
                  <a:lnTo>
                    <a:pt x="357" y="138"/>
                  </a:lnTo>
                  <a:lnTo>
                    <a:pt x="357" y="218"/>
                  </a:lnTo>
                  <a:lnTo>
                    <a:pt x="0" y="10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2" name="Freeform 116"/>
            <p:cNvSpPr>
              <a:spLocks/>
            </p:cNvSpPr>
            <p:nvPr/>
          </p:nvSpPr>
          <p:spPr bwMode="auto">
            <a:xfrm>
              <a:off x="2947" y="3427"/>
              <a:ext cx="358" cy="219"/>
            </a:xfrm>
            <a:custGeom>
              <a:avLst/>
              <a:gdLst/>
              <a:ahLst/>
              <a:cxnLst>
                <a:cxn ang="0">
                  <a:pos x="0" y="130"/>
                </a:cxn>
                <a:cxn ang="0">
                  <a:pos x="0" y="0"/>
                </a:cxn>
                <a:cxn ang="0">
                  <a:pos x="357" y="116"/>
                </a:cxn>
                <a:cxn ang="0">
                  <a:pos x="357" y="218"/>
                </a:cxn>
                <a:cxn ang="0">
                  <a:pos x="0" y="130"/>
                </a:cxn>
              </a:cxnLst>
              <a:rect l="0" t="0" r="r" b="b"/>
              <a:pathLst>
                <a:path w="358" h="219">
                  <a:moveTo>
                    <a:pt x="0" y="130"/>
                  </a:moveTo>
                  <a:lnTo>
                    <a:pt x="0" y="0"/>
                  </a:lnTo>
                  <a:lnTo>
                    <a:pt x="357" y="116"/>
                  </a:lnTo>
                  <a:lnTo>
                    <a:pt x="357" y="218"/>
                  </a:lnTo>
                  <a:lnTo>
                    <a:pt x="0" y="13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3" name="Freeform 117"/>
            <p:cNvSpPr>
              <a:spLocks/>
            </p:cNvSpPr>
            <p:nvPr/>
          </p:nvSpPr>
          <p:spPr bwMode="auto">
            <a:xfrm>
              <a:off x="2947" y="3594"/>
              <a:ext cx="358" cy="167"/>
            </a:xfrm>
            <a:custGeom>
              <a:avLst/>
              <a:gdLst/>
              <a:ahLst/>
              <a:cxnLst>
                <a:cxn ang="0">
                  <a:pos x="0" y="101"/>
                </a:cxn>
                <a:cxn ang="0">
                  <a:pos x="0" y="0"/>
                </a:cxn>
                <a:cxn ang="0">
                  <a:pos x="357" y="86"/>
                </a:cxn>
                <a:cxn ang="0">
                  <a:pos x="357" y="166"/>
                </a:cxn>
                <a:cxn ang="0">
                  <a:pos x="0" y="101"/>
                </a:cxn>
              </a:cxnLst>
              <a:rect l="0" t="0" r="r" b="b"/>
              <a:pathLst>
                <a:path w="358" h="167">
                  <a:moveTo>
                    <a:pt x="0" y="101"/>
                  </a:moveTo>
                  <a:lnTo>
                    <a:pt x="0" y="0"/>
                  </a:lnTo>
                  <a:lnTo>
                    <a:pt x="357" y="86"/>
                  </a:lnTo>
                  <a:lnTo>
                    <a:pt x="357" y="166"/>
                  </a:lnTo>
                  <a:lnTo>
                    <a:pt x="0" y="10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4" name="Freeform 118"/>
            <p:cNvSpPr>
              <a:spLocks/>
            </p:cNvSpPr>
            <p:nvPr/>
          </p:nvSpPr>
          <p:spPr bwMode="auto">
            <a:xfrm>
              <a:off x="2556" y="2999"/>
              <a:ext cx="528" cy="190"/>
            </a:xfrm>
            <a:custGeom>
              <a:avLst/>
              <a:gdLst/>
              <a:ahLst/>
              <a:cxnLst>
                <a:cxn ang="0">
                  <a:pos x="0" y="101"/>
                </a:cxn>
                <a:cxn ang="0">
                  <a:pos x="0" y="50"/>
                </a:cxn>
                <a:cxn ang="0">
                  <a:pos x="230" y="0"/>
                </a:cxn>
                <a:cxn ang="0">
                  <a:pos x="527" y="138"/>
                </a:cxn>
                <a:cxn ang="0">
                  <a:pos x="527" y="189"/>
                </a:cxn>
                <a:cxn ang="0">
                  <a:pos x="390" y="130"/>
                </a:cxn>
                <a:cxn ang="0">
                  <a:pos x="230" y="65"/>
                </a:cxn>
                <a:cxn ang="0">
                  <a:pos x="0" y="101"/>
                </a:cxn>
              </a:cxnLst>
              <a:rect l="0" t="0" r="r" b="b"/>
              <a:pathLst>
                <a:path w="528" h="190">
                  <a:moveTo>
                    <a:pt x="0" y="101"/>
                  </a:moveTo>
                  <a:lnTo>
                    <a:pt x="0" y="50"/>
                  </a:lnTo>
                  <a:lnTo>
                    <a:pt x="230" y="0"/>
                  </a:lnTo>
                  <a:lnTo>
                    <a:pt x="527" y="138"/>
                  </a:lnTo>
                  <a:lnTo>
                    <a:pt x="527" y="189"/>
                  </a:lnTo>
                  <a:lnTo>
                    <a:pt x="390" y="130"/>
                  </a:lnTo>
                  <a:lnTo>
                    <a:pt x="230" y="65"/>
                  </a:lnTo>
                  <a:lnTo>
                    <a:pt x="0" y="10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5" name="Freeform 119"/>
            <p:cNvSpPr>
              <a:spLocks/>
            </p:cNvSpPr>
            <p:nvPr/>
          </p:nvSpPr>
          <p:spPr bwMode="auto">
            <a:xfrm>
              <a:off x="2556" y="2876"/>
              <a:ext cx="693" cy="211"/>
            </a:xfrm>
            <a:custGeom>
              <a:avLst/>
              <a:gdLst/>
              <a:ahLst/>
              <a:cxnLst>
                <a:cxn ang="0">
                  <a:pos x="0" y="115"/>
                </a:cxn>
                <a:cxn ang="0">
                  <a:pos x="230" y="72"/>
                </a:cxn>
                <a:cxn ang="0">
                  <a:pos x="527" y="210"/>
                </a:cxn>
                <a:cxn ang="0">
                  <a:pos x="692" y="173"/>
                </a:cxn>
                <a:cxn ang="0">
                  <a:pos x="692" y="115"/>
                </a:cxn>
                <a:cxn ang="0">
                  <a:pos x="527" y="152"/>
                </a:cxn>
                <a:cxn ang="0">
                  <a:pos x="230" y="0"/>
                </a:cxn>
                <a:cxn ang="0">
                  <a:pos x="0" y="50"/>
                </a:cxn>
                <a:cxn ang="0">
                  <a:pos x="0" y="115"/>
                </a:cxn>
              </a:cxnLst>
              <a:rect l="0" t="0" r="r" b="b"/>
              <a:pathLst>
                <a:path w="693" h="211">
                  <a:moveTo>
                    <a:pt x="0" y="115"/>
                  </a:moveTo>
                  <a:lnTo>
                    <a:pt x="230" y="72"/>
                  </a:lnTo>
                  <a:lnTo>
                    <a:pt x="527" y="210"/>
                  </a:lnTo>
                  <a:lnTo>
                    <a:pt x="692" y="173"/>
                  </a:lnTo>
                  <a:lnTo>
                    <a:pt x="692" y="115"/>
                  </a:lnTo>
                  <a:lnTo>
                    <a:pt x="527" y="152"/>
                  </a:lnTo>
                  <a:lnTo>
                    <a:pt x="230" y="0"/>
                  </a:lnTo>
                  <a:lnTo>
                    <a:pt x="0" y="50"/>
                  </a:lnTo>
                  <a:lnTo>
                    <a:pt x="0"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6" name="Freeform 120"/>
            <p:cNvSpPr>
              <a:spLocks/>
            </p:cNvSpPr>
            <p:nvPr/>
          </p:nvSpPr>
          <p:spPr bwMode="auto">
            <a:xfrm>
              <a:off x="3126" y="3086"/>
              <a:ext cx="76" cy="117"/>
            </a:xfrm>
            <a:custGeom>
              <a:avLst/>
              <a:gdLst/>
              <a:ahLst/>
              <a:cxnLst>
                <a:cxn ang="0">
                  <a:pos x="75" y="0"/>
                </a:cxn>
                <a:cxn ang="0">
                  <a:pos x="0" y="14"/>
                </a:cxn>
                <a:cxn ang="0">
                  <a:pos x="0" y="116"/>
                </a:cxn>
                <a:cxn ang="0">
                  <a:pos x="75" y="116"/>
                </a:cxn>
                <a:cxn ang="0">
                  <a:pos x="75" y="14"/>
                </a:cxn>
                <a:cxn ang="0">
                  <a:pos x="75" y="0"/>
                </a:cxn>
                <a:cxn ang="0">
                  <a:pos x="0" y="0"/>
                </a:cxn>
                <a:cxn ang="0">
                  <a:pos x="0" y="14"/>
                </a:cxn>
                <a:cxn ang="0">
                  <a:pos x="75" y="0"/>
                </a:cxn>
              </a:cxnLst>
              <a:rect l="0" t="0" r="r" b="b"/>
              <a:pathLst>
                <a:path w="76" h="117">
                  <a:moveTo>
                    <a:pt x="75" y="0"/>
                  </a:moveTo>
                  <a:lnTo>
                    <a:pt x="0" y="14"/>
                  </a:lnTo>
                  <a:lnTo>
                    <a:pt x="0" y="116"/>
                  </a:lnTo>
                  <a:lnTo>
                    <a:pt x="75" y="116"/>
                  </a:lnTo>
                  <a:lnTo>
                    <a:pt x="75" y="14"/>
                  </a:lnTo>
                  <a:lnTo>
                    <a:pt x="75" y="0"/>
                  </a:lnTo>
                  <a:lnTo>
                    <a:pt x="0" y="0"/>
                  </a:lnTo>
                  <a:lnTo>
                    <a:pt x="0" y="14"/>
                  </a:lnTo>
                  <a:lnTo>
                    <a:pt x="75"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7" name="Freeform 121"/>
            <p:cNvSpPr>
              <a:spLocks/>
            </p:cNvSpPr>
            <p:nvPr/>
          </p:nvSpPr>
          <p:spPr bwMode="auto">
            <a:xfrm>
              <a:off x="3135" y="3064"/>
              <a:ext cx="114" cy="117"/>
            </a:xfrm>
            <a:custGeom>
              <a:avLst/>
              <a:gdLst/>
              <a:ahLst/>
              <a:cxnLst>
                <a:cxn ang="0">
                  <a:pos x="113" y="0"/>
                </a:cxn>
                <a:cxn ang="0">
                  <a:pos x="0" y="69"/>
                </a:cxn>
                <a:cxn ang="0">
                  <a:pos x="0" y="116"/>
                </a:cxn>
                <a:cxn ang="0">
                  <a:pos x="113" y="46"/>
                </a:cxn>
                <a:cxn ang="0">
                  <a:pos x="113" y="0"/>
                </a:cxn>
              </a:cxnLst>
              <a:rect l="0" t="0" r="r" b="b"/>
              <a:pathLst>
                <a:path w="114" h="117">
                  <a:moveTo>
                    <a:pt x="113" y="0"/>
                  </a:moveTo>
                  <a:lnTo>
                    <a:pt x="0" y="69"/>
                  </a:lnTo>
                  <a:lnTo>
                    <a:pt x="0" y="116"/>
                  </a:lnTo>
                  <a:lnTo>
                    <a:pt x="113" y="46"/>
                  </a:lnTo>
                  <a:lnTo>
                    <a:pt x="113"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8" name="Freeform 122"/>
            <p:cNvSpPr>
              <a:spLocks/>
            </p:cNvSpPr>
            <p:nvPr/>
          </p:nvSpPr>
          <p:spPr bwMode="auto">
            <a:xfrm>
              <a:off x="3248" y="3064"/>
              <a:ext cx="75" cy="117"/>
            </a:xfrm>
            <a:custGeom>
              <a:avLst/>
              <a:gdLst/>
              <a:ahLst/>
              <a:cxnLst>
                <a:cxn ang="0">
                  <a:pos x="74" y="82"/>
                </a:cxn>
                <a:cxn ang="0">
                  <a:pos x="67" y="82"/>
                </a:cxn>
                <a:cxn ang="0">
                  <a:pos x="0" y="0"/>
                </a:cxn>
                <a:cxn ang="0">
                  <a:pos x="0" y="33"/>
                </a:cxn>
                <a:cxn ang="0">
                  <a:pos x="67" y="116"/>
                </a:cxn>
                <a:cxn ang="0">
                  <a:pos x="67" y="82"/>
                </a:cxn>
                <a:cxn ang="0">
                  <a:pos x="74" y="82"/>
                </a:cxn>
                <a:cxn ang="0">
                  <a:pos x="67" y="82"/>
                </a:cxn>
                <a:cxn ang="0">
                  <a:pos x="74" y="82"/>
                </a:cxn>
              </a:cxnLst>
              <a:rect l="0" t="0" r="r" b="b"/>
              <a:pathLst>
                <a:path w="75" h="117">
                  <a:moveTo>
                    <a:pt x="74" y="82"/>
                  </a:moveTo>
                  <a:lnTo>
                    <a:pt x="67" y="82"/>
                  </a:lnTo>
                  <a:lnTo>
                    <a:pt x="0" y="0"/>
                  </a:lnTo>
                  <a:lnTo>
                    <a:pt x="0" y="33"/>
                  </a:lnTo>
                  <a:lnTo>
                    <a:pt x="67" y="116"/>
                  </a:lnTo>
                  <a:lnTo>
                    <a:pt x="67" y="82"/>
                  </a:lnTo>
                  <a:lnTo>
                    <a:pt x="74" y="82"/>
                  </a:lnTo>
                  <a:lnTo>
                    <a:pt x="67" y="82"/>
                  </a:lnTo>
                  <a:lnTo>
                    <a:pt x="74" y="8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19" name="Freeform 123"/>
            <p:cNvSpPr>
              <a:spLocks/>
            </p:cNvSpPr>
            <p:nvPr/>
          </p:nvSpPr>
          <p:spPr bwMode="auto">
            <a:xfrm>
              <a:off x="3299" y="3100"/>
              <a:ext cx="76" cy="118"/>
            </a:xfrm>
            <a:custGeom>
              <a:avLst/>
              <a:gdLst/>
              <a:ahLst/>
              <a:cxnLst>
                <a:cxn ang="0">
                  <a:pos x="0" y="117"/>
                </a:cxn>
                <a:cxn ang="0">
                  <a:pos x="75" y="91"/>
                </a:cxn>
                <a:cxn ang="0">
                  <a:pos x="75" y="0"/>
                </a:cxn>
                <a:cxn ang="0">
                  <a:pos x="0" y="0"/>
                </a:cxn>
                <a:cxn ang="0">
                  <a:pos x="0" y="91"/>
                </a:cxn>
                <a:cxn ang="0">
                  <a:pos x="0" y="117"/>
                </a:cxn>
                <a:cxn ang="0">
                  <a:pos x="75" y="117"/>
                </a:cxn>
                <a:cxn ang="0">
                  <a:pos x="75" y="91"/>
                </a:cxn>
                <a:cxn ang="0">
                  <a:pos x="0" y="117"/>
                </a:cxn>
              </a:cxnLst>
              <a:rect l="0" t="0" r="r" b="b"/>
              <a:pathLst>
                <a:path w="76" h="118">
                  <a:moveTo>
                    <a:pt x="0" y="117"/>
                  </a:moveTo>
                  <a:lnTo>
                    <a:pt x="75" y="91"/>
                  </a:lnTo>
                  <a:lnTo>
                    <a:pt x="75" y="0"/>
                  </a:lnTo>
                  <a:lnTo>
                    <a:pt x="0" y="0"/>
                  </a:lnTo>
                  <a:lnTo>
                    <a:pt x="0" y="91"/>
                  </a:lnTo>
                  <a:lnTo>
                    <a:pt x="0" y="117"/>
                  </a:lnTo>
                  <a:lnTo>
                    <a:pt x="75" y="117"/>
                  </a:lnTo>
                  <a:lnTo>
                    <a:pt x="75" y="91"/>
                  </a:lnTo>
                  <a:lnTo>
                    <a:pt x="0"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0" name="Freeform 124"/>
            <p:cNvSpPr>
              <a:spLocks/>
            </p:cNvSpPr>
            <p:nvPr/>
          </p:nvSpPr>
          <p:spPr bwMode="auto">
            <a:xfrm>
              <a:off x="3257" y="3151"/>
              <a:ext cx="77" cy="118"/>
            </a:xfrm>
            <a:custGeom>
              <a:avLst/>
              <a:gdLst/>
              <a:ahLst/>
              <a:cxnLst>
                <a:cxn ang="0">
                  <a:pos x="76" y="117"/>
                </a:cxn>
                <a:cxn ang="0">
                  <a:pos x="76" y="0"/>
                </a:cxn>
                <a:cxn ang="0">
                  <a:pos x="0" y="0"/>
                </a:cxn>
                <a:cxn ang="0">
                  <a:pos x="0" y="117"/>
                </a:cxn>
                <a:cxn ang="0">
                  <a:pos x="76" y="117"/>
                </a:cxn>
              </a:cxnLst>
              <a:rect l="0" t="0" r="r" b="b"/>
              <a:pathLst>
                <a:path w="77" h="118">
                  <a:moveTo>
                    <a:pt x="76" y="117"/>
                  </a:moveTo>
                  <a:lnTo>
                    <a:pt x="76" y="0"/>
                  </a:lnTo>
                  <a:lnTo>
                    <a:pt x="0" y="0"/>
                  </a:lnTo>
                  <a:lnTo>
                    <a:pt x="0" y="117"/>
                  </a:lnTo>
                  <a:lnTo>
                    <a:pt x="76"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1" name="Freeform 125"/>
            <p:cNvSpPr>
              <a:spLocks/>
            </p:cNvSpPr>
            <p:nvPr/>
          </p:nvSpPr>
          <p:spPr bwMode="auto">
            <a:xfrm>
              <a:off x="3135" y="3151"/>
              <a:ext cx="80" cy="118"/>
            </a:xfrm>
            <a:custGeom>
              <a:avLst/>
              <a:gdLst/>
              <a:ahLst/>
              <a:cxnLst>
                <a:cxn ang="0">
                  <a:pos x="0" y="68"/>
                </a:cxn>
                <a:cxn ang="0">
                  <a:pos x="79" y="117"/>
                </a:cxn>
                <a:cxn ang="0">
                  <a:pos x="79" y="39"/>
                </a:cxn>
                <a:cxn ang="0">
                  <a:pos x="32" y="0"/>
                </a:cxn>
                <a:cxn ang="0">
                  <a:pos x="0" y="39"/>
                </a:cxn>
                <a:cxn ang="0">
                  <a:pos x="0" y="68"/>
                </a:cxn>
              </a:cxnLst>
              <a:rect l="0" t="0" r="r" b="b"/>
              <a:pathLst>
                <a:path w="80" h="118">
                  <a:moveTo>
                    <a:pt x="0" y="68"/>
                  </a:moveTo>
                  <a:lnTo>
                    <a:pt x="79" y="117"/>
                  </a:lnTo>
                  <a:lnTo>
                    <a:pt x="79" y="39"/>
                  </a:lnTo>
                  <a:lnTo>
                    <a:pt x="32" y="0"/>
                  </a:lnTo>
                  <a:lnTo>
                    <a:pt x="0" y="39"/>
                  </a:lnTo>
                  <a:lnTo>
                    <a:pt x="0" y="6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2" name="Freeform 126"/>
            <p:cNvSpPr>
              <a:spLocks/>
            </p:cNvSpPr>
            <p:nvPr/>
          </p:nvSpPr>
          <p:spPr bwMode="auto">
            <a:xfrm>
              <a:off x="3083" y="3129"/>
              <a:ext cx="76" cy="118"/>
            </a:xfrm>
            <a:custGeom>
              <a:avLst/>
              <a:gdLst/>
              <a:ahLst/>
              <a:cxnLst>
                <a:cxn ang="0">
                  <a:pos x="75" y="117"/>
                </a:cxn>
                <a:cxn ang="0">
                  <a:pos x="0" y="117"/>
                </a:cxn>
                <a:cxn ang="0">
                  <a:pos x="0" y="16"/>
                </a:cxn>
                <a:cxn ang="0">
                  <a:pos x="75" y="0"/>
                </a:cxn>
                <a:cxn ang="0">
                  <a:pos x="75" y="117"/>
                </a:cxn>
              </a:cxnLst>
              <a:rect l="0" t="0" r="r" b="b"/>
              <a:pathLst>
                <a:path w="76" h="118">
                  <a:moveTo>
                    <a:pt x="75" y="117"/>
                  </a:moveTo>
                  <a:lnTo>
                    <a:pt x="0" y="117"/>
                  </a:lnTo>
                  <a:lnTo>
                    <a:pt x="0" y="16"/>
                  </a:lnTo>
                  <a:lnTo>
                    <a:pt x="75" y="0"/>
                  </a:lnTo>
                  <a:lnTo>
                    <a:pt x="75"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3" name="Freeform 127"/>
            <p:cNvSpPr>
              <a:spLocks/>
            </p:cNvSpPr>
            <p:nvPr/>
          </p:nvSpPr>
          <p:spPr bwMode="auto">
            <a:xfrm>
              <a:off x="2556" y="2744"/>
              <a:ext cx="528" cy="220"/>
            </a:xfrm>
            <a:custGeom>
              <a:avLst/>
              <a:gdLst/>
              <a:ahLst/>
              <a:cxnLst>
                <a:cxn ang="0">
                  <a:pos x="0" y="131"/>
                </a:cxn>
                <a:cxn ang="0">
                  <a:pos x="230" y="65"/>
                </a:cxn>
                <a:cxn ang="0">
                  <a:pos x="527" y="219"/>
                </a:cxn>
                <a:cxn ang="0">
                  <a:pos x="527" y="153"/>
                </a:cxn>
                <a:cxn ang="0">
                  <a:pos x="230" y="0"/>
                </a:cxn>
                <a:cxn ang="0">
                  <a:pos x="0" y="51"/>
                </a:cxn>
                <a:cxn ang="0">
                  <a:pos x="0" y="131"/>
                </a:cxn>
              </a:cxnLst>
              <a:rect l="0" t="0" r="r" b="b"/>
              <a:pathLst>
                <a:path w="528" h="220">
                  <a:moveTo>
                    <a:pt x="0" y="131"/>
                  </a:moveTo>
                  <a:lnTo>
                    <a:pt x="230" y="65"/>
                  </a:lnTo>
                  <a:lnTo>
                    <a:pt x="527" y="219"/>
                  </a:lnTo>
                  <a:lnTo>
                    <a:pt x="527" y="153"/>
                  </a:lnTo>
                  <a:lnTo>
                    <a:pt x="230" y="0"/>
                  </a:lnTo>
                  <a:lnTo>
                    <a:pt x="0" y="51"/>
                  </a:lnTo>
                  <a:lnTo>
                    <a:pt x="0" y="13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4" name="Freeform 128"/>
            <p:cNvSpPr>
              <a:spLocks/>
            </p:cNvSpPr>
            <p:nvPr/>
          </p:nvSpPr>
          <p:spPr bwMode="auto">
            <a:xfrm>
              <a:off x="3083" y="2876"/>
              <a:ext cx="256" cy="117"/>
            </a:xfrm>
            <a:custGeom>
              <a:avLst/>
              <a:gdLst/>
              <a:ahLst/>
              <a:cxnLst>
                <a:cxn ang="0">
                  <a:pos x="165" y="65"/>
                </a:cxn>
                <a:cxn ang="0">
                  <a:pos x="0" y="101"/>
                </a:cxn>
                <a:cxn ang="0">
                  <a:pos x="0" y="21"/>
                </a:cxn>
                <a:cxn ang="0">
                  <a:pos x="141" y="0"/>
                </a:cxn>
                <a:cxn ang="0">
                  <a:pos x="255" y="72"/>
                </a:cxn>
                <a:cxn ang="0">
                  <a:pos x="255" y="116"/>
                </a:cxn>
                <a:cxn ang="0">
                  <a:pos x="165" y="65"/>
                </a:cxn>
              </a:cxnLst>
              <a:rect l="0" t="0" r="r" b="b"/>
              <a:pathLst>
                <a:path w="256" h="117">
                  <a:moveTo>
                    <a:pt x="165" y="65"/>
                  </a:moveTo>
                  <a:lnTo>
                    <a:pt x="0" y="101"/>
                  </a:lnTo>
                  <a:lnTo>
                    <a:pt x="0" y="21"/>
                  </a:lnTo>
                  <a:lnTo>
                    <a:pt x="141" y="0"/>
                  </a:lnTo>
                  <a:lnTo>
                    <a:pt x="255" y="72"/>
                  </a:lnTo>
                  <a:lnTo>
                    <a:pt x="255" y="116"/>
                  </a:lnTo>
                  <a:lnTo>
                    <a:pt x="165" y="6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5" name="Freeform 129"/>
            <p:cNvSpPr>
              <a:spLocks/>
            </p:cNvSpPr>
            <p:nvPr/>
          </p:nvSpPr>
          <p:spPr bwMode="auto">
            <a:xfrm>
              <a:off x="3248" y="2992"/>
              <a:ext cx="189" cy="160"/>
            </a:xfrm>
            <a:custGeom>
              <a:avLst/>
              <a:gdLst/>
              <a:ahLst/>
              <a:cxnLst>
                <a:cxn ang="0">
                  <a:pos x="0" y="57"/>
                </a:cxn>
                <a:cxn ang="0">
                  <a:pos x="0" y="0"/>
                </a:cxn>
                <a:cxn ang="0">
                  <a:pos x="188" y="108"/>
                </a:cxn>
                <a:cxn ang="0">
                  <a:pos x="188" y="159"/>
                </a:cxn>
                <a:cxn ang="0">
                  <a:pos x="0" y="57"/>
                </a:cxn>
              </a:cxnLst>
              <a:rect l="0" t="0" r="r" b="b"/>
              <a:pathLst>
                <a:path w="189" h="160">
                  <a:moveTo>
                    <a:pt x="0" y="57"/>
                  </a:moveTo>
                  <a:lnTo>
                    <a:pt x="0" y="0"/>
                  </a:lnTo>
                  <a:lnTo>
                    <a:pt x="188" y="108"/>
                  </a:lnTo>
                  <a:lnTo>
                    <a:pt x="188" y="159"/>
                  </a:lnTo>
                  <a:lnTo>
                    <a:pt x="0" y="5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6" name="Freeform 130"/>
            <p:cNvSpPr>
              <a:spLocks/>
            </p:cNvSpPr>
            <p:nvPr/>
          </p:nvSpPr>
          <p:spPr bwMode="auto">
            <a:xfrm>
              <a:off x="3281" y="3137"/>
              <a:ext cx="156" cy="132"/>
            </a:xfrm>
            <a:custGeom>
              <a:avLst/>
              <a:gdLst/>
              <a:ahLst/>
              <a:cxnLst>
                <a:cxn ang="0">
                  <a:pos x="18" y="0"/>
                </a:cxn>
                <a:cxn ang="0">
                  <a:pos x="155" y="80"/>
                </a:cxn>
                <a:cxn ang="0">
                  <a:pos x="155" y="131"/>
                </a:cxn>
                <a:cxn ang="0">
                  <a:pos x="42" y="65"/>
                </a:cxn>
                <a:cxn ang="0">
                  <a:pos x="51" y="101"/>
                </a:cxn>
                <a:cxn ang="0">
                  <a:pos x="32" y="101"/>
                </a:cxn>
                <a:cxn ang="0">
                  <a:pos x="0" y="14"/>
                </a:cxn>
                <a:cxn ang="0">
                  <a:pos x="18" y="14"/>
                </a:cxn>
                <a:cxn ang="0">
                  <a:pos x="18" y="0"/>
                </a:cxn>
              </a:cxnLst>
              <a:rect l="0" t="0" r="r" b="b"/>
              <a:pathLst>
                <a:path w="156" h="132">
                  <a:moveTo>
                    <a:pt x="18" y="0"/>
                  </a:moveTo>
                  <a:lnTo>
                    <a:pt x="155" y="80"/>
                  </a:lnTo>
                  <a:lnTo>
                    <a:pt x="155" y="131"/>
                  </a:lnTo>
                  <a:lnTo>
                    <a:pt x="42" y="65"/>
                  </a:lnTo>
                  <a:lnTo>
                    <a:pt x="51" y="101"/>
                  </a:lnTo>
                  <a:lnTo>
                    <a:pt x="32" y="101"/>
                  </a:lnTo>
                  <a:lnTo>
                    <a:pt x="0" y="14"/>
                  </a:lnTo>
                  <a:lnTo>
                    <a:pt x="18" y="14"/>
                  </a:lnTo>
                  <a:lnTo>
                    <a:pt x="18"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7" name="Freeform 131"/>
            <p:cNvSpPr>
              <a:spLocks/>
            </p:cNvSpPr>
            <p:nvPr/>
          </p:nvSpPr>
          <p:spPr bwMode="auto">
            <a:xfrm>
              <a:off x="3333" y="3238"/>
              <a:ext cx="334" cy="190"/>
            </a:xfrm>
            <a:custGeom>
              <a:avLst/>
              <a:gdLst/>
              <a:ahLst/>
              <a:cxnLst>
                <a:cxn ang="0">
                  <a:pos x="0" y="0"/>
                </a:cxn>
                <a:cxn ang="0">
                  <a:pos x="196" y="0"/>
                </a:cxn>
                <a:cxn ang="0">
                  <a:pos x="318" y="65"/>
                </a:cxn>
                <a:cxn ang="0">
                  <a:pos x="318" y="152"/>
                </a:cxn>
                <a:cxn ang="0">
                  <a:pos x="333" y="152"/>
                </a:cxn>
                <a:cxn ang="0">
                  <a:pos x="333" y="189"/>
                </a:cxn>
                <a:cxn ang="0">
                  <a:pos x="32" y="50"/>
                </a:cxn>
                <a:cxn ang="0">
                  <a:pos x="32" y="14"/>
                </a:cxn>
                <a:cxn ang="0">
                  <a:pos x="0" y="0"/>
                </a:cxn>
              </a:cxnLst>
              <a:rect l="0" t="0" r="r" b="b"/>
              <a:pathLst>
                <a:path w="334" h="190">
                  <a:moveTo>
                    <a:pt x="0" y="0"/>
                  </a:moveTo>
                  <a:lnTo>
                    <a:pt x="196" y="0"/>
                  </a:lnTo>
                  <a:lnTo>
                    <a:pt x="318" y="65"/>
                  </a:lnTo>
                  <a:lnTo>
                    <a:pt x="318" y="152"/>
                  </a:lnTo>
                  <a:lnTo>
                    <a:pt x="333" y="152"/>
                  </a:lnTo>
                  <a:lnTo>
                    <a:pt x="333" y="189"/>
                  </a:lnTo>
                  <a:lnTo>
                    <a:pt x="32" y="50"/>
                  </a:lnTo>
                  <a:lnTo>
                    <a:pt x="32" y="14"/>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8" name="Freeform 132"/>
            <p:cNvSpPr>
              <a:spLocks/>
            </p:cNvSpPr>
            <p:nvPr/>
          </p:nvSpPr>
          <p:spPr bwMode="auto">
            <a:xfrm>
              <a:off x="3718" y="3405"/>
              <a:ext cx="77" cy="582"/>
            </a:xfrm>
            <a:custGeom>
              <a:avLst/>
              <a:gdLst/>
              <a:ahLst/>
              <a:cxnLst>
                <a:cxn ang="0">
                  <a:pos x="0" y="0"/>
                </a:cxn>
                <a:cxn ang="0">
                  <a:pos x="0" y="581"/>
                </a:cxn>
                <a:cxn ang="0">
                  <a:pos x="76" y="581"/>
                </a:cxn>
                <a:cxn ang="0">
                  <a:pos x="76" y="0"/>
                </a:cxn>
                <a:cxn ang="0">
                  <a:pos x="0" y="0"/>
                </a:cxn>
              </a:cxnLst>
              <a:rect l="0" t="0" r="r" b="b"/>
              <a:pathLst>
                <a:path w="77" h="582">
                  <a:moveTo>
                    <a:pt x="0" y="0"/>
                  </a:moveTo>
                  <a:lnTo>
                    <a:pt x="0" y="581"/>
                  </a:lnTo>
                  <a:lnTo>
                    <a:pt x="76" y="581"/>
                  </a:lnTo>
                  <a:lnTo>
                    <a:pt x="76" y="0"/>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29" name="Freeform 133"/>
            <p:cNvSpPr>
              <a:spLocks/>
            </p:cNvSpPr>
            <p:nvPr/>
          </p:nvSpPr>
          <p:spPr bwMode="auto">
            <a:xfrm>
              <a:off x="3733" y="3441"/>
              <a:ext cx="76" cy="546"/>
            </a:xfrm>
            <a:custGeom>
              <a:avLst/>
              <a:gdLst/>
              <a:ahLst/>
              <a:cxnLst>
                <a:cxn ang="0">
                  <a:pos x="0" y="0"/>
                </a:cxn>
                <a:cxn ang="0">
                  <a:pos x="0" y="14"/>
                </a:cxn>
                <a:cxn ang="0">
                  <a:pos x="0" y="545"/>
                </a:cxn>
                <a:cxn ang="0">
                  <a:pos x="75" y="545"/>
                </a:cxn>
                <a:cxn ang="0">
                  <a:pos x="75" y="14"/>
                </a:cxn>
                <a:cxn ang="0">
                  <a:pos x="75" y="29"/>
                </a:cxn>
                <a:cxn ang="0">
                  <a:pos x="0" y="0"/>
                </a:cxn>
                <a:cxn ang="0">
                  <a:pos x="0" y="14"/>
                </a:cxn>
                <a:cxn ang="0">
                  <a:pos x="0" y="0"/>
                </a:cxn>
              </a:cxnLst>
              <a:rect l="0" t="0" r="r" b="b"/>
              <a:pathLst>
                <a:path w="76" h="546">
                  <a:moveTo>
                    <a:pt x="0" y="0"/>
                  </a:moveTo>
                  <a:lnTo>
                    <a:pt x="0" y="14"/>
                  </a:lnTo>
                  <a:lnTo>
                    <a:pt x="0" y="545"/>
                  </a:lnTo>
                  <a:lnTo>
                    <a:pt x="75" y="545"/>
                  </a:lnTo>
                  <a:lnTo>
                    <a:pt x="75" y="14"/>
                  </a:lnTo>
                  <a:lnTo>
                    <a:pt x="75" y="29"/>
                  </a:lnTo>
                  <a:lnTo>
                    <a:pt x="0" y="0"/>
                  </a:lnTo>
                  <a:lnTo>
                    <a:pt x="0" y="14"/>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0" name="Freeform 134"/>
            <p:cNvSpPr>
              <a:spLocks/>
            </p:cNvSpPr>
            <p:nvPr/>
          </p:nvSpPr>
          <p:spPr bwMode="auto">
            <a:xfrm>
              <a:off x="3733" y="3427"/>
              <a:ext cx="76" cy="117"/>
            </a:xfrm>
            <a:custGeom>
              <a:avLst/>
              <a:gdLst/>
              <a:ahLst/>
              <a:cxnLst>
                <a:cxn ang="0">
                  <a:pos x="37" y="58"/>
                </a:cxn>
                <a:cxn ang="0">
                  <a:pos x="75" y="0"/>
                </a:cxn>
                <a:cxn ang="0">
                  <a:pos x="0" y="58"/>
                </a:cxn>
                <a:cxn ang="0">
                  <a:pos x="37" y="116"/>
                </a:cxn>
                <a:cxn ang="0">
                  <a:pos x="75" y="58"/>
                </a:cxn>
                <a:cxn ang="0">
                  <a:pos x="37" y="58"/>
                </a:cxn>
              </a:cxnLst>
              <a:rect l="0" t="0" r="r" b="b"/>
              <a:pathLst>
                <a:path w="76" h="117">
                  <a:moveTo>
                    <a:pt x="37" y="58"/>
                  </a:moveTo>
                  <a:lnTo>
                    <a:pt x="75" y="0"/>
                  </a:lnTo>
                  <a:lnTo>
                    <a:pt x="0" y="58"/>
                  </a:lnTo>
                  <a:lnTo>
                    <a:pt x="37" y="116"/>
                  </a:lnTo>
                  <a:lnTo>
                    <a:pt x="75" y="58"/>
                  </a:lnTo>
                  <a:lnTo>
                    <a:pt x="37" y="5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1" name="Freeform 135"/>
            <p:cNvSpPr>
              <a:spLocks/>
            </p:cNvSpPr>
            <p:nvPr/>
          </p:nvSpPr>
          <p:spPr bwMode="auto">
            <a:xfrm>
              <a:off x="3742" y="3376"/>
              <a:ext cx="76" cy="117"/>
            </a:xfrm>
            <a:custGeom>
              <a:avLst/>
              <a:gdLst/>
              <a:ahLst/>
              <a:cxnLst>
                <a:cxn ang="0">
                  <a:pos x="75" y="0"/>
                </a:cxn>
                <a:cxn ang="0">
                  <a:pos x="0" y="0"/>
                </a:cxn>
                <a:cxn ang="0">
                  <a:pos x="0" y="116"/>
                </a:cxn>
                <a:cxn ang="0">
                  <a:pos x="75" y="116"/>
                </a:cxn>
                <a:cxn ang="0">
                  <a:pos x="75" y="0"/>
                </a:cxn>
              </a:cxnLst>
              <a:rect l="0" t="0" r="r" b="b"/>
              <a:pathLst>
                <a:path w="76" h="117">
                  <a:moveTo>
                    <a:pt x="75" y="0"/>
                  </a:moveTo>
                  <a:lnTo>
                    <a:pt x="0" y="0"/>
                  </a:lnTo>
                  <a:lnTo>
                    <a:pt x="0" y="116"/>
                  </a:lnTo>
                  <a:lnTo>
                    <a:pt x="75" y="116"/>
                  </a:lnTo>
                  <a:lnTo>
                    <a:pt x="75"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2" name="Freeform 136"/>
            <p:cNvSpPr>
              <a:spLocks/>
            </p:cNvSpPr>
            <p:nvPr/>
          </p:nvSpPr>
          <p:spPr bwMode="auto">
            <a:xfrm>
              <a:off x="3756" y="3319"/>
              <a:ext cx="77" cy="123"/>
            </a:xfrm>
            <a:custGeom>
              <a:avLst/>
              <a:gdLst/>
              <a:ahLst/>
              <a:cxnLst>
                <a:cxn ang="0">
                  <a:pos x="0" y="21"/>
                </a:cxn>
                <a:cxn ang="0">
                  <a:pos x="0" y="14"/>
                </a:cxn>
                <a:cxn ang="0">
                  <a:pos x="0" y="122"/>
                </a:cxn>
                <a:cxn ang="0">
                  <a:pos x="76" y="122"/>
                </a:cxn>
                <a:cxn ang="0">
                  <a:pos x="76" y="14"/>
                </a:cxn>
                <a:cxn ang="0">
                  <a:pos x="0" y="0"/>
                </a:cxn>
                <a:cxn ang="0">
                  <a:pos x="76" y="14"/>
                </a:cxn>
                <a:cxn ang="0">
                  <a:pos x="76" y="0"/>
                </a:cxn>
                <a:cxn ang="0">
                  <a:pos x="0" y="0"/>
                </a:cxn>
                <a:cxn ang="0">
                  <a:pos x="0" y="21"/>
                </a:cxn>
              </a:cxnLst>
              <a:rect l="0" t="0" r="r" b="b"/>
              <a:pathLst>
                <a:path w="77" h="123">
                  <a:moveTo>
                    <a:pt x="0" y="21"/>
                  </a:moveTo>
                  <a:lnTo>
                    <a:pt x="0" y="14"/>
                  </a:lnTo>
                  <a:lnTo>
                    <a:pt x="0" y="122"/>
                  </a:lnTo>
                  <a:lnTo>
                    <a:pt x="76" y="122"/>
                  </a:lnTo>
                  <a:lnTo>
                    <a:pt x="76" y="14"/>
                  </a:lnTo>
                  <a:lnTo>
                    <a:pt x="0" y="0"/>
                  </a:lnTo>
                  <a:lnTo>
                    <a:pt x="76" y="14"/>
                  </a:lnTo>
                  <a:lnTo>
                    <a:pt x="76" y="0"/>
                  </a:lnTo>
                  <a:lnTo>
                    <a:pt x="0" y="0"/>
                  </a:lnTo>
                  <a:lnTo>
                    <a:pt x="0" y="2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3" name="Freeform 137"/>
            <p:cNvSpPr>
              <a:spLocks/>
            </p:cNvSpPr>
            <p:nvPr/>
          </p:nvSpPr>
          <p:spPr bwMode="auto">
            <a:xfrm>
              <a:off x="3700" y="3319"/>
              <a:ext cx="75" cy="116"/>
            </a:xfrm>
            <a:custGeom>
              <a:avLst/>
              <a:gdLst/>
              <a:ahLst/>
              <a:cxnLst>
                <a:cxn ang="0">
                  <a:pos x="12" y="76"/>
                </a:cxn>
                <a:cxn ang="0">
                  <a:pos x="12" y="115"/>
                </a:cxn>
                <a:cxn ang="0">
                  <a:pos x="74" y="115"/>
                </a:cxn>
                <a:cxn ang="0">
                  <a:pos x="74" y="0"/>
                </a:cxn>
                <a:cxn ang="0">
                  <a:pos x="12" y="0"/>
                </a:cxn>
                <a:cxn ang="0">
                  <a:pos x="0" y="76"/>
                </a:cxn>
                <a:cxn ang="0">
                  <a:pos x="12" y="0"/>
                </a:cxn>
                <a:cxn ang="0">
                  <a:pos x="0" y="0"/>
                </a:cxn>
                <a:cxn ang="0">
                  <a:pos x="0" y="76"/>
                </a:cxn>
                <a:cxn ang="0">
                  <a:pos x="12" y="76"/>
                </a:cxn>
              </a:cxnLst>
              <a:rect l="0" t="0" r="r" b="b"/>
              <a:pathLst>
                <a:path w="75" h="116">
                  <a:moveTo>
                    <a:pt x="12" y="76"/>
                  </a:moveTo>
                  <a:lnTo>
                    <a:pt x="12" y="115"/>
                  </a:lnTo>
                  <a:lnTo>
                    <a:pt x="74" y="115"/>
                  </a:lnTo>
                  <a:lnTo>
                    <a:pt x="74" y="0"/>
                  </a:lnTo>
                  <a:lnTo>
                    <a:pt x="12" y="0"/>
                  </a:lnTo>
                  <a:lnTo>
                    <a:pt x="0" y="76"/>
                  </a:lnTo>
                  <a:lnTo>
                    <a:pt x="12" y="0"/>
                  </a:lnTo>
                  <a:lnTo>
                    <a:pt x="0" y="0"/>
                  </a:lnTo>
                  <a:lnTo>
                    <a:pt x="0" y="76"/>
                  </a:lnTo>
                  <a:lnTo>
                    <a:pt x="12" y="7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4" name="Freeform 138"/>
            <p:cNvSpPr>
              <a:spLocks/>
            </p:cNvSpPr>
            <p:nvPr/>
          </p:nvSpPr>
          <p:spPr bwMode="auto">
            <a:xfrm>
              <a:off x="3700" y="3333"/>
              <a:ext cx="75" cy="116"/>
            </a:xfrm>
            <a:custGeom>
              <a:avLst/>
              <a:gdLst/>
              <a:ahLst/>
              <a:cxnLst>
                <a:cxn ang="0">
                  <a:pos x="74" y="115"/>
                </a:cxn>
                <a:cxn ang="0">
                  <a:pos x="74" y="0"/>
                </a:cxn>
                <a:cxn ang="0">
                  <a:pos x="0" y="0"/>
                </a:cxn>
                <a:cxn ang="0">
                  <a:pos x="0" y="115"/>
                </a:cxn>
                <a:cxn ang="0">
                  <a:pos x="74" y="115"/>
                </a:cxn>
              </a:cxnLst>
              <a:rect l="0" t="0" r="r" b="b"/>
              <a:pathLst>
                <a:path w="75" h="116">
                  <a:moveTo>
                    <a:pt x="74" y="115"/>
                  </a:moveTo>
                  <a:lnTo>
                    <a:pt x="74" y="0"/>
                  </a:lnTo>
                  <a:lnTo>
                    <a:pt x="0" y="0"/>
                  </a:lnTo>
                  <a:lnTo>
                    <a:pt x="0" y="115"/>
                  </a:lnTo>
                  <a:lnTo>
                    <a:pt x="74"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5" name="Freeform 139"/>
            <p:cNvSpPr>
              <a:spLocks/>
            </p:cNvSpPr>
            <p:nvPr/>
          </p:nvSpPr>
          <p:spPr bwMode="auto">
            <a:xfrm>
              <a:off x="3690" y="3354"/>
              <a:ext cx="76" cy="117"/>
            </a:xfrm>
            <a:custGeom>
              <a:avLst/>
              <a:gdLst/>
              <a:ahLst/>
              <a:cxnLst>
                <a:cxn ang="0">
                  <a:pos x="23" y="0"/>
                </a:cxn>
                <a:cxn ang="0">
                  <a:pos x="75" y="0"/>
                </a:cxn>
                <a:cxn ang="0">
                  <a:pos x="34" y="116"/>
                </a:cxn>
                <a:cxn ang="0">
                  <a:pos x="0" y="116"/>
                </a:cxn>
                <a:cxn ang="0">
                  <a:pos x="23" y="0"/>
                </a:cxn>
              </a:cxnLst>
              <a:rect l="0" t="0" r="r" b="b"/>
              <a:pathLst>
                <a:path w="76" h="117">
                  <a:moveTo>
                    <a:pt x="23" y="0"/>
                  </a:moveTo>
                  <a:lnTo>
                    <a:pt x="75" y="0"/>
                  </a:lnTo>
                  <a:lnTo>
                    <a:pt x="34" y="116"/>
                  </a:lnTo>
                  <a:lnTo>
                    <a:pt x="0" y="116"/>
                  </a:lnTo>
                  <a:lnTo>
                    <a:pt x="23"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6" name="Freeform 140"/>
            <p:cNvSpPr>
              <a:spLocks/>
            </p:cNvSpPr>
            <p:nvPr/>
          </p:nvSpPr>
          <p:spPr bwMode="auto">
            <a:xfrm>
              <a:off x="3686" y="3419"/>
              <a:ext cx="75" cy="568"/>
            </a:xfrm>
            <a:custGeom>
              <a:avLst/>
              <a:gdLst/>
              <a:ahLst/>
              <a:cxnLst>
                <a:cxn ang="0">
                  <a:pos x="0" y="21"/>
                </a:cxn>
                <a:cxn ang="0">
                  <a:pos x="0" y="567"/>
                </a:cxn>
                <a:cxn ang="0">
                  <a:pos x="74" y="567"/>
                </a:cxn>
                <a:cxn ang="0">
                  <a:pos x="74" y="21"/>
                </a:cxn>
                <a:cxn ang="0">
                  <a:pos x="0" y="0"/>
                </a:cxn>
                <a:cxn ang="0">
                  <a:pos x="74" y="21"/>
                </a:cxn>
                <a:cxn ang="0">
                  <a:pos x="74" y="7"/>
                </a:cxn>
                <a:cxn ang="0">
                  <a:pos x="0" y="0"/>
                </a:cxn>
                <a:cxn ang="0">
                  <a:pos x="0" y="21"/>
                </a:cxn>
              </a:cxnLst>
              <a:rect l="0" t="0" r="r" b="b"/>
              <a:pathLst>
                <a:path w="75" h="568">
                  <a:moveTo>
                    <a:pt x="0" y="21"/>
                  </a:moveTo>
                  <a:lnTo>
                    <a:pt x="0" y="567"/>
                  </a:lnTo>
                  <a:lnTo>
                    <a:pt x="74" y="567"/>
                  </a:lnTo>
                  <a:lnTo>
                    <a:pt x="74" y="21"/>
                  </a:lnTo>
                  <a:lnTo>
                    <a:pt x="0" y="0"/>
                  </a:lnTo>
                  <a:lnTo>
                    <a:pt x="74" y="21"/>
                  </a:lnTo>
                  <a:lnTo>
                    <a:pt x="74" y="7"/>
                  </a:lnTo>
                  <a:lnTo>
                    <a:pt x="0" y="0"/>
                  </a:lnTo>
                  <a:lnTo>
                    <a:pt x="0" y="2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7" name="Freeform 141"/>
            <p:cNvSpPr>
              <a:spLocks/>
            </p:cNvSpPr>
            <p:nvPr/>
          </p:nvSpPr>
          <p:spPr bwMode="auto">
            <a:xfrm>
              <a:off x="3643" y="3390"/>
              <a:ext cx="76" cy="118"/>
            </a:xfrm>
            <a:custGeom>
              <a:avLst/>
              <a:gdLst/>
              <a:ahLst/>
              <a:cxnLst>
                <a:cxn ang="0">
                  <a:pos x="0" y="33"/>
                </a:cxn>
                <a:cxn ang="0">
                  <a:pos x="0" y="66"/>
                </a:cxn>
                <a:cxn ang="0">
                  <a:pos x="75" y="117"/>
                </a:cxn>
                <a:cxn ang="0">
                  <a:pos x="75" y="66"/>
                </a:cxn>
                <a:cxn ang="0">
                  <a:pos x="0" y="0"/>
                </a:cxn>
                <a:cxn ang="0">
                  <a:pos x="0" y="33"/>
                </a:cxn>
              </a:cxnLst>
              <a:rect l="0" t="0" r="r" b="b"/>
              <a:pathLst>
                <a:path w="76" h="118">
                  <a:moveTo>
                    <a:pt x="0" y="33"/>
                  </a:moveTo>
                  <a:lnTo>
                    <a:pt x="0" y="66"/>
                  </a:lnTo>
                  <a:lnTo>
                    <a:pt x="75" y="117"/>
                  </a:lnTo>
                  <a:lnTo>
                    <a:pt x="75" y="66"/>
                  </a:lnTo>
                  <a:lnTo>
                    <a:pt x="0" y="0"/>
                  </a:lnTo>
                  <a:lnTo>
                    <a:pt x="0" y="3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8" name="Freeform 142"/>
            <p:cNvSpPr>
              <a:spLocks/>
            </p:cNvSpPr>
            <p:nvPr/>
          </p:nvSpPr>
          <p:spPr bwMode="auto">
            <a:xfrm>
              <a:off x="3686" y="3390"/>
              <a:ext cx="75" cy="118"/>
            </a:xfrm>
            <a:custGeom>
              <a:avLst/>
              <a:gdLst/>
              <a:ahLst/>
              <a:cxnLst>
                <a:cxn ang="0">
                  <a:pos x="64" y="0"/>
                </a:cxn>
                <a:cxn ang="0">
                  <a:pos x="0" y="0"/>
                </a:cxn>
                <a:cxn ang="0">
                  <a:pos x="0" y="117"/>
                </a:cxn>
                <a:cxn ang="0">
                  <a:pos x="64" y="58"/>
                </a:cxn>
                <a:cxn ang="0">
                  <a:pos x="74" y="58"/>
                </a:cxn>
                <a:cxn ang="0">
                  <a:pos x="64" y="117"/>
                </a:cxn>
                <a:cxn ang="0">
                  <a:pos x="74" y="58"/>
                </a:cxn>
                <a:cxn ang="0">
                  <a:pos x="64" y="0"/>
                </a:cxn>
              </a:cxnLst>
              <a:rect l="0" t="0" r="r" b="b"/>
              <a:pathLst>
                <a:path w="75" h="118">
                  <a:moveTo>
                    <a:pt x="64" y="0"/>
                  </a:moveTo>
                  <a:lnTo>
                    <a:pt x="0" y="0"/>
                  </a:lnTo>
                  <a:lnTo>
                    <a:pt x="0" y="117"/>
                  </a:lnTo>
                  <a:lnTo>
                    <a:pt x="64" y="58"/>
                  </a:lnTo>
                  <a:lnTo>
                    <a:pt x="74" y="58"/>
                  </a:lnTo>
                  <a:lnTo>
                    <a:pt x="64" y="117"/>
                  </a:lnTo>
                  <a:lnTo>
                    <a:pt x="74" y="58"/>
                  </a:lnTo>
                  <a:lnTo>
                    <a:pt x="64"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39" name="Freeform 143"/>
            <p:cNvSpPr>
              <a:spLocks/>
            </p:cNvSpPr>
            <p:nvPr/>
          </p:nvSpPr>
          <p:spPr bwMode="auto">
            <a:xfrm>
              <a:off x="3700" y="3368"/>
              <a:ext cx="75" cy="118"/>
            </a:xfrm>
            <a:custGeom>
              <a:avLst/>
              <a:gdLst/>
              <a:ahLst/>
              <a:cxnLst>
                <a:cxn ang="0">
                  <a:pos x="13" y="117"/>
                </a:cxn>
                <a:cxn ang="0">
                  <a:pos x="74" y="117"/>
                </a:cxn>
                <a:cxn ang="0">
                  <a:pos x="74" y="0"/>
                </a:cxn>
                <a:cxn ang="0">
                  <a:pos x="13" y="0"/>
                </a:cxn>
                <a:cxn ang="0">
                  <a:pos x="0" y="0"/>
                </a:cxn>
                <a:cxn ang="0">
                  <a:pos x="13" y="0"/>
                </a:cxn>
                <a:cxn ang="0">
                  <a:pos x="0" y="0"/>
                </a:cxn>
                <a:cxn ang="0">
                  <a:pos x="13" y="117"/>
                </a:cxn>
              </a:cxnLst>
              <a:rect l="0" t="0" r="r" b="b"/>
              <a:pathLst>
                <a:path w="75" h="118">
                  <a:moveTo>
                    <a:pt x="13" y="117"/>
                  </a:moveTo>
                  <a:lnTo>
                    <a:pt x="74" y="117"/>
                  </a:lnTo>
                  <a:lnTo>
                    <a:pt x="74" y="0"/>
                  </a:lnTo>
                  <a:lnTo>
                    <a:pt x="13" y="0"/>
                  </a:lnTo>
                  <a:lnTo>
                    <a:pt x="0" y="0"/>
                  </a:lnTo>
                  <a:lnTo>
                    <a:pt x="13" y="0"/>
                  </a:lnTo>
                  <a:lnTo>
                    <a:pt x="0" y="0"/>
                  </a:lnTo>
                  <a:lnTo>
                    <a:pt x="13"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0" name="Freeform 144"/>
            <p:cNvSpPr>
              <a:spLocks/>
            </p:cNvSpPr>
            <p:nvPr/>
          </p:nvSpPr>
          <p:spPr bwMode="auto">
            <a:xfrm>
              <a:off x="3756" y="3333"/>
              <a:ext cx="77" cy="116"/>
            </a:xfrm>
            <a:custGeom>
              <a:avLst/>
              <a:gdLst/>
              <a:ahLst/>
              <a:cxnLst>
                <a:cxn ang="0">
                  <a:pos x="76" y="69"/>
                </a:cxn>
                <a:cxn ang="0">
                  <a:pos x="0" y="0"/>
                </a:cxn>
                <a:cxn ang="0">
                  <a:pos x="0" y="23"/>
                </a:cxn>
                <a:cxn ang="0">
                  <a:pos x="76" y="115"/>
                </a:cxn>
                <a:cxn ang="0">
                  <a:pos x="59" y="69"/>
                </a:cxn>
                <a:cxn ang="0">
                  <a:pos x="76" y="69"/>
                </a:cxn>
              </a:cxnLst>
              <a:rect l="0" t="0" r="r" b="b"/>
              <a:pathLst>
                <a:path w="77" h="116">
                  <a:moveTo>
                    <a:pt x="76" y="69"/>
                  </a:moveTo>
                  <a:lnTo>
                    <a:pt x="0" y="0"/>
                  </a:lnTo>
                  <a:lnTo>
                    <a:pt x="0" y="23"/>
                  </a:lnTo>
                  <a:lnTo>
                    <a:pt x="76" y="115"/>
                  </a:lnTo>
                  <a:lnTo>
                    <a:pt x="59" y="69"/>
                  </a:lnTo>
                  <a:lnTo>
                    <a:pt x="76" y="6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1" name="Freeform 145"/>
            <p:cNvSpPr>
              <a:spLocks/>
            </p:cNvSpPr>
            <p:nvPr/>
          </p:nvSpPr>
          <p:spPr bwMode="auto">
            <a:xfrm>
              <a:off x="3789" y="3354"/>
              <a:ext cx="76" cy="117"/>
            </a:xfrm>
            <a:custGeom>
              <a:avLst/>
              <a:gdLst/>
              <a:ahLst/>
              <a:cxnLst>
                <a:cxn ang="0">
                  <a:pos x="75" y="116"/>
                </a:cxn>
                <a:cxn ang="0">
                  <a:pos x="75" y="0"/>
                </a:cxn>
                <a:cxn ang="0">
                  <a:pos x="0" y="0"/>
                </a:cxn>
                <a:cxn ang="0">
                  <a:pos x="0" y="116"/>
                </a:cxn>
                <a:cxn ang="0">
                  <a:pos x="75" y="116"/>
                </a:cxn>
              </a:cxnLst>
              <a:rect l="0" t="0" r="r" b="b"/>
              <a:pathLst>
                <a:path w="76" h="117">
                  <a:moveTo>
                    <a:pt x="75" y="116"/>
                  </a:moveTo>
                  <a:lnTo>
                    <a:pt x="75" y="0"/>
                  </a:lnTo>
                  <a:lnTo>
                    <a:pt x="0" y="0"/>
                  </a:lnTo>
                  <a:lnTo>
                    <a:pt x="0" y="116"/>
                  </a:lnTo>
                  <a:lnTo>
                    <a:pt x="75"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2" name="Freeform 146"/>
            <p:cNvSpPr>
              <a:spLocks/>
            </p:cNvSpPr>
            <p:nvPr/>
          </p:nvSpPr>
          <p:spPr bwMode="auto">
            <a:xfrm>
              <a:off x="3464" y="3899"/>
              <a:ext cx="279" cy="211"/>
            </a:xfrm>
            <a:custGeom>
              <a:avLst/>
              <a:gdLst/>
              <a:ahLst/>
              <a:cxnLst>
                <a:cxn ang="0">
                  <a:pos x="0" y="210"/>
                </a:cxn>
                <a:cxn ang="0">
                  <a:pos x="0" y="152"/>
                </a:cxn>
                <a:cxn ang="0">
                  <a:pos x="4" y="152"/>
                </a:cxn>
                <a:cxn ang="0">
                  <a:pos x="4" y="0"/>
                </a:cxn>
                <a:cxn ang="0">
                  <a:pos x="278" y="36"/>
                </a:cxn>
                <a:cxn ang="0">
                  <a:pos x="278" y="210"/>
                </a:cxn>
                <a:cxn ang="0">
                  <a:pos x="0" y="210"/>
                </a:cxn>
              </a:cxnLst>
              <a:rect l="0" t="0" r="r" b="b"/>
              <a:pathLst>
                <a:path w="279" h="211">
                  <a:moveTo>
                    <a:pt x="0" y="210"/>
                  </a:moveTo>
                  <a:lnTo>
                    <a:pt x="0" y="152"/>
                  </a:lnTo>
                  <a:lnTo>
                    <a:pt x="4" y="152"/>
                  </a:lnTo>
                  <a:lnTo>
                    <a:pt x="4" y="0"/>
                  </a:lnTo>
                  <a:lnTo>
                    <a:pt x="278" y="36"/>
                  </a:lnTo>
                  <a:lnTo>
                    <a:pt x="278" y="210"/>
                  </a:lnTo>
                  <a:lnTo>
                    <a:pt x="0" y="21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3" name="Freeform 147"/>
            <p:cNvSpPr>
              <a:spLocks/>
            </p:cNvSpPr>
            <p:nvPr/>
          </p:nvSpPr>
          <p:spPr bwMode="auto">
            <a:xfrm>
              <a:off x="3365" y="3833"/>
              <a:ext cx="322" cy="118"/>
            </a:xfrm>
            <a:custGeom>
              <a:avLst/>
              <a:gdLst/>
              <a:ahLst/>
              <a:cxnLst>
                <a:cxn ang="0">
                  <a:pos x="321" y="95"/>
                </a:cxn>
                <a:cxn ang="0">
                  <a:pos x="321" y="74"/>
                </a:cxn>
                <a:cxn ang="0">
                  <a:pos x="0" y="0"/>
                </a:cxn>
                <a:cxn ang="0">
                  <a:pos x="0" y="21"/>
                </a:cxn>
                <a:cxn ang="0">
                  <a:pos x="321" y="117"/>
                </a:cxn>
                <a:cxn ang="0">
                  <a:pos x="321" y="95"/>
                </a:cxn>
              </a:cxnLst>
              <a:rect l="0" t="0" r="r" b="b"/>
              <a:pathLst>
                <a:path w="322" h="118">
                  <a:moveTo>
                    <a:pt x="321" y="95"/>
                  </a:moveTo>
                  <a:lnTo>
                    <a:pt x="321" y="74"/>
                  </a:lnTo>
                  <a:lnTo>
                    <a:pt x="0" y="0"/>
                  </a:lnTo>
                  <a:lnTo>
                    <a:pt x="0" y="21"/>
                  </a:lnTo>
                  <a:lnTo>
                    <a:pt x="321" y="117"/>
                  </a:lnTo>
                  <a:lnTo>
                    <a:pt x="321" y="9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4" name="Freeform 148"/>
            <p:cNvSpPr>
              <a:spLocks/>
            </p:cNvSpPr>
            <p:nvPr/>
          </p:nvSpPr>
          <p:spPr bwMode="auto">
            <a:xfrm>
              <a:off x="3365" y="3333"/>
              <a:ext cx="322" cy="211"/>
            </a:xfrm>
            <a:custGeom>
              <a:avLst/>
              <a:gdLst/>
              <a:ahLst/>
              <a:cxnLst>
                <a:cxn ang="0">
                  <a:pos x="0" y="0"/>
                </a:cxn>
                <a:cxn ang="0">
                  <a:pos x="321" y="137"/>
                </a:cxn>
                <a:cxn ang="0">
                  <a:pos x="321" y="210"/>
                </a:cxn>
                <a:cxn ang="0">
                  <a:pos x="0" y="86"/>
                </a:cxn>
                <a:cxn ang="0">
                  <a:pos x="0" y="0"/>
                </a:cxn>
              </a:cxnLst>
              <a:rect l="0" t="0" r="r" b="b"/>
              <a:pathLst>
                <a:path w="322" h="211">
                  <a:moveTo>
                    <a:pt x="0" y="0"/>
                  </a:moveTo>
                  <a:lnTo>
                    <a:pt x="321" y="137"/>
                  </a:lnTo>
                  <a:lnTo>
                    <a:pt x="321" y="210"/>
                  </a:lnTo>
                  <a:lnTo>
                    <a:pt x="0" y="86"/>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5" name="Freeform 149"/>
            <p:cNvSpPr>
              <a:spLocks/>
            </p:cNvSpPr>
            <p:nvPr/>
          </p:nvSpPr>
          <p:spPr bwMode="auto">
            <a:xfrm>
              <a:off x="3365" y="3441"/>
              <a:ext cx="322" cy="191"/>
            </a:xfrm>
            <a:custGeom>
              <a:avLst/>
              <a:gdLst/>
              <a:ahLst/>
              <a:cxnLst>
                <a:cxn ang="0">
                  <a:pos x="0" y="0"/>
                </a:cxn>
                <a:cxn ang="0">
                  <a:pos x="321" y="131"/>
                </a:cxn>
                <a:cxn ang="0">
                  <a:pos x="321" y="190"/>
                </a:cxn>
                <a:cxn ang="0">
                  <a:pos x="0" y="87"/>
                </a:cxn>
                <a:cxn ang="0">
                  <a:pos x="0" y="0"/>
                </a:cxn>
              </a:cxnLst>
              <a:rect l="0" t="0" r="r" b="b"/>
              <a:pathLst>
                <a:path w="322" h="191">
                  <a:moveTo>
                    <a:pt x="0" y="0"/>
                  </a:moveTo>
                  <a:lnTo>
                    <a:pt x="321" y="131"/>
                  </a:lnTo>
                  <a:lnTo>
                    <a:pt x="321" y="190"/>
                  </a:lnTo>
                  <a:lnTo>
                    <a:pt x="0" y="87"/>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6" name="Freeform 150"/>
            <p:cNvSpPr>
              <a:spLocks/>
            </p:cNvSpPr>
            <p:nvPr/>
          </p:nvSpPr>
          <p:spPr bwMode="auto">
            <a:xfrm>
              <a:off x="3365" y="3558"/>
              <a:ext cx="322" cy="189"/>
            </a:xfrm>
            <a:custGeom>
              <a:avLst/>
              <a:gdLst/>
              <a:ahLst/>
              <a:cxnLst>
                <a:cxn ang="0">
                  <a:pos x="0" y="0"/>
                </a:cxn>
                <a:cxn ang="0">
                  <a:pos x="321" y="108"/>
                </a:cxn>
                <a:cxn ang="0">
                  <a:pos x="321" y="188"/>
                </a:cxn>
                <a:cxn ang="0">
                  <a:pos x="0" y="108"/>
                </a:cxn>
                <a:cxn ang="0">
                  <a:pos x="0" y="0"/>
                </a:cxn>
              </a:cxnLst>
              <a:rect l="0" t="0" r="r" b="b"/>
              <a:pathLst>
                <a:path w="322" h="189">
                  <a:moveTo>
                    <a:pt x="0" y="0"/>
                  </a:moveTo>
                  <a:lnTo>
                    <a:pt x="321" y="108"/>
                  </a:lnTo>
                  <a:lnTo>
                    <a:pt x="321" y="188"/>
                  </a:lnTo>
                  <a:lnTo>
                    <a:pt x="0" y="108"/>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7" name="Freeform 151"/>
            <p:cNvSpPr>
              <a:spLocks/>
            </p:cNvSpPr>
            <p:nvPr/>
          </p:nvSpPr>
          <p:spPr bwMode="auto">
            <a:xfrm>
              <a:off x="3365" y="3680"/>
              <a:ext cx="322" cy="154"/>
            </a:xfrm>
            <a:custGeom>
              <a:avLst/>
              <a:gdLst/>
              <a:ahLst/>
              <a:cxnLst>
                <a:cxn ang="0">
                  <a:pos x="0" y="0"/>
                </a:cxn>
                <a:cxn ang="0">
                  <a:pos x="321" y="87"/>
                </a:cxn>
                <a:cxn ang="0">
                  <a:pos x="321" y="153"/>
                </a:cxn>
                <a:cxn ang="0">
                  <a:pos x="0" y="87"/>
                </a:cxn>
                <a:cxn ang="0">
                  <a:pos x="0" y="0"/>
                </a:cxn>
              </a:cxnLst>
              <a:rect l="0" t="0" r="r" b="b"/>
              <a:pathLst>
                <a:path w="322" h="154">
                  <a:moveTo>
                    <a:pt x="0" y="0"/>
                  </a:moveTo>
                  <a:lnTo>
                    <a:pt x="321" y="87"/>
                  </a:lnTo>
                  <a:lnTo>
                    <a:pt x="321" y="153"/>
                  </a:lnTo>
                  <a:lnTo>
                    <a:pt x="0" y="87"/>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8" name="Freeform 152"/>
            <p:cNvSpPr>
              <a:spLocks/>
            </p:cNvSpPr>
            <p:nvPr/>
          </p:nvSpPr>
          <p:spPr bwMode="auto">
            <a:xfrm>
              <a:off x="3365" y="3797"/>
              <a:ext cx="322" cy="117"/>
            </a:xfrm>
            <a:custGeom>
              <a:avLst/>
              <a:gdLst/>
              <a:ahLst/>
              <a:cxnLst>
                <a:cxn ang="0">
                  <a:pos x="0" y="0"/>
                </a:cxn>
                <a:cxn ang="0">
                  <a:pos x="321" y="74"/>
                </a:cxn>
                <a:cxn ang="0">
                  <a:pos x="321" y="116"/>
                </a:cxn>
                <a:cxn ang="0">
                  <a:pos x="259" y="99"/>
                </a:cxn>
                <a:cxn ang="0">
                  <a:pos x="254" y="82"/>
                </a:cxn>
                <a:cxn ang="0">
                  <a:pos x="202" y="74"/>
                </a:cxn>
                <a:cxn ang="0">
                  <a:pos x="202" y="82"/>
                </a:cxn>
                <a:cxn ang="0">
                  <a:pos x="193" y="82"/>
                </a:cxn>
                <a:cxn ang="0">
                  <a:pos x="193" y="74"/>
                </a:cxn>
                <a:cxn ang="0">
                  <a:pos x="179" y="74"/>
                </a:cxn>
                <a:cxn ang="0">
                  <a:pos x="169" y="82"/>
                </a:cxn>
                <a:cxn ang="0">
                  <a:pos x="0" y="58"/>
                </a:cxn>
                <a:cxn ang="0">
                  <a:pos x="0" y="0"/>
                </a:cxn>
              </a:cxnLst>
              <a:rect l="0" t="0" r="r" b="b"/>
              <a:pathLst>
                <a:path w="322" h="117">
                  <a:moveTo>
                    <a:pt x="0" y="0"/>
                  </a:moveTo>
                  <a:lnTo>
                    <a:pt x="321" y="74"/>
                  </a:lnTo>
                  <a:lnTo>
                    <a:pt x="321" y="116"/>
                  </a:lnTo>
                  <a:lnTo>
                    <a:pt x="259" y="99"/>
                  </a:lnTo>
                  <a:lnTo>
                    <a:pt x="254" y="82"/>
                  </a:lnTo>
                  <a:lnTo>
                    <a:pt x="202" y="74"/>
                  </a:lnTo>
                  <a:lnTo>
                    <a:pt x="202" y="82"/>
                  </a:lnTo>
                  <a:lnTo>
                    <a:pt x="193" y="82"/>
                  </a:lnTo>
                  <a:lnTo>
                    <a:pt x="193" y="74"/>
                  </a:lnTo>
                  <a:lnTo>
                    <a:pt x="179" y="74"/>
                  </a:lnTo>
                  <a:lnTo>
                    <a:pt x="169" y="82"/>
                  </a:lnTo>
                  <a:lnTo>
                    <a:pt x="0" y="58"/>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49" name="Freeform 153"/>
            <p:cNvSpPr>
              <a:spLocks/>
            </p:cNvSpPr>
            <p:nvPr/>
          </p:nvSpPr>
          <p:spPr bwMode="auto">
            <a:xfrm>
              <a:off x="3369" y="3289"/>
              <a:ext cx="318" cy="153"/>
            </a:xfrm>
            <a:custGeom>
              <a:avLst/>
              <a:gdLst/>
              <a:ahLst/>
              <a:cxnLst>
                <a:cxn ang="0">
                  <a:pos x="0" y="0"/>
                </a:cxn>
                <a:cxn ang="0">
                  <a:pos x="0" y="14"/>
                </a:cxn>
                <a:cxn ang="0">
                  <a:pos x="317" y="152"/>
                </a:cxn>
                <a:cxn ang="0">
                  <a:pos x="317" y="130"/>
                </a:cxn>
                <a:cxn ang="0">
                  <a:pos x="0" y="0"/>
                </a:cxn>
              </a:cxnLst>
              <a:rect l="0" t="0" r="r" b="b"/>
              <a:pathLst>
                <a:path w="318" h="153">
                  <a:moveTo>
                    <a:pt x="0" y="0"/>
                  </a:moveTo>
                  <a:lnTo>
                    <a:pt x="0" y="14"/>
                  </a:lnTo>
                  <a:lnTo>
                    <a:pt x="317" y="152"/>
                  </a:lnTo>
                  <a:lnTo>
                    <a:pt x="317" y="130"/>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0" name="Freeform 154"/>
            <p:cNvSpPr>
              <a:spLocks/>
            </p:cNvSpPr>
            <p:nvPr/>
          </p:nvSpPr>
          <p:spPr bwMode="auto">
            <a:xfrm>
              <a:off x="3742" y="3456"/>
              <a:ext cx="1035" cy="117"/>
            </a:xfrm>
            <a:custGeom>
              <a:avLst/>
              <a:gdLst/>
              <a:ahLst/>
              <a:cxnLst>
                <a:cxn ang="0">
                  <a:pos x="0" y="116"/>
                </a:cxn>
                <a:cxn ang="0">
                  <a:pos x="0" y="0"/>
                </a:cxn>
                <a:cxn ang="0">
                  <a:pos x="1034" y="0"/>
                </a:cxn>
                <a:cxn ang="0">
                  <a:pos x="1034" y="116"/>
                </a:cxn>
                <a:cxn ang="0">
                  <a:pos x="0" y="116"/>
                </a:cxn>
              </a:cxnLst>
              <a:rect l="0" t="0" r="r" b="b"/>
              <a:pathLst>
                <a:path w="1035" h="117">
                  <a:moveTo>
                    <a:pt x="0" y="116"/>
                  </a:moveTo>
                  <a:lnTo>
                    <a:pt x="0" y="0"/>
                  </a:lnTo>
                  <a:lnTo>
                    <a:pt x="1034" y="0"/>
                  </a:lnTo>
                  <a:lnTo>
                    <a:pt x="1034" y="116"/>
                  </a:lnTo>
                  <a:lnTo>
                    <a:pt x="0"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1" name="Freeform 155"/>
            <p:cNvSpPr>
              <a:spLocks/>
            </p:cNvSpPr>
            <p:nvPr/>
          </p:nvSpPr>
          <p:spPr bwMode="auto">
            <a:xfrm>
              <a:off x="3742" y="3572"/>
              <a:ext cx="1035" cy="117"/>
            </a:xfrm>
            <a:custGeom>
              <a:avLst/>
              <a:gdLst/>
              <a:ahLst/>
              <a:cxnLst>
                <a:cxn ang="0">
                  <a:pos x="0" y="0"/>
                </a:cxn>
                <a:cxn ang="0">
                  <a:pos x="1034" y="16"/>
                </a:cxn>
                <a:cxn ang="0">
                  <a:pos x="1034" y="116"/>
                </a:cxn>
                <a:cxn ang="0">
                  <a:pos x="0" y="82"/>
                </a:cxn>
                <a:cxn ang="0">
                  <a:pos x="0" y="0"/>
                </a:cxn>
              </a:cxnLst>
              <a:rect l="0" t="0" r="r" b="b"/>
              <a:pathLst>
                <a:path w="1035" h="117">
                  <a:moveTo>
                    <a:pt x="0" y="0"/>
                  </a:moveTo>
                  <a:lnTo>
                    <a:pt x="1034" y="16"/>
                  </a:lnTo>
                  <a:lnTo>
                    <a:pt x="1034" y="116"/>
                  </a:lnTo>
                  <a:lnTo>
                    <a:pt x="0" y="82"/>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2" name="Freeform 156"/>
            <p:cNvSpPr>
              <a:spLocks/>
            </p:cNvSpPr>
            <p:nvPr/>
          </p:nvSpPr>
          <p:spPr bwMode="auto">
            <a:xfrm>
              <a:off x="3742" y="3645"/>
              <a:ext cx="1035" cy="116"/>
            </a:xfrm>
            <a:custGeom>
              <a:avLst/>
              <a:gdLst/>
              <a:ahLst/>
              <a:cxnLst>
                <a:cxn ang="0">
                  <a:pos x="0" y="0"/>
                </a:cxn>
                <a:cxn ang="0">
                  <a:pos x="1034" y="16"/>
                </a:cxn>
                <a:cxn ang="0">
                  <a:pos x="1034" y="115"/>
                </a:cxn>
                <a:cxn ang="0">
                  <a:pos x="0" y="98"/>
                </a:cxn>
                <a:cxn ang="0">
                  <a:pos x="0" y="0"/>
                </a:cxn>
              </a:cxnLst>
              <a:rect l="0" t="0" r="r" b="b"/>
              <a:pathLst>
                <a:path w="1035" h="116">
                  <a:moveTo>
                    <a:pt x="0" y="0"/>
                  </a:moveTo>
                  <a:lnTo>
                    <a:pt x="1034" y="16"/>
                  </a:lnTo>
                  <a:lnTo>
                    <a:pt x="1034" y="115"/>
                  </a:lnTo>
                  <a:lnTo>
                    <a:pt x="0" y="98"/>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3" name="Freeform 157"/>
            <p:cNvSpPr>
              <a:spLocks/>
            </p:cNvSpPr>
            <p:nvPr/>
          </p:nvSpPr>
          <p:spPr bwMode="auto">
            <a:xfrm>
              <a:off x="3742" y="3768"/>
              <a:ext cx="1035" cy="117"/>
            </a:xfrm>
            <a:custGeom>
              <a:avLst/>
              <a:gdLst/>
              <a:ahLst/>
              <a:cxnLst>
                <a:cxn ang="0">
                  <a:pos x="0" y="0"/>
                </a:cxn>
                <a:cxn ang="0">
                  <a:pos x="1034" y="33"/>
                </a:cxn>
                <a:cxn ang="0">
                  <a:pos x="1034" y="116"/>
                </a:cxn>
                <a:cxn ang="0">
                  <a:pos x="0" y="66"/>
                </a:cxn>
                <a:cxn ang="0">
                  <a:pos x="0" y="0"/>
                </a:cxn>
              </a:cxnLst>
              <a:rect l="0" t="0" r="r" b="b"/>
              <a:pathLst>
                <a:path w="1035" h="117">
                  <a:moveTo>
                    <a:pt x="0" y="0"/>
                  </a:moveTo>
                  <a:lnTo>
                    <a:pt x="1034" y="33"/>
                  </a:lnTo>
                  <a:lnTo>
                    <a:pt x="1034" y="116"/>
                  </a:lnTo>
                  <a:lnTo>
                    <a:pt x="0" y="66"/>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4" name="Freeform 158"/>
            <p:cNvSpPr>
              <a:spLocks/>
            </p:cNvSpPr>
            <p:nvPr/>
          </p:nvSpPr>
          <p:spPr bwMode="auto">
            <a:xfrm>
              <a:off x="3742" y="3833"/>
              <a:ext cx="1035" cy="118"/>
            </a:xfrm>
            <a:custGeom>
              <a:avLst/>
              <a:gdLst/>
              <a:ahLst/>
              <a:cxnLst>
                <a:cxn ang="0">
                  <a:pos x="0" y="0"/>
                </a:cxn>
                <a:cxn ang="0">
                  <a:pos x="1034" y="29"/>
                </a:cxn>
                <a:cxn ang="0">
                  <a:pos x="1034" y="117"/>
                </a:cxn>
                <a:cxn ang="0">
                  <a:pos x="0" y="87"/>
                </a:cxn>
                <a:cxn ang="0">
                  <a:pos x="0" y="0"/>
                </a:cxn>
              </a:cxnLst>
              <a:rect l="0" t="0" r="r" b="b"/>
              <a:pathLst>
                <a:path w="1035" h="118">
                  <a:moveTo>
                    <a:pt x="0" y="0"/>
                  </a:moveTo>
                  <a:lnTo>
                    <a:pt x="1034" y="29"/>
                  </a:lnTo>
                  <a:lnTo>
                    <a:pt x="1034" y="117"/>
                  </a:lnTo>
                  <a:lnTo>
                    <a:pt x="0" y="87"/>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5" name="Freeform 159"/>
            <p:cNvSpPr>
              <a:spLocks/>
            </p:cNvSpPr>
            <p:nvPr/>
          </p:nvSpPr>
          <p:spPr bwMode="auto">
            <a:xfrm>
              <a:off x="3751" y="3419"/>
              <a:ext cx="1026" cy="118"/>
            </a:xfrm>
            <a:custGeom>
              <a:avLst/>
              <a:gdLst/>
              <a:ahLst/>
              <a:cxnLst>
                <a:cxn ang="0">
                  <a:pos x="1025" y="117"/>
                </a:cxn>
                <a:cxn ang="0">
                  <a:pos x="1025" y="0"/>
                </a:cxn>
                <a:cxn ang="0">
                  <a:pos x="0" y="0"/>
                </a:cxn>
                <a:cxn ang="0">
                  <a:pos x="0" y="117"/>
                </a:cxn>
                <a:cxn ang="0">
                  <a:pos x="1025" y="117"/>
                </a:cxn>
                <a:cxn ang="0">
                  <a:pos x="1015" y="117"/>
                </a:cxn>
                <a:cxn ang="0">
                  <a:pos x="1025" y="117"/>
                </a:cxn>
                <a:cxn ang="0">
                  <a:pos x="1025" y="0"/>
                </a:cxn>
                <a:cxn ang="0">
                  <a:pos x="1025" y="117"/>
                </a:cxn>
              </a:cxnLst>
              <a:rect l="0" t="0" r="r" b="b"/>
              <a:pathLst>
                <a:path w="1026" h="118">
                  <a:moveTo>
                    <a:pt x="1025" y="117"/>
                  </a:moveTo>
                  <a:lnTo>
                    <a:pt x="1025" y="0"/>
                  </a:lnTo>
                  <a:lnTo>
                    <a:pt x="0" y="0"/>
                  </a:lnTo>
                  <a:lnTo>
                    <a:pt x="0" y="117"/>
                  </a:lnTo>
                  <a:lnTo>
                    <a:pt x="1025" y="117"/>
                  </a:lnTo>
                  <a:lnTo>
                    <a:pt x="1015" y="117"/>
                  </a:lnTo>
                  <a:lnTo>
                    <a:pt x="1025" y="117"/>
                  </a:lnTo>
                  <a:lnTo>
                    <a:pt x="1025" y="0"/>
                  </a:lnTo>
                  <a:lnTo>
                    <a:pt x="1025"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6" name="Freeform 160"/>
            <p:cNvSpPr>
              <a:spLocks/>
            </p:cNvSpPr>
            <p:nvPr/>
          </p:nvSpPr>
          <p:spPr bwMode="auto">
            <a:xfrm>
              <a:off x="4767" y="3441"/>
              <a:ext cx="77" cy="379"/>
            </a:xfrm>
            <a:custGeom>
              <a:avLst/>
              <a:gdLst/>
              <a:ahLst/>
              <a:cxnLst>
                <a:cxn ang="0">
                  <a:pos x="76" y="378"/>
                </a:cxn>
                <a:cxn ang="0">
                  <a:pos x="76" y="0"/>
                </a:cxn>
                <a:cxn ang="0">
                  <a:pos x="0" y="0"/>
                </a:cxn>
                <a:cxn ang="0">
                  <a:pos x="0" y="378"/>
                </a:cxn>
                <a:cxn ang="0">
                  <a:pos x="76" y="378"/>
                </a:cxn>
              </a:cxnLst>
              <a:rect l="0" t="0" r="r" b="b"/>
              <a:pathLst>
                <a:path w="77" h="379">
                  <a:moveTo>
                    <a:pt x="76" y="378"/>
                  </a:moveTo>
                  <a:lnTo>
                    <a:pt x="76" y="0"/>
                  </a:lnTo>
                  <a:lnTo>
                    <a:pt x="0" y="0"/>
                  </a:lnTo>
                  <a:lnTo>
                    <a:pt x="0" y="378"/>
                  </a:lnTo>
                  <a:lnTo>
                    <a:pt x="76" y="37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7" name="Freeform 161"/>
            <p:cNvSpPr>
              <a:spLocks/>
            </p:cNvSpPr>
            <p:nvPr/>
          </p:nvSpPr>
          <p:spPr bwMode="auto">
            <a:xfrm>
              <a:off x="3742" y="3950"/>
              <a:ext cx="1035" cy="160"/>
            </a:xfrm>
            <a:custGeom>
              <a:avLst/>
              <a:gdLst/>
              <a:ahLst/>
              <a:cxnLst>
                <a:cxn ang="0">
                  <a:pos x="0" y="159"/>
                </a:cxn>
                <a:cxn ang="0">
                  <a:pos x="0" y="0"/>
                </a:cxn>
                <a:cxn ang="0">
                  <a:pos x="639" y="14"/>
                </a:cxn>
                <a:cxn ang="0">
                  <a:pos x="639" y="108"/>
                </a:cxn>
                <a:cxn ang="0">
                  <a:pos x="648" y="108"/>
                </a:cxn>
                <a:cxn ang="0">
                  <a:pos x="648" y="14"/>
                </a:cxn>
                <a:cxn ang="0">
                  <a:pos x="1034" y="21"/>
                </a:cxn>
                <a:cxn ang="0">
                  <a:pos x="1034" y="159"/>
                </a:cxn>
                <a:cxn ang="0">
                  <a:pos x="0" y="159"/>
                </a:cxn>
              </a:cxnLst>
              <a:rect l="0" t="0" r="r" b="b"/>
              <a:pathLst>
                <a:path w="1035" h="160">
                  <a:moveTo>
                    <a:pt x="0" y="159"/>
                  </a:moveTo>
                  <a:lnTo>
                    <a:pt x="0" y="0"/>
                  </a:lnTo>
                  <a:lnTo>
                    <a:pt x="639" y="14"/>
                  </a:lnTo>
                  <a:lnTo>
                    <a:pt x="639" y="108"/>
                  </a:lnTo>
                  <a:lnTo>
                    <a:pt x="648" y="108"/>
                  </a:lnTo>
                  <a:lnTo>
                    <a:pt x="648" y="14"/>
                  </a:lnTo>
                  <a:lnTo>
                    <a:pt x="1034" y="21"/>
                  </a:lnTo>
                  <a:lnTo>
                    <a:pt x="1034" y="159"/>
                  </a:lnTo>
                  <a:lnTo>
                    <a:pt x="0" y="15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8" name="Freeform 162"/>
            <p:cNvSpPr>
              <a:spLocks/>
            </p:cNvSpPr>
            <p:nvPr/>
          </p:nvSpPr>
          <p:spPr bwMode="auto">
            <a:xfrm>
              <a:off x="4005" y="3368"/>
              <a:ext cx="269" cy="118"/>
            </a:xfrm>
            <a:custGeom>
              <a:avLst/>
              <a:gdLst/>
              <a:ahLst/>
              <a:cxnLst>
                <a:cxn ang="0">
                  <a:pos x="9" y="117"/>
                </a:cxn>
                <a:cxn ang="0">
                  <a:pos x="9" y="14"/>
                </a:cxn>
                <a:cxn ang="0">
                  <a:pos x="0" y="0"/>
                </a:cxn>
                <a:cxn ang="0">
                  <a:pos x="230" y="0"/>
                </a:cxn>
                <a:cxn ang="0">
                  <a:pos x="268" y="43"/>
                </a:cxn>
                <a:cxn ang="0">
                  <a:pos x="268" y="117"/>
                </a:cxn>
                <a:cxn ang="0">
                  <a:pos x="9" y="117"/>
                </a:cxn>
              </a:cxnLst>
              <a:rect l="0" t="0" r="r" b="b"/>
              <a:pathLst>
                <a:path w="269" h="118">
                  <a:moveTo>
                    <a:pt x="9" y="117"/>
                  </a:moveTo>
                  <a:lnTo>
                    <a:pt x="9" y="14"/>
                  </a:lnTo>
                  <a:lnTo>
                    <a:pt x="0" y="0"/>
                  </a:lnTo>
                  <a:lnTo>
                    <a:pt x="230" y="0"/>
                  </a:lnTo>
                  <a:lnTo>
                    <a:pt x="268" y="43"/>
                  </a:lnTo>
                  <a:lnTo>
                    <a:pt x="268" y="117"/>
                  </a:lnTo>
                  <a:lnTo>
                    <a:pt x="9"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59" name="Freeform 163"/>
            <p:cNvSpPr>
              <a:spLocks/>
            </p:cNvSpPr>
            <p:nvPr/>
          </p:nvSpPr>
          <p:spPr bwMode="auto">
            <a:xfrm>
              <a:off x="4325" y="3368"/>
              <a:ext cx="77" cy="118"/>
            </a:xfrm>
            <a:custGeom>
              <a:avLst/>
              <a:gdLst/>
              <a:ahLst/>
              <a:cxnLst>
                <a:cxn ang="0">
                  <a:pos x="0" y="0"/>
                </a:cxn>
                <a:cxn ang="0">
                  <a:pos x="0" y="14"/>
                </a:cxn>
                <a:cxn ang="0">
                  <a:pos x="0" y="117"/>
                </a:cxn>
                <a:cxn ang="0">
                  <a:pos x="76" y="117"/>
                </a:cxn>
                <a:cxn ang="0">
                  <a:pos x="76" y="14"/>
                </a:cxn>
                <a:cxn ang="0">
                  <a:pos x="0" y="14"/>
                </a:cxn>
                <a:cxn ang="0">
                  <a:pos x="0" y="0"/>
                </a:cxn>
                <a:cxn ang="0">
                  <a:pos x="0" y="14"/>
                </a:cxn>
                <a:cxn ang="0">
                  <a:pos x="0" y="0"/>
                </a:cxn>
              </a:cxnLst>
              <a:rect l="0" t="0" r="r" b="b"/>
              <a:pathLst>
                <a:path w="77" h="118">
                  <a:moveTo>
                    <a:pt x="0" y="0"/>
                  </a:moveTo>
                  <a:lnTo>
                    <a:pt x="0" y="14"/>
                  </a:lnTo>
                  <a:lnTo>
                    <a:pt x="0" y="117"/>
                  </a:lnTo>
                  <a:lnTo>
                    <a:pt x="76" y="117"/>
                  </a:lnTo>
                  <a:lnTo>
                    <a:pt x="76" y="14"/>
                  </a:lnTo>
                  <a:lnTo>
                    <a:pt x="0" y="14"/>
                  </a:lnTo>
                  <a:lnTo>
                    <a:pt x="0" y="0"/>
                  </a:lnTo>
                  <a:lnTo>
                    <a:pt x="0" y="14"/>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60" name="Freeform 164"/>
            <p:cNvSpPr>
              <a:spLocks/>
            </p:cNvSpPr>
            <p:nvPr/>
          </p:nvSpPr>
          <p:spPr bwMode="auto">
            <a:xfrm>
              <a:off x="4325" y="3368"/>
              <a:ext cx="77" cy="118"/>
            </a:xfrm>
            <a:custGeom>
              <a:avLst/>
              <a:gdLst/>
              <a:ahLst/>
              <a:cxnLst>
                <a:cxn ang="0">
                  <a:pos x="54" y="0"/>
                </a:cxn>
                <a:cxn ang="0">
                  <a:pos x="0" y="0"/>
                </a:cxn>
                <a:cxn ang="0">
                  <a:pos x="0" y="117"/>
                </a:cxn>
                <a:cxn ang="0">
                  <a:pos x="54" y="117"/>
                </a:cxn>
                <a:cxn ang="0">
                  <a:pos x="76" y="117"/>
                </a:cxn>
                <a:cxn ang="0">
                  <a:pos x="54" y="117"/>
                </a:cxn>
                <a:cxn ang="0">
                  <a:pos x="76" y="117"/>
                </a:cxn>
                <a:cxn ang="0">
                  <a:pos x="54" y="0"/>
                </a:cxn>
              </a:cxnLst>
              <a:rect l="0" t="0" r="r" b="b"/>
              <a:pathLst>
                <a:path w="77" h="118">
                  <a:moveTo>
                    <a:pt x="54" y="0"/>
                  </a:moveTo>
                  <a:lnTo>
                    <a:pt x="0" y="0"/>
                  </a:lnTo>
                  <a:lnTo>
                    <a:pt x="0" y="117"/>
                  </a:lnTo>
                  <a:lnTo>
                    <a:pt x="54" y="117"/>
                  </a:lnTo>
                  <a:lnTo>
                    <a:pt x="76" y="117"/>
                  </a:lnTo>
                  <a:lnTo>
                    <a:pt x="54" y="117"/>
                  </a:lnTo>
                  <a:lnTo>
                    <a:pt x="76" y="117"/>
                  </a:lnTo>
                  <a:lnTo>
                    <a:pt x="54"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61" name="Freeform 165"/>
            <p:cNvSpPr>
              <a:spLocks/>
            </p:cNvSpPr>
            <p:nvPr/>
          </p:nvSpPr>
          <p:spPr bwMode="auto">
            <a:xfrm>
              <a:off x="4349" y="3333"/>
              <a:ext cx="76" cy="116"/>
            </a:xfrm>
            <a:custGeom>
              <a:avLst/>
              <a:gdLst/>
              <a:ahLst/>
              <a:cxnLst>
                <a:cxn ang="0">
                  <a:pos x="75" y="0"/>
                </a:cxn>
                <a:cxn ang="0">
                  <a:pos x="60" y="0"/>
                </a:cxn>
                <a:cxn ang="0">
                  <a:pos x="0" y="95"/>
                </a:cxn>
                <a:cxn ang="0">
                  <a:pos x="30" y="115"/>
                </a:cxn>
                <a:cxn ang="0">
                  <a:pos x="75" y="57"/>
                </a:cxn>
                <a:cxn ang="0">
                  <a:pos x="75" y="0"/>
                </a:cxn>
                <a:cxn ang="0">
                  <a:pos x="60" y="0"/>
                </a:cxn>
                <a:cxn ang="0">
                  <a:pos x="75" y="0"/>
                </a:cxn>
              </a:cxnLst>
              <a:rect l="0" t="0" r="r" b="b"/>
              <a:pathLst>
                <a:path w="76" h="116">
                  <a:moveTo>
                    <a:pt x="75" y="0"/>
                  </a:moveTo>
                  <a:lnTo>
                    <a:pt x="60" y="0"/>
                  </a:lnTo>
                  <a:lnTo>
                    <a:pt x="0" y="95"/>
                  </a:lnTo>
                  <a:lnTo>
                    <a:pt x="30" y="115"/>
                  </a:lnTo>
                  <a:lnTo>
                    <a:pt x="75" y="57"/>
                  </a:lnTo>
                  <a:lnTo>
                    <a:pt x="75" y="0"/>
                  </a:lnTo>
                  <a:lnTo>
                    <a:pt x="60" y="0"/>
                  </a:lnTo>
                  <a:lnTo>
                    <a:pt x="75"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62" name="Freeform 166"/>
            <p:cNvSpPr>
              <a:spLocks/>
            </p:cNvSpPr>
            <p:nvPr/>
          </p:nvSpPr>
          <p:spPr bwMode="auto">
            <a:xfrm>
              <a:off x="4372" y="3333"/>
              <a:ext cx="297" cy="116"/>
            </a:xfrm>
            <a:custGeom>
              <a:avLst/>
              <a:gdLst/>
              <a:ahLst/>
              <a:cxnLst>
                <a:cxn ang="0">
                  <a:pos x="296" y="0"/>
                </a:cxn>
                <a:cxn ang="0">
                  <a:pos x="286" y="0"/>
                </a:cxn>
                <a:cxn ang="0">
                  <a:pos x="0" y="0"/>
                </a:cxn>
                <a:cxn ang="0">
                  <a:pos x="0" y="115"/>
                </a:cxn>
                <a:cxn ang="0">
                  <a:pos x="286" y="115"/>
                </a:cxn>
                <a:cxn ang="0">
                  <a:pos x="296" y="0"/>
                </a:cxn>
                <a:cxn ang="0">
                  <a:pos x="286" y="0"/>
                </a:cxn>
                <a:cxn ang="0">
                  <a:pos x="296" y="0"/>
                </a:cxn>
              </a:cxnLst>
              <a:rect l="0" t="0" r="r" b="b"/>
              <a:pathLst>
                <a:path w="297" h="116">
                  <a:moveTo>
                    <a:pt x="296" y="0"/>
                  </a:moveTo>
                  <a:lnTo>
                    <a:pt x="286" y="0"/>
                  </a:lnTo>
                  <a:lnTo>
                    <a:pt x="0" y="0"/>
                  </a:lnTo>
                  <a:lnTo>
                    <a:pt x="0" y="115"/>
                  </a:lnTo>
                  <a:lnTo>
                    <a:pt x="286" y="115"/>
                  </a:lnTo>
                  <a:lnTo>
                    <a:pt x="296" y="0"/>
                  </a:lnTo>
                  <a:lnTo>
                    <a:pt x="286" y="0"/>
                  </a:lnTo>
                  <a:lnTo>
                    <a:pt x="296"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63" name="Freeform 167"/>
            <p:cNvSpPr>
              <a:spLocks/>
            </p:cNvSpPr>
            <p:nvPr/>
          </p:nvSpPr>
          <p:spPr bwMode="auto">
            <a:xfrm>
              <a:off x="4659" y="3333"/>
              <a:ext cx="76" cy="116"/>
            </a:xfrm>
            <a:custGeom>
              <a:avLst/>
              <a:gdLst/>
              <a:ahLst/>
              <a:cxnLst>
                <a:cxn ang="0">
                  <a:pos x="75" y="0"/>
                </a:cxn>
                <a:cxn ang="0">
                  <a:pos x="0" y="38"/>
                </a:cxn>
                <a:cxn ang="0">
                  <a:pos x="0" y="115"/>
                </a:cxn>
                <a:cxn ang="0">
                  <a:pos x="75" y="0"/>
                </a:cxn>
                <a:cxn ang="0">
                  <a:pos x="0" y="0"/>
                </a:cxn>
                <a:cxn ang="0">
                  <a:pos x="75" y="0"/>
                </a:cxn>
              </a:cxnLst>
              <a:rect l="0" t="0" r="r" b="b"/>
              <a:pathLst>
                <a:path w="76" h="116">
                  <a:moveTo>
                    <a:pt x="75" y="0"/>
                  </a:moveTo>
                  <a:lnTo>
                    <a:pt x="0" y="38"/>
                  </a:lnTo>
                  <a:lnTo>
                    <a:pt x="0" y="115"/>
                  </a:lnTo>
                  <a:lnTo>
                    <a:pt x="75" y="0"/>
                  </a:lnTo>
                  <a:lnTo>
                    <a:pt x="0" y="0"/>
                  </a:lnTo>
                  <a:lnTo>
                    <a:pt x="75"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64" name="Freeform 168"/>
            <p:cNvSpPr>
              <a:spLocks/>
            </p:cNvSpPr>
            <p:nvPr/>
          </p:nvSpPr>
          <p:spPr bwMode="auto">
            <a:xfrm>
              <a:off x="4659" y="3333"/>
              <a:ext cx="76" cy="116"/>
            </a:xfrm>
            <a:custGeom>
              <a:avLst/>
              <a:gdLst/>
              <a:ahLst/>
              <a:cxnLst>
                <a:cxn ang="0">
                  <a:pos x="75" y="95"/>
                </a:cxn>
                <a:cxn ang="0">
                  <a:pos x="21" y="0"/>
                </a:cxn>
                <a:cxn ang="0">
                  <a:pos x="0" y="57"/>
                </a:cxn>
                <a:cxn ang="0">
                  <a:pos x="75" y="115"/>
                </a:cxn>
                <a:cxn ang="0">
                  <a:pos x="75" y="95"/>
                </a:cxn>
              </a:cxnLst>
              <a:rect l="0" t="0" r="r" b="b"/>
              <a:pathLst>
                <a:path w="76" h="116">
                  <a:moveTo>
                    <a:pt x="75" y="95"/>
                  </a:moveTo>
                  <a:lnTo>
                    <a:pt x="21" y="0"/>
                  </a:lnTo>
                  <a:lnTo>
                    <a:pt x="0" y="57"/>
                  </a:lnTo>
                  <a:lnTo>
                    <a:pt x="75" y="115"/>
                  </a:lnTo>
                  <a:lnTo>
                    <a:pt x="75" y="9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65" name="Line 169"/>
            <p:cNvSpPr>
              <a:spLocks noChangeShapeType="1"/>
            </p:cNvSpPr>
            <p:nvPr/>
          </p:nvSpPr>
          <p:spPr bwMode="auto">
            <a:xfrm flipV="1">
              <a:off x="4693" y="3376"/>
              <a:ext cx="0" cy="51"/>
            </a:xfrm>
            <a:prstGeom prst="line">
              <a:avLst/>
            </a:prstGeom>
            <a:noFill/>
            <a:ln w="12700">
              <a:solidFill>
                <a:srgbClr val="336699"/>
              </a:solidFill>
              <a:round/>
              <a:headEnd type="none" w="sm" len="sm"/>
              <a:tailEnd type="none" w="sm" len="sm"/>
            </a:ln>
            <a:effectLst/>
          </p:spPr>
          <p:txBody>
            <a:bodyPr wrap="none" anchor="ctr"/>
            <a:lstStyle/>
            <a:p>
              <a:endParaRPr lang="tr-TR"/>
            </a:p>
          </p:txBody>
        </p:sp>
        <p:sp>
          <p:nvSpPr>
            <p:cNvPr id="4266" name="Freeform 170"/>
            <p:cNvSpPr>
              <a:spLocks/>
            </p:cNvSpPr>
            <p:nvPr/>
          </p:nvSpPr>
          <p:spPr bwMode="auto">
            <a:xfrm>
              <a:off x="4372" y="3253"/>
              <a:ext cx="264" cy="116"/>
            </a:xfrm>
            <a:custGeom>
              <a:avLst/>
              <a:gdLst/>
              <a:ahLst/>
              <a:cxnLst>
                <a:cxn ang="0">
                  <a:pos x="0" y="115"/>
                </a:cxn>
                <a:cxn ang="0">
                  <a:pos x="0" y="0"/>
                </a:cxn>
                <a:cxn ang="0">
                  <a:pos x="216" y="0"/>
                </a:cxn>
                <a:cxn ang="0">
                  <a:pos x="263" y="105"/>
                </a:cxn>
                <a:cxn ang="0">
                  <a:pos x="0" y="115"/>
                </a:cxn>
              </a:cxnLst>
              <a:rect l="0" t="0" r="r" b="b"/>
              <a:pathLst>
                <a:path w="264" h="116">
                  <a:moveTo>
                    <a:pt x="0" y="115"/>
                  </a:moveTo>
                  <a:lnTo>
                    <a:pt x="0" y="0"/>
                  </a:lnTo>
                  <a:lnTo>
                    <a:pt x="216" y="0"/>
                  </a:lnTo>
                  <a:lnTo>
                    <a:pt x="263" y="105"/>
                  </a:lnTo>
                  <a:lnTo>
                    <a:pt x="0"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67" name="Freeform 171"/>
            <p:cNvSpPr>
              <a:spLocks/>
            </p:cNvSpPr>
            <p:nvPr/>
          </p:nvSpPr>
          <p:spPr bwMode="auto">
            <a:xfrm>
              <a:off x="4776" y="3427"/>
              <a:ext cx="78" cy="117"/>
            </a:xfrm>
            <a:custGeom>
              <a:avLst/>
              <a:gdLst/>
              <a:ahLst/>
              <a:cxnLst>
                <a:cxn ang="0">
                  <a:pos x="77" y="116"/>
                </a:cxn>
                <a:cxn ang="0">
                  <a:pos x="64" y="107"/>
                </a:cxn>
                <a:cxn ang="0">
                  <a:pos x="0" y="0"/>
                </a:cxn>
                <a:cxn ang="0">
                  <a:pos x="0" y="16"/>
                </a:cxn>
                <a:cxn ang="0">
                  <a:pos x="64" y="116"/>
                </a:cxn>
                <a:cxn ang="0">
                  <a:pos x="77" y="116"/>
                </a:cxn>
                <a:cxn ang="0">
                  <a:pos x="64" y="107"/>
                </a:cxn>
                <a:cxn ang="0">
                  <a:pos x="77" y="116"/>
                </a:cxn>
              </a:cxnLst>
              <a:rect l="0" t="0" r="r" b="b"/>
              <a:pathLst>
                <a:path w="78" h="117">
                  <a:moveTo>
                    <a:pt x="77" y="116"/>
                  </a:moveTo>
                  <a:lnTo>
                    <a:pt x="64" y="107"/>
                  </a:lnTo>
                  <a:lnTo>
                    <a:pt x="0" y="0"/>
                  </a:lnTo>
                  <a:lnTo>
                    <a:pt x="0" y="16"/>
                  </a:lnTo>
                  <a:lnTo>
                    <a:pt x="64" y="116"/>
                  </a:lnTo>
                  <a:lnTo>
                    <a:pt x="77" y="116"/>
                  </a:lnTo>
                  <a:lnTo>
                    <a:pt x="64" y="107"/>
                  </a:lnTo>
                  <a:lnTo>
                    <a:pt x="77"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68" name="Freeform 172"/>
            <p:cNvSpPr>
              <a:spLocks/>
            </p:cNvSpPr>
            <p:nvPr/>
          </p:nvSpPr>
          <p:spPr bwMode="auto">
            <a:xfrm>
              <a:off x="4824" y="3529"/>
              <a:ext cx="77" cy="291"/>
            </a:xfrm>
            <a:custGeom>
              <a:avLst/>
              <a:gdLst/>
              <a:ahLst/>
              <a:cxnLst>
                <a:cxn ang="0">
                  <a:pos x="0" y="290"/>
                </a:cxn>
                <a:cxn ang="0">
                  <a:pos x="76" y="290"/>
                </a:cxn>
                <a:cxn ang="0">
                  <a:pos x="76" y="0"/>
                </a:cxn>
                <a:cxn ang="0">
                  <a:pos x="0" y="0"/>
                </a:cxn>
                <a:cxn ang="0">
                  <a:pos x="0" y="290"/>
                </a:cxn>
              </a:cxnLst>
              <a:rect l="0" t="0" r="r" b="b"/>
              <a:pathLst>
                <a:path w="77" h="291">
                  <a:moveTo>
                    <a:pt x="0" y="290"/>
                  </a:moveTo>
                  <a:lnTo>
                    <a:pt x="76" y="290"/>
                  </a:lnTo>
                  <a:lnTo>
                    <a:pt x="76" y="0"/>
                  </a:lnTo>
                  <a:lnTo>
                    <a:pt x="0" y="0"/>
                  </a:lnTo>
                  <a:lnTo>
                    <a:pt x="0" y="29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69" name="Freeform 173"/>
            <p:cNvSpPr>
              <a:spLocks/>
            </p:cNvSpPr>
            <p:nvPr/>
          </p:nvSpPr>
          <p:spPr bwMode="auto">
            <a:xfrm>
              <a:off x="4776" y="3470"/>
              <a:ext cx="78" cy="140"/>
            </a:xfrm>
            <a:custGeom>
              <a:avLst/>
              <a:gdLst/>
              <a:ahLst/>
              <a:cxnLst>
                <a:cxn ang="0">
                  <a:pos x="0" y="73"/>
                </a:cxn>
                <a:cxn ang="0">
                  <a:pos x="0" y="0"/>
                </a:cxn>
                <a:cxn ang="0">
                  <a:pos x="77" y="87"/>
                </a:cxn>
                <a:cxn ang="0">
                  <a:pos x="77" y="139"/>
                </a:cxn>
                <a:cxn ang="0">
                  <a:pos x="0" y="73"/>
                </a:cxn>
              </a:cxnLst>
              <a:rect l="0" t="0" r="r" b="b"/>
              <a:pathLst>
                <a:path w="78" h="140">
                  <a:moveTo>
                    <a:pt x="0" y="73"/>
                  </a:moveTo>
                  <a:lnTo>
                    <a:pt x="0" y="0"/>
                  </a:lnTo>
                  <a:lnTo>
                    <a:pt x="77" y="87"/>
                  </a:lnTo>
                  <a:lnTo>
                    <a:pt x="77" y="139"/>
                  </a:lnTo>
                  <a:lnTo>
                    <a:pt x="0" y="7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0" name="Freeform 174"/>
            <p:cNvSpPr>
              <a:spLocks/>
            </p:cNvSpPr>
            <p:nvPr/>
          </p:nvSpPr>
          <p:spPr bwMode="auto">
            <a:xfrm>
              <a:off x="4776" y="3580"/>
              <a:ext cx="78" cy="116"/>
            </a:xfrm>
            <a:custGeom>
              <a:avLst/>
              <a:gdLst/>
              <a:ahLst/>
              <a:cxnLst>
                <a:cxn ang="0">
                  <a:pos x="0" y="62"/>
                </a:cxn>
                <a:cxn ang="0">
                  <a:pos x="0" y="0"/>
                </a:cxn>
                <a:cxn ang="0">
                  <a:pos x="77" y="94"/>
                </a:cxn>
                <a:cxn ang="0">
                  <a:pos x="77" y="115"/>
                </a:cxn>
                <a:cxn ang="0">
                  <a:pos x="0" y="62"/>
                </a:cxn>
              </a:cxnLst>
              <a:rect l="0" t="0" r="r" b="b"/>
              <a:pathLst>
                <a:path w="78" h="116">
                  <a:moveTo>
                    <a:pt x="0" y="62"/>
                  </a:moveTo>
                  <a:lnTo>
                    <a:pt x="0" y="0"/>
                  </a:lnTo>
                  <a:lnTo>
                    <a:pt x="77" y="94"/>
                  </a:lnTo>
                  <a:lnTo>
                    <a:pt x="77" y="115"/>
                  </a:lnTo>
                  <a:lnTo>
                    <a:pt x="0" y="6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1" name="Freeform 175"/>
            <p:cNvSpPr>
              <a:spLocks/>
            </p:cNvSpPr>
            <p:nvPr/>
          </p:nvSpPr>
          <p:spPr bwMode="auto">
            <a:xfrm>
              <a:off x="4776" y="3660"/>
              <a:ext cx="78" cy="123"/>
            </a:xfrm>
            <a:custGeom>
              <a:avLst/>
              <a:gdLst/>
              <a:ahLst/>
              <a:cxnLst>
                <a:cxn ang="0">
                  <a:pos x="0" y="86"/>
                </a:cxn>
                <a:cxn ang="0">
                  <a:pos x="0" y="0"/>
                </a:cxn>
                <a:cxn ang="0">
                  <a:pos x="77" y="50"/>
                </a:cxn>
                <a:cxn ang="0">
                  <a:pos x="77" y="122"/>
                </a:cxn>
                <a:cxn ang="0">
                  <a:pos x="0" y="86"/>
                </a:cxn>
              </a:cxnLst>
              <a:rect l="0" t="0" r="r" b="b"/>
              <a:pathLst>
                <a:path w="78" h="123">
                  <a:moveTo>
                    <a:pt x="0" y="86"/>
                  </a:moveTo>
                  <a:lnTo>
                    <a:pt x="0" y="0"/>
                  </a:lnTo>
                  <a:lnTo>
                    <a:pt x="77" y="50"/>
                  </a:lnTo>
                  <a:lnTo>
                    <a:pt x="77" y="122"/>
                  </a:lnTo>
                  <a:lnTo>
                    <a:pt x="0" y="8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2" name="Freeform 176"/>
            <p:cNvSpPr>
              <a:spLocks/>
            </p:cNvSpPr>
            <p:nvPr/>
          </p:nvSpPr>
          <p:spPr bwMode="auto">
            <a:xfrm>
              <a:off x="4776" y="3782"/>
              <a:ext cx="78" cy="118"/>
            </a:xfrm>
            <a:custGeom>
              <a:avLst/>
              <a:gdLst/>
              <a:ahLst/>
              <a:cxnLst>
                <a:cxn ang="0">
                  <a:pos x="0" y="117"/>
                </a:cxn>
                <a:cxn ang="0">
                  <a:pos x="0" y="0"/>
                </a:cxn>
                <a:cxn ang="0">
                  <a:pos x="77" y="117"/>
                </a:cxn>
                <a:cxn ang="0">
                  <a:pos x="0" y="117"/>
                </a:cxn>
              </a:cxnLst>
              <a:rect l="0" t="0" r="r" b="b"/>
              <a:pathLst>
                <a:path w="78" h="118">
                  <a:moveTo>
                    <a:pt x="0" y="117"/>
                  </a:moveTo>
                  <a:lnTo>
                    <a:pt x="0" y="0"/>
                  </a:lnTo>
                  <a:lnTo>
                    <a:pt x="77" y="117"/>
                  </a:lnTo>
                  <a:lnTo>
                    <a:pt x="0"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3" name="Freeform 177"/>
            <p:cNvSpPr>
              <a:spLocks/>
            </p:cNvSpPr>
            <p:nvPr/>
          </p:nvSpPr>
          <p:spPr bwMode="auto">
            <a:xfrm>
              <a:off x="4776" y="3811"/>
              <a:ext cx="125" cy="118"/>
            </a:xfrm>
            <a:custGeom>
              <a:avLst/>
              <a:gdLst/>
              <a:ahLst/>
              <a:cxnLst>
                <a:cxn ang="0">
                  <a:pos x="124" y="39"/>
                </a:cxn>
                <a:cxn ang="0">
                  <a:pos x="114" y="0"/>
                </a:cxn>
                <a:cxn ang="0">
                  <a:pos x="0" y="0"/>
                </a:cxn>
                <a:cxn ang="0">
                  <a:pos x="0" y="117"/>
                </a:cxn>
                <a:cxn ang="0">
                  <a:pos x="114" y="117"/>
                </a:cxn>
                <a:cxn ang="0">
                  <a:pos x="114" y="39"/>
                </a:cxn>
                <a:cxn ang="0">
                  <a:pos x="124" y="39"/>
                </a:cxn>
                <a:cxn ang="0">
                  <a:pos x="124" y="0"/>
                </a:cxn>
                <a:cxn ang="0">
                  <a:pos x="114" y="0"/>
                </a:cxn>
                <a:cxn ang="0">
                  <a:pos x="124" y="39"/>
                </a:cxn>
              </a:cxnLst>
              <a:rect l="0" t="0" r="r" b="b"/>
              <a:pathLst>
                <a:path w="125" h="118">
                  <a:moveTo>
                    <a:pt x="124" y="39"/>
                  </a:moveTo>
                  <a:lnTo>
                    <a:pt x="114" y="0"/>
                  </a:lnTo>
                  <a:lnTo>
                    <a:pt x="0" y="0"/>
                  </a:lnTo>
                  <a:lnTo>
                    <a:pt x="0" y="117"/>
                  </a:lnTo>
                  <a:lnTo>
                    <a:pt x="114" y="117"/>
                  </a:lnTo>
                  <a:lnTo>
                    <a:pt x="114" y="39"/>
                  </a:lnTo>
                  <a:lnTo>
                    <a:pt x="124" y="39"/>
                  </a:lnTo>
                  <a:lnTo>
                    <a:pt x="124" y="0"/>
                  </a:lnTo>
                  <a:lnTo>
                    <a:pt x="114" y="0"/>
                  </a:lnTo>
                  <a:lnTo>
                    <a:pt x="124" y="3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4" name="Freeform 178"/>
            <p:cNvSpPr>
              <a:spLocks/>
            </p:cNvSpPr>
            <p:nvPr/>
          </p:nvSpPr>
          <p:spPr bwMode="auto">
            <a:xfrm>
              <a:off x="4891" y="3819"/>
              <a:ext cx="75" cy="218"/>
            </a:xfrm>
            <a:custGeom>
              <a:avLst/>
              <a:gdLst/>
              <a:ahLst/>
              <a:cxnLst>
                <a:cxn ang="0">
                  <a:pos x="0" y="217"/>
                </a:cxn>
                <a:cxn ang="0">
                  <a:pos x="74" y="217"/>
                </a:cxn>
                <a:cxn ang="0">
                  <a:pos x="74" y="0"/>
                </a:cxn>
                <a:cxn ang="0">
                  <a:pos x="0" y="0"/>
                </a:cxn>
                <a:cxn ang="0">
                  <a:pos x="0" y="217"/>
                </a:cxn>
              </a:cxnLst>
              <a:rect l="0" t="0" r="r" b="b"/>
              <a:pathLst>
                <a:path w="75" h="218">
                  <a:moveTo>
                    <a:pt x="0" y="217"/>
                  </a:moveTo>
                  <a:lnTo>
                    <a:pt x="74" y="217"/>
                  </a:lnTo>
                  <a:lnTo>
                    <a:pt x="74" y="0"/>
                  </a:lnTo>
                  <a:lnTo>
                    <a:pt x="0" y="0"/>
                  </a:lnTo>
                  <a:lnTo>
                    <a:pt x="0" y="2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5" name="Freeform 179"/>
            <p:cNvSpPr>
              <a:spLocks/>
            </p:cNvSpPr>
            <p:nvPr/>
          </p:nvSpPr>
          <p:spPr bwMode="auto">
            <a:xfrm>
              <a:off x="4891" y="3819"/>
              <a:ext cx="75" cy="117"/>
            </a:xfrm>
            <a:custGeom>
              <a:avLst/>
              <a:gdLst/>
              <a:ahLst/>
              <a:cxnLst>
                <a:cxn ang="0">
                  <a:pos x="74" y="90"/>
                </a:cxn>
                <a:cxn ang="0">
                  <a:pos x="74" y="77"/>
                </a:cxn>
                <a:cxn ang="0">
                  <a:pos x="16" y="0"/>
                </a:cxn>
                <a:cxn ang="0">
                  <a:pos x="0" y="0"/>
                </a:cxn>
                <a:cxn ang="0">
                  <a:pos x="74" y="116"/>
                </a:cxn>
                <a:cxn ang="0">
                  <a:pos x="57" y="90"/>
                </a:cxn>
                <a:cxn ang="0">
                  <a:pos x="74" y="90"/>
                </a:cxn>
                <a:cxn ang="0">
                  <a:pos x="74" y="77"/>
                </a:cxn>
                <a:cxn ang="0">
                  <a:pos x="74" y="90"/>
                </a:cxn>
              </a:cxnLst>
              <a:rect l="0" t="0" r="r" b="b"/>
              <a:pathLst>
                <a:path w="75" h="117">
                  <a:moveTo>
                    <a:pt x="74" y="90"/>
                  </a:moveTo>
                  <a:lnTo>
                    <a:pt x="74" y="77"/>
                  </a:lnTo>
                  <a:lnTo>
                    <a:pt x="16" y="0"/>
                  </a:lnTo>
                  <a:lnTo>
                    <a:pt x="0" y="0"/>
                  </a:lnTo>
                  <a:lnTo>
                    <a:pt x="74" y="116"/>
                  </a:lnTo>
                  <a:lnTo>
                    <a:pt x="57" y="90"/>
                  </a:lnTo>
                  <a:lnTo>
                    <a:pt x="74" y="90"/>
                  </a:lnTo>
                  <a:lnTo>
                    <a:pt x="74" y="77"/>
                  </a:lnTo>
                  <a:lnTo>
                    <a:pt x="74" y="9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6" name="Freeform 180"/>
            <p:cNvSpPr>
              <a:spLocks/>
            </p:cNvSpPr>
            <p:nvPr/>
          </p:nvSpPr>
          <p:spPr bwMode="auto">
            <a:xfrm>
              <a:off x="4923" y="3870"/>
              <a:ext cx="77" cy="232"/>
            </a:xfrm>
            <a:custGeom>
              <a:avLst/>
              <a:gdLst/>
              <a:ahLst/>
              <a:cxnLst>
                <a:cxn ang="0">
                  <a:pos x="76" y="231"/>
                </a:cxn>
                <a:cxn ang="0">
                  <a:pos x="76" y="0"/>
                </a:cxn>
                <a:cxn ang="0">
                  <a:pos x="0" y="0"/>
                </a:cxn>
                <a:cxn ang="0">
                  <a:pos x="0" y="231"/>
                </a:cxn>
                <a:cxn ang="0">
                  <a:pos x="76" y="231"/>
                </a:cxn>
              </a:cxnLst>
              <a:rect l="0" t="0" r="r" b="b"/>
              <a:pathLst>
                <a:path w="77" h="232">
                  <a:moveTo>
                    <a:pt x="76" y="231"/>
                  </a:moveTo>
                  <a:lnTo>
                    <a:pt x="76" y="0"/>
                  </a:lnTo>
                  <a:lnTo>
                    <a:pt x="0" y="0"/>
                  </a:lnTo>
                  <a:lnTo>
                    <a:pt x="0" y="231"/>
                  </a:lnTo>
                  <a:lnTo>
                    <a:pt x="76" y="23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7" name="Freeform 181"/>
            <p:cNvSpPr>
              <a:spLocks/>
            </p:cNvSpPr>
            <p:nvPr/>
          </p:nvSpPr>
          <p:spPr bwMode="auto">
            <a:xfrm>
              <a:off x="4776" y="3862"/>
              <a:ext cx="116" cy="118"/>
            </a:xfrm>
            <a:custGeom>
              <a:avLst/>
              <a:gdLst/>
              <a:ahLst/>
              <a:cxnLst>
                <a:cxn ang="0">
                  <a:pos x="0" y="117"/>
                </a:cxn>
                <a:cxn ang="0">
                  <a:pos x="0" y="0"/>
                </a:cxn>
                <a:cxn ang="0">
                  <a:pos x="115" y="0"/>
                </a:cxn>
                <a:cxn ang="0">
                  <a:pos x="115" y="117"/>
                </a:cxn>
                <a:cxn ang="0">
                  <a:pos x="0" y="117"/>
                </a:cxn>
              </a:cxnLst>
              <a:rect l="0" t="0" r="r" b="b"/>
              <a:pathLst>
                <a:path w="116" h="118">
                  <a:moveTo>
                    <a:pt x="0" y="117"/>
                  </a:moveTo>
                  <a:lnTo>
                    <a:pt x="0" y="0"/>
                  </a:lnTo>
                  <a:lnTo>
                    <a:pt x="115" y="0"/>
                  </a:lnTo>
                  <a:lnTo>
                    <a:pt x="115" y="117"/>
                  </a:lnTo>
                  <a:lnTo>
                    <a:pt x="0"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8" name="Freeform 182"/>
            <p:cNvSpPr>
              <a:spLocks/>
            </p:cNvSpPr>
            <p:nvPr/>
          </p:nvSpPr>
          <p:spPr bwMode="auto">
            <a:xfrm>
              <a:off x="4776" y="3972"/>
              <a:ext cx="543" cy="138"/>
            </a:xfrm>
            <a:custGeom>
              <a:avLst/>
              <a:gdLst/>
              <a:ahLst/>
              <a:cxnLst>
                <a:cxn ang="0">
                  <a:pos x="0" y="137"/>
                </a:cxn>
                <a:cxn ang="0">
                  <a:pos x="0" y="0"/>
                </a:cxn>
                <a:cxn ang="0">
                  <a:pos x="113" y="0"/>
                </a:cxn>
                <a:cxn ang="0">
                  <a:pos x="146" y="36"/>
                </a:cxn>
                <a:cxn ang="0">
                  <a:pos x="146" y="86"/>
                </a:cxn>
                <a:cxn ang="0">
                  <a:pos x="542" y="86"/>
                </a:cxn>
                <a:cxn ang="0">
                  <a:pos x="542" y="137"/>
                </a:cxn>
                <a:cxn ang="0">
                  <a:pos x="0" y="137"/>
                </a:cxn>
              </a:cxnLst>
              <a:rect l="0" t="0" r="r" b="b"/>
              <a:pathLst>
                <a:path w="543" h="138">
                  <a:moveTo>
                    <a:pt x="0" y="137"/>
                  </a:moveTo>
                  <a:lnTo>
                    <a:pt x="0" y="0"/>
                  </a:lnTo>
                  <a:lnTo>
                    <a:pt x="113" y="0"/>
                  </a:lnTo>
                  <a:lnTo>
                    <a:pt x="146" y="36"/>
                  </a:lnTo>
                  <a:lnTo>
                    <a:pt x="146" y="86"/>
                  </a:lnTo>
                  <a:lnTo>
                    <a:pt x="542" y="86"/>
                  </a:lnTo>
                  <a:lnTo>
                    <a:pt x="542" y="137"/>
                  </a:lnTo>
                  <a:lnTo>
                    <a:pt x="0" y="13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79" name="Freeform 183"/>
            <p:cNvSpPr>
              <a:spLocks/>
            </p:cNvSpPr>
            <p:nvPr/>
          </p:nvSpPr>
          <p:spPr bwMode="auto">
            <a:xfrm>
              <a:off x="4891" y="3862"/>
              <a:ext cx="75" cy="125"/>
            </a:xfrm>
            <a:custGeom>
              <a:avLst/>
              <a:gdLst/>
              <a:ahLst/>
              <a:cxnLst>
                <a:cxn ang="0">
                  <a:pos x="0" y="87"/>
                </a:cxn>
                <a:cxn ang="0">
                  <a:pos x="0" y="0"/>
                </a:cxn>
                <a:cxn ang="0">
                  <a:pos x="74" y="51"/>
                </a:cxn>
                <a:cxn ang="0">
                  <a:pos x="74" y="124"/>
                </a:cxn>
                <a:cxn ang="0">
                  <a:pos x="0" y="87"/>
                </a:cxn>
              </a:cxnLst>
              <a:rect l="0" t="0" r="r" b="b"/>
              <a:pathLst>
                <a:path w="75" h="125">
                  <a:moveTo>
                    <a:pt x="0" y="87"/>
                  </a:moveTo>
                  <a:lnTo>
                    <a:pt x="0" y="0"/>
                  </a:lnTo>
                  <a:lnTo>
                    <a:pt x="74" y="51"/>
                  </a:lnTo>
                  <a:lnTo>
                    <a:pt x="74" y="124"/>
                  </a:lnTo>
                  <a:lnTo>
                    <a:pt x="0" y="8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0" name="Freeform 184"/>
            <p:cNvSpPr>
              <a:spLocks/>
            </p:cNvSpPr>
            <p:nvPr/>
          </p:nvSpPr>
          <p:spPr bwMode="auto">
            <a:xfrm>
              <a:off x="2443" y="3645"/>
              <a:ext cx="143" cy="116"/>
            </a:xfrm>
            <a:custGeom>
              <a:avLst/>
              <a:gdLst/>
              <a:ahLst/>
              <a:cxnLst>
                <a:cxn ang="0">
                  <a:pos x="9" y="115"/>
                </a:cxn>
                <a:cxn ang="0">
                  <a:pos x="142" y="69"/>
                </a:cxn>
                <a:cxn ang="0">
                  <a:pos x="113" y="0"/>
                </a:cxn>
                <a:cxn ang="0">
                  <a:pos x="0" y="69"/>
                </a:cxn>
                <a:cxn ang="0">
                  <a:pos x="9" y="115"/>
                </a:cxn>
              </a:cxnLst>
              <a:rect l="0" t="0" r="r" b="b"/>
              <a:pathLst>
                <a:path w="143" h="116">
                  <a:moveTo>
                    <a:pt x="9" y="115"/>
                  </a:moveTo>
                  <a:lnTo>
                    <a:pt x="142" y="69"/>
                  </a:lnTo>
                  <a:lnTo>
                    <a:pt x="113" y="0"/>
                  </a:lnTo>
                  <a:lnTo>
                    <a:pt x="0" y="69"/>
                  </a:lnTo>
                  <a:lnTo>
                    <a:pt x="9" y="11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1" name="Freeform 185"/>
            <p:cNvSpPr>
              <a:spLocks/>
            </p:cNvSpPr>
            <p:nvPr/>
          </p:nvSpPr>
          <p:spPr bwMode="auto">
            <a:xfrm>
              <a:off x="2137" y="3115"/>
              <a:ext cx="811" cy="190"/>
            </a:xfrm>
            <a:custGeom>
              <a:avLst/>
              <a:gdLst/>
              <a:ahLst/>
              <a:cxnLst>
                <a:cxn ang="0">
                  <a:pos x="810" y="14"/>
                </a:cxn>
                <a:cxn ang="0">
                  <a:pos x="810" y="0"/>
                </a:cxn>
                <a:cxn ang="0">
                  <a:pos x="0" y="174"/>
                </a:cxn>
                <a:cxn ang="0">
                  <a:pos x="0" y="189"/>
                </a:cxn>
                <a:cxn ang="0">
                  <a:pos x="810" y="14"/>
                </a:cxn>
              </a:cxnLst>
              <a:rect l="0" t="0" r="r" b="b"/>
              <a:pathLst>
                <a:path w="811" h="190">
                  <a:moveTo>
                    <a:pt x="810" y="14"/>
                  </a:moveTo>
                  <a:lnTo>
                    <a:pt x="810" y="0"/>
                  </a:lnTo>
                  <a:lnTo>
                    <a:pt x="0" y="174"/>
                  </a:lnTo>
                  <a:lnTo>
                    <a:pt x="0" y="189"/>
                  </a:lnTo>
                  <a:lnTo>
                    <a:pt x="810" y="1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2" name="Freeform 186"/>
            <p:cNvSpPr>
              <a:spLocks/>
            </p:cNvSpPr>
            <p:nvPr/>
          </p:nvSpPr>
          <p:spPr bwMode="auto">
            <a:xfrm>
              <a:off x="2137" y="3151"/>
              <a:ext cx="811" cy="269"/>
            </a:xfrm>
            <a:custGeom>
              <a:avLst/>
              <a:gdLst/>
              <a:ahLst/>
              <a:cxnLst>
                <a:cxn ang="0">
                  <a:pos x="0" y="181"/>
                </a:cxn>
                <a:cxn ang="0">
                  <a:pos x="810" y="0"/>
                </a:cxn>
                <a:cxn ang="0">
                  <a:pos x="810" y="115"/>
                </a:cxn>
                <a:cxn ang="0">
                  <a:pos x="0" y="268"/>
                </a:cxn>
                <a:cxn ang="0">
                  <a:pos x="0" y="181"/>
                </a:cxn>
              </a:cxnLst>
              <a:rect l="0" t="0" r="r" b="b"/>
              <a:pathLst>
                <a:path w="811" h="269">
                  <a:moveTo>
                    <a:pt x="0" y="181"/>
                  </a:moveTo>
                  <a:lnTo>
                    <a:pt x="810" y="0"/>
                  </a:lnTo>
                  <a:lnTo>
                    <a:pt x="810" y="115"/>
                  </a:lnTo>
                  <a:lnTo>
                    <a:pt x="0" y="268"/>
                  </a:lnTo>
                  <a:lnTo>
                    <a:pt x="0" y="18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3" name="Freeform 187"/>
            <p:cNvSpPr>
              <a:spLocks/>
            </p:cNvSpPr>
            <p:nvPr/>
          </p:nvSpPr>
          <p:spPr bwMode="auto">
            <a:xfrm>
              <a:off x="2137" y="3289"/>
              <a:ext cx="811" cy="241"/>
            </a:xfrm>
            <a:custGeom>
              <a:avLst/>
              <a:gdLst/>
              <a:ahLst/>
              <a:cxnLst>
                <a:cxn ang="0">
                  <a:pos x="0" y="152"/>
                </a:cxn>
                <a:cxn ang="0">
                  <a:pos x="810" y="0"/>
                </a:cxn>
                <a:cxn ang="0">
                  <a:pos x="810" y="101"/>
                </a:cxn>
                <a:cxn ang="0">
                  <a:pos x="0" y="240"/>
                </a:cxn>
                <a:cxn ang="0">
                  <a:pos x="0" y="152"/>
                </a:cxn>
              </a:cxnLst>
              <a:rect l="0" t="0" r="r" b="b"/>
              <a:pathLst>
                <a:path w="811" h="241">
                  <a:moveTo>
                    <a:pt x="0" y="152"/>
                  </a:moveTo>
                  <a:lnTo>
                    <a:pt x="810" y="0"/>
                  </a:lnTo>
                  <a:lnTo>
                    <a:pt x="810" y="101"/>
                  </a:lnTo>
                  <a:lnTo>
                    <a:pt x="0" y="240"/>
                  </a:lnTo>
                  <a:lnTo>
                    <a:pt x="0" y="152"/>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4" name="Freeform 188"/>
            <p:cNvSpPr>
              <a:spLocks/>
            </p:cNvSpPr>
            <p:nvPr/>
          </p:nvSpPr>
          <p:spPr bwMode="auto">
            <a:xfrm>
              <a:off x="2137" y="3427"/>
              <a:ext cx="811" cy="234"/>
            </a:xfrm>
            <a:custGeom>
              <a:avLst/>
              <a:gdLst/>
              <a:ahLst/>
              <a:cxnLst>
                <a:cxn ang="0">
                  <a:pos x="0" y="131"/>
                </a:cxn>
                <a:cxn ang="0">
                  <a:pos x="810" y="0"/>
                </a:cxn>
                <a:cxn ang="0">
                  <a:pos x="810" y="131"/>
                </a:cxn>
                <a:cxn ang="0">
                  <a:pos x="0" y="233"/>
                </a:cxn>
                <a:cxn ang="0">
                  <a:pos x="0" y="131"/>
                </a:cxn>
              </a:cxnLst>
              <a:rect l="0" t="0" r="r" b="b"/>
              <a:pathLst>
                <a:path w="811" h="234">
                  <a:moveTo>
                    <a:pt x="0" y="131"/>
                  </a:moveTo>
                  <a:lnTo>
                    <a:pt x="810" y="0"/>
                  </a:lnTo>
                  <a:lnTo>
                    <a:pt x="810" y="131"/>
                  </a:lnTo>
                  <a:lnTo>
                    <a:pt x="0" y="233"/>
                  </a:lnTo>
                  <a:lnTo>
                    <a:pt x="0" y="131"/>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5" name="Freeform 189"/>
            <p:cNvSpPr>
              <a:spLocks/>
            </p:cNvSpPr>
            <p:nvPr/>
          </p:nvSpPr>
          <p:spPr bwMode="auto">
            <a:xfrm>
              <a:off x="2137" y="3594"/>
              <a:ext cx="811" cy="116"/>
            </a:xfrm>
            <a:custGeom>
              <a:avLst/>
              <a:gdLst/>
              <a:ahLst/>
              <a:cxnLst>
                <a:cxn ang="0">
                  <a:pos x="0" y="86"/>
                </a:cxn>
                <a:cxn ang="0">
                  <a:pos x="810" y="0"/>
                </a:cxn>
                <a:cxn ang="0">
                  <a:pos x="682" y="86"/>
                </a:cxn>
                <a:cxn ang="0">
                  <a:pos x="550" y="64"/>
                </a:cxn>
                <a:cxn ang="0">
                  <a:pos x="315" y="86"/>
                </a:cxn>
                <a:cxn ang="0">
                  <a:pos x="315" y="115"/>
                </a:cxn>
                <a:cxn ang="0">
                  <a:pos x="160" y="100"/>
                </a:cxn>
                <a:cxn ang="0">
                  <a:pos x="0" y="115"/>
                </a:cxn>
                <a:cxn ang="0">
                  <a:pos x="0" y="86"/>
                </a:cxn>
              </a:cxnLst>
              <a:rect l="0" t="0" r="r" b="b"/>
              <a:pathLst>
                <a:path w="811" h="116">
                  <a:moveTo>
                    <a:pt x="0" y="86"/>
                  </a:moveTo>
                  <a:lnTo>
                    <a:pt x="810" y="0"/>
                  </a:lnTo>
                  <a:lnTo>
                    <a:pt x="682" y="86"/>
                  </a:lnTo>
                  <a:lnTo>
                    <a:pt x="550" y="64"/>
                  </a:lnTo>
                  <a:lnTo>
                    <a:pt x="315" y="86"/>
                  </a:lnTo>
                  <a:lnTo>
                    <a:pt x="315" y="115"/>
                  </a:lnTo>
                  <a:lnTo>
                    <a:pt x="160" y="100"/>
                  </a:lnTo>
                  <a:lnTo>
                    <a:pt x="0" y="115"/>
                  </a:lnTo>
                  <a:lnTo>
                    <a:pt x="0" y="8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6" name="Freeform 190"/>
            <p:cNvSpPr>
              <a:spLocks/>
            </p:cNvSpPr>
            <p:nvPr/>
          </p:nvSpPr>
          <p:spPr bwMode="auto">
            <a:xfrm>
              <a:off x="1065" y="3427"/>
              <a:ext cx="179" cy="117"/>
            </a:xfrm>
            <a:custGeom>
              <a:avLst/>
              <a:gdLst/>
              <a:ahLst/>
              <a:cxnLst>
                <a:cxn ang="0">
                  <a:pos x="178" y="33"/>
                </a:cxn>
                <a:cxn ang="0">
                  <a:pos x="178" y="0"/>
                </a:cxn>
                <a:cxn ang="0">
                  <a:pos x="0" y="66"/>
                </a:cxn>
                <a:cxn ang="0">
                  <a:pos x="0" y="116"/>
                </a:cxn>
                <a:cxn ang="0">
                  <a:pos x="178" y="33"/>
                </a:cxn>
              </a:cxnLst>
              <a:rect l="0" t="0" r="r" b="b"/>
              <a:pathLst>
                <a:path w="179" h="117">
                  <a:moveTo>
                    <a:pt x="178" y="33"/>
                  </a:moveTo>
                  <a:lnTo>
                    <a:pt x="178" y="0"/>
                  </a:lnTo>
                  <a:lnTo>
                    <a:pt x="0" y="66"/>
                  </a:lnTo>
                  <a:lnTo>
                    <a:pt x="0" y="116"/>
                  </a:lnTo>
                  <a:lnTo>
                    <a:pt x="178" y="3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7" name="Freeform 191"/>
            <p:cNvSpPr>
              <a:spLocks/>
            </p:cNvSpPr>
            <p:nvPr/>
          </p:nvSpPr>
          <p:spPr bwMode="auto">
            <a:xfrm>
              <a:off x="1065" y="3470"/>
              <a:ext cx="179" cy="118"/>
            </a:xfrm>
            <a:custGeom>
              <a:avLst/>
              <a:gdLst/>
              <a:ahLst/>
              <a:cxnLst>
                <a:cxn ang="0">
                  <a:pos x="178" y="50"/>
                </a:cxn>
                <a:cxn ang="0">
                  <a:pos x="178" y="0"/>
                </a:cxn>
                <a:cxn ang="0">
                  <a:pos x="0" y="83"/>
                </a:cxn>
                <a:cxn ang="0">
                  <a:pos x="0" y="117"/>
                </a:cxn>
                <a:cxn ang="0">
                  <a:pos x="178" y="50"/>
                </a:cxn>
              </a:cxnLst>
              <a:rect l="0" t="0" r="r" b="b"/>
              <a:pathLst>
                <a:path w="179" h="118">
                  <a:moveTo>
                    <a:pt x="178" y="50"/>
                  </a:moveTo>
                  <a:lnTo>
                    <a:pt x="178" y="0"/>
                  </a:lnTo>
                  <a:lnTo>
                    <a:pt x="0" y="83"/>
                  </a:lnTo>
                  <a:lnTo>
                    <a:pt x="0" y="117"/>
                  </a:lnTo>
                  <a:lnTo>
                    <a:pt x="178" y="5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8" name="Freeform 192"/>
            <p:cNvSpPr>
              <a:spLocks/>
            </p:cNvSpPr>
            <p:nvPr/>
          </p:nvSpPr>
          <p:spPr bwMode="auto">
            <a:xfrm>
              <a:off x="1065" y="3572"/>
              <a:ext cx="179" cy="117"/>
            </a:xfrm>
            <a:custGeom>
              <a:avLst/>
              <a:gdLst/>
              <a:ahLst/>
              <a:cxnLst>
                <a:cxn ang="0">
                  <a:pos x="178" y="23"/>
                </a:cxn>
                <a:cxn ang="0">
                  <a:pos x="178" y="0"/>
                </a:cxn>
                <a:cxn ang="0">
                  <a:pos x="0" y="69"/>
                </a:cxn>
                <a:cxn ang="0">
                  <a:pos x="0" y="116"/>
                </a:cxn>
                <a:cxn ang="0">
                  <a:pos x="178" y="69"/>
                </a:cxn>
                <a:cxn ang="0">
                  <a:pos x="178" y="23"/>
                </a:cxn>
              </a:cxnLst>
              <a:rect l="0" t="0" r="r" b="b"/>
              <a:pathLst>
                <a:path w="179" h="117">
                  <a:moveTo>
                    <a:pt x="178" y="23"/>
                  </a:moveTo>
                  <a:lnTo>
                    <a:pt x="178" y="0"/>
                  </a:lnTo>
                  <a:lnTo>
                    <a:pt x="0" y="69"/>
                  </a:lnTo>
                  <a:lnTo>
                    <a:pt x="0" y="116"/>
                  </a:lnTo>
                  <a:lnTo>
                    <a:pt x="178" y="69"/>
                  </a:lnTo>
                  <a:lnTo>
                    <a:pt x="178" y="2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89" name="Freeform 193"/>
            <p:cNvSpPr>
              <a:spLocks/>
            </p:cNvSpPr>
            <p:nvPr/>
          </p:nvSpPr>
          <p:spPr bwMode="auto">
            <a:xfrm>
              <a:off x="1065" y="3609"/>
              <a:ext cx="179" cy="116"/>
            </a:xfrm>
            <a:custGeom>
              <a:avLst/>
              <a:gdLst/>
              <a:ahLst/>
              <a:cxnLst>
                <a:cxn ang="0">
                  <a:pos x="178" y="76"/>
                </a:cxn>
                <a:cxn ang="0">
                  <a:pos x="178" y="0"/>
                </a:cxn>
                <a:cxn ang="0">
                  <a:pos x="0" y="76"/>
                </a:cxn>
                <a:cxn ang="0">
                  <a:pos x="0" y="115"/>
                </a:cxn>
                <a:cxn ang="0">
                  <a:pos x="178" y="115"/>
                </a:cxn>
                <a:cxn ang="0">
                  <a:pos x="178" y="76"/>
                </a:cxn>
              </a:cxnLst>
              <a:rect l="0" t="0" r="r" b="b"/>
              <a:pathLst>
                <a:path w="179" h="116">
                  <a:moveTo>
                    <a:pt x="178" y="76"/>
                  </a:moveTo>
                  <a:lnTo>
                    <a:pt x="178" y="0"/>
                  </a:lnTo>
                  <a:lnTo>
                    <a:pt x="0" y="76"/>
                  </a:lnTo>
                  <a:lnTo>
                    <a:pt x="0" y="115"/>
                  </a:lnTo>
                  <a:lnTo>
                    <a:pt x="178" y="115"/>
                  </a:lnTo>
                  <a:lnTo>
                    <a:pt x="178" y="7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0" name="Freeform 194"/>
            <p:cNvSpPr>
              <a:spLocks/>
            </p:cNvSpPr>
            <p:nvPr/>
          </p:nvSpPr>
          <p:spPr bwMode="auto">
            <a:xfrm>
              <a:off x="1065" y="3731"/>
              <a:ext cx="179" cy="118"/>
            </a:xfrm>
            <a:custGeom>
              <a:avLst/>
              <a:gdLst/>
              <a:ahLst/>
              <a:cxnLst>
                <a:cxn ang="0">
                  <a:pos x="178" y="0"/>
                </a:cxn>
                <a:cxn ang="0">
                  <a:pos x="0" y="58"/>
                </a:cxn>
                <a:cxn ang="0">
                  <a:pos x="0" y="117"/>
                </a:cxn>
                <a:cxn ang="0">
                  <a:pos x="178" y="58"/>
                </a:cxn>
                <a:cxn ang="0">
                  <a:pos x="178" y="0"/>
                </a:cxn>
              </a:cxnLst>
              <a:rect l="0" t="0" r="r" b="b"/>
              <a:pathLst>
                <a:path w="179" h="118">
                  <a:moveTo>
                    <a:pt x="178" y="0"/>
                  </a:moveTo>
                  <a:lnTo>
                    <a:pt x="0" y="58"/>
                  </a:lnTo>
                  <a:lnTo>
                    <a:pt x="0" y="117"/>
                  </a:lnTo>
                  <a:lnTo>
                    <a:pt x="178" y="58"/>
                  </a:lnTo>
                  <a:lnTo>
                    <a:pt x="178"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1" name="Freeform 195"/>
            <p:cNvSpPr>
              <a:spLocks/>
            </p:cNvSpPr>
            <p:nvPr/>
          </p:nvSpPr>
          <p:spPr bwMode="auto">
            <a:xfrm>
              <a:off x="1065" y="3768"/>
              <a:ext cx="179" cy="117"/>
            </a:xfrm>
            <a:custGeom>
              <a:avLst/>
              <a:gdLst/>
              <a:ahLst/>
              <a:cxnLst>
                <a:cxn ang="0">
                  <a:pos x="178" y="0"/>
                </a:cxn>
                <a:cxn ang="0">
                  <a:pos x="0" y="0"/>
                </a:cxn>
                <a:cxn ang="0">
                  <a:pos x="0" y="116"/>
                </a:cxn>
                <a:cxn ang="0">
                  <a:pos x="178" y="58"/>
                </a:cxn>
                <a:cxn ang="0">
                  <a:pos x="178" y="0"/>
                </a:cxn>
              </a:cxnLst>
              <a:rect l="0" t="0" r="r" b="b"/>
              <a:pathLst>
                <a:path w="179" h="117">
                  <a:moveTo>
                    <a:pt x="178" y="0"/>
                  </a:moveTo>
                  <a:lnTo>
                    <a:pt x="0" y="0"/>
                  </a:lnTo>
                  <a:lnTo>
                    <a:pt x="0" y="116"/>
                  </a:lnTo>
                  <a:lnTo>
                    <a:pt x="178" y="58"/>
                  </a:lnTo>
                  <a:lnTo>
                    <a:pt x="178"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2" name="Freeform 196"/>
            <p:cNvSpPr>
              <a:spLocks/>
            </p:cNvSpPr>
            <p:nvPr/>
          </p:nvSpPr>
          <p:spPr bwMode="auto">
            <a:xfrm>
              <a:off x="1065" y="3862"/>
              <a:ext cx="179" cy="118"/>
            </a:xfrm>
            <a:custGeom>
              <a:avLst/>
              <a:gdLst/>
              <a:ahLst/>
              <a:cxnLst>
                <a:cxn ang="0">
                  <a:pos x="178" y="70"/>
                </a:cxn>
                <a:cxn ang="0">
                  <a:pos x="178" y="0"/>
                </a:cxn>
                <a:cxn ang="0">
                  <a:pos x="0" y="70"/>
                </a:cxn>
                <a:cxn ang="0">
                  <a:pos x="0" y="117"/>
                </a:cxn>
                <a:cxn ang="0">
                  <a:pos x="178" y="70"/>
                </a:cxn>
              </a:cxnLst>
              <a:rect l="0" t="0" r="r" b="b"/>
              <a:pathLst>
                <a:path w="179" h="118">
                  <a:moveTo>
                    <a:pt x="178" y="70"/>
                  </a:moveTo>
                  <a:lnTo>
                    <a:pt x="178" y="0"/>
                  </a:lnTo>
                  <a:lnTo>
                    <a:pt x="0" y="70"/>
                  </a:lnTo>
                  <a:lnTo>
                    <a:pt x="0" y="117"/>
                  </a:lnTo>
                  <a:lnTo>
                    <a:pt x="178" y="7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3" name="Freeform 197"/>
            <p:cNvSpPr>
              <a:spLocks/>
            </p:cNvSpPr>
            <p:nvPr/>
          </p:nvSpPr>
          <p:spPr bwMode="auto">
            <a:xfrm>
              <a:off x="881" y="3492"/>
              <a:ext cx="100" cy="118"/>
            </a:xfrm>
            <a:custGeom>
              <a:avLst/>
              <a:gdLst/>
              <a:ahLst/>
              <a:cxnLst>
                <a:cxn ang="0">
                  <a:pos x="99" y="0"/>
                </a:cxn>
                <a:cxn ang="0">
                  <a:pos x="0" y="93"/>
                </a:cxn>
                <a:cxn ang="0">
                  <a:pos x="0" y="117"/>
                </a:cxn>
                <a:cxn ang="0">
                  <a:pos x="99" y="46"/>
                </a:cxn>
                <a:cxn ang="0">
                  <a:pos x="99" y="0"/>
                </a:cxn>
              </a:cxnLst>
              <a:rect l="0" t="0" r="r" b="b"/>
              <a:pathLst>
                <a:path w="100" h="118">
                  <a:moveTo>
                    <a:pt x="99" y="0"/>
                  </a:moveTo>
                  <a:lnTo>
                    <a:pt x="0" y="93"/>
                  </a:lnTo>
                  <a:lnTo>
                    <a:pt x="0" y="117"/>
                  </a:lnTo>
                  <a:lnTo>
                    <a:pt x="99" y="46"/>
                  </a:lnTo>
                  <a:lnTo>
                    <a:pt x="99"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4" name="Freeform 198"/>
            <p:cNvSpPr>
              <a:spLocks/>
            </p:cNvSpPr>
            <p:nvPr/>
          </p:nvSpPr>
          <p:spPr bwMode="auto">
            <a:xfrm>
              <a:off x="881" y="3521"/>
              <a:ext cx="100" cy="118"/>
            </a:xfrm>
            <a:custGeom>
              <a:avLst/>
              <a:gdLst/>
              <a:ahLst/>
              <a:cxnLst>
                <a:cxn ang="0">
                  <a:pos x="99" y="23"/>
                </a:cxn>
                <a:cxn ang="0">
                  <a:pos x="99" y="0"/>
                </a:cxn>
                <a:cxn ang="0">
                  <a:pos x="0" y="70"/>
                </a:cxn>
                <a:cxn ang="0">
                  <a:pos x="0" y="117"/>
                </a:cxn>
                <a:cxn ang="0">
                  <a:pos x="99" y="23"/>
                </a:cxn>
              </a:cxnLst>
              <a:rect l="0" t="0" r="r" b="b"/>
              <a:pathLst>
                <a:path w="100" h="118">
                  <a:moveTo>
                    <a:pt x="99" y="23"/>
                  </a:moveTo>
                  <a:lnTo>
                    <a:pt x="99" y="0"/>
                  </a:lnTo>
                  <a:lnTo>
                    <a:pt x="0" y="70"/>
                  </a:lnTo>
                  <a:lnTo>
                    <a:pt x="0" y="117"/>
                  </a:lnTo>
                  <a:lnTo>
                    <a:pt x="99" y="23"/>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5" name="Freeform 199"/>
            <p:cNvSpPr>
              <a:spLocks/>
            </p:cNvSpPr>
            <p:nvPr/>
          </p:nvSpPr>
          <p:spPr bwMode="auto">
            <a:xfrm>
              <a:off x="881" y="3594"/>
              <a:ext cx="100" cy="116"/>
            </a:xfrm>
            <a:custGeom>
              <a:avLst/>
              <a:gdLst/>
              <a:ahLst/>
              <a:cxnLst>
                <a:cxn ang="0">
                  <a:pos x="99" y="46"/>
                </a:cxn>
                <a:cxn ang="0">
                  <a:pos x="99" y="0"/>
                </a:cxn>
                <a:cxn ang="0">
                  <a:pos x="0" y="92"/>
                </a:cxn>
                <a:cxn ang="0">
                  <a:pos x="0" y="115"/>
                </a:cxn>
                <a:cxn ang="0">
                  <a:pos x="99" y="92"/>
                </a:cxn>
                <a:cxn ang="0">
                  <a:pos x="99" y="46"/>
                </a:cxn>
              </a:cxnLst>
              <a:rect l="0" t="0" r="r" b="b"/>
              <a:pathLst>
                <a:path w="100" h="116">
                  <a:moveTo>
                    <a:pt x="99" y="46"/>
                  </a:moveTo>
                  <a:lnTo>
                    <a:pt x="99" y="0"/>
                  </a:lnTo>
                  <a:lnTo>
                    <a:pt x="0" y="92"/>
                  </a:lnTo>
                  <a:lnTo>
                    <a:pt x="0" y="115"/>
                  </a:lnTo>
                  <a:lnTo>
                    <a:pt x="99" y="92"/>
                  </a:lnTo>
                  <a:lnTo>
                    <a:pt x="99" y="4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6" name="Freeform 200"/>
            <p:cNvSpPr>
              <a:spLocks/>
            </p:cNvSpPr>
            <p:nvPr/>
          </p:nvSpPr>
          <p:spPr bwMode="auto">
            <a:xfrm>
              <a:off x="881" y="3631"/>
              <a:ext cx="100" cy="116"/>
            </a:xfrm>
            <a:custGeom>
              <a:avLst/>
              <a:gdLst/>
              <a:ahLst/>
              <a:cxnLst>
                <a:cxn ang="0">
                  <a:pos x="99" y="0"/>
                </a:cxn>
                <a:cxn ang="0">
                  <a:pos x="0" y="92"/>
                </a:cxn>
                <a:cxn ang="0">
                  <a:pos x="0" y="115"/>
                </a:cxn>
                <a:cxn ang="0">
                  <a:pos x="99" y="92"/>
                </a:cxn>
                <a:cxn ang="0">
                  <a:pos x="99" y="0"/>
                </a:cxn>
              </a:cxnLst>
              <a:rect l="0" t="0" r="r" b="b"/>
              <a:pathLst>
                <a:path w="100" h="116">
                  <a:moveTo>
                    <a:pt x="99" y="0"/>
                  </a:moveTo>
                  <a:lnTo>
                    <a:pt x="0" y="92"/>
                  </a:lnTo>
                  <a:lnTo>
                    <a:pt x="0" y="115"/>
                  </a:lnTo>
                  <a:lnTo>
                    <a:pt x="99" y="92"/>
                  </a:lnTo>
                  <a:lnTo>
                    <a:pt x="99"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7" name="Freeform 201"/>
            <p:cNvSpPr>
              <a:spLocks/>
            </p:cNvSpPr>
            <p:nvPr/>
          </p:nvSpPr>
          <p:spPr bwMode="auto">
            <a:xfrm>
              <a:off x="881" y="3746"/>
              <a:ext cx="100" cy="117"/>
            </a:xfrm>
            <a:custGeom>
              <a:avLst/>
              <a:gdLst/>
              <a:ahLst/>
              <a:cxnLst>
                <a:cxn ang="0">
                  <a:pos x="99" y="77"/>
                </a:cxn>
                <a:cxn ang="0">
                  <a:pos x="99" y="0"/>
                </a:cxn>
                <a:cxn ang="0">
                  <a:pos x="0" y="77"/>
                </a:cxn>
                <a:cxn ang="0">
                  <a:pos x="0" y="116"/>
                </a:cxn>
                <a:cxn ang="0">
                  <a:pos x="99" y="77"/>
                </a:cxn>
              </a:cxnLst>
              <a:rect l="0" t="0" r="r" b="b"/>
              <a:pathLst>
                <a:path w="100" h="117">
                  <a:moveTo>
                    <a:pt x="99" y="77"/>
                  </a:moveTo>
                  <a:lnTo>
                    <a:pt x="99" y="0"/>
                  </a:lnTo>
                  <a:lnTo>
                    <a:pt x="0" y="77"/>
                  </a:lnTo>
                  <a:lnTo>
                    <a:pt x="0" y="116"/>
                  </a:lnTo>
                  <a:lnTo>
                    <a:pt x="99" y="7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8" name="Freeform 202"/>
            <p:cNvSpPr>
              <a:spLocks/>
            </p:cNvSpPr>
            <p:nvPr/>
          </p:nvSpPr>
          <p:spPr bwMode="auto">
            <a:xfrm>
              <a:off x="890" y="3884"/>
              <a:ext cx="91" cy="118"/>
            </a:xfrm>
            <a:custGeom>
              <a:avLst/>
              <a:gdLst/>
              <a:ahLst/>
              <a:cxnLst>
                <a:cxn ang="0">
                  <a:pos x="90" y="0"/>
                </a:cxn>
                <a:cxn ang="0">
                  <a:pos x="0" y="0"/>
                </a:cxn>
                <a:cxn ang="0">
                  <a:pos x="0" y="117"/>
                </a:cxn>
                <a:cxn ang="0">
                  <a:pos x="90" y="117"/>
                </a:cxn>
                <a:cxn ang="0">
                  <a:pos x="90" y="0"/>
                </a:cxn>
              </a:cxnLst>
              <a:rect l="0" t="0" r="r" b="b"/>
              <a:pathLst>
                <a:path w="91" h="118">
                  <a:moveTo>
                    <a:pt x="90" y="0"/>
                  </a:moveTo>
                  <a:lnTo>
                    <a:pt x="0" y="0"/>
                  </a:lnTo>
                  <a:lnTo>
                    <a:pt x="0" y="117"/>
                  </a:lnTo>
                  <a:lnTo>
                    <a:pt x="90" y="117"/>
                  </a:lnTo>
                  <a:lnTo>
                    <a:pt x="9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299" name="Freeform 203"/>
            <p:cNvSpPr>
              <a:spLocks/>
            </p:cNvSpPr>
            <p:nvPr/>
          </p:nvSpPr>
          <p:spPr bwMode="auto">
            <a:xfrm>
              <a:off x="811" y="3782"/>
              <a:ext cx="75" cy="140"/>
            </a:xfrm>
            <a:custGeom>
              <a:avLst/>
              <a:gdLst/>
              <a:ahLst/>
              <a:cxnLst>
                <a:cxn ang="0">
                  <a:pos x="74" y="139"/>
                </a:cxn>
                <a:cxn ang="0">
                  <a:pos x="74" y="0"/>
                </a:cxn>
                <a:cxn ang="0">
                  <a:pos x="0" y="0"/>
                </a:cxn>
                <a:cxn ang="0">
                  <a:pos x="0" y="139"/>
                </a:cxn>
                <a:cxn ang="0">
                  <a:pos x="74" y="139"/>
                </a:cxn>
              </a:cxnLst>
              <a:rect l="0" t="0" r="r" b="b"/>
              <a:pathLst>
                <a:path w="75" h="140">
                  <a:moveTo>
                    <a:pt x="74" y="139"/>
                  </a:moveTo>
                  <a:lnTo>
                    <a:pt x="74" y="0"/>
                  </a:lnTo>
                  <a:lnTo>
                    <a:pt x="0" y="0"/>
                  </a:lnTo>
                  <a:lnTo>
                    <a:pt x="0" y="139"/>
                  </a:lnTo>
                  <a:lnTo>
                    <a:pt x="74" y="139"/>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300" name="Freeform 204"/>
            <p:cNvSpPr>
              <a:spLocks/>
            </p:cNvSpPr>
            <p:nvPr/>
          </p:nvSpPr>
          <p:spPr bwMode="auto">
            <a:xfrm>
              <a:off x="1517" y="3695"/>
              <a:ext cx="75" cy="256"/>
            </a:xfrm>
            <a:custGeom>
              <a:avLst/>
              <a:gdLst/>
              <a:ahLst/>
              <a:cxnLst>
                <a:cxn ang="0">
                  <a:pos x="74" y="255"/>
                </a:cxn>
                <a:cxn ang="0">
                  <a:pos x="74" y="0"/>
                </a:cxn>
                <a:cxn ang="0">
                  <a:pos x="0" y="0"/>
                </a:cxn>
                <a:cxn ang="0">
                  <a:pos x="0" y="255"/>
                </a:cxn>
                <a:cxn ang="0">
                  <a:pos x="74" y="255"/>
                </a:cxn>
              </a:cxnLst>
              <a:rect l="0" t="0" r="r" b="b"/>
              <a:pathLst>
                <a:path w="75" h="256">
                  <a:moveTo>
                    <a:pt x="74" y="255"/>
                  </a:moveTo>
                  <a:lnTo>
                    <a:pt x="74" y="0"/>
                  </a:lnTo>
                  <a:lnTo>
                    <a:pt x="0" y="0"/>
                  </a:lnTo>
                  <a:lnTo>
                    <a:pt x="0" y="255"/>
                  </a:lnTo>
                  <a:lnTo>
                    <a:pt x="74" y="255"/>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301" name="Freeform 205"/>
            <p:cNvSpPr>
              <a:spLocks/>
            </p:cNvSpPr>
            <p:nvPr/>
          </p:nvSpPr>
          <p:spPr bwMode="auto">
            <a:xfrm>
              <a:off x="1564" y="3282"/>
              <a:ext cx="75" cy="116"/>
            </a:xfrm>
            <a:custGeom>
              <a:avLst/>
              <a:gdLst/>
              <a:ahLst/>
              <a:cxnLst>
                <a:cxn ang="0">
                  <a:pos x="0" y="0"/>
                </a:cxn>
                <a:cxn ang="0">
                  <a:pos x="0" y="16"/>
                </a:cxn>
                <a:cxn ang="0">
                  <a:pos x="0" y="115"/>
                </a:cxn>
                <a:cxn ang="0">
                  <a:pos x="74" y="115"/>
                </a:cxn>
                <a:cxn ang="0">
                  <a:pos x="74" y="16"/>
                </a:cxn>
                <a:cxn ang="0">
                  <a:pos x="0" y="49"/>
                </a:cxn>
                <a:cxn ang="0">
                  <a:pos x="0" y="0"/>
                </a:cxn>
                <a:cxn ang="0">
                  <a:pos x="0" y="16"/>
                </a:cxn>
                <a:cxn ang="0">
                  <a:pos x="0" y="0"/>
                </a:cxn>
              </a:cxnLst>
              <a:rect l="0" t="0" r="r" b="b"/>
              <a:pathLst>
                <a:path w="75" h="116">
                  <a:moveTo>
                    <a:pt x="0" y="0"/>
                  </a:moveTo>
                  <a:lnTo>
                    <a:pt x="0" y="16"/>
                  </a:lnTo>
                  <a:lnTo>
                    <a:pt x="0" y="115"/>
                  </a:lnTo>
                  <a:lnTo>
                    <a:pt x="74" y="115"/>
                  </a:lnTo>
                  <a:lnTo>
                    <a:pt x="74" y="16"/>
                  </a:lnTo>
                  <a:lnTo>
                    <a:pt x="0" y="49"/>
                  </a:lnTo>
                  <a:lnTo>
                    <a:pt x="0" y="0"/>
                  </a:lnTo>
                  <a:lnTo>
                    <a:pt x="0" y="16"/>
                  </a:lnTo>
                  <a:lnTo>
                    <a:pt x="0" y="0"/>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302" name="Freeform 206"/>
            <p:cNvSpPr>
              <a:spLocks/>
            </p:cNvSpPr>
            <p:nvPr/>
          </p:nvSpPr>
          <p:spPr bwMode="auto">
            <a:xfrm>
              <a:off x="1564" y="3282"/>
              <a:ext cx="75" cy="116"/>
            </a:xfrm>
            <a:custGeom>
              <a:avLst/>
              <a:gdLst/>
              <a:ahLst/>
              <a:cxnLst>
                <a:cxn ang="0">
                  <a:pos x="74" y="38"/>
                </a:cxn>
                <a:cxn ang="0">
                  <a:pos x="74" y="0"/>
                </a:cxn>
                <a:cxn ang="0">
                  <a:pos x="0" y="0"/>
                </a:cxn>
                <a:cxn ang="0">
                  <a:pos x="0" y="115"/>
                </a:cxn>
                <a:cxn ang="0">
                  <a:pos x="74" y="115"/>
                </a:cxn>
                <a:cxn ang="0">
                  <a:pos x="52" y="38"/>
                </a:cxn>
                <a:cxn ang="0">
                  <a:pos x="74" y="38"/>
                </a:cxn>
                <a:cxn ang="0">
                  <a:pos x="74" y="0"/>
                </a:cxn>
                <a:cxn ang="0">
                  <a:pos x="74" y="38"/>
                </a:cxn>
              </a:cxnLst>
              <a:rect l="0" t="0" r="r" b="b"/>
              <a:pathLst>
                <a:path w="75" h="116">
                  <a:moveTo>
                    <a:pt x="74" y="38"/>
                  </a:moveTo>
                  <a:lnTo>
                    <a:pt x="74" y="0"/>
                  </a:lnTo>
                  <a:lnTo>
                    <a:pt x="0" y="0"/>
                  </a:lnTo>
                  <a:lnTo>
                    <a:pt x="0" y="115"/>
                  </a:lnTo>
                  <a:lnTo>
                    <a:pt x="74" y="115"/>
                  </a:lnTo>
                  <a:lnTo>
                    <a:pt x="52" y="38"/>
                  </a:lnTo>
                  <a:lnTo>
                    <a:pt x="74" y="38"/>
                  </a:lnTo>
                  <a:lnTo>
                    <a:pt x="74" y="0"/>
                  </a:lnTo>
                  <a:lnTo>
                    <a:pt x="74" y="3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303" name="Freeform 207"/>
            <p:cNvSpPr>
              <a:spLocks/>
            </p:cNvSpPr>
            <p:nvPr/>
          </p:nvSpPr>
          <p:spPr bwMode="auto">
            <a:xfrm>
              <a:off x="1587" y="3289"/>
              <a:ext cx="75" cy="117"/>
            </a:xfrm>
            <a:custGeom>
              <a:avLst/>
              <a:gdLst/>
              <a:ahLst/>
              <a:cxnLst>
                <a:cxn ang="0">
                  <a:pos x="74" y="116"/>
                </a:cxn>
                <a:cxn ang="0">
                  <a:pos x="74" y="0"/>
                </a:cxn>
                <a:cxn ang="0">
                  <a:pos x="0" y="0"/>
                </a:cxn>
                <a:cxn ang="0">
                  <a:pos x="0" y="116"/>
                </a:cxn>
                <a:cxn ang="0">
                  <a:pos x="74" y="116"/>
                </a:cxn>
              </a:cxnLst>
              <a:rect l="0" t="0" r="r" b="b"/>
              <a:pathLst>
                <a:path w="75" h="117">
                  <a:moveTo>
                    <a:pt x="74" y="116"/>
                  </a:moveTo>
                  <a:lnTo>
                    <a:pt x="74" y="0"/>
                  </a:lnTo>
                  <a:lnTo>
                    <a:pt x="0" y="0"/>
                  </a:lnTo>
                  <a:lnTo>
                    <a:pt x="0" y="116"/>
                  </a:lnTo>
                  <a:lnTo>
                    <a:pt x="74" y="116"/>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304" name="Freeform 208"/>
            <p:cNvSpPr>
              <a:spLocks/>
            </p:cNvSpPr>
            <p:nvPr/>
          </p:nvSpPr>
          <p:spPr bwMode="auto">
            <a:xfrm>
              <a:off x="1771" y="3782"/>
              <a:ext cx="354" cy="132"/>
            </a:xfrm>
            <a:custGeom>
              <a:avLst/>
              <a:gdLst/>
              <a:ahLst/>
              <a:cxnLst>
                <a:cxn ang="0">
                  <a:pos x="0" y="14"/>
                </a:cxn>
                <a:cxn ang="0">
                  <a:pos x="244" y="0"/>
                </a:cxn>
                <a:cxn ang="0">
                  <a:pos x="353" y="14"/>
                </a:cxn>
                <a:cxn ang="0">
                  <a:pos x="353" y="116"/>
                </a:cxn>
                <a:cxn ang="0">
                  <a:pos x="244" y="101"/>
                </a:cxn>
                <a:cxn ang="0">
                  <a:pos x="0" y="131"/>
                </a:cxn>
                <a:cxn ang="0">
                  <a:pos x="0" y="14"/>
                </a:cxn>
              </a:cxnLst>
              <a:rect l="0" t="0" r="r" b="b"/>
              <a:pathLst>
                <a:path w="354" h="132">
                  <a:moveTo>
                    <a:pt x="0" y="14"/>
                  </a:moveTo>
                  <a:lnTo>
                    <a:pt x="244" y="0"/>
                  </a:lnTo>
                  <a:lnTo>
                    <a:pt x="353" y="14"/>
                  </a:lnTo>
                  <a:lnTo>
                    <a:pt x="353" y="116"/>
                  </a:lnTo>
                  <a:lnTo>
                    <a:pt x="244" y="101"/>
                  </a:lnTo>
                  <a:lnTo>
                    <a:pt x="0" y="131"/>
                  </a:lnTo>
                  <a:lnTo>
                    <a:pt x="0" y="14"/>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305" name="Freeform 209"/>
            <p:cNvSpPr>
              <a:spLocks/>
            </p:cNvSpPr>
            <p:nvPr/>
          </p:nvSpPr>
          <p:spPr bwMode="auto">
            <a:xfrm>
              <a:off x="2124" y="3680"/>
              <a:ext cx="174" cy="118"/>
            </a:xfrm>
            <a:custGeom>
              <a:avLst/>
              <a:gdLst/>
              <a:ahLst/>
              <a:cxnLst>
                <a:cxn ang="0">
                  <a:pos x="0" y="117"/>
                </a:cxn>
                <a:cxn ang="0">
                  <a:pos x="173" y="117"/>
                </a:cxn>
                <a:cxn ang="0">
                  <a:pos x="173" y="0"/>
                </a:cxn>
                <a:cxn ang="0">
                  <a:pos x="0" y="58"/>
                </a:cxn>
                <a:cxn ang="0">
                  <a:pos x="0" y="117"/>
                </a:cxn>
              </a:cxnLst>
              <a:rect l="0" t="0" r="r" b="b"/>
              <a:pathLst>
                <a:path w="174" h="118">
                  <a:moveTo>
                    <a:pt x="0" y="117"/>
                  </a:moveTo>
                  <a:lnTo>
                    <a:pt x="173" y="117"/>
                  </a:lnTo>
                  <a:lnTo>
                    <a:pt x="173" y="0"/>
                  </a:lnTo>
                  <a:lnTo>
                    <a:pt x="0" y="58"/>
                  </a:lnTo>
                  <a:lnTo>
                    <a:pt x="0" y="117"/>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sp>
          <p:nvSpPr>
            <p:cNvPr id="4306" name="Freeform 210"/>
            <p:cNvSpPr>
              <a:spLocks/>
            </p:cNvSpPr>
            <p:nvPr/>
          </p:nvSpPr>
          <p:spPr bwMode="auto">
            <a:xfrm>
              <a:off x="1771" y="3660"/>
              <a:ext cx="367" cy="116"/>
            </a:xfrm>
            <a:custGeom>
              <a:avLst/>
              <a:gdLst/>
              <a:ahLst/>
              <a:cxnLst>
                <a:cxn ang="0">
                  <a:pos x="0" y="38"/>
                </a:cxn>
                <a:cxn ang="0">
                  <a:pos x="244" y="0"/>
                </a:cxn>
                <a:cxn ang="0">
                  <a:pos x="366" y="23"/>
                </a:cxn>
                <a:cxn ang="0">
                  <a:pos x="366" y="53"/>
                </a:cxn>
                <a:cxn ang="0">
                  <a:pos x="351" y="38"/>
                </a:cxn>
                <a:cxn ang="0">
                  <a:pos x="351" y="115"/>
                </a:cxn>
                <a:cxn ang="0">
                  <a:pos x="244" y="107"/>
                </a:cxn>
                <a:cxn ang="0">
                  <a:pos x="0" y="115"/>
                </a:cxn>
                <a:cxn ang="0">
                  <a:pos x="0" y="38"/>
                </a:cxn>
              </a:cxnLst>
              <a:rect l="0" t="0" r="r" b="b"/>
              <a:pathLst>
                <a:path w="367" h="116">
                  <a:moveTo>
                    <a:pt x="0" y="38"/>
                  </a:moveTo>
                  <a:lnTo>
                    <a:pt x="244" y="0"/>
                  </a:lnTo>
                  <a:lnTo>
                    <a:pt x="366" y="23"/>
                  </a:lnTo>
                  <a:lnTo>
                    <a:pt x="366" y="53"/>
                  </a:lnTo>
                  <a:lnTo>
                    <a:pt x="351" y="38"/>
                  </a:lnTo>
                  <a:lnTo>
                    <a:pt x="351" y="115"/>
                  </a:lnTo>
                  <a:lnTo>
                    <a:pt x="244" y="107"/>
                  </a:lnTo>
                  <a:lnTo>
                    <a:pt x="0" y="115"/>
                  </a:lnTo>
                  <a:lnTo>
                    <a:pt x="0" y="38"/>
                  </a:lnTo>
                </a:path>
              </a:pathLst>
            </a:custGeom>
            <a:gradFill rotWithShape="0">
              <a:gsLst>
                <a:gs pos="0">
                  <a:srgbClr val="027396"/>
                </a:gs>
                <a:gs pos="100000">
                  <a:srgbClr val="013F53"/>
                </a:gs>
              </a:gsLst>
              <a:lin ang="5400000" scaled="1"/>
            </a:gradFill>
            <a:ln w="12700" cap="rnd" cmpd="sng">
              <a:solidFill>
                <a:srgbClr val="336699"/>
              </a:solidFill>
              <a:prstDash val="solid"/>
              <a:round/>
              <a:headEnd/>
              <a:tailEnd/>
            </a:ln>
            <a:effectLst/>
          </p:spPr>
          <p:txBody>
            <a:bodyPr/>
            <a:lstStyle/>
            <a:p>
              <a:endParaRPr lang="tr-TR"/>
            </a:p>
          </p:txBody>
        </p:sp>
      </p:grpSp>
      <p:sp>
        <p:nvSpPr>
          <p:cNvPr id="4101" name="Rectangle 5"/>
          <p:cNvSpPr>
            <a:spLocks noGrp="1" noChangeArrowheads="1"/>
          </p:cNvSpPr>
          <p:nvPr>
            <p:ph type="ctrTitle"/>
          </p:nvPr>
        </p:nvSpPr>
        <p:spPr>
          <a:xfrm>
            <a:off x="381000" y="533400"/>
            <a:ext cx="8382000" cy="1447800"/>
          </a:xfrm>
        </p:spPr>
        <p:txBody>
          <a:bodyPr/>
          <a:lstStyle>
            <a:lvl1pPr>
              <a:defRPr>
                <a:effectLst>
                  <a:outerShdw blurRad="38100" dist="38100" dir="2700000" algn="tl">
                    <a:srgbClr val="000000"/>
                  </a:outerShdw>
                </a:effectLst>
              </a:defRPr>
            </a:lvl1pPr>
          </a:lstStyle>
          <a:p>
            <a:endParaRPr lang="tr-TR"/>
          </a:p>
        </p:txBody>
      </p:sp>
      <p:grpSp>
        <p:nvGrpSpPr>
          <p:cNvPr id="3" name="Group 21"/>
          <p:cNvGrpSpPr>
            <a:grpSpLocks/>
          </p:cNvGrpSpPr>
          <p:nvPr/>
        </p:nvGrpSpPr>
        <p:grpSpPr bwMode="auto">
          <a:xfrm>
            <a:off x="-17463" y="2192338"/>
            <a:ext cx="9136063" cy="103187"/>
            <a:chOff x="0" y="672"/>
            <a:chExt cx="5755" cy="65"/>
          </a:xfrm>
        </p:grpSpPr>
        <p:sp>
          <p:nvSpPr>
            <p:cNvPr id="4118" name="Rectangle 22"/>
            <p:cNvSpPr>
              <a:spLocks noChangeArrowheads="1"/>
            </p:cNvSpPr>
            <p:nvPr/>
          </p:nvSpPr>
          <p:spPr bwMode="auto">
            <a:xfrm>
              <a:off x="0" y="672"/>
              <a:ext cx="5753" cy="35"/>
            </a:xfrm>
            <a:prstGeom prst="rect">
              <a:avLst/>
            </a:prstGeom>
            <a:gradFill rotWithShape="0">
              <a:gsLst>
                <a:gs pos="0">
                  <a:srgbClr val="037DA3">
                    <a:gamma/>
                    <a:shade val="56078"/>
                    <a:invGamma/>
                  </a:srgbClr>
                </a:gs>
                <a:gs pos="50000">
                  <a:srgbClr val="037DA3"/>
                </a:gs>
                <a:gs pos="100000">
                  <a:srgbClr val="037DA3">
                    <a:gamma/>
                    <a:shade val="56078"/>
                    <a:invGamma/>
                  </a:srgbClr>
                </a:gs>
              </a:gsLst>
              <a:lin ang="0" scaled="1"/>
            </a:gradFill>
            <a:ln w="9525">
              <a:noFill/>
              <a:miter lim="800000"/>
              <a:headEnd/>
              <a:tailEnd/>
            </a:ln>
            <a:effectLst/>
          </p:spPr>
          <p:txBody>
            <a:bodyPr wrap="none" anchor="ctr"/>
            <a:lstStyle/>
            <a:p>
              <a:endParaRPr lang="tr-TR"/>
            </a:p>
          </p:txBody>
        </p:sp>
        <p:sp>
          <p:nvSpPr>
            <p:cNvPr id="4119" name="Rectangle 23"/>
            <p:cNvSpPr>
              <a:spLocks noChangeArrowheads="1"/>
            </p:cNvSpPr>
            <p:nvPr/>
          </p:nvSpPr>
          <p:spPr bwMode="auto">
            <a:xfrm>
              <a:off x="2" y="720"/>
              <a:ext cx="5753" cy="17"/>
            </a:xfrm>
            <a:prstGeom prst="rect">
              <a:avLst/>
            </a:prstGeom>
            <a:gradFill rotWithShape="0">
              <a:gsLst>
                <a:gs pos="0">
                  <a:schemeClr val="tx2">
                    <a:gamma/>
                    <a:shade val="25882"/>
                    <a:invGamma/>
                  </a:schemeClr>
                </a:gs>
                <a:gs pos="50000">
                  <a:schemeClr val="tx2"/>
                </a:gs>
                <a:gs pos="100000">
                  <a:schemeClr val="tx2">
                    <a:gamma/>
                    <a:shade val="25882"/>
                    <a:invGamma/>
                  </a:schemeClr>
                </a:gs>
              </a:gsLst>
              <a:lin ang="0" scaled="1"/>
            </a:gradFill>
            <a:ln w="9525">
              <a:noFill/>
              <a:miter lim="800000"/>
              <a:headEnd/>
              <a:tailEnd/>
            </a:ln>
            <a:effectLst/>
          </p:spPr>
          <p:txBody>
            <a:bodyPr wrap="none" anchor="ctr"/>
            <a:lstStyle/>
            <a:p>
              <a:endParaRPr lang="tr-T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D9649AD-54C3-45AC-8558-D34DBFCD12A9}" type="datetimeFigureOut">
              <a:rPr lang="tr-TR" smtClean="0"/>
              <a:pPr/>
              <a:t>3.12.2020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D9649AD-54C3-45AC-8558-D34DBFCD12A9}" type="datetimeFigureOut">
              <a:rPr lang="tr-TR" smtClean="0"/>
              <a:pPr/>
              <a:t>3.12.2020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D9649AD-54C3-45AC-8558-D34DBFCD12A9}" type="datetimeFigureOut">
              <a:rPr lang="tr-TR" smtClean="0"/>
              <a:pPr/>
              <a:t>3.12.2020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D9649AD-54C3-45AC-8558-D34DBFCD12A9}" type="datetimeFigureOut">
              <a:rPr lang="tr-TR" smtClean="0"/>
              <a:pPr/>
              <a:t>3.12.2020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3D9649AD-54C3-45AC-8558-D34DBFCD12A9}" type="datetimeFigureOut">
              <a:rPr lang="tr-TR" smtClean="0"/>
              <a:pPr/>
              <a:t>3.12.2020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D9649AD-54C3-45AC-8558-D34DBFCD12A9}" type="datetimeFigureOut">
              <a:rPr lang="tr-TR" smtClean="0"/>
              <a:pPr/>
              <a:t>3.12.2020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D9649AD-54C3-45AC-8558-D34DBFCD12A9}" type="datetimeFigureOut">
              <a:rPr lang="tr-TR" smtClean="0"/>
              <a:pPr/>
              <a:t>3.12.2020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D9649AD-54C3-45AC-8558-D34DBFCD12A9}" type="datetimeFigureOut">
              <a:rPr lang="tr-TR" smtClean="0"/>
              <a:pPr/>
              <a:t>3.12.2020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4245275-0CDB-4CD0-BF76-5EAFF7EA957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649AD-54C3-45AC-8558-D34DBFCD12A9}" type="datetimeFigureOut">
              <a:rPr lang="tr-TR" smtClean="0"/>
              <a:pPr/>
              <a:t>3.12.2020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45275-0CDB-4CD0-BF76-5EAFF7EA957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en.wikipedia.org/wiki/Viscous_stress_tensor" TargetMode="External"/><Relationship Id="rId13" Type="http://schemas.openxmlformats.org/officeDocument/2006/relationships/hyperlink" Target="https://en.wikipedia.org/wiki/Deformation_(mechanics)" TargetMode="External"/><Relationship Id="rId3" Type="http://schemas.openxmlformats.org/officeDocument/2006/relationships/hyperlink" Target="https://en.wikipedia.org/wiki/Isaac_Newton" TargetMode="External"/><Relationship Id="rId7" Type="http://schemas.openxmlformats.org/officeDocument/2006/relationships/hyperlink" Target="https://en.wikipedia.org/wiki/Fluid" TargetMode="External"/><Relationship Id="rId12" Type="http://schemas.openxmlformats.org/officeDocument/2006/relationships/hyperlink" Target="https://en.wikipedia.org/wiki/Derivative_(mathematic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en.wikipedia.org/wiki/Differential_calculus" TargetMode="External"/><Relationship Id="rId11" Type="http://schemas.openxmlformats.org/officeDocument/2006/relationships/hyperlink" Target="https://en.wikipedia.org/wiki/Strain_rate" TargetMode="External"/><Relationship Id="rId5" Type="http://schemas.openxmlformats.org/officeDocument/2006/relationships/hyperlink" Target="https://en.wikipedia.org/wiki/Shear_stress" TargetMode="External"/><Relationship Id="rId10" Type="http://schemas.openxmlformats.org/officeDocument/2006/relationships/hyperlink" Target="https://en.wikipedia.org/wiki/Newtonian_fluid" TargetMode="External"/><Relationship Id="rId4" Type="http://schemas.openxmlformats.org/officeDocument/2006/relationships/hyperlink" Target="https://en.wikipedia.org/w/index.php?title=Shear_strain_rate&amp;action=edit&amp;redlink=1" TargetMode="External"/><Relationship Id="rId9" Type="http://schemas.openxmlformats.org/officeDocument/2006/relationships/hyperlink" Target="https://en.wikipedia.org/wiki/Fluid_dynamic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251520" y="1"/>
            <a:ext cx="8501955" cy="1949450"/>
          </a:xfrm>
          <a:solidFill>
            <a:schemeClr val="bg1">
              <a:lumMod val="75000"/>
            </a:schemeClr>
          </a:solidFill>
        </p:spPr>
        <p:txBody>
          <a:bodyPr>
            <a:normAutofit/>
          </a:bodyPr>
          <a:lstStyle/>
          <a:p>
            <a:r>
              <a:rPr lang="tr-TR" sz="4400" b="1" dirty="0" smtClean="0">
                <a:solidFill>
                  <a:schemeClr val="bg1">
                    <a:lumMod val="10000"/>
                  </a:schemeClr>
                </a:solidFill>
                <a:effectLst/>
              </a:rPr>
              <a:t>MEDICAL PHYSICS</a:t>
            </a:r>
            <a:r>
              <a:rPr lang="en-US" sz="4400" b="1" dirty="0" smtClean="0">
                <a:solidFill>
                  <a:schemeClr val="bg1">
                    <a:lumMod val="10000"/>
                  </a:schemeClr>
                </a:solidFill>
                <a:effectLst/>
              </a:rPr>
              <a:t>:</a:t>
            </a:r>
            <a:r>
              <a:rPr lang="tr-TR" dirty="0" smtClean="0">
                <a:solidFill>
                  <a:srgbClr val="FFFAEF"/>
                </a:solidFill>
                <a:effectLst/>
              </a:rPr>
              <a:t/>
            </a:r>
            <a:br>
              <a:rPr lang="tr-TR" dirty="0" smtClean="0">
                <a:solidFill>
                  <a:srgbClr val="FFFAEF"/>
                </a:solidFill>
                <a:effectLst/>
              </a:rPr>
            </a:br>
            <a:r>
              <a:rPr lang="tr-TR" b="1" dirty="0" smtClean="0">
                <a:solidFill>
                  <a:srgbClr val="C00000"/>
                </a:solidFill>
                <a:effectLst/>
              </a:rPr>
              <a:t>   </a:t>
            </a:r>
            <a:r>
              <a:rPr lang="en-US" b="1" dirty="0" smtClean="0">
                <a:solidFill>
                  <a:srgbClr val="C00000"/>
                </a:solidFill>
                <a:effectLst/>
              </a:rPr>
              <a:t> </a:t>
            </a:r>
            <a:r>
              <a:rPr lang="tr-TR" b="1" dirty="0" smtClean="0">
                <a:solidFill>
                  <a:srgbClr val="C00000"/>
                </a:solidFill>
                <a:effectLst/>
              </a:rPr>
              <a:t>HEMODYNAMICS</a:t>
            </a:r>
            <a:endParaRPr lang="en-US" b="1" dirty="0">
              <a:solidFill>
                <a:srgbClr val="C00000"/>
              </a:solidFill>
              <a:effectLst/>
            </a:endParaRPr>
          </a:p>
        </p:txBody>
      </p:sp>
      <p:sp>
        <p:nvSpPr>
          <p:cNvPr id="45059" name="Rectangle 3"/>
          <p:cNvSpPr>
            <a:spLocks noGrp="1" noChangeArrowheads="1"/>
          </p:cNvSpPr>
          <p:nvPr>
            <p:ph type="subTitle" idx="4294967295"/>
          </p:nvPr>
        </p:nvSpPr>
        <p:spPr bwMode="auto">
          <a:xfrm>
            <a:off x="827584" y="5661248"/>
            <a:ext cx="7344816" cy="1032520"/>
          </a:xfrm>
          <a:prstGeom prst="rect">
            <a:avLst/>
          </a:prstGeom>
          <a:noFill/>
          <a:ln>
            <a:miter lim="800000"/>
            <a:headEnd/>
            <a:tailEnd/>
          </a:ln>
        </p:spPr>
        <p:txBody>
          <a:bodyPr>
            <a:normAutofit fontScale="92500" lnSpcReduction="10000"/>
          </a:bodyPr>
          <a:lstStyle/>
          <a:p>
            <a:pPr marL="0" indent="0" algn="ctr">
              <a:buFont typeface="Monotype Sorts" pitchFamily="2" charset="2"/>
              <a:buNone/>
            </a:pPr>
            <a:endParaRPr lang="tr-TR" sz="2000" dirty="0" smtClean="0">
              <a:solidFill>
                <a:srgbClr val="C1E0E3"/>
              </a:solidFill>
            </a:endParaRPr>
          </a:p>
          <a:p>
            <a:pPr marL="0" indent="0" algn="ctr">
              <a:buFont typeface="Monotype Sorts" pitchFamily="2" charset="2"/>
              <a:buNone/>
            </a:pPr>
            <a:r>
              <a:rPr lang="tr-TR" sz="4000" b="1" dirty="0" err="1" smtClean="0">
                <a:latin typeface="Tahoma" pitchFamily="34" charset="0"/>
                <a:ea typeface="Tahoma" pitchFamily="34" charset="0"/>
                <a:cs typeface="Tahoma" pitchFamily="34" charset="0"/>
              </a:rPr>
              <a:t>Prof.Dr</a:t>
            </a:r>
            <a:r>
              <a:rPr lang="tr-TR" sz="4000" b="1" dirty="0" smtClean="0">
                <a:latin typeface="Tahoma" pitchFamily="34" charset="0"/>
                <a:ea typeface="Tahoma" pitchFamily="34" charset="0"/>
                <a:cs typeface="Tahoma" pitchFamily="34" charset="0"/>
              </a:rPr>
              <a:t>.Çiğdem ALTINSAAT</a:t>
            </a:r>
            <a:endParaRPr lang="tr-TR" sz="4000" b="1" dirty="0">
              <a:latin typeface="Tahoma" pitchFamily="34" charset="0"/>
              <a:ea typeface="Tahoma" pitchFamily="34" charset="0"/>
              <a:cs typeface="Tahoma" pitchFamily="34" charset="0"/>
            </a:endParaRPr>
          </a:p>
        </p:txBody>
      </p:sp>
      <p:pic>
        <p:nvPicPr>
          <p:cNvPr id="45060" name="Picture 4"/>
          <p:cNvPicPr>
            <a:picLocks noChangeArrowheads="1"/>
          </p:cNvPicPr>
          <p:nvPr/>
        </p:nvPicPr>
        <p:blipFill>
          <a:blip r:embed="rId4" cstate="print"/>
          <a:srcRect/>
          <a:stretch>
            <a:fillRect/>
          </a:stretch>
        </p:blipFill>
        <p:spPr bwMode="auto">
          <a:xfrm>
            <a:off x="2339752" y="1700808"/>
            <a:ext cx="4572000" cy="3962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dissolve">
                                      <p:cBhvr>
                                        <p:cTn id="7" dur="500"/>
                                        <p:tgtEl>
                                          <p:spTgt spid="4506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Blood flow</a:t>
            </a:r>
          </a:p>
        </p:txBody>
      </p:sp>
      <p:sp>
        <p:nvSpPr>
          <p:cNvPr id="8195" name="Rectangle 3"/>
          <p:cNvSpPr>
            <a:spLocks noGrp="1" noChangeArrowheads="1"/>
          </p:cNvSpPr>
          <p:nvPr>
            <p:ph type="body" idx="1"/>
          </p:nvPr>
        </p:nvSpPr>
        <p:spPr/>
        <p:txBody>
          <a:bodyPr>
            <a:normAutofit lnSpcReduction="10000"/>
          </a:bodyPr>
          <a:lstStyle/>
          <a:p>
            <a:r>
              <a:rPr lang="en-US" sz="2400" b="1" dirty="0"/>
              <a:t>Let’s trace the blood from the right atrium</a:t>
            </a:r>
            <a:endParaRPr lang="en-US" b="1" dirty="0"/>
          </a:p>
          <a:p>
            <a:pPr lvl="1"/>
            <a:r>
              <a:rPr lang="en-US" sz="2200" b="1" dirty="0"/>
              <a:t>thru the tricuspid valve into right ventricle</a:t>
            </a:r>
          </a:p>
          <a:p>
            <a:pPr lvl="1"/>
            <a:r>
              <a:rPr lang="en-US" sz="2200" b="1" dirty="0"/>
              <a:t>pulmonary </a:t>
            </a:r>
            <a:r>
              <a:rPr lang="en-US" sz="2200" b="1" dirty="0" err="1"/>
              <a:t>semilunar</a:t>
            </a:r>
            <a:r>
              <a:rPr lang="en-US" sz="2200" b="1" dirty="0"/>
              <a:t> valve into the pulmonary artery-only artery with O2 poor blood</a:t>
            </a:r>
          </a:p>
          <a:p>
            <a:pPr lvl="1"/>
            <a:r>
              <a:rPr lang="en-US" sz="2200" b="1" dirty="0"/>
              <a:t>right and left lung (diffusion)</a:t>
            </a:r>
          </a:p>
          <a:p>
            <a:pPr lvl="1"/>
            <a:r>
              <a:rPr lang="en-US" sz="2200" b="1" dirty="0"/>
              <a:t>pulmonary veins (only veins with O2 rich blood)</a:t>
            </a:r>
          </a:p>
          <a:p>
            <a:pPr lvl="1"/>
            <a:r>
              <a:rPr lang="en-US" sz="2200" b="1" dirty="0"/>
              <a:t>back to the heart into the left atrium</a:t>
            </a:r>
          </a:p>
          <a:p>
            <a:pPr lvl="1"/>
            <a:r>
              <a:rPr lang="en-US" sz="2200" b="1" dirty="0"/>
              <a:t>thru the bicuspid valve (mitral) into the left ventricle</a:t>
            </a:r>
          </a:p>
          <a:p>
            <a:pPr lvl="1"/>
            <a:r>
              <a:rPr lang="en-US" sz="2200" b="1" dirty="0"/>
              <a:t>passes thru the aortic </a:t>
            </a:r>
            <a:r>
              <a:rPr lang="en-US" sz="2200" b="1" dirty="0" err="1"/>
              <a:t>semilunar</a:t>
            </a:r>
            <a:r>
              <a:rPr lang="en-US" sz="2200" b="1" dirty="0"/>
              <a:t> valve into the aorta.</a:t>
            </a:r>
          </a:p>
          <a:p>
            <a:pPr lvl="1"/>
            <a:r>
              <a:rPr lang="en-US" sz="2200" b="1" dirty="0"/>
              <a:t>Aorta sends to all parts of the body (periphery)</a:t>
            </a:r>
          </a:p>
          <a:p>
            <a:pPr lvl="1"/>
            <a:r>
              <a:rPr lang="en-US" sz="2200" b="1" dirty="0"/>
              <a:t>inferior and superior vena cava back to right atrium</a:t>
            </a:r>
          </a:p>
          <a:p>
            <a:r>
              <a:rPr lang="en-US" sz="2600" b="1" dirty="0"/>
              <a:t>right side is pulmonary; left is systemic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rrowheads="1"/>
          </p:cNvPicPr>
          <p:nvPr/>
        </p:nvPicPr>
        <p:blipFill>
          <a:blip r:embed="rId3" cstate="print"/>
          <a:srcRect/>
          <a:stretch>
            <a:fillRect/>
          </a:stretch>
        </p:blipFill>
        <p:spPr bwMode="auto">
          <a:xfrm>
            <a:off x="0" y="0"/>
            <a:ext cx="9129713" cy="6843713"/>
          </a:xfrm>
          <a:prstGeom prst="rect">
            <a:avLst/>
          </a:prstGeom>
          <a:noFill/>
          <a:ln w="12700">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Myocardium</a:t>
            </a:r>
          </a:p>
        </p:txBody>
      </p:sp>
      <p:sp>
        <p:nvSpPr>
          <p:cNvPr id="9219" name="Rectangle 3"/>
          <p:cNvSpPr>
            <a:spLocks noGrp="1" noChangeArrowheads="1"/>
          </p:cNvSpPr>
          <p:nvPr>
            <p:ph type="body" idx="1"/>
          </p:nvPr>
        </p:nvSpPr>
        <p:spPr>
          <a:xfrm>
            <a:off x="539552" y="1196752"/>
            <a:ext cx="8147248" cy="4929411"/>
          </a:xfrm>
        </p:spPr>
        <p:txBody>
          <a:bodyPr>
            <a:normAutofit/>
          </a:bodyPr>
          <a:lstStyle/>
          <a:p>
            <a:r>
              <a:rPr lang="en-US" sz="2400" b="1" dirty="0"/>
              <a:t>Is called cardiac muscle</a:t>
            </a:r>
            <a:endParaRPr lang="en-US" sz="2600" b="1" dirty="0"/>
          </a:p>
          <a:p>
            <a:pPr lvl="1"/>
            <a:r>
              <a:rPr lang="en-US" sz="2200" b="1" dirty="0"/>
              <a:t>Left ventricle is most powerful and has to overcome gravity to pump to the rest of the body.</a:t>
            </a:r>
          </a:p>
          <a:p>
            <a:pPr lvl="1"/>
            <a:r>
              <a:rPr lang="en-US" sz="2200" b="1" dirty="0"/>
              <a:t>Left ventricle has greater hypertrophy</a:t>
            </a:r>
          </a:p>
          <a:p>
            <a:r>
              <a:rPr lang="en-US" sz="2600" b="1" dirty="0"/>
              <a:t>has striated appearance but has intercalated disks</a:t>
            </a:r>
          </a:p>
          <a:p>
            <a:r>
              <a:rPr lang="en-US" sz="2400" b="1" dirty="0" smtClean="0"/>
              <a:t>Has </a:t>
            </a:r>
            <a:r>
              <a:rPr lang="en-US" sz="2400" b="1" dirty="0" err="1" smtClean="0"/>
              <a:t>autoconduction</a:t>
            </a:r>
            <a:r>
              <a:rPr lang="en-US" sz="2400" b="1" dirty="0" smtClean="0"/>
              <a:t>...the ability to generate its own electrical signal</a:t>
            </a:r>
          </a:p>
          <a:p>
            <a:pPr lvl="1"/>
            <a:r>
              <a:rPr lang="en-US" sz="2200" b="1" dirty="0" smtClean="0"/>
              <a:t>contracts rhythmically without neural stimulation.</a:t>
            </a:r>
          </a:p>
          <a:p>
            <a:r>
              <a:rPr lang="en-US" sz="2400" b="1" dirty="0" smtClean="0"/>
              <a:t>Without neural or hormonal influence, the heart rate is 70-80 </a:t>
            </a:r>
            <a:r>
              <a:rPr lang="en-US" sz="2400" b="1" dirty="0" err="1" smtClean="0"/>
              <a:t>bts</a:t>
            </a:r>
            <a:r>
              <a:rPr lang="en-US" sz="2400" b="1" dirty="0" smtClean="0"/>
              <a:t>/min</a:t>
            </a:r>
            <a:r>
              <a:rPr lang="en-US" sz="2200" b="1" dirty="0" smtClean="0"/>
              <a:t>.</a:t>
            </a:r>
            <a:endParaRPr lang="tr-TR" sz="2200" b="1" dirty="0" smtClean="0"/>
          </a:p>
          <a:p>
            <a:r>
              <a:rPr lang="en-US" sz="2200" b="1" dirty="0" smtClean="0"/>
              <a:t>All </a:t>
            </a:r>
            <a:r>
              <a:rPr lang="en-US" sz="2200" b="1" dirty="0"/>
              <a:t>chambers act as one and contract together as one muscle fiber.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Terms for cardiac function</a:t>
            </a:r>
          </a:p>
        </p:txBody>
      </p:sp>
      <p:sp>
        <p:nvSpPr>
          <p:cNvPr id="14339" name="Rectangle 3"/>
          <p:cNvSpPr>
            <a:spLocks noGrp="1" noChangeArrowheads="1"/>
          </p:cNvSpPr>
          <p:nvPr>
            <p:ph type="body" idx="1"/>
          </p:nvPr>
        </p:nvSpPr>
        <p:spPr/>
        <p:txBody>
          <a:bodyPr>
            <a:normAutofit lnSpcReduction="10000"/>
          </a:bodyPr>
          <a:lstStyle/>
          <a:p>
            <a:r>
              <a:rPr lang="en-US" b="1" dirty="0"/>
              <a:t>Cardiac </a:t>
            </a:r>
            <a:r>
              <a:rPr lang="en-US" b="1" dirty="0" smtClean="0"/>
              <a:t>cycle</a:t>
            </a:r>
            <a:endParaRPr lang="tr-TR" b="1" dirty="0" smtClean="0"/>
          </a:p>
          <a:p>
            <a:pPr lvl="1"/>
            <a:r>
              <a:rPr lang="en-US" b="1" dirty="0" smtClean="0"/>
              <a:t>Diastole-(relaxation); </a:t>
            </a:r>
          </a:p>
          <a:p>
            <a:pPr lvl="2"/>
            <a:r>
              <a:rPr lang="en-US" b="1" dirty="0" smtClean="0"/>
              <a:t>chambers fill with blood</a:t>
            </a:r>
          </a:p>
          <a:p>
            <a:pPr lvl="2"/>
            <a:r>
              <a:rPr lang="en-US" b="1" dirty="0" smtClean="0"/>
              <a:t>lasts longer than systole</a:t>
            </a:r>
          </a:p>
          <a:p>
            <a:pPr lvl="1"/>
            <a:r>
              <a:rPr lang="en-US" b="1" dirty="0" smtClean="0"/>
              <a:t>Systole-(contraction)</a:t>
            </a:r>
          </a:p>
          <a:p>
            <a:pPr lvl="2"/>
            <a:r>
              <a:rPr lang="en-US" b="1" dirty="0" smtClean="0"/>
              <a:t>blood is ejected</a:t>
            </a:r>
          </a:p>
          <a:p>
            <a:pPr lvl="2"/>
            <a:r>
              <a:rPr lang="en-US" b="1" dirty="0" smtClean="0"/>
              <a:t>takes less time than diastole</a:t>
            </a:r>
          </a:p>
          <a:p>
            <a:r>
              <a:rPr lang="en-US" b="1" dirty="0" smtClean="0"/>
              <a:t>Stroke </a:t>
            </a:r>
            <a:r>
              <a:rPr lang="en-US" b="1" dirty="0"/>
              <a:t>volume (SV)</a:t>
            </a:r>
          </a:p>
          <a:p>
            <a:r>
              <a:rPr lang="en-US" b="1" dirty="0" smtClean="0"/>
              <a:t>Cardiac </a:t>
            </a:r>
            <a:r>
              <a:rPr lang="en-US" b="1" dirty="0"/>
              <a:t>Output or Q</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Blood distribution</a:t>
            </a:r>
          </a:p>
        </p:txBody>
      </p:sp>
      <p:sp>
        <p:nvSpPr>
          <p:cNvPr id="21507" name="Rectangle 3"/>
          <p:cNvSpPr>
            <a:spLocks noGrp="1" noChangeArrowheads="1"/>
          </p:cNvSpPr>
          <p:nvPr>
            <p:ph type="body" idx="1"/>
          </p:nvPr>
        </p:nvSpPr>
        <p:spPr/>
        <p:txBody>
          <a:bodyPr/>
          <a:lstStyle/>
          <a:p>
            <a:r>
              <a:rPr lang="en-US" b="1" dirty="0"/>
              <a:t>Depends on immediate needs of the tissue</a:t>
            </a:r>
          </a:p>
          <a:p>
            <a:r>
              <a:rPr lang="en-US" b="1" dirty="0"/>
              <a:t>Rest-kidney and liver get the most</a:t>
            </a:r>
          </a:p>
          <a:p>
            <a:r>
              <a:rPr lang="en-US" b="1" dirty="0"/>
              <a:t>exercise-redirected to mostly the skeletal muscles.</a:t>
            </a:r>
          </a:p>
          <a:p>
            <a:r>
              <a:rPr lang="en-US" b="1" dirty="0"/>
              <a:t>This along with increased </a:t>
            </a:r>
            <a:r>
              <a:rPr lang="tr-TR" b="1" dirty="0" err="1" smtClean="0"/>
              <a:t>cardiac</a:t>
            </a:r>
            <a:r>
              <a:rPr lang="tr-TR" b="1" dirty="0" smtClean="0"/>
              <a:t> </a:t>
            </a:r>
            <a:r>
              <a:rPr lang="tr-TR" b="1" dirty="0" err="1" smtClean="0"/>
              <a:t>output</a:t>
            </a:r>
            <a:r>
              <a:rPr lang="tr-TR" b="1" dirty="0" smtClean="0"/>
              <a:t> (</a:t>
            </a:r>
            <a:r>
              <a:rPr lang="en-US" b="1" dirty="0" smtClean="0"/>
              <a:t>Q</a:t>
            </a:r>
            <a:r>
              <a:rPr lang="tr-TR" b="1" dirty="0" smtClean="0"/>
              <a:t>)</a:t>
            </a:r>
            <a:r>
              <a:rPr lang="en-US" b="1" dirty="0" smtClean="0"/>
              <a:t> </a:t>
            </a:r>
            <a:r>
              <a:rPr lang="en-US" b="1" dirty="0"/>
              <a:t>allows more blood to active muscles (25 X more)</a:t>
            </a:r>
          </a:p>
          <a:p>
            <a:endParaRPr lang="en-US"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457200"/>
            <a:ext cx="7772400" cy="1143000"/>
          </a:xfrm>
          <a:solidFill>
            <a:schemeClr val="accent1">
              <a:lumMod val="20000"/>
              <a:lumOff val="80000"/>
            </a:schemeClr>
          </a:solidFill>
          <a:ln/>
        </p:spPr>
        <p:txBody>
          <a:bodyPr anchor="ctr">
            <a:normAutofit fontScale="90000"/>
          </a:bodyPr>
          <a:lstStyle/>
          <a:p>
            <a:r>
              <a:rPr lang="tr-TR" b="1" dirty="0" err="1" smtClean="0"/>
              <a:t>Distribution</a:t>
            </a:r>
            <a:r>
              <a:rPr lang="tr-TR" b="1" dirty="0" smtClean="0"/>
              <a:t>  of </a:t>
            </a:r>
            <a:r>
              <a:rPr lang="tr-TR" b="1" dirty="0" err="1" smtClean="0"/>
              <a:t>Blood</a:t>
            </a:r>
            <a:r>
              <a:rPr lang="tr-TR" b="1" dirty="0" smtClean="0"/>
              <a:t> in </a:t>
            </a:r>
            <a:r>
              <a:rPr lang="tr-TR" b="1" dirty="0" err="1" smtClean="0"/>
              <a:t>Circulatory</a:t>
            </a:r>
            <a:r>
              <a:rPr lang="tr-TR" b="1" dirty="0" smtClean="0"/>
              <a:t> </a:t>
            </a:r>
            <a:r>
              <a:rPr lang="tr-TR" b="1" dirty="0" err="1" smtClean="0"/>
              <a:t>system</a:t>
            </a:r>
            <a:r>
              <a:rPr lang="tr-TR" b="1" dirty="0" smtClean="0"/>
              <a:t> </a:t>
            </a:r>
            <a:endParaRPr lang="en-US" b="1" dirty="0"/>
          </a:p>
        </p:txBody>
      </p:sp>
      <p:sp>
        <p:nvSpPr>
          <p:cNvPr id="96259" name="Rectangle 3"/>
          <p:cNvSpPr>
            <a:spLocks noGrp="1" noChangeArrowheads="1"/>
          </p:cNvSpPr>
          <p:nvPr>
            <p:ph type="body" idx="1"/>
          </p:nvPr>
        </p:nvSpPr>
        <p:spPr>
          <a:xfrm>
            <a:off x="323528" y="1700808"/>
            <a:ext cx="5955382" cy="4896272"/>
          </a:xfrm>
          <a:solidFill>
            <a:schemeClr val="bg2"/>
          </a:solidFill>
          <a:ln w="38100" cap="flat" cmpd="dbl">
            <a:solidFill>
              <a:schemeClr val="tx1"/>
            </a:solidFill>
          </a:ln>
        </p:spPr>
        <p:txBody>
          <a:bodyPr>
            <a:normAutofit fontScale="85000" lnSpcReduction="10000"/>
          </a:bodyPr>
          <a:lstStyle/>
          <a:p>
            <a:pPr>
              <a:lnSpc>
                <a:spcPct val="140000"/>
              </a:lnSpc>
            </a:pPr>
            <a:r>
              <a:rPr lang="en-US" b="1" dirty="0" smtClean="0"/>
              <a:t>67% S</a:t>
            </a:r>
            <a:r>
              <a:rPr lang="tr-TR" b="1" dirty="0" err="1" smtClean="0"/>
              <a:t>ystemic</a:t>
            </a:r>
            <a:r>
              <a:rPr lang="tr-TR" b="1" dirty="0" smtClean="0"/>
              <a:t> </a:t>
            </a:r>
            <a:r>
              <a:rPr lang="tr-TR" b="1" dirty="0" err="1" smtClean="0"/>
              <a:t>Venas</a:t>
            </a:r>
            <a:r>
              <a:rPr lang="tr-TR" b="1" dirty="0" smtClean="0"/>
              <a:t>/</a:t>
            </a:r>
            <a:r>
              <a:rPr lang="tr-TR" b="1" dirty="0" err="1" smtClean="0"/>
              <a:t>venules</a:t>
            </a:r>
            <a:endParaRPr lang="en-US" b="1" dirty="0"/>
          </a:p>
          <a:p>
            <a:pPr>
              <a:lnSpc>
                <a:spcPct val="140000"/>
              </a:lnSpc>
            </a:pPr>
            <a:r>
              <a:rPr lang="en-US" b="1" dirty="0" smtClean="0"/>
              <a:t>5 % S</a:t>
            </a:r>
            <a:r>
              <a:rPr lang="tr-TR" b="1" dirty="0" err="1" smtClean="0"/>
              <a:t>ystemic</a:t>
            </a:r>
            <a:r>
              <a:rPr lang="tr-TR" b="1" dirty="0" smtClean="0"/>
              <a:t>  </a:t>
            </a:r>
            <a:r>
              <a:rPr lang="tr-TR" b="1" dirty="0" err="1" smtClean="0"/>
              <a:t>Cappilars</a:t>
            </a:r>
            <a:endParaRPr lang="en-US" b="1" dirty="0"/>
          </a:p>
          <a:p>
            <a:pPr>
              <a:lnSpc>
                <a:spcPct val="140000"/>
              </a:lnSpc>
            </a:pPr>
            <a:r>
              <a:rPr lang="en-US" b="1" dirty="0" smtClean="0"/>
              <a:t>11</a:t>
            </a:r>
            <a:r>
              <a:rPr lang="tr-TR" b="1" dirty="0" smtClean="0"/>
              <a:t> </a:t>
            </a:r>
            <a:r>
              <a:rPr lang="en-US" b="1" dirty="0" smtClean="0"/>
              <a:t>% S</a:t>
            </a:r>
            <a:r>
              <a:rPr lang="tr-TR" b="1" dirty="0" err="1" smtClean="0"/>
              <a:t>ystemic</a:t>
            </a:r>
            <a:r>
              <a:rPr lang="tr-TR" b="1" dirty="0" smtClean="0"/>
              <a:t> </a:t>
            </a:r>
            <a:r>
              <a:rPr lang="en-US" b="1" dirty="0" smtClean="0"/>
              <a:t>A</a:t>
            </a:r>
            <a:r>
              <a:rPr lang="tr-TR" b="1" dirty="0" err="1" smtClean="0"/>
              <a:t>rteries</a:t>
            </a:r>
            <a:endParaRPr lang="en-US" b="1" dirty="0"/>
          </a:p>
          <a:p>
            <a:pPr>
              <a:lnSpc>
                <a:spcPct val="140000"/>
              </a:lnSpc>
            </a:pPr>
            <a:r>
              <a:rPr lang="en-US" b="1" dirty="0" smtClean="0"/>
              <a:t>5 % </a:t>
            </a:r>
            <a:r>
              <a:rPr lang="tr-TR" b="1" dirty="0" smtClean="0"/>
              <a:t>Vena </a:t>
            </a:r>
            <a:r>
              <a:rPr lang="tr-TR" b="1" dirty="0" err="1" smtClean="0"/>
              <a:t>Pulmonary</a:t>
            </a:r>
            <a:endParaRPr lang="en-US" b="1" dirty="0"/>
          </a:p>
          <a:p>
            <a:pPr>
              <a:lnSpc>
                <a:spcPct val="140000"/>
              </a:lnSpc>
            </a:pPr>
            <a:r>
              <a:rPr lang="en-US" b="1" dirty="0" smtClean="0"/>
              <a:t>3% </a:t>
            </a:r>
            <a:r>
              <a:rPr lang="tr-TR" b="1" dirty="0" err="1" smtClean="0"/>
              <a:t>Pulmonary</a:t>
            </a:r>
            <a:r>
              <a:rPr lang="en-US" b="1" dirty="0" smtClean="0"/>
              <a:t> A</a:t>
            </a:r>
            <a:r>
              <a:rPr lang="tr-TR" b="1" dirty="0" err="1" smtClean="0"/>
              <a:t>rteries</a:t>
            </a:r>
            <a:endParaRPr lang="en-US" b="1" dirty="0"/>
          </a:p>
          <a:p>
            <a:pPr>
              <a:lnSpc>
                <a:spcPct val="140000"/>
              </a:lnSpc>
            </a:pPr>
            <a:r>
              <a:rPr lang="en-US" b="1" dirty="0" smtClean="0"/>
              <a:t>4% </a:t>
            </a:r>
            <a:r>
              <a:rPr lang="tr-TR" b="1" dirty="0" err="1" smtClean="0"/>
              <a:t>Pulmonary</a:t>
            </a:r>
            <a:r>
              <a:rPr lang="en-US" b="1" dirty="0" smtClean="0"/>
              <a:t> </a:t>
            </a:r>
            <a:r>
              <a:rPr lang="tr-TR" b="1" dirty="0" err="1" smtClean="0"/>
              <a:t>Cappilaries</a:t>
            </a:r>
            <a:endParaRPr lang="en-US" b="1" dirty="0"/>
          </a:p>
          <a:p>
            <a:pPr>
              <a:lnSpc>
                <a:spcPct val="140000"/>
              </a:lnSpc>
            </a:pPr>
            <a:r>
              <a:rPr lang="en-US" b="1" dirty="0" smtClean="0"/>
              <a:t> 5 % </a:t>
            </a:r>
            <a:r>
              <a:rPr lang="tr-TR" b="1" dirty="0" err="1" smtClean="0"/>
              <a:t>Cardium</a:t>
            </a:r>
            <a:r>
              <a:rPr lang="tr-TR" b="1" dirty="0" smtClean="0"/>
              <a:t> (</a:t>
            </a:r>
            <a:r>
              <a:rPr lang="en-US" b="1" dirty="0" smtClean="0"/>
              <a:t>ATRI</a:t>
            </a:r>
            <a:r>
              <a:rPr lang="tr-TR" b="1" dirty="0"/>
              <a:t>UM</a:t>
            </a:r>
            <a:r>
              <a:rPr lang="en-US" b="1" dirty="0" smtClean="0"/>
              <a:t>/VENTRI</a:t>
            </a:r>
            <a:r>
              <a:rPr lang="tr-TR" b="1" dirty="0" smtClean="0"/>
              <a:t>CULUS)</a:t>
            </a:r>
            <a:endParaRPr lang="en-US" b="1" dirty="0"/>
          </a:p>
        </p:txBody>
      </p:sp>
      <p:pic>
        <p:nvPicPr>
          <p:cNvPr id="4" name="Picture 2" descr="PSE07000"/>
          <p:cNvPicPr>
            <a:picLocks noChangeAspect="1" noChangeArrowheads="1"/>
          </p:cNvPicPr>
          <p:nvPr/>
        </p:nvPicPr>
        <p:blipFill>
          <a:blip r:embed="rId4" cstate="print"/>
          <a:srcRect/>
          <a:stretch>
            <a:fillRect/>
          </a:stretch>
        </p:blipFill>
        <p:spPr bwMode="auto">
          <a:xfrm>
            <a:off x="5039010" y="1340768"/>
            <a:ext cx="4104990" cy="525167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box(out)">
                                      <p:cBhvr>
                                        <p:cTn id="7" dur="500"/>
                                        <p:tgtEl>
                                          <p:spTgt spid="96259"/>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ppt_x</p:attrName>
                                        </p:attrNameLst>
                                      </p:cBhvr>
                                      <p:tavLst>
                                        <p:tav tm="0">
                                          <p:val>
                                            <p:fltVal val="0.5"/>
                                          </p:val>
                                        </p:tav>
                                        <p:tav tm="100000">
                                          <p:val>
                                            <p:strVal val="#ppt_x"/>
                                          </p:val>
                                        </p:tav>
                                      </p:tavLst>
                                    </p:anim>
                                    <p:anim calcmode="lin" valueType="num">
                                      <p:cBhvr>
                                        <p:cTn id="14"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1600" y="188913"/>
            <a:ext cx="7772400" cy="1143000"/>
          </a:xfrm>
        </p:spPr>
        <p:txBody>
          <a:bodyPr/>
          <a:lstStyle/>
          <a:p>
            <a:pPr eaLnBrk="1" hangingPunct="1"/>
            <a:r>
              <a:rPr lang="tr-TR" dirty="0" smtClean="0"/>
              <a:t>Dolaşımdaki Kanın Dağılımı</a:t>
            </a:r>
            <a:endParaRPr lang="en-US" dirty="0" smtClean="0"/>
          </a:p>
        </p:txBody>
      </p:sp>
      <p:sp>
        <p:nvSpPr>
          <p:cNvPr id="31747" name="Rectangle 3"/>
          <p:cNvSpPr>
            <a:spLocks noGrp="1" noChangeArrowheads="1"/>
          </p:cNvSpPr>
          <p:nvPr>
            <p:ph type="body" idx="1"/>
          </p:nvPr>
        </p:nvSpPr>
        <p:spPr>
          <a:xfrm>
            <a:off x="0" y="1341438"/>
            <a:ext cx="8077200" cy="5715000"/>
          </a:xfrm>
        </p:spPr>
        <p:txBody>
          <a:bodyPr/>
          <a:lstStyle/>
          <a:p>
            <a:pPr eaLnBrk="1" hangingPunct="1"/>
            <a:r>
              <a:rPr lang="tr-TR" b="1" dirty="0" err="1" smtClean="0"/>
              <a:t>In</a:t>
            </a:r>
            <a:r>
              <a:rPr lang="tr-TR" b="1" dirty="0" smtClean="0"/>
              <a:t> </a:t>
            </a:r>
            <a:r>
              <a:rPr lang="tr-TR" b="1" dirty="0" err="1" smtClean="0"/>
              <a:t>resting</a:t>
            </a:r>
            <a:r>
              <a:rPr lang="tr-TR" b="1" dirty="0" smtClean="0"/>
              <a:t> </a:t>
            </a:r>
            <a:r>
              <a:rPr lang="en-US" b="1" dirty="0" smtClean="0"/>
              <a:t>60</a:t>
            </a:r>
            <a:r>
              <a:rPr lang="tr-TR" b="1" dirty="0" smtClean="0"/>
              <a:t>% of </a:t>
            </a:r>
            <a:r>
              <a:rPr lang="tr-TR" b="1" dirty="0" err="1" smtClean="0"/>
              <a:t>blood</a:t>
            </a:r>
            <a:r>
              <a:rPr lang="tr-TR" b="1" dirty="0" smtClean="0"/>
              <a:t> is in </a:t>
            </a:r>
          </a:p>
          <a:p>
            <a:pPr eaLnBrk="1" hangingPunct="1">
              <a:buNone/>
            </a:pPr>
            <a:r>
              <a:rPr lang="tr-TR" b="1" dirty="0" err="1" smtClean="0"/>
              <a:t>systemic</a:t>
            </a:r>
            <a:r>
              <a:rPr lang="tr-TR" b="1" dirty="0" smtClean="0"/>
              <a:t> </a:t>
            </a:r>
            <a:r>
              <a:rPr lang="tr-TR" b="1" dirty="0" err="1" smtClean="0"/>
              <a:t>venas</a:t>
            </a:r>
            <a:r>
              <a:rPr lang="tr-TR" b="1" dirty="0" smtClean="0"/>
              <a:t> </a:t>
            </a:r>
            <a:r>
              <a:rPr lang="tr-TR" b="1" dirty="0" err="1" smtClean="0"/>
              <a:t>and</a:t>
            </a:r>
            <a:r>
              <a:rPr lang="tr-TR" b="1" dirty="0" smtClean="0"/>
              <a:t> </a:t>
            </a:r>
            <a:r>
              <a:rPr lang="tr-TR" b="1" dirty="0" err="1" smtClean="0"/>
              <a:t>venules</a:t>
            </a:r>
            <a:r>
              <a:rPr lang="tr-TR" b="1" dirty="0" smtClean="0"/>
              <a:t>. </a:t>
            </a:r>
          </a:p>
          <a:p>
            <a:pPr lvl="1" eaLnBrk="1" hangingPunct="1"/>
            <a:r>
              <a:rPr lang="tr-TR" b="1" dirty="0" err="1" smtClean="0"/>
              <a:t>Blood</a:t>
            </a:r>
            <a:r>
              <a:rPr lang="tr-TR" b="1" dirty="0" smtClean="0"/>
              <a:t>  </a:t>
            </a:r>
            <a:r>
              <a:rPr lang="tr-TR" b="1" dirty="0" err="1" smtClean="0"/>
              <a:t>storing</a:t>
            </a:r>
            <a:r>
              <a:rPr lang="tr-TR" b="1" dirty="0" smtClean="0"/>
              <a:t> </a:t>
            </a:r>
            <a:r>
              <a:rPr lang="tr-TR" b="1" dirty="0" err="1" smtClean="0"/>
              <a:t>function</a:t>
            </a:r>
            <a:r>
              <a:rPr lang="tr-TR" b="1" dirty="0" smtClean="0"/>
              <a:t> </a:t>
            </a:r>
            <a:endParaRPr lang="en-US" b="1" dirty="0" smtClean="0"/>
          </a:p>
          <a:p>
            <a:pPr lvl="2" eaLnBrk="1" hangingPunct="1"/>
            <a:r>
              <a:rPr lang="tr-TR" b="1" dirty="0" smtClean="0"/>
              <a:t>Skin </a:t>
            </a:r>
            <a:r>
              <a:rPr lang="tr-TR" b="1" dirty="0" err="1" smtClean="0"/>
              <a:t>and</a:t>
            </a:r>
            <a:r>
              <a:rPr lang="tr-TR" b="1" dirty="0" smtClean="0"/>
              <a:t>  </a:t>
            </a:r>
            <a:r>
              <a:rPr lang="tr-TR" b="1" dirty="0" err="1" smtClean="0"/>
              <a:t>abdomimal</a:t>
            </a:r>
            <a:r>
              <a:rPr lang="tr-TR" b="1" dirty="0" smtClean="0"/>
              <a:t> </a:t>
            </a:r>
            <a:r>
              <a:rPr lang="tr-TR" b="1" dirty="0" err="1" smtClean="0"/>
              <a:t>venas</a:t>
            </a:r>
            <a:endParaRPr lang="tr-TR" b="1" dirty="0" smtClean="0"/>
          </a:p>
          <a:p>
            <a:pPr lvl="1" eaLnBrk="1" hangingPunct="1"/>
            <a:r>
              <a:rPr lang="tr-TR" b="1" dirty="0" err="1" smtClean="0"/>
              <a:t>In</a:t>
            </a:r>
            <a:r>
              <a:rPr lang="tr-TR" b="1" dirty="0" smtClean="0"/>
              <a:t> </a:t>
            </a:r>
            <a:r>
              <a:rPr lang="tr-TR" b="1" dirty="0" err="1" smtClean="0"/>
              <a:t>need</a:t>
            </a:r>
            <a:r>
              <a:rPr lang="tr-TR" b="1" dirty="0" smtClean="0"/>
              <a:t> of </a:t>
            </a:r>
            <a:r>
              <a:rPr lang="tr-TR" b="1" dirty="0" err="1" smtClean="0"/>
              <a:t>excesive</a:t>
            </a:r>
            <a:r>
              <a:rPr lang="tr-TR" b="1" dirty="0" smtClean="0"/>
              <a:t> </a:t>
            </a:r>
            <a:r>
              <a:rPr lang="tr-TR" b="1" dirty="0" err="1" smtClean="0"/>
              <a:t>blood</a:t>
            </a:r>
            <a:r>
              <a:rPr lang="tr-TR" b="1" dirty="0" smtClean="0"/>
              <a:t> </a:t>
            </a:r>
            <a:r>
              <a:rPr lang="tr-TR" b="1" dirty="0" err="1" smtClean="0"/>
              <a:t>distributed</a:t>
            </a:r>
            <a:r>
              <a:rPr lang="tr-TR" b="1" dirty="0" smtClean="0"/>
              <a:t> </a:t>
            </a:r>
          </a:p>
          <a:p>
            <a:pPr lvl="2" eaLnBrk="1" hangingPunct="1">
              <a:buClr>
                <a:srgbClr val="FFC000"/>
              </a:buClr>
              <a:buSzPct val="200000"/>
              <a:buFont typeface="Wingdings" pitchFamily="2" charset="2"/>
              <a:buChar char="ü"/>
            </a:pPr>
            <a:r>
              <a:rPr lang="tr-TR" b="1" dirty="0" err="1" smtClean="0"/>
              <a:t>Muscle</a:t>
            </a:r>
            <a:r>
              <a:rPr lang="tr-TR" b="1" dirty="0" smtClean="0"/>
              <a:t> </a:t>
            </a:r>
            <a:r>
              <a:rPr lang="tr-TR" b="1" dirty="0" err="1" smtClean="0"/>
              <a:t>conttraction</a:t>
            </a:r>
            <a:r>
              <a:rPr lang="tr-TR" b="1" dirty="0" smtClean="0"/>
              <a:t> (</a:t>
            </a:r>
            <a:r>
              <a:rPr lang="tr-TR" b="1" dirty="0" err="1" smtClean="0"/>
              <a:t>exercise</a:t>
            </a:r>
            <a:r>
              <a:rPr lang="tr-TR" b="1" dirty="0" smtClean="0"/>
              <a:t>) </a:t>
            </a:r>
            <a:r>
              <a:rPr lang="en-US" b="1" dirty="0" smtClean="0"/>
              <a:t/>
            </a:r>
            <a:br>
              <a:rPr lang="en-US" b="1" dirty="0" smtClean="0"/>
            </a:br>
            <a:r>
              <a:rPr lang="tr-TR" b="1" dirty="0" err="1" smtClean="0"/>
              <a:t>Venas</a:t>
            </a:r>
            <a:r>
              <a:rPr lang="tr-TR" b="1" dirty="0" smtClean="0"/>
              <a:t> </a:t>
            </a:r>
            <a:r>
              <a:rPr lang="tr-TR" b="1" dirty="0" err="1" smtClean="0"/>
              <a:t>are</a:t>
            </a:r>
            <a:r>
              <a:rPr lang="tr-TR" b="1" dirty="0" smtClean="0"/>
              <a:t> </a:t>
            </a:r>
            <a:r>
              <a:rPr lang="tr-TR" b="1" dirty="0" err="1" smtClean="0"/>
              <a:t>constracted</a:t>
            </a:r>
            <a:r>
              <a:rPr lang="tr-TR" b="1" dirty="0" smtClean="0"/>
              <a:t> (</a:t>
            </a:r>
            <a:r>
              <a:rPr lang="tr-TR" b="1" dirty="0" err="1" smtClean="0"/>
              <a:t>Venoconstriction</a:t>
            </a:r>
            <a:r>
              <a:rPr lang="tr-TR" b="1" dirty="0" smtClean="0"/>
              <a:t>)</a:t>
            </a:r>
            <a:endParaRPr lang="en-US" b="1" dirty="0" smtClean="0"/>
          </a:p>
          <a:p>
            <a:pPr lvl="2" eaLnBrk="1" hangingPunct="1">
              <a:buFont typeface="Wingdings" pitchFamily="2" charset="2"/>
              <a:buChar char="ü"/>
            </a:pPr>
            <a:r>
              <a:rPr lang="tr-TR" b="1" dirty="0" err="1" smtClean="0"/>
              <a:t>In</a:t>
            </a:r>
            <a:r>
              <a:rPr lang="tr-TR" b="1" dirty="0" smtClean="0"/>
              <a:t> </a:t>
            </a:r>
            <a:r>
              <a:rPr lang="tr-TR" b="1" dirty="0" err="1" smtClean="0"/>
              <a:t>blood</a:t>
            </a:r>
            <a:r>
              <a:rPr lang="tr-TR" b="1" dirty="0" smtClean="0"/>
              <a:t> </a:t>
            </a:r>
            <a:r>
              <a:rPr lang="tr-TR" b="1" dirty="0" err="1" smtClean="0"/>
              <a:t>loss</a:t>
            </a:r>
            <a:r>
              <a:rPr lang="tr-TR" b="1" dirty="0" smtClean="0"/>
              <a:t> (</a:t>
            </a:r>
            <a:r>
              <a:rPr lang="tr-TR" b="1" dirty="0" err="1" smtClean="0"/>
              <a:t>Hemorrhage</a:t>
            </a:r>
            <a:r>
              <a:rPr lang="tr-TR" b="1" dirty="0" smtClean="0"/>
              <a:t>) </a:t>
            </a:r>
            <a:r>
              <a:rPr lang="tr-TR" b="1" dirty="0" err="1" smtClean="0"/>
              <a:t>venocostriction</a:t>
            </a:r>
            <a:r>
              <a:rPr lang="tr-TR" b="1" dirty="0" smtClean="0"/>
              <a:t> e</a:t>
            </a:r>
            <a:r>
              <a:rPr lang="en-US" b="1" dirty="0" err="1" smtClean="0"/>
              <a:t>nsures</a:t>
            </a:r>
            <a:r>
              <a:rPr lang="en-US" b="1" dirty="0" smtClean="0"/>
              <a:t> the continuity of </a:t>
            </a:r>
            <a:r>
              <a:rPr lang="tr-TR" b="1" dirty="0" err="1" smtClean="0"/>
              <a:t>blood</a:t>
            </a:r>
            <a:r>
              <a:rPr lang="tr-TR" b="1" dirty="0" smtClean="0"/>
              <a:t> </a:t>
            </a:r>
            <a:r>
              <a:rPr lang="tr-TR" b="1" dirty="0" err="1" smtClean="0"/>
              <a:t>pressure</a:t>
            </a:r>
            <a:endParaRPr lang="en-US" b="1" dirty="0" smtClean="0"/>
          </a:p>
          <a:p>
            <a:pPr eaLnBrk="1" hangingPunct="1"/>
            <a:r>
              <a:rPr lang="en-US" b="1" dirty="0" smtClean="0"/>
              <a:t>15%</a:t>
            </a:r>
            <a:r>
              <a:rPr lang="tr-TR" b="1" dirty="0" smtClean="0"/>
              <a:t>  </a:t>
            </a:r>
            <a:r>
              <a:rPr lang="tr-TR" b="1" dirty="0" err="1" smtClean="0"/>
              <a:t>arteries</a:t>
            </a:r>
            <a:r>
              <a:rPr lang="tr-TR" b="1" dirty="0" smtClean="0"/>
              <a:t> ve </a:t>
            </a:r>
            <a:r>
              <a:rPr lang="tr-TR" b="1" dirty="0" err="1" smtClean="0"/>
              <a:t>arterioles</a:t>
            </a:r>
            <a:endParaRPr lang="en-US" b="1" dirty="0" smtClean="0"/>
          </a:p>
        </p:txBody>
      </p:sp>
      <p:sp>
        <p:nvSpPr>
          <p:cNvPr id="5" name="Rectangle 2"/>
          <p:cNvSpPr txBox="1">
            <a:spLocks noChangeArrowheads="1"/>
          </p:cNvSpPr>
          <p:nvPr/>
        </p:nvSpPr>
        <p:spPr bwMode="auto">
          <a:xfrm>
            <a:off x="107504" y="116632"/>
            <a:ext cx="7772400" cy="1143000"/>
          </a:xfrm>
          <a:prstGeom prst="rect">
            <a:avLst/>
          </a:prstGeom>
          <a:solidFill>
            <a:schemeClr val="bg2"/>
          </a:solid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600" b="1" i="0" u="none" strike="noStrike" kern="0" cap="none" spc="0" normalizeH="0" baseline="0" noProof="0" dirty="0" err="1" smtClean="0">
                <a:ln>
                  <a:noFill/>
                </a:ln>
                <a:effectLst/>
                <a:uLnTx/>
                <a:uFillTx/>
                <a:latin typeface="+mj-lt"/>
                <a:ea typeface="+mj-ea"/>
                <a:cs typeface="+mj-cs"/>
              </a:rPr>
              <a:t>Distribution</a:t>
            </a:r>
            <a:r>
              <a:rPr kumimoji="0" lang="tr-TR" sz="3600" b="1" i="0" u="none" strike="noStrike" kern="0" cap="none" spc="0" normalizeH="0" baseline="0" noProof="0" dirty="0" smtClean="0">
                <a:ln>
                  <a:noFill/>
                </a:ln>
                <a:effectLst/>
                <a:uLnTx/>
                <a:uFillTx/>
                <a:latin typeface="+mj-lt"/>
                <a:ea typeface="+mj-ea"/>
                <a:cs typeface="+mj-cs"/>
              </a:rPr>
              <a:t>  of </a:t>
            </a:r>
            <a:r>
              <a:rPr kumimoji="0" lang="tr-TR" sz="3600" b="1" i="0" u="none" strike="noStrike" kern="0" cap="none" spc="0" normalizeH="0" baseline="0" noProof="0" dirty="0" err="1" smtClean="0">
                <a:ln>
                  <a:noFill/>
                </a:ln>
                <a:effectLst/>
                <a:uLnTx/>
                <a:uFillTx/>
                <a:latin typeface="+mj-lt"/>
                <a:ea typeface="+mj-ea"/>
                <a:cs typeface="+mj-cs"/>
              </a:rPr>
              <a:t>Blood</a:t>
            </a:r>
            <a:r>
              <a:rPr kumimoji="0" lang="tr-TR" sz="3600" b="1" i="0" u="none" strike="noStrike" kern="0" cap="none" spc="0" normalizeH="0" baseline="0" noProof="0" dirty="0" smtClean="0">
                <a:ln>
                  <a:noFill/>
                </a:ln>
                <a:effectLst/>
                <a:uLnTx/>
                <a:uFillTx/>
                <a:latin typeface="+mj-lt"/>
                <a:ea typeface="+mj-ea"/>
                <a:cs typeface="+mj-cs"/>
              </a:rPr>
              <a:t> in </a:t>
            </a:r>
            <a:r>
              <a:rPr kumimoji="0" lang="tr-TR" sz="3600" b="1" i="0" u="none" strike="noStrike" kern="0" cap="none" spc="0" normalizeH="0" baseline="0" noProof="0" dirty="0" err="1" smtClean="0">
                <a:ln>
                  <a:noFill/>
                </a:ln>
                <a:effectLst/>
                <a:uLnTx/>
                <a:uFillTx/>
                <a:latin typeface="+mj-lt"/>
                <a:ea typeface="+mj-ea"/>
                <a:cs typeface="+mj-cs"/>
              </a:rPr>
              <a:t>Circulatory</a:t>
            </a:r>
            <a:r>
              <a:rPr kumimoji="0" lang="tr-TR" sz="3600" b="1" i="0" u="none" strike="noStrike" kern="0" cap="none" spc="0" normalizeH="0" baseline="0" noProof="0" dirty="0" smtClean="0">
                <a:ln>
                  <a:noFill/>
                </a:ln>
                <a:effectLst/>
                <a:uLnTx/>
                <a:uFillTx/>
                <a:latin typeface="+mj-lt"/>
                <a:ea typeface="+mj-ea"/>
                <a:cs typeface="+mj-cs"/>
              </a:rPr>
              <a:t> </a:t>
            </a:r>
            <a:r>
              <a:rPr kumimoji="0" lang="tr-TR" sz="3600" b="1" i="0" u="none" strike="noStrike" kern="0" cap="none" spc="0" normalizeH="0" baseline="0" noProof="0" dirty="0" err="1" smtClean="0">
                <a:ln>
                  <a:noFill/>
                </a:ln>
                <a:effectLst/>
                <a:uLnTx/>
                <a:uFillTx/>
                <a:latin typeface="+mj-lt"/>
                <a:ea typeface="+mj-ea"/>
                <a:cs typeface="+mj-cs"/>
              </a:rPr>
              <a:t>system</a:t>
            </a:r>
            <a:r>
              <a:rPr kumimoji="0" lang="tr-TR" sz="3600" b="1" i="0" u="none" strike="noStrike" kern="0" cap="none" spc="0" normalizeH="0" baseline="0" noProof="0" dirty="0" smtClean="0">
                <a:ln>
                  <a:noFill/>
                </a:ln>
                <a:effectLst/>
                <a:uLnTx/>
                <a:uFillTx/>
                <a:latin typeface="+mj-lt"/>
                <a:ea typeface="+mj-ea"/>
                <a:cs typeface="+mj-cs"/>
              </a:rPr>
              <a:t> </a:t>
            </a:r>
            <a:endParaRPr kumimoji="0" lang="en-US" sz="3600" b="1" i="0" u="none" strike="noStrike" kern="0" cap="none" spc="0" normalizeH="0" baseline="0" noProof="0" dirty="0">
              <a:ln>
                <a:noFill/>
              </a:ln>
              <a:effectLst/>
              <a:uLnTx/>
              <a:uFillTx/>
              <a:latin typeface="+mj-lt"/>
              <a:ea typeface="+mj-ea"/>
              <a:cs typeface="+mj-cs"/>
            </a:endParaRPr>
          </a:p>
        </p:txBody>
      </p:sp>
      <p:pic>
        <p:nvPicPr>
          <p:cNvPr id="31748" name="Picture 4" descr="177565"/>
          <p:cNvPicPr>
            <a:picLocks noChangeAspect="1" noChangeArrowheads="1"/>
          </p:cNvPicPr>
          <p:nvPr/>
        </p:nvPicPr>
        <p:blipFill>
          <a:blip r:embed="rId3" cstate="print">
            <a:clrChange>
              <a:clrFrom>
                <a:srgbClr val="FFFFFF"/>
              </a:clrFrom>
              <a:clrTo>
                <a:srgbClr val="FFFFFF">
                  <a:alpha val="0"/>
                </a:srgbClr>
              </a:clrTo>
            </a:clrChange>
          </a:blip>
          <a:srcRect b="5898"/>
          <a:stretch>
            <a:fillRect/>
          </a:stretch>
        </p:blipFill>
        <p:spPr bwMode="auto">
          <a:xfrm>
            <a:off x="5508104" y="620687"/>
            <a:ext cx="3969832" cy="380442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Autoregulation</a:t>
            </a:r>
          </a:p>
        </p:txBody>
      </p:sp>
      <p:sp>
        <p:nvSpPr>
          <p:cNvPr id="22531" name="Rectangle 3"/>
          <p:cNvSpPr>
            <a:spLocks noGrp="1" noChangeArrowheads="1"/>
          </p:cNvSpPr>
          <p:nvPr>
            <p:ph type="body" idx="1"/>
          </p:nvPr>
        </p:nvSpPr>
        <p:spPr>
          <a:xfrm>
            <a:off x="395536" y="1196752"/>
            <a:ext cx="8424936" cy="5256584"/>
          </a:xfrm>
        </p:spPr>
        <p:txBody>
          <a:bodyPr>
            <a:normAutofit fontScale="70000" lnSpcReduction="20000"/>
          </a:bodyPr>
          <a:lstStyle/>
          <a:p>
            <a:r>
              <a:rPr lang="en-US" dirty="0"/>
              <a:t>Is the ability of the vessel to self-regulate their own blood flow depending on the immediate needs of the tissues they supply.</a:t>
            </a:r>
          </a:p>
          <a:p>
            <a:pPr lvl="1"/>
            <a:r>
              <a:rPr lang="en-US" dirty="0"/>
              <a:t>They can </a:t>
            </a:r>
            <a:r>
              <a:rPr lang="en-US" dirty="0" err="1"/>
              <a:t>vasodilate</a:t>
            </a:r>
            <a:r>
              <a:rPr lang="en-US" dirty="0"/>
              <a:t> to cause more blood flow</a:t>
            </a:r>
          </a:p>
          <a:p>
            <a:pPr lvl="1"/>
            <a:r>
              <a:rPr lang="en-US" dirty="0"/>
              <a:t>They can </a:t>
            </a:r>
            <a:r>
              <a:rPr lang="en-US" dirty="0" err="1"/>
              <a:t>vasoconstrict</a:t>
            </a:r>
            <a:endParaRPr lang="en-US" dirty="0"/>
          </a:p>
          <a:p>
            <a:r>
              <a:rPr lang="en-US" dirty="0"/>
              <a:t>Dependent on O</a:t>
            </a:r>
            <a:r>
              <a:rPr lang="en-US" sz="2000" dirty="0"/>
              <a:t>2</a:t>
            </a:r>
            <a:endParaRPr lang="en-US" dirty="0"/>
          </a:p>
          <a:p>
            <a:pPr lvl="1"/>
            <a:r>
              <a:rPr lang="en-US" dirty="0"/>
              <a:t>dilate to allow more blood to the </a:t>
            </a:r>
            <a:r>
              <a:rPr lang="en-US" dirty="0" smtClean="0"/>
              <a:t>muscle</a:t>
            </a:r>
            <a:endParaRPr lang="tr-TR" dirty="0" smtClean="0"/>
          </a:p>
          <a:p>
            <a:r>
              <a:rPr lang="en-US" dirty="0" smtClean="0"/>
              <a:t>Redistribution of venous blood</a:t>
            </a:r>
            <a:endParaRPr lang="tr-TR" dirty="0" smtClean="0"/>
          </a:p>
          <a:p>
            <a:r>
              <a:rPr lang="en-US" dirty="0" smtClean="0"/>
              <a:t>At rest, the blood volume is distributed.......</a:t>
            </a:r>
          </a:p>
          <a:p>
            <a:pPr lvl="1"/>
            <a:r>
              <a:rPr lang="en-US" dirty="0" smtClean="0"/>
              <a:t>Majority is in veins, see diagram</a:t>
            </a:r>
          </a:p>
          <a:p>
            <a:pPr lvl="1"/>
            <a:r>
              <a:rPr lang="en-US" dirty="0" smtClean="0"/>
              <a:t>veins are a large reservoir</a:t>
            </a:r>
          </a:p>
          <a:p>
            <a:r>
              <a:rPr lang="en-US" dirty="0" smtClean="0"/>
              <a:t>When more blood is needed elsewhere.....</a:t>
            </a:r>
          </a:p>
          <a:p>
            <a:pPr lvl="1"/>
            <a:r>
              <a:rPr lang="en-US" dirty="0" smtClean="0"/>
              <a:t>The sympathetic nervous system stimulates the vessels causing vasoconstriction supplying blood to other parts of the body.</a:t>
            </a:r>
          </a:p>
          <a:p>
            <a:pPr lvl="1"/>
            <a:r>
              <a:rPr lang="en-US" dirty="0" smtClean="0"/>
              <a:t>This causes an increased avenue back to the heart and shunted to the area in need.</a:t>
            </a:r>
          </a:p>
          <a:p>
            <a:pPr lv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The blood vascular system</a:t>
            </a:r>
          </a:p>
        </p:txBody>
      </p:sp>
      <p:sp>
        <p:nvSpPr>
          <p:cNvPr id="19459" name="Rectangle 3"/>
          <p:cNvSpPr>
            <a:spLocks noGrp="1" noChangeArrowheads="1"/>
          </p:cNvSpPr>
          <p:nvPr>
            <p:ph type="body" idx="1"/>
          </p:nvPr>
        </p:nvSpPr>
        <p:spPr/>
        <p:txBody>
          <a:bodyPr/>
          <a:lstStyle/>
          <a:p>
            <a:r>
              <a:rPr lang="en-US" b="1" dirty="0"/>
              <a:t>Composed of:</a:t>
            </a:r>
          </a:p>
          <a:p>
            <a:pPr lvl="1"/>
            <a:r>
              <a:rPr lang="en-US" b="1" dirty="0"/>
              <a:t>arteries-the largest, muscular, elastic-carry blood away from the heart to the arterioles</a:t>
            </a:r>
          </a:p>
          <a:p>
            <a:pPr lvl="1"/>
            <a:r>
              <a:rPr lang="en-US" b="1" dirty="0"/>
              <a:t>arterioles-small arteries</a:t>
            </a:r>
          </a:p>
          <a:p>
            <a:pPr lvl="1"/>
            <a:r>
              <a:rPr lang="en-US" b="1" dirty="0"/>
              <a:t>capillaries-very small, one cell thick-exchange between blood and tissues </a:t>
            </a:r>
          </a:p>
          <a:p>
            <a:pPr lvl="1"/>
            <a:r>
              <a:rPr lang="en-US" b="1" dirty="0" err="1"/>
              <a:t>venules</a:t>
            </a:r>
            <a:r>
              <a:rPr lang="en-US" b="1" dirty="0"/>
              <a:t>-starts the return trip back to heart.</a:t>
            </a:r>
          </a:p>
          <a:p>
            <a:pPr lvl="1"/>
            <a:r>
              <a:rPr lang="en-US" b="1" dirty="0"/>
              <a:t>Veins-larger </a:t>
            </a:r>
            <a:r>
              <a:rPr lang="en-US" b="1" dirty="0" err="1"/>
              <a:t>venules</a:t>
            </a:r>
            <a:r>
              <a:rPr lang="en-US" b="1" dirty="0"/>
              <a:t>- carry blood back to heart.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09613" y="23813"/>
            <a:ext cx="7724775" cy="1095375"/>
          </a:xfrm>
          <a:noFill/>
          <a:ln w="47625" cap="flat" cmpd="thickThin">
            <a:solidFill>
              <a:schemeClr val="bg1"/>
            </a:solidFill>
          </a:ln>
        </p:spPr>
        <p:txBody>
          <a:bodyPr anchor="ctr"/>
          <a:lstStyle/>
          <a:p>
            <a:r>
              <a:rPr lang="tr-TR" b="1" dirty="0" err="1" smtClean="0">
                <a:solidFill>
                  <a:schemeClr val="tx2">
                    <a:lumMod val="90000"/>
                  </a:schemeClr>
                </a:solidFill>
              </a:rPr>
              <a:t>Pressure</a:t>
            </a:r>
            <a:r>
              <a:rPr lang="tr-TR" b="1" dirty="0" smtClean="0">
                <a:solidFill>
                  <a:schemeClr val="tx2">
                    <a:lumMod val="90000"/>
                  </a:schemeClr>
                </a:solidFill>
              </a:rPr>
              <a:t> in </a:t>
            </a:r>
            <a:r>
              <a:rPr lang="tr-TR" b="1" dirty="0" err="1" smtClean="0">
                <a:solidFill>
                  <a:schemeClr val="tx2">
                    <a:lumMod val="90000"/>
                  </a:schemeClr>
                </a:solidFill>
              </a:rPr>
              <a:t>vascular</a:t>
            </a:r>
            <a:r>
              <a:rPr lang="tr-TR" b="1" dirty="0" smtClean="0">
                <a:solidFill>
                  <a:schemeClr val="tx2">
                    <a:lumMod val="90000"/>
                  </a:schemeClr>
                </a:solidFill>
              </a:rPr>
              <a:t> </a:t>
            </a:r>
            <a:r>
              <a:rPr lang="tr-TR" b="1" dirty="0" err="1" smtClean="0">
                <a:solidFill>
                  <a:schemeClr val="tx2">
                    <a:lumMod val="90000"/>
                  </a:schemeClr>
                </a:solidFill>
              </a:rPr>
              <a:t>system</a:t>
            </a:r>
            <a:endParaRPr lang="tr-TR" b="1" dirty="0" smtClean="0">
              <a:solidFill>
                <a:schemeClr val="tx2">
                  <a:lumMod val="90000"/>
                </a:schemeClr>
              </a:solidFill>
            </a:endParaRPr>
          </a:p>
        </p:txBody>
      </p:sp>
      <p:sp>
        <p:nvSpPr>
          <p:cNvPr id="94211" name="Line 3"/>
          <p:cNvSpPr>
            <a:spLocks noChangeShapeType="1"/>
          </p:cNvSpPr>
          <p:nvPr/>
        </p:nvSpPr>
        <p:spPr bwMode="auto">
          <a:xfrm>
            <a:off x="685800" y="2667000"/>
            <a:ext cx="0" cy="3581400"/>
          </a:xfrm>
          <a:prstGeom prst="line">
            <a:avLst/>
          </a:prstGeom>
          <a:noFill/>
          <a:ln w="50800">
            <a:solidFill>
              <a:schemeClr val="accent2"/>
            </a:solidFill>
            <a:round/>
            <a:headEnd type="none" w="sm" len="sm"/>
            <a:tailEnd type="none" w="sm" len="sm"/>
          </a:ln>
          <a:effectLst/>
        </p:spPr>
        <p:txBody>
          <a:bodyPr wrap="none" anchor="ctr"/>
          <a:lstStyle/>
          <a:p>
            <a:endParaRPr lang="tr-TR" b="1">
              <a:solidFill>
                <a:schemeClr val="tx2">
                  <a:lumMod val="90000"/>
                </a:schemeClr>
              </a:solidFill>
            </a:endParaRPr>
          </a:p>
        </p:txBody>
      </p:sp>
      <p:sp>
        <p:nvSpPr>
          <p:cNvPr id="94212" name="Line 4"/>
          <p:cNvSpPr>
            <a:spLocks noChangeShapeType="1"/>
          </p:cNvSpPr>
          <p:nvPr/>
        </p:nvSpPr>
        <p:spPr bwMode="auto">
          <a:xfrm>
            <a:off x="685800" y="6248400"/>
            <a:ext cx="7467600" cy="0"/>
          </a:xfrm>
          <a:prstGeom prst="line">
            <a:avLst/>
          </a:prstGeom>
          <a:noFill/>
          <a:ln w="50800">
            <a:solidFill>
              <a:schemeClr val="accent2"/>
            </a:solidFill>
            <a:round/>
            <a:headEnd type="none" w="sm" len="sm"/>
            <a:tailEnd type="none" w="sm" len="sm"/>
          </a:ln>
          <a:effectLst/>
        </p:spPr>
        <p:txBody>
          <a:bodyPr wrap="none" anchor="ctr"/>
          <a:lstStyle/>
          <a:p>
            <a:endParaRPr lang="tr-TR" b="1">
              <a:solidFill>
                <a:schemeClr val="tx2">
                  <a:lumMod val="90000"/>
                </a:schemeClr>
              </a:solidFill>
            </a:endParaRPr>
          </a:p>
        </p:txBody>
      </p:sp>
      <p:sp>
        <p:nvSpPr>
          <p:cNvPr id="94213" name="Line 5"/>
          <p:cNvSpPr>
            <a:spLocks noChangeShapeType="1"/>
          </p:cNvSpPr>
          <p:nvPr/>
        </p:nvSpPr>
        <p:spPr bwMode="auto">
          <a:xfrm>
            <a:off x="838200" y="2743200"/>
            <a:ext cx="685800" cy="0"/>
          </a:xfrm>
          <a:prstGeom prst="line">
            <a:avLst/>
          </a:prstGeom>
          <a:noFill/>
          <a:ln w="12700">
            <a:solidFill>
              <a:schemeClr val="tx2"/>
            </a:solidFill>
            <a:round/>
            <a:headEnd type="diamond" w="med" len="med"/>
            <a:tailEnd type="diamond" w="med" len="med"/>
          </a:ln>
          <a:effectLst/>
        </p:spPr>
        <p:txBody>
          <a:bodyPr wrap="none" anchor="ctr"/>
          <a:lstStyle/>
          <a:p>
            <a:endParaRPr lang="tr-TR" b="1">
              <a:solidFill>
                <a:schemeClr val="tx2">
                  <a:lumMod val="90000"/>
                </a:schemeClr>
              </a:solidFill>
            </a:endParaRPr>
          </a:p>
        </p:txBody>
      </p:sp>
      <p:sp>
        <p:nvSpPr>
          <p:cNvPr id="94214" name="Line 6"/>
          <p:cNvSpPr>
            <a:spLocks noChangeShapeType="1"/>
          </p:cNvSpPr>
          <p:nvPr/>
        </p:nvSpPr>
        <p:spPr bwMode="auto">
          <a:xfrm>
            <a:off x="1676400" y="2743200"/>
            <a:ext cx="0" cy="533400"/>
          </a:xfrm>
          <a:prstGeom prst="line">
            <a:avLst/>
          </a:prstGeom>
          <a:noFill/>
          <a:ln w="12700">
            <a:solidFill>
              <a:schemeClr val="tx1"/>
            </a:solidFill>
            <a:round/>
            <a:headEnd type="diamond" w="med" len="med"/>
            <a:tailEnd type="diamond" w="med" len="med"/>
          </a:ln>
          <a:effectLst/>
        </p:spPr>
        <p:txBody>
          <a:bodyPr wrap="none" anchor="ctr"/>
          <a:lstStyle/>
          <a:p>
            <a:endParaRPr lang="tr-TR" b="1">
              <a:solidFill>
                <a:schemeClr val="tx2">
                  <a:lumMod val="90000"/>
                </a:schemeClr>
              </a:solidFill>
            </a:endParaRPr>
          </a:p>
        </p:txBody>
      </p:sp>
      <p:sp>
        <p:nvSpPr>
          <p:cNvPr id="94215" name="Freeform 7"/>
          <p:cNvSpPr>
            <a:spLocks/>
          </p:cNvSpPr>
          <p:nvPr/>
        </p:nvSpPr>
        <p:spPr bwMode="auto">
          <a:xfrm>
            <a:off x="685800" y="3105150"/>
            <a:ext cx="6097588" cy="2927350"/>
          </a:xfrm>
          <a:custGeom>
            <a:avLst/>
            <a:gdLst/>
            <a:ahLst/>
            <a:cxnLst>
              <a:cxn ang="0">
                <a:pos x="48" y="0"/>
              </a:cxn>
              <a:cxn ang="0">
                <a:pos x="91" y="33"/>
              </a:cxn>
              <a:cxn ang="0">
                <a:pos x="155" y="54"/>
              </a:cxn>
              <a:cxn ang="0">
                <a:pos x="209" y="86"/>
              </a:cxn>
              <a:cxn ang="0">
                <a:pos x="263" y="108"/>
              </a:cxn>
              <a:cxn ang="0">
                <a:pos x="327" y="129"/>
              </a:cxn>
              <a:cxn ang="0">
                <a:pos x="391" y="150"/>
              </a:cxn>
              <a:cxn ang="0">
                <a:pos x="445" y="172"/>
              </a:cxn>
              <a:cxn ang="0">
                <a:pos x="541" y="183"/>
              </a:cxn>
              <a:cxn ang="0">
                <a:pos x="595" y="204"/>
              </a:cxn>
              <a:cxn ang="0">
                <a:pos x="670" y="225"/>
              </a:cxn>
              <a:cxn ang="0">
                <a:pos x="745" y="247"/>
              </a:cxn>
              <a:cxn ang="0">
                <a:pos x="809" y="258"/>
              </a:cxn>
              <a:cxn ang="0">
                <a:pos x="884" y="279"/>
              </a:cxn>
              <a:cxn ang="0">
                <a:pos x="959" y="300"/>
              </a:cxn>
              <a:cxn ang="0">
                <a:pos x="1034" y="311"/>
              </a:cxn>
              <a:cxn ang="0">
                <a:pos x="1109" y="333"/>
              </a:cxn>
              <a:cxn ang="0">
                <a:pos x="1173" y="365"/>
              </a:cxn>
              <a:cxn ang="0">
                <a:pos x="1280" y="408"/>
              </a:cxn>
              <a:cxn ang="0">
                <a:pos x="1334" y="440"/>
              </a:cxn>
              <a:cxn ang="0">
                <a:pos x="1387" y="504"/>
              </a:cxn>
              <a:cxn ang="0">
                <a:pos x="1420" y="547"/>
              </a:cxn>
              <a:cxn ang="0">
                <a:pos x="1462" y="611"/>
              </a:cxn>
              <a:cxn ang="0">
                <a:pos x="1495" y="665"/>
              </a:cxn>
              <a:cxn ang="0">
                <a:pos x="1527" y="729"/>
              </a:cxn>
              <a:cxn ang="0">
                <a:pos x="1570" y="793"/>
              </a:cxn>
              <a:cxn ang="0">
                <a:pos x="1602" y="847"/>
              </a:cxn>
              <a:cxn ang="0">
                <a:pos x="1634" y="900"/>
              </a:cxn>
              <a:cxn ang="0">
                <a:pos x="1677" y="932"/>
              </a:cxn>
              <a:cxn ang="0">
                <a:pos x="1741" y="964"/>
              </a:cxn>
              <a:cxn ang="0">
                <a:pos x="1805" y="986"/>
              </a:cxn>
              <a:cxn ang="0">
                <a:pos x="1859" y="1007"/>
              </a:cxn>
              <a:cxn ang="0">
                <a:pos x="1934" y="1039"/>
              </a:cxn>
              <a:cxn ang="0">
                <a:pos x="1998" y="1061"/>
              </a:cxn>
              <a:cxn ang="0">
                <a:pos x="2052" y="1082"/>
              </a:cxn>
              <a:cxn ang="0">
                <a:pos x="2127" y="1104"/>
              </a:cxn>
              <a:cxn ang="0">
                <a:pos x="2191" y="1157"/>
              </a:cxn>
              <a:cxn ang="0">
                <a:pos x="2287" y="1254"/>
              </a:cxn>
              <a:cxn ang="0">
                <a:pos x="2319" y="1286"/>
              </a:cxn>
              <a:cxn ang="0">
                <a:pos x="2362" y="1350"/>
              </a:cxn>
              <a:cxn ang="0">
                <a:pos x="2394" y="1404"/>
              </a:cxn>
              <a:cxn ang="0">
                <a:pos x="2448" y="1457"/>
              </a:cxn>
              <a:cxn ang="0">
                <a:pos x="2534" y="1521"/>
              </a:cxn>
              <a:cxn ang="0">
                <a:pos x="2577" y="1564"/>
              </a:cxn>
              <a:cxn ang="0">
                <a:pos x="2652" y="1596"/>
              </a:cxn>
              <a:cxn ang="0">
                <a:pos x="2716" y="1618"/>
              </a:cxn>
              <a:cxn ang="0">
                <a:pos x="2780" y="1618"/>
              </a:cxn>
              <a:cxn ang="0">
                <a:pos x="2834" y="1629"/>
              </a:cxn>
              <a:cxn ang="0">
                <a:pos x="2909" y="1650"/>
              </a:cxn>
              <a:cxn ang="0">
                <a:pos x="2984" y="1682"/>
              </a:cxn>
              <a:cxn ang="0">
                <a:pos x="3048" y="1704"/>
              </a:cxn>
              <a:cxn ang="0">
                <a:pos x="3112" y="1725"/>
              </a:cxn>
              <a:cxn ang="0">
                <a:pos x="3176" y="1736"/>
              </a:cxn>
              <a:cxn ang="0">
                <a:pos x="3230" y="1736"/>
              </a:cxn>
              <a:cxn ang="0">
                <a:pos x="3337" y="1746"/>
              </a:cxn>
              <a:cxn ang="0">
                <a:pos x="3434" y="1746"/>
              </a:cxn>
              <a:cxn ang="0">
                <a:pos x="3498" y="1757"/>
              </a:cxn>
              <a:cxn ang="0">
                <a:pos x="3562" y="1778"/>
              </a:cxn>
              <a:cxn ang="0">
                <a:pos x="3616" y="1789"/>
              </a:cxn>
              <a:cxn ang="0">
                <a:pos x="3691" y="1800"/>
              </a:cxn>
              <a:cxn ang="0">
                <a:pos x="3755" y="1811"/>
              </a:cxn>
              <a:cxn ang="0">
                <a:pos x="3809" y="1821"/>
              </a:cxn>
              <a:cxn ang="0">
                <a:pos x="3840" y="1836"/>
              </a:cxn>
            </a:cxnLst>
            <a:rect l="0" t="0" r="r" b="b"/>
            <a:pathLst>
              <a:path w="3841" h="1844">
                <a:moveTo>
                  <a:pt x="0" y="12"/>
                </a:moveTo>
                <a:lnTo>
                  <a:pt x="48" y="0"/>
                </a:lnTo>
                <a:lnTo>
                  <a:pt x="70" y="11"/>
                </a:lnTo>
                <a:lnTo>
                  <a:pt x="91" y="33"/>
                </a:lnTo>
                <a:lnTo>
                  <a:pt x="113" y="33"/>
                </a:lnTo>
                <a:lnTo>
                  <a:pt x="155" y="54"/>
                </a:lnTo>
                <a:lnTo>
                  <a:pt x="177" y="65"/>
                </a:lnTo>
                <a:lnTo>
                  <a:pt x="209" y="86"/>
                </a:lnTo>
                <a:lnTo>
                  <a:pt x="241" y="97"/>
                </a:lnTo>
                <a:lnTo>
                  <a:pt x="263" y="108"/>
                </a:lnTo>
                <a:lnTo>
                  <a:pt x="295" y="118"/>
                </a:lnTo>
                <a:lnTo>
                  <a:pt x="327" y="129"/>
                </a:lnTo>
                <a:lnTo>
                  <a:pt x="359" y="140"/>
                </a:lnTo>
                <a:lnTo>
                  <a:pt x="391" y="150"/>
                </a:lnTo>
                <a:lnTo>
                  <a:pt x="413" y="161"/>
                </a:lnTo>
                <a:lnTo>
                  <a:pt x="445" y="172"/>
                </a:lnTo>
                <a:lnTo>
                  <a:pt x="477" y="172"/>
                </a:lnTo>
                <a:lnTo>
                  <a:pt x="541" y="183"/>
                </a:lnTo>
                <a:lnTo>
                  <a:pt x="573" y="193"/>
                </a:lnTo>
                <a:lnTo>
                  <a:pt x="595" y="204"/>
                </a:lnTo>
                <a:lnTo>
                  <a:pt x="627" y="215"/>
                </a:lnTo>
                <a:lnTo>
                  <a:pt x="670" y="225"/>
                </a:lnTo>
                <a:lnTo>
                  <a:pt x="702" y="236"/>
                </a:lnTo>
                <a:lnTo>
                  <a:pt x="745" y="247"/>
                </a:lnTo>
                <a:lnTo>
                  <a:pt x="777" y="258"/>
                </a:lnTo>
                <a:lnTo>
                  <a:pt x="809" y="258"/>
                </a:lnTo>
                <a:lnTo>
                  <a:pt x="841" y="268"/>
                </a:lnTo>
                <a:lnTo>
                  <a:pt x="884" y="279"/>
                </a:lnTo>
                <a:lnTo>
                  <a:pt x="916" y="290"/>
                </a:lnTo>
                <a:lnTo>
                  <a:pt x="959" y="300"/>
                </a:lnTo>
                <a:lnTo>
                  <a:pt x="1002" y="311"/>
                </a:lnTo>
                <a:lnTo>
                  <a:pt x="1034" y="311"/>
                </a:lnTo>
                <a:lnTo>
                  <a:pt x="1077" y="322"/>
                </a:lnTo>
                <a:lnTo>
                  <a:pt x="1109" y="333"/>
                </a:lnTo>
                <a:lnTo>
                  <a:pt x="1141" y="343"/>
                </a:lnTo>
                <a:lnTo>
                  <a:pt x="1173" y="365"/>
                </a:lnTo>
                <a:lnTo>
                  <a:pt x="1195" y="375"/>
                </a:lnTo>
                <a:lnTo>
                  <a:pt x="1280" y="408"/>
                </a:lnTo>
                <a:lnTo>
                  <a:pt x="1302" y="418"/>
                </a:lnTo>
                <a:lnTo>
                  <a:pt x="1334" y="440"/>
                </a:lnTo>
                <a:lnTo>
                  <a:pt x="1366" y="472"/>
                </a:lnTo>
                <a:lnTo>
                  <a:pt x="1387" y="504"/>
                </a:lnTo>
                <a:lnTo>
                  <a:pt x="1409" y="525"/>
                </a:lnTo>
                <a:lnTo>
                  <a:pt x="1420" y="547"/>
                </a:lnTo>
                <a:lnTo>
                  <a:pt x="1441" y="579"/>
                </a:lnTo>
                <a:lnTo>
                  <a:pt x="1462" y="611"/>
                </a:lnTo>
                <a:lnTo>
                  <a:pt x="1484" y="632"/>
                </a:lnTo>
                <a:lnTo>
                  <a:pt x="1495" y="665"/>
                </a:lnTo>
                <a:lnTo>
                  <a:pt x="1516" y="697"/>
                </a:lnTo>
                <a:lnTo>
                  <a:pt x="1527" y="729"/>
                </a:lnTo>
                <a:lnTo>
                  <a:pt x="1548" y="761"/>
                </a:lnTo>
                <a:lnTo>
                  <a:pt x="1570" y="793"/>
                </a:lnTo>
                <a:lnTo>
                  <a:pt x="1580" y="815"/>
                </a:lnTo>
                <a:lnTo>
                  <a:pt x="1602" y="847"/>
                </a:lnTo>
                <a:lnTo>
                  <a:pt x="1612" y="879"/>
                </a:lnTo>
                <a:lnTo>
                  <a:pt x="1634" y="900"/>
                </a:lnTo>
                <a:lnTo>
                  <a:pt x="1655" y="922"/>
                </a:lnTo>
                <a:lnTo>
                  <a:pt x="1677" y="932"/>
                </a:lnTo>
                <a:lnTo>
                  <a:pt x="1709" y="954"/>
                </a:lnTo>
                <a:lnTo>
                  <a:pt x="1741" y="964"/>
                </a:lnTo>
                <a:lnTo>
                  <a:pt x="1773" y="975"/>
                </a:lnTo>
                <a:lnTo>
                  <a:pt x="1805" y="986"/>
                </a:lnTo>
                <a:lnTo>
                  <a:pt x="1827" y="997"/>
                </a:lnTo>
                <a:lnTo>
                  <a:pt x="1859" y="1007"/>
                </a:lnTo>
                <a:lnTo>
                  <a:pt x="1891" y="1018"/>
                </a:lnTo>
                <a:lnTo>
                  <a:pt x="1934" y="1039"/>
                </a:lnTo>
                <a:lnTo>
                  <a:pt x="1966" y="1061"/>
                </a:lnTo>
                <a:lnTo>
                  <a:pt x="1998" y="1061"/>
                </a:lnTo>
                <a:lnTo>
                  <a:pt x="2030" y="1072"/>
                </a:lnTo>
                <a:lnTo>
                  <a:pt x="2052" y="1082"/>
                </a:lnTo>
                <a:lnTo>
                  <a:pt x="2084" y="1093"/>
                </a:lnTo>
                <a:lnTo>
                  <a:pt x="2127" y="1104"/>
                </a:lnTo>
                <a:lnTo>
                  <a:pt x="2159" y="1125"/>
                </a:lnTo>
                <a:lnTo>
                  <a:pt x="2191" y="1157"/>
                </a:lnTo>
                <a:lnTo>
                  <a:pt x="2223" y="1189"/>
                </a:lnTo>
                <a:lnTo>
                  <a:pt x="2287" y="1254"/>
                </a:lnTo>
                <a:lnTo>
                  <a:pt x="2309" y="1264"/>
                </a:lnTo>
                <a:lnTo>
                  <a:pt x="2319" y="1286"/>
                </a:lnTo>
                <a:lnTo>
                  <a:pt x="2341" y="1318"/>
                </a:lnTo>
                <a:lnTo>
                  <a:pt x="2362" y="1350"/>
                </a:lnTo>
                <a:lnTo>
                  <a:pt x="2373" y="1382"/>
                </a:lnTo>
                <a:lnTo>
                  <a:pt x="2394" y="1404"/>
                </a:lnTo>
                <a:lnTo>
                  <a:pt x="2416" y="1425"/>
                </a:lnTo>
                <a:lnTo>
                  <a:pt x="2448" y="1457"/>
                </a:lnTo>
                <a:lnTo>
                  <a:pt x="2491" y="1489"/>
                </a:lnTo>
                <a:lnTo>
                  <a:pt x="2534" y="1521"/>
                </a:lnTo>
                <a:lnTo>
                  <a:pt x="2555" y="1543"/>
                </a:lnTo>
                <a:lnTo>
                  <a:pt x="2577" y="1564"/>
                </a:lnTo>
                <a:lnTo>
                  <a:pt x="2609" y="1586"/>
                </a:lnTo>
                <a:lnTo>
                  <a:pt x="2652" y="1596"/>
                </a:lnTo>
                <a:lnTo>
                  <a:pt x="2684" y="1607"/>
                </a:lnTo>
                <a:lnTo>
                  <a:pt x="2716" y="1618"/>
                </a:lnTo>
                <a:lnTo>
                  <a:pt x="2748" y="1618"/>
                </a:lnTo>
                <a:lnTo>
                  <a:pt x="2780" y="1618"/>
                </a:lnTo>
                <a:lnTo>
                  <a:pt x="2812" y="1629"/>
                </a:lnTo>
                <a:lnTo>
                  <a:pt x="2834" y="1629"/>
                </a:lnTo>
                <a:lnTo>
                  <a:pt x="2866" y="1639"/>
                </a:lnTo>
                <a:lnTo>
                  <a:pt x="2909" y="1650"/>
                </a:lnTo>
                <a:lnTo>
                  <a:pt x="2952" y="1671"/>
                </a:lnTo>
                <a:lnTo>
                  <a:pt x="2984" y="1682"/>
                </a:lnTo>
                <a:lnTo>
                  <a:pt x="3016" y="1704"/>
                </a:lnTo>
                <a:lnTo>
                  <a:pt x="3048" y="1704"/>
                </a:lnTo>
                <a:lnTo>
                  <a:pt x="3080" y="1714"/>
                </a:lnTo>
                <a:lnTo>
                  <a:pt x="3112" y="1725"/>
                </a:lnTo>
                <a:lnTo>
                  <a:pt x="3134" y="1725"/>
                </a:lnTo>
                <a:lnTo>
                  <a:pt x="3176" y="1736"/>
                </a:lnTo>
                <a:lnTo>
                  <a:pt x="3198" y="1736"/>
                </a:lnTo>
                <a:lnTo>
                  <a:pt x="3230" y="1736"/>
                </a:lnTo>
                <a:lnTo>
                  <a:pt x="3262" y="1736"/>
                </a:lnTo>
                <a:lnTo>
                  <a:pt x="3337" y="1746"/>
                </a:lnTo>
                <a:lnTo>
                  <a:pt x="3412" y="1746"/>
                </a:lnTo>
                <a:lnTo>
                  <a:pt x="3434" y="1746"/>
                </a:lnTo>
                <a:lnTo>
                  <a:pt x="3466" y="1757"/>
                </a:lnTo>
                <a:lnTo>
                  <a:pt x="3498" y="1757"/>
                </a:lnTo>
                <a:lnTo>
                  <a:pt x="3530" y="1768"/>
                </a:lnTo>
                <a:lnTo>
                  <a:pt x="3562" y="1778"/>
                </a:lnTo>
                <a:lnTo>
                  <a:pt x="3594" y="1778"/>
                </a:lnTo>
                <a:lnTo>
                  <a:pt x="3616" y="1789"/>
                </a:lnTo>
                <a:lnTo>
                  <a:pt x="3659" y="1789"/>
                </a:lnTo>
                <a:lnTo>
                  <a:pt x="3691" y="1800"/>
                </a:lnTo>
                <a:lnTo>
                  <a:pt x="3723" y="1811"/>
                </a:lnTo>
                <a:lnTo>
                  <a:pt x="3755" y="1811"/>
                </a:lnTo>
                <a:lnTo>
                  <a:pt x="3787" y="1821"/>
                </a:lnTo>
                <a:lnTo>
                  <a:pt x="3809" y="1821"/>
                </a:lnTo>
                <a:lnTo>
                  <a:pt x="3830" y="1843"/>
                </a:lnTo>
                <a:lnTo>
                  <a:pt x="3840" y="1836"/>
                </a:lnTo>
              </a:path>
            </a:pathLst>
          </a:custGeom>
          <a:noFill/>
          <a:ln w="50800" cap="rnd" cmpd="sng">
            <a:solidFill>
              <a:schemeClr val="hlink"/>
            </a:solidFill>
            <a:prstDash val="solid"/>
            <a:round/>
            <a:headEnd type="none" w="sm" len="sm"/>
            <a:tailEnd type="none" w="sm" len="sm"/>
          </a:ln>
          <a:effectLst/>
        </p:spPr>
        <p:txBody>
          <a:bodyPr/>
          <a:lstStyle/>
          <a:p>
            <a:endParaRPr lang="tr-TR" b="1">
              <a:solidFill>
                <a:schemeClr val="tx2">
                  <a:lumMod val="90000"/>
                </a:schemeClr>
              </a:solidFill>
            </a:endParaRPr>
          </a:p>
        </p:txBody>
      </p:sp>
      <p:sp>
        <p:nvSpPr>
          <p:cNvPr id="94216" name="Line 8"/>
          <p:cNvSpPr>
            <a:spLocks noChangeShapeType="1"/>
          </p:cNvSpPr>
          <p:nvPr/>
        </p:nvSpPr>
        <p:spPr bwMode="auto">
          <a:xfrm>
            <a:off x="1752600" y="3276600"/>
            <a:ext cx="1447800" cy="0"/>
          </a:xfrm>
          <a:prstGeom prst="line">
            <a:avLst/>
          </a:prstGeom>
          <a:noFill/>
          <a:ln w="12700">
            <a:solidFill>
              <a:srgbClr val="FF66FF"/>
            </a:solidFill>
            <a:round/>
            <a:headEnd type="diamond" w="med" len="med"/>
            <a:tailEnd type="diamond" w="med" len="med"/>
          </a:ln>
          <a:effectLst/>
        </p:spPr>
        <p:txBody>
          <a:bodyPr wrap="none" anchor="ctr"/>
          <a:lstStyle/>
          <a:p>
            <a:endParaRPr lang="tr-TR" b="1">
              <a:solidFill>
                <a:schemeClr val="tx2">
                  <a:lumMod val="90000"/>
                </a:schemeClr>
              </a:solidFill>
            </a:endParaRPr>
          </a:p>
        </p:txBody>
      </p:sp>
      <p:sp>
        <p:nvSpPr>
          <p:cNvPr id="94217" name="Line 9"/>
          <p:cNvSpPr>
            <a:spLocks noChangeShapeType="1"/>
          </p:cNvSpPr>
          <p:nvPr/>
        </p:nvSpPr>
        <p:spPr bwMode="auto">
          <a:xfrm>
            <a:off x="3276600" y="3352800"/>
            <a:ext cx="0" cy="1143000"/>
          </a:xfrm>
          <a:prstGeom prst="line">
            <a:avLst/>
          </a:prstGeom>
          <a:noFill/>
          <a:ln w="12700">
            <a:solidFill>
              <a:schemeClr val="tx1"/>
            </a:solidFill>
            <a:round/>
            <a:headEnd type="diamond" w="med" len="med"/>
            <a:tailEnd type="diamond" w="med" len="med"/>
          </a:ln>
          <a:effectLst/>
        </p:spPr>
        <p:txBody>
          <a:bodyPr wrap="none" anchor="ctr"/>
          <a:lstStyle/>
          <a:p>
            <a:endParaRPr lang="tr-TR" b="1">
              <a:solidFill>
                <a:schemeClr val="tx2">
                  <a:lumMod val="90000"/>
                </a:schemeClr>
              </a:solidFill>
            </a:endParaRPr>
          </a:p>
        </p:txBody>
      </p:sp>
      <p:sp>
        <p:nvSpPr>
          <p:cNvPr id="94218" name="Line 10"/>
          <p:cNvSpPr>
            <a:spLocks noChangeShapeType="1"/>
          </p:cNvSpPr>
          <p:nvPr/>
        </p:nvSpPr>
        <p:spPr bwMode="auto">
          <a:xfrm>
            <a:off x="3352800" y="4495800"/>
            <a:ext cx="1447800" cy="0"/>
          </a:xfrm>
          <a:prstGeom prst="line">
            <a:avLst/>
          </a:prstGeom>
          <a:noFill/>
          <a:ln w="12700">
            <a:solidFill>
              <a:srgbClr val="FF6633"/>
            </a:solidFill>
            <a:round/>
            <a:headEnd type="diamond" w="med" len="med"/>
            <a:tailEnd type="diamond" w="med" len="med"/>
          </a:ln>
          <a:effectLst/>
        </p:spPr>
        <p:txBody>
          <a:bodyPr wrap="none" anchor="ctr"/>
          <a:lstStyle/>
          <a:p>
            <a:endParaRPr lang="tr-TR" b="1">
              <a:solidFill>
                <a:schemeClr val="tx2">
                  <a:lumMod val="90000"/>
                </a:schemeClr>
              </a:solidFill>
            </a:endParaRPr>
          </a:p>
        </p:txBody>
      </p:sp>
      <p:sp>
        <p:nvSpPr>
          <p:cNvPr id="94219" name="Line 11"/>
          <p:cNvSpPr>
            <a:spLocks noChangeShapeType="1"/>
          </p:cNvSpPr>
          <p:nvPr/>
        </p:nvSpPr>
        <p:spPr bwMode="auto">
          <a:xfrm>
            <a:off x="4953000" y="4495800"/>
            <a:ext cx="0" cy="1143000"/>
          </a:xfrm>
          <a:prstGeom prst="line">
            <a:avLst/>
          </a:prstGeom>
          <a:noFill/>
          <a:ln w="12700">
            <a:solidFill>
              <a:schemeClr val="tx1"/>
            </a:solidFill>
            <a:round/>
            <a:headEnd type="diamond" w="med" len="med"/>
            <a:tailEnd type="diamond" w="med" len="med"/>
          </a:ln>
          <a:effectLst/>
        </p:spPr>
        <p:txBody>
          <a:bodyPr wrap="none" anchor="ctr"/>
          <a:lstStyle/>
          <a:p>
            <a:endParaRPr lang="tr-TR" b="1">
              <a:solidFill>
                <a:schemeClr val="tx2">
                  <a:lumMod val="90000"/>
                </a:schemeClr>
              </a:solidFill>
            </a:endParaRPr>
          </a:p>
        </p:txBody>
      </p:sp>
      <p:sp>
        <p:nvSpPr>
          <p:cNvPr id="94220" name="Freeform 12"/>
          <p:cNvSpPr>
            <a:spLocks/>
          </p:cNvSpPr>
          <p:nvPr/>
        </p:nvSpPr>
        <p:spPr bwMode="auto">
          <a:xfrm>
            <a:off x="6781800" y="6013450"/>
            <a:ext cx="1296988" cy="87313"/>
          </a:xfrm>
          <a:custGeom>
            <a:avLst/>
            <a:gdLst/>
            <a:ahLst/>
            <a:cxnLst>
              <a:cxn ang="0">
                <a:pos x="0" y="4"/>
              </a:cxn>
              <a:cxn ang="0">
                <a:pos x="44" y="0"/>
              </a:cxn>
              <a:cxn ang="0">
                <a:pos x="76" y="0"/>
              </a:cxn>
              <a:cxn ang="0">
                <a:pos x="108" y="0"/>
              </a:cxn>
              <a:cxn ang="0">
                <a:pos x="140" y="0"/>
              </a:cxn>
              <a:cxn ang="0">
                <a:pos x="172" y="11"/>
              </a:cxn>
              <a:cxn ang="0">
                <a:pos x="194" y="32"/>
              </a:cxn>
              <a:cxn ang="0">
                <a:pos x="236" y="43"/>
              </a:cxn>
              <a:cxn ang="0">
                <a:pos x="258" y="43"/>
              </a:cxn>
              <a:cxn ang="0">
                <a:pos x="290" y="43"/>
              </a:cxn>
              <a:cxn ang="0">
                <a:pos x="322" y="43"/>
              </a:cxn>
              <a:cxn ang="0">
                <a:pos x="354" y="43"/>
              </a:cxn>
              <a:cxn ang="0">
                <a:pos x="376" y="43"/>
              </a:cxn>
              <a:cxn ang="0">
                <a:pos x="408" y="43"/>
              </a:cxn>
              <a:cxn ang="0">
                <a:pos x="440" y="54"/>
              </a:cxn>
              <a:cxn ang="0">
                <a:pos x="472" y="54"/>
              </a:cxn>
              <a:cxn ang="0">
                <a:pos x="536" y="54"/>
              </a:cxn>
              <a:cxn ang="0">
                <a:pos x="558" y="54"/>
              </a:cxn>
              <a:cxn ang="0">
                <a:pos x="590" y="54"/>
              </a:cxn>
              <a:cxn ang="0">
                <a:pos x="622" y="54"/>
              </a:cxn>
              <a:cxn ang="0">
                <a:pos x="654" y="54"/>
              </a:cxn>
              <a:cxn ang="0">
                <a:pos x="676" y="54"/>
              </a:cxn>
              <a:cxn ang="0">
                <a:pos x="708" y="54"/>
              </a:cxn>
              <a:cxn ang="0">
                <a:pos x="740" y="43"/>
              </a:cxn>
              <a:cxn ang="0">
                <a:pos x="772" y="43"/>
              </a:cxn>
              <a:cxn ang="0">
                <a:pos x="816" y="52"/>
              </a:cxn>
            </a:cxnLst>
            <a:rect l="0" t="0" r="r" b="b"/>
            <a:pathLst>
              <a:path w="817" h="55">
                <a:moveTo>
                  <a:pt x="0" y="4"/>
                </a:moveTo>
                <a:lnTo>
                  <a:pt x="44" y="0"/>
                </a:lnTo>
                <a:lnTo>
                  <a:pt x="76" y="0"/>
                </a:lnTo>
                <a:lnTo>
                  <a:pt x="108" y="0"/>
                </a:lnTo>
                <a:lnTo>
                  <a:pt x="140" y="0"/>
                </a:lnTo>
                <a:lnTo>
                  <a:pt x="172" y="11"/>
                </a:lnTo>
                <a:lnTo>
                  <a:pt x="194" y="32"/>
                </a:lnTo>
                <a:lnTo>
                  <a:pt x="236" y="43"/>
                </a:lnTo>
                <a:lnTo>
                  <a:pt x="258" y="43"/>
                </a:lnTo>
                <a:lnTo>
                  <a:pt x="290" y="43"/>
                </a:lnTo>
                <a:lnTo>
                  <a:pt x="322" y="43"/>
                </a:lnTo>
                <a:lnTo>
                  <a:pt x="354" y="43"/>
                </a:lnTo>
                <a:lnTo>
                  <a:pt x="376" y="43"/>
                </a:lnTo>
                <a:lnTo>
                  <a:pt x="408" y="43"/>
                </a:lnTo>
                <a:lnTo>
                  <a:pt x="440" y="54"/>
                </a:lnTo>
                <a:lnTo>
                  <a:pt x="472" y="54"/>
                </a:lnTo>
                <a:lnTo>
                  <a:pt x="536" y="54"/>
                </a:lnTo>
                <a:lnTo>
                  <a:pt x="558" y="54"/>
                </a:lnTo>
                <a:lnTo>
                  <a:pt x="590" y="54"/>
                </a:lnTo>
                <a:lnTo>
                  <a:pt x="622" y="54"/>
                </a:lnTo>
                <a:lnTo>
                  <a:pt x="654" y="54"/>
                </a:lnTo>
                <a:lnTo>
                  <a:pt x="676" y="54"/>
                </a:lnTo>
                <a:lnTo>
                  <a:pt x="708" y="54"/>
                </a:lnTo>
                <a:lnTo>
                  <a:pt x="740" y="43"/>
                </a:lnTo>
                <a:lnTo>
                  <a:pt x="772" y="43"/>
                </a:lnTo>
                <a:lnTo>
                  <a:pt x="816" y="52"/>
                </a:lnTo>
              </a:path>
            </a:pathLst>
          </a:custGeom>
          <a:noFill/>
          <a:ln w="50800" cap="rnd" cmpd="sng">
            <a:solidFill>
              <a:schemeClr val="hlink"/>
            </a:solidFill>
            <a:prstDash val="solid"/>
            <a:round/>
            <a:headEnd type="none" w="sm" len="sm"/>
            <a:tailEnd type="none" w="sm" len="sm"/>
          </a:ln>
          <a:effectLst/>
        </p:spPr>
        <p:txBody>
          <a:bodyPr/>
          <a:lstStyle/>
          <a:p>
            <a:endParaRPr lang="tr-TR" b="1">
              <a:solidFill>
                <a:schemeClr val="tx2">
                  <a:lumMod val="90000"/>
                </a:schemeClr>
              </a:solidFill>
            </a:endParaRPr>
          </a:p>
        </p:txBody>
      </p:sp>
      <p:sp>
        <p:nvSpPr>
          <p:cNvPr id="94221" name="Line 13"/>
          <p:cNvSpPr>
            <a:spLocks noChangeShapeType="1"/>
          </p:cNvSpPr>
          <p:nvPr/>
        </p:nvSpPr>
        <p:spPr bwMode="auto">
          <a:xfrm>
            <a:off x="5029200" y="5562600"/>
            <a:ext cx="685800" cy="0"/>
          </a:xfrm>
          <a:prstGeom prst="line">
            <a:avLst/>
          </a:prstGeom>
          <a:noFill/>
          <a:ln w="12700">
            <a:solidFill>
              <a:srgbClr val="800000"/>
            </a:solidFill>
            <a:round/>
            <a:headEnd type="diamond" w="med" len="med"/>
            <a:tailEnd type="diamond" w="med" len="med"/>
          </a:ln>
          <a:effectLst/>
        </p:spPr>
        <p:txBody>
          <a:bodyPr wrap="none" anchor="ctr"/>
          <a:lstStyle/>
          <a:p>
            <a:endParaRPr lang="tr-TR" b="1">
              <a:solidFill>
                <a:schemeClr val="tx2">
                  <a:lumMod val="90000"/>
                </a:schemeClr>
              </a:solidFill>
            </a:endParaRPr>
          </a:p>
        </p:txBody>
      </p:sp>
      <p:sp>
        <p:nvSpPr>
          <p:cNvPr id="94222" name="Line 14"/>
          <p:cNvSpPr>
            <a:spLocks noChangeShapeType="1"/>
          </p:cNvSpPr>
          <p:nvPr/>
        </p:nvSpPr>
        <p:spPr bwMode="auto">
          <a:xfrm>
            <a:off x="5791200" y="5638800"/>
            <a:ext cx="0" cy="228600"/>
          </a:xfrm>
          <a:prstGeom prst="line">
            <a:avLst/>
          </a:prstGeom>
          <a:noFill/>
          <a:ln w="12700">
            <a:solidFill>
              <a:schemeClr val="tx1"/>
            </a:solidFill>
            <a:round/>
            <a:headEnd type="diamond" w="med" len="med"/>
            <a:tailEnd type="diamond" w="med" len="med"/>
          </a:ln>
          <a:effectLst/>
        </p:spPr>
        <p:txBody>
          <a:bodyPr wrap="none" anchor="ctr"/>
          <a:lstStyle/>
          <a:p>
            <a:endParaRPr lang="tr-TR" b="1">
              <a:solidFill>
                <a:schemeClr val="tx2">
                  <a:lumMod val="90000"/>
                </a:schemeClr>
              </a:solidFill>
            </a:endParaRPr>
          </a:p>
        </p:txBody>
      </p:sp>
      <p:sp>
        <p:nvSpPr>
          <p:cNvPr id="94223" name="Line 15"/>
          <p:cNvSpPr>
            <a:spLocks noChangeShapeType="1"/>
          </p:cNvSpPr>
          <p:nvPr/>
        </p:nvSpPr>
        <p:spPr bwMode="auto">
          <a:xfrm>
            <a:off x="5943600" y="5791200"/>
            <a:ext cx="2286000" cy="0"/>
          </a:xfrm>
          <a:prstGeom prst="line">
            <a:avLst/>
          </a:prstGeom>
          <a:noFill/>
          <a:ln w="12700">
            <a:solidFill>
              <a:srgbClr val="FF66FF"/>
            </a:solidFill>
            <a:round/>
            <a:headEnd type="oval" w="med" len="med"/>
            <a:tailEnd type="stealth" w="med" len="lg"/>
          </a:ln>
          <a:effectLst/>
        </p:spPr>
        <p:txBody>
          <a:bodyPr wrap="none" anchor="ctr"/>
          <a:lstStyle/>
          <a:p>
            <a:endParaRPr lang="tr-TR" b="1">
              <a:solidFill>
                <a:schemeClr val="tx2">
                  <a:lumMod val="90000"/>
                </a:schemeClr>
              </a:solidFill>
            </a:endParaRPr>
          </a:p>
        </p:txBody>
      </p:sp>
      <p:sp>
        <p:nvSpPr>
          <p:cNvPr id="94224" name="Rectangle 16"/>
          <p:cNvSpPr>
            <a:spLocks noChangeArrowheads="1"/>
          </p:cNvSpPr>
          <p:nvPr/>
        </p:nvSpPr>
        <p:spPr bwMode="auto">
          <a:xfrm>
            <a:off x="517525" y="2284413"/>
            <a:ext cx="1263808" cy="339196"/>
          </a:xfrm>
          <a:prstGeom prst="rect">
            <a:avLst/>
          </a:prstGeom>
          <a:noFill/>
          <a:ln w="9525">
            <a:noFill/>
            <a:miter lim="800000"/>
            <a:headEnd/>
            <a:tailEnd/>
          </a:ln>
          <a:effectLst/>
        </p:spPr>
        <p:txBody>
          <a:bodyPr wrap="none" lIns="92075" tIns="46038" rIns="92075" bIns="46038">
            <a:spAutoFit/>
          </a:bodyPr>
          <a:lstStyle/>
          <a:p>
            <a:r>
              <a:rPr lang="en-US" sz="1600" b="1" dirty="0" smtClean="0">
                <a:solidFill>
                  <a:schemeClr val="tx2">
                    <a:lumMod val="90000"/>
                  </a:schemeClr>
                </a:solidFill>
                <a:latin typeface="Times New Roman" pitchFamily="18" charset="0"/>
              </a:rPr>
              <a:t> ARTER</a:t>
            </a:r>
            <a:r>
              <a:rPr lang="tr-TR" sz="1600" b="1" dirty="0" smtClean="0">
                <a:solidFill>
                  <a:schemeClr val="tx2">
                    <a:lumMod val="90000"/>
                  </a:schemeClr>
                </a:solidFill>
                <a:latin typeface="Times New Roman" pitchFamily="18" charset="0"/>
              </a:rPr>
              <a:t>IES</a:t>
            </a:r>
            <a:endParaRPr lang="en-US" sz="1600" b="1" dirty="0">
              <a:solidFill>
                <a:schemeClr val="tx2">
                  <a:lumMod val="90000"/>
                </a:schemeClr>
              </a:solidFill>
              <a:latin typeface="Times New Roman" pitchFamily="18" charset="0"/>
            </a:endParaRPr>
          </a:p>
        </p:txBody>
      </p:sp>
      <p:sp>
        <p:nvSpPr>
          <p:cNvPr id="94225" name="Rectangle 17"/>
          <p:cNvSpPr>
            <a:spLocks noChangeArrowheads="1"/>
          </p:cNvSpPr>
          <p:nvPr/>
        </p:nvSpPr>
        <p:spPr bwMode="auto">
          <a:xfrm>
            <a:off x="1812925" y="2894013"/>
            <a:ext cx="1980222" cy="339196"/>
          </a:xfrm>
          <a:prstGeom prst="rect">
            <a:avLst/>
          </a:prstGeom>
          <a:noFill/>
          <a:ln w="9525">
            <a:noFill/>
            <a:miter lim="800000"/>
            <a:headEnd/>
            <a:tailEnd/>
          </a:ln>
          <a:effectLst/>
        </p:spPr>
        <p:txBody>
          <a:bodyPr wrap="none" lIns="92075" tIns="46038" rIns="92075" bIns="46038">
            <a:spAutoFit/>
          </a:bodyPr>
          <a:lstStyle/>
          <a:p>
            <a:r>
              <a:rPr lang="tr-TR" sz="1600" b="1" dirty="0" smtClean="0">
                <a:solidFill>
                  <a:schemeClr val="tx2">
                    <a:lumMod val="90000"/>
                  </a:schemeClr>
                </a:solidFill>
                <a:latin typeface="Times New Roman" pitchFamily="18" charset="0"/>
              </a:rPr>
              <a:t>SMALL </a:t>
            </a:r>
            <a:r>
              <a:rPr lang="en-US" sz="1600" b="1" dirty="0" smtClean="0">
                <a:solidFill>
                  <a:schemeClr val="tx2">
                    <a:lumMod val="90000"/>
                  </a:schemeClr>
                </a:solidFill>
                <a:latin typeface="Times New Roman" pitchFamily="18" charset="0"/>
              </a:rPr>
              <a:t>ARTER</a:t>
            </a:r>
            <a:r>
              <a:rPr lang="tr-TR" sz="1600" b="1" dirty="0" smtClean="0">
                <a:solidFill>
                  <a:schemeClr val="tx2">
                    <a:lumMod val="90000"/>
                  </a:schemeClr>
                </a:solidFill>
                <a:latin typeface="Times New Roman" pitchFamily="18" charset="0"/>
              </a:rPr>
              <a:t>IES</a:t>
            </a:r>
            <a:endParaRPr lang="en-US" sz="1600" b="1" dirty="0">
              <a:solidFill>
                <a:schemeClr val="tx2">
                  <a:lumMod val="90000"/>
                </a:schemeClr>
              </a:solidFill>
              <a:latin typeface="Times New Roman" pitchFamily="18" charset="0"/>
            </a:endParaRPr>
          </a:p>
        </p:txBody>
      </p:sp>
      <p:sp>
        <p:nvSpPr>
          <p:cNvPr id="94226" name="Rectangle 18"/>
          <p:cNvSpPr>
            <a:spLocks noChangeArrowheads="1"/>
          </p:cNvSpPr>
          <p:nvPr/>
        </p:nvSpPr>
        <p:spPr bwMode="auto">
          <a:xfrm>
            <a:off x="3413125" y="4090988"/>
            <a:ext cx="1537152" cy="369974"/>
          </a:xfrm>
          <a:prstGeom prst="rect">
            <a:avLst/>
          </a:prstGeom>
          <a:noFill/>
          <a:ln w="9525">
            <a:noFill/>
            <a:miter lim="800000"/>
            <a:headEnd/>
            <a:tailEnd/>
          </a:ln>
          <a:effectLst/>
        </p:spPr>
        <p:txBody>
          <a:bodyPr wrap="none" lIns="92075" tIns="46038" rIns="92075" bIns="46038">
            <a:spAutoFit/>
          </a:bodyPr>
          <a:lstStyle/>
          <a:p>
            <a:r>
              <a:rPr lang="en-US" sz="1800" b="1" dirty="0" smtClean="0">
                <a:solidFill>
                  <a:schemeClr val="tx2">
                    <a:lumMod val="90000"/>
                  </a:schemeClr>
                </a:solidFill>
                <a:latin typeface="Times New Roman" pitchFamily="18" charset="0"/>
              </a:rPr>
              <a:t>ARTERIOL</a:t>
            </a:r>
            <a:r>
              <a:rPr lang="tr-TR" sz="1800" b="1" dirty="0" smtClean="0">
                <a:solidFill>
                  <a:schemeClr val="tx2">
                    <a:lumMod val="90000"/>
                  </a:schemeClr>
                </a:solidFill>
                <a:latin typeface="Times New Roman" pitchFamily="18" charset="0"/>
              </a:rPr>
              <a:t>S</a:t>
            </a:r>
            <a:endParaRPr lang="en-US" sz="1800" b="1" dirty="0">
              <a:solidFill>
                <a:schemeClr val="tx2">
                  <a:lumMod val="90000"/>
                </a:schemeClr>
              </a:solidFill>
              <a:latin typeface="Times New Roman" pitchFamily="18" charset="0"/>
            </a:endParaRPr>
          </a:p>
        </p:txBody>
      </p:sp>
      <p:sp>
        <p:nvSpPr>
          <p:cNvPr id="94227" name="Rectangle 19"/>
          <p:cNvSpPr>
            <a:spLocks noChangeArrowheads="1"/>
          </p:cNvSpPr>
          <p:nvPr/>
        </p:nvSpPr>
        <p:spPr bwMode="auto">
          <a:xfrm>
            <a:off x="5013325" y="5157788"/>
            <a:ext cx="1763303" cy="369974"/>
          </a:xfrm>
          <a:prstGeom prst="rect">
            <a:avLst/>
          </a:prstGeom>
          <a:noFill/>
          <a:ln w="9525">
            <a:noFill/>
            <a:miter lim="800000"/>
            <a:headEnd/>
            <a:tailEnd/>
          </a:ln>
          <a:effectLst/>
        </p:spPr>
        <p:txBody>
          <a:bodyPr wrap="none" lIns="92075" tIns="46038" rIns="92075" bIns="46038">
            <a:spAutoFit/>
          </a:bodyPr>
          <a:lstStyle/>
          <a:p>
            <a:r>
              <a:rPr lang="tr-TR" sz="1800" b="1" dirty="0" smtClean="0">
                <a:solidFill>
                  <a:schemeClr val="tx2">
                    <a:lumMod val="90000"/>
                  </a:schemeClr>
                </a:solidFill>
                <a:latin typeface="Times New Roman" pitchFamily="18" charset="0"/>
              </a:rPr>
              <a:t>CAPILLARIES</a:t>
            </a:r>
            <a:endParaRPr lang="en-US" sz="1800" b="1" dirty="0">
              <a:solidFill>
                <a:schemeClr val="tx2">
                  <a:lumMod val="90000"/>
                </a:schemeClr>
              </a:solidFill>
              <a:latin typeface="Times New Roman" pitchFamily="18" charset="0"/>
            </a:endParaRPr>
          </a:p>
        </p:txBody>
      </p:sp>
      <p:sp>
        <p:nvSpPr>
          <p:cNvPr id="94228" name="Rectangle 20"/>
          <p:cNvSpPr>
            <a:spLocks noChangeArrowheads="1"/>
          </p:cNvSpPr>
          <p:nvPr/>
        </p:nvSpPr>
        <p:spPr bwMode="auto">
          <a:xfrm>
            <a:off x="6308725" y="5462588"/>
            <a:ext cx="2154436" cy="369974"/>
          </a:xfrm>
          <a:prstGeom prst="rect">
            <a:avLst/>
          </a:prstGeom>
          <a:noFill/>
          <a:ln w="9525">
            <a:noFill/>
            <a:miter lim="800000"/>
            <a:headEnd/>
            <a:tailEnd/>
          </a:ln>
          <a:effectLst/>
        </p:spPr>
        <p:txBody>
          <a:bodyPr wrap="none" lIns="92075" tIns="46038" rIns="92075" bIns="46038">
            <a:spAutoFit/>
          </a:bodyPr>
          <a:lstStyle/>
          <a:p>
            <a:r>
              <a:rPr lang="en-US" sz="1800" b="1" dirty="0" smtClean="0">
                <a:solidFill>
                  <a:schemeClr val="tx2">
                    <a:lumMod val="90000"/>
                  </a:schemeClr>
                </a:solidFill>
                <a:latin typeface="Times New Roman" pitchFamily="18" charset="0"/>
              </a:rPr>
              <a:t>VENUL</a:t>
            </a:r>
            <a:r>
              <a:rPr lang="tr-TR" sz="1800" b="1" dirty="0" smtClean="0">
                <a:solidFill>
                  <a:schemeClr val="tx2">
                    <a:lumMod val="90000"/>
                  </a:schemeClr>
                </a:solidFill>
                <a:latin typeface="Times New Roman" pitchFamily="18" charset="0"/>
              </a:rPr>
              <a:t>S</a:t>
            </a:r>
            <a:r>
              <a:rPr lang="en-US" sz="1800" b="1" dirty="0" smtClean="0">
                <a:solidFill>
                  <a:schemeClr val="tx2">
                    <a:lumMod val="90000"/>
                  </a:schemeClr>
                </a:solidFill>
                <a:latin typeface="Times New Roman" pitchFamily="18" charset="0"/>
              </a:rPr>
              <a:t> </a:t>
            </a:r>
            <a:r>
              <a:rPr lang="en-US" sz="1800" b="1" dirty="0">
                <a:solidFill>
                  <a:schemeClr val="tx2">
                    <a:lumMod val="90000"/>
                  </a:schemeClr>
                </a:solidFill>
                <a:latin typeface="Times New Roman" pitchFamily="18" charset="0"/>
              </a:rPr>
              <a:t>&amp;</a:t>
            </a:r>
            <a:r>
              <a:rPr lang="en-US" sz="1800" b="1" dirty="0" smtClean="0">
                <a:solidFill>
                  <a:schemeClr val="tx2">
                    <a:lumMod val="90000"/>
                  </a:schemeClr>
                </a:solidFill>
                <a:latin typeface="Times New Roman" pitchFamily="18" charset="0"/>
              </a:rPr>
              <a:t>VEN</a:t>
            </a:r>
            <a:r>
              <a:rPr lang="tr-TR" sz="1800" b="1" dirty="0" smtClean="0">
                <a:solidFill>
                  <a:schemeClr val="tx2">
                    <a:lumMod val="90000"/>
                  </a:schemeClr>
                </a:solidFill>
                <a:latin typeface="Times New Roman" pitchFamily="18" charset="0"/>
              </a:rPr>
              <a:t>AS</a:t>
            </a:r>
            <a:endParaRPr lang="en-US" sz="1800" b="1" dirty="0">
              <a:solidFill>
                <a:schemeClr val="tx2">
                  <a:lumMod val="90000"/>
                </a:schemeClr>
              </a:solidFill>
              <a:latin typeface="Times New Roman" pitchFamily="18" charset="0"/>
            </a:endParaRPr>
          </a:p>
        </p:txBody>
      </p:sp>
      <p:sp>
        <p:nvSpPr>
          <p:cNvPr id="94229" name="Rectangle 21"/>
          <p:cNvSpPr>
            <a:spLocks noChangeArrowheads="1"/>
          </p:cNvSpPr>
          <p:nvPr/>
        </p:nvSpPr>
        <p:spPr bwMode="auto">
          <a:xfrm rot="16260000">
            <a:off x="-836999" y="3829493"/>
            <a:ext cx="2378856" cy="400752"/>
          </a:xfrm>
          <a:prstGeom prst="rect">
            <a:avLst/>
          </a:prstGeom>
          <a:noFill/>
          <a:ln w="9525">
            <a:noFill/>
            <a:miter lim="800000"/>
            <a:headEnd/>
            <a:tailEnd/>
          </a:ln>
          <a:effectLst/>
        </p:spPr>
        <p:txBody>
          <a:bodyPr wrap="none" lIns="92075" tIns="46038" rIns="92075" bIns="46038">
            <a:spAutoFit/>
          </a:bodyPr>
          <a:lstStyle/>
          <a:p>
            <a:r>
              <a:rPr lang="tr-TR" sz="2000" b="1" dirty="0" smtClean="0">
                <a:solidFill>
                  <a:schemeClr val="tx2">
                    <a:lumMod val="90000"/>
                  </a:schemeClr>
                </a:solidFill>
                <a:latin typeface="Times New Roman" pitchFamily="18" charset="0"/>
              </a:rPr>
              <a:t>MEAN PRESSURE</a:t>
            </a:r>
            <a:endParaRPr lang="en-US" sz="2000" b="1" dirty="0">
              <a:solidFill>
                <a:schemeClr val="tx2">
                  <a:lumMod val="90000"/>
                </a:schemeClr>
              </a:solidFill>
              <a:latin typeface="Times New Roman" pitchFamily="18" charset="0"/>
            </a:endParaRPr>
          </a:p>
        </p:txBody>
      </p:sp>
      <p:sp>
        <p:nvSpPr>
          <p:cNvPr id="94230" name="Rectangle 22"/>
          <p:cNvSpPr>
            <a:spLocks noChangeArrowheads="1"/>
          </p:cNvSpPr>
          <p:nvPr/>
        </p:nvSpPr>
        <p:spPr bwMode="auto">
          <a:xfrm>
            <a:off x="3336925" y="6430963"/>
            <a:ext cx="1171796" cy="400752"/>
          </a:xfrm>
          <a:prstGeom prst="rect">
            <a:avLst/>
          </a:prstGeom>
          <a:noFill/>
          <a:ln w="9525">
            <a:noFill/>
            <a:miter lim="800000"/>
            <a:headEnd/>
            <a:tailEnd/>
          </a:ln>
          <a:effectLst/>
        </p:spPr>
        <p:txBody>
          <a:bodyPr wrap="none" lIns="92075" tIns="46038" rIns="92075" bIns="46038">
            <a:spAutoFit/>
          </a:bodyPr>
          <a:lstStyle/>
          <a:p>
            <a:r>
              <a:rPr lang="tr-TR" sz="2000" b="1" dirty="0" smtClean="0">
                <a:solidFill>
                  <a:schemeClr val="tx2">
                    <a:lumMod val="90000"/>
                  </a:schemeClr>
                </a:solidFill>
                <a:latin typeface="Times New Roman" pitchFamily="18" charset="0"/>
              </a:rPr>
              <a:t>RADIUS</a:t>
            </a:r>
            <a:endParaRPr lang="en-US" sz="2000" b="1" dirty="0">
              <a:solidFill>
                <a:schemeClr val="tx2">
                  <a:lumMod val="90000"/>
                </a:schemeClr>
              </a:solidFill>
              <a:latin typeface="Times New Roman" pitchFamily="18" charset="0"/>
            </a:endParaRPr>
          </a:p>
        </p:txBody>
      </p:sp>
      <p:sp>
        <p:nvSpPr>
          <p:cNvPr id="94231" name="Line 23"/>
          <p:cNvSpPr>
            <a:spLocks noChangeShapeType="1"/>
          </p:cNvSpPr>
          <p:nvPr/>
        </p:nvSpPr>
        <p:spPr bwMode="auto">
          <a:xfrm>
            <a:off x="838200" y="6400800"/>
            <a:ext cx="4038600" cy="0"/>
          </a:xfrm>
          <a:prstGeom prst="line">
            <a:avLst/>
          </a:prstGeom>
          <a:noFill/>
          <a:ln w="12700">
            <a:solidFill>
              <a:schemeClr val="tx1"/>
            </a:solidFill>
            <a:round/>
            <a:headEnd type="none" w="sm" len="sm"/>
            <a:tailEnd type="stealth" w="med" len="lg"/>
          </a:ln>
          <a:effectLst/>
        </p:spPr>
        <p:txBody>
          <a:bodyPr wrap="none" anchor="ctr"/>
          <a:lstStyle/>
          <a:p>
            <a:endParaRPr lang="tr-TR" b="1">
              <a:solidFill>
                <a:schemeClr val="tx2">
                  <a:lumMod val="90000"/>
                </a:schemeClr>
              </a:solidFill>
            </a:endParaRPr>
          </a:p>
        </p:txBody>
      </p:sp>
      <p:sp>
        <p:nvSpPr>
          <p:cNvPr id="94232" name="Line 24"/>
          <p:cNvSpPr>
            <a:spLocks noChangeShapeType="1"/>
          </p:cNvSpPr>
          <p:nvPr/>
        </p:nvSpPr>
        <p:spPr bwMode="auto">
          <a:xfrm flipH="1">
            <a:off x="5791200" y="6400800"/>
            <a:ext cx="2362200" cy="0"/>
          </a:xfrm>
          <a:prstGeom prst="line">
            <a:avLst/>
          </a:prstGeom>
          <a:noFill/>
          <a:ln w="12700">
            <a:solidFill>
              <a:schemeClr val="tx1"/>
            </a:solidFill>
            <a:round/>
            <a:headEnd type="none" w="sm" len="sm"/>
            <a:tailEnd type="stealth" w="med" len="lg"/>
          </a:ln>
          <a:effectLst/>
        </p:spPr>
        <p:txBody>
          <a:bodyPr wrap="none" anchor="ctr"/>
          <a:lstStyle/>
          <a:p>
            <a:endParaRPr lang="tr-TR" b="1">
              <a:solidFill>
                <a:schemeClr val="tx2">
                  <a:lumMod val="90000"/>
                </a:schemeClr>
              </a:solidFill>
            </a:endParaRPr>
          </a:p>
        </p:txBody>
      </p:sp>
      <p:sp>
        <p:nvSpPr>
          <p:cNvPr id="94233" name="Rectangle 25"/>
          <p:cNvSpPr>
            <a:spLocks noChangeArrowheads="1"/>
          </p:cNvSpPr>
          <p:nvPr/>
        </p:nvSpPr>
        <p:spPr bwMode="auto">
          <a:xfrm>
            <a:off x="4860925" y="6224588"/>
            <a:ext cx="1006686" cy="369974"/>
          </a:xfrm>
          <a:prstGeom prst="rect">
            <a:avLst/>
          </a:prstGeom>
          <a:noFill/>
          <a:ln w="9525">
            <a:noFill/>
            <a:miter lim="800000"/>
            <a:headEnd/>
            <a:tailEnd/>
          </a:ln>
          <a:effectLst/>
        </p:spPr>
        <p:txBody>
          <a:bodyPr wrap="none" lIns="92075" tIns="46038" rIns="92075" bIns="46038">
            <a:spAutoFit/>
          </a:bodyPr>
          <a:lstStyle/>
          <a:p>
            <a:r>
              <a:rPr lang="tr-TR" sz="1800" b="1" dirty="0" smtClean="0">
                <a:solidFill>
                  <a:schemeClr val="tx2">
                    <a:lumMod val="90000"/>
                  </a:schemeClr>
                </a:solidFill>
                <a:latin typeface="Times New Roman" pitchFamily="18" charset="0"/>
              </a:rPr>
              <a:t>SMALL</a:t>
            </a:r>
            <a:endParaRPr lang="en-US" sz="1800" b="1" dirty="0">
              <a:solidFill>
                <a:schemeClr val="tx2">
                  <a:lumMod val="90000"/>
                </a:schemeClr>
              </a:solidFill>
              <a:latin typeface="Times New Roman" pitchFamily="18" charset="0"/>
            </a:endParaRPr>
          </a:p>
        </p:txBody>
      </p:sp>
      <p:sp>
        <p:nvSpPr>
          <p:cNvPr id="94234" name="Rectangle 26"/>
          <p:cNvSpPr>
            <a:spLocks noChangeArrowheads="1"/>
          </p:cNvSpPr>
          <p:nvPr/>
        </p:nvSpPr>
        <p:spPr bwMode="auto">
          <a:xfrm>
            <a:off x="8213725" y="6224588"/>
            <a:ext cx="1173398" cy="369974"/>
          </a:xfrm>
          <a:prstGeom prst="rect">
            <a:avLst/>
          </a:prstGeom>
          <a:noFill/>
          <a:ln w="9525">
            <a:noFill/>
            <a:miter lim="800000"/>
            <a:headEnd/>
            <a:tailEnd/>
          </a:ln>
          <a:effectLst/>
        </p:spPr>
        <p:txBody>
          <a:bodyPr wrap="none" lIns="92075" tIns="46038" rIns="92075" bIns="46038">
            <a:spAutoFit/>
          </a:bodyPr>
          <a:lstStyle/>
          <a:p>
            <a:r>
              <a:rPr lang="tr-TR" sz="1800" b="1" dirty="0" smtClean="0">
                <a:solidFill>
                  <a:schemeClr val="tx2">
                    <a:lumMod val="90000"/>
                  </a:schemeClr>
                </a:solidFill>
                <a:latin typeface="Times New Roman" pitchFamily="18" charset="0"/>
              </a:rPr>
              <a:t>LARGER</a:t>
            </a:r>
            <a:endParaRPr lang="en-US" sz="1800" b="1" dirty="0">
              <a:solidFill>
                <a:schemeClr val="tx2">
                  <a:lumMod val="90000"/>
                </a:schemeClr>
              </a:solidFill>
              <a:latin typeface="Times New Roman" pitchFamily="18" charset="0"/>
            </a:endParaRPr>
          </a:p>
        </p:txBody>
      </p:sp>
      <p:sp>
        <p:nvSpPr>
          <p:cNvPr id="94235" name="Rectangle 27"/>
          <p:cNvSpPr>
            <a:spLocks noChangeArrowheads="1"/>
          </p:cNvSpPr>
          <p:nvPr/>
        </p:nvSpPr>
        <p:spPr bwMode="auto">
          <a:xfrm>
            <a:off x="0" y="6224588"/>
            <a:ext cx="1173398" cy="369974"/>
          </a:xfrm>
          <a:prstGeom prst="rect">
            <a:avLst/>
          </a:prstGeom>
          <a:noFill/>
          <a:ln w="9525">
            <a:noFill/>
            <a:miter lim="800000"/>
            <a:headEnd/>
            <a:tailEnd/>
          </a:ln>
          <a:effectLst/>
        </p:spPr>
        <p:txBody>
          <a:bodyPr wrap="none" lIns="92075" tIns="46038" rIns="92075" bIns="46038">
            <a:spAutoFit/>
          </a:bodyPr>
          <a:lstStyle/>
          <a:p>
            <a:r>
              <a:rPr lang="tr-TR" sz="1800" b="1" dirty="0" smtClean="0">
                <a:solidFill>
                  <a:schemeClr val="tx2">
                    <a:lumMod val="90000"/>
                  </a:schemeClr>
                </a:solidFill>
                <a:latin typeface="Times New Roman" pitchFamily="18" charset="0"/>
              </a:rPr>
              <a:t>LARGER</a:t>
            </a:r>
            <a:endParaRPr lang="en-US" sz="1800" b="1" dirty="0">
              <a:solidFill>
                <a:schemeClr val="tx2">
                  <a:lumMod val="90000"/>
                </a:schemeClr>
              </a:solidFill>
              <a:latin typeface="Times New Roman" pitchFamily="18" charset="0"/>
            </a:endParaRPr>
          </a:p>
        </p:txBody>
      </p:sp>
      <p:grpSp>
        <p:nvGrpSpPr>
          <p:cNvPr id="2" name="Group 28"/>
          <p:cNvGrpSpPr>
            <a:grpSpLocks/>
          </p:cNvGrpSpPr>
          <p:nvPr/>
        </p:nvGrpSpPr>
        <p:grpSpPr bwMode="auto">
          <a:xfrm>
            <a:off x="1219200" y="1295400"/>
            <a:ext cx="908050" cy="838200"/>
            <a:chOff x="768" y="816"/>
            <a:chExt cx="572" cy="528"/>
          </a:xfrm>
        </p:grpSpPr>
        <p:sp>
          <p:nvSpPr>
            <p:cNvPr id="94237" name="Line 29"/>
            <p:cNvSpPr>
              <a:spLocks noChangeShapeType="1"/>
            </p:cNvSpPr>
            <p:nvPr/>
          </p:nvSpPr>
          <p:spPr bwMode="auto">
            <a:xfrm>
              <a:off x="768" y="816"/>
              <a:ext cx="0" cy="528"/>
            </a:xfrm>
            <a:prstGeom prst="line">
              <a:avLst/>
            </a:prstGeom>
            <a:noFill/>
            <a:ln w="12700">
              <a:solidFill>
                <a:schemeClr val="tx1"/>
              </a:solidFill>
              <a:round/>
              <a:headEnd type="none" w="sm" len="sm"/>
              <a:tailEnd type="none" w="sm" len="sm"/>
            </a:ln>
            <a:effectLst/>
          </p:spPr>
          <p:txBody>
            <a:bodyPr wrap="none" anchor="ctr"/>
            <a:lstStyle/>
            <a:p>
              <a:endParaRPr lang="tr-TR" b="1">
                <a:solidFill>
                  <a:schemeClr val="tx2">
                    <a:lumMod val="90000"/>
                  </a:schemeClr>
                </a:solidFill>
              </a:endParaRPr>
            </a:p>
          </p:txBody>
        </p:sp>
        <p:sp>
          <p:nvSpPr>
            <p:cNvPr id="94238" name="Rectangle 30" descr="Zig zag"/>
            <p:cNvSpPr>
              <a:spLocks noChangeArrowheads="1"/>
            </p:cNvSpPr>
            <p:nvPr/>
          </p:nvSpPr>
          <p:spPr bwMode="auto">
            <a:xfrm>
              <a:off x="772" y="916"/>
              <a:ext cx="568" cy="88"/>
            </a:xfrm>
            <a:prstGeom prst="rect">
              <a:avLst/>
            </a:prstGeom>
            <a:pattFill prst="zigZag">
              <a:fgClr>
                <a:schemeClr val="accent1"/>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sp>
          <p:nvSpPr>
            <p:cNvPr id="94239" name="Rectangle 31" descr="Dark vertical"/>
            <p:cNvSpPr>
              <a:spLocks noChangeArrowheads="1"/>
            </p:cNvSpPr>
            <p:nvPr/>
          </p:nvSpPr>
          <p:spPr bwMode="auto">
            <a:xfrm>
              <a:off x="772" y="1156"/>
              <a:ext cx="232" cy="88"/>
            </a:xfrm>
            <a:prstGeom prst="rect">
              <a:avLst/>
            </a:prstGeom>
            <a:pattFill prst="dkVert">
              <a:fgClr>
                <a:schemeClr val="hlink"/>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grpSp>
      <p:grpSp>
        <p:nvGrpSpPr>
          <p:cNvPr id="3" name="Group 32"/>
          <p:cNvGrpSpPr>
            <a:grpSpLocks/>
          </p:cNvGrpSpPr>
          <p:nvPr/>
        </p:nvGrpSpPr>
        <p:grpSpPr bwMode="auto">
          <a:xfrm>
            <a:off x="2895600" y="1981200"/>
            <a:ext cx="755650" cy="838200"/>
            <a:chOff x="1824" y="1248"/>
            <a:chExt cx="476" cy="528"/>
          </a:xfrm>
        </p:grpSpPr>
        <p:sp>
          <p:nvSpPr>
            <p:cNvPr id="94241" name="Line 33"/>
            <p:cNvSpPr>
              <a:spLocks noChangeShapeType="1"/>
            </p:cNvSpPr>
            <p:nvPr/>
          </p:nvSpPr>
          <p:spPr bwMode="auto">
            <a:xfrm>
              <a:off x="1824" y="1248"/>
              <a:ext cx="0" cy="528"/>
            </a:xfrm>
            <a:prstGeom prst="line">
              <a:avLst/>
            </a:prstGeom>
            <a:noFill/>
            <a:ln w="12700">
              <a:solidFill>
                <a:schemeClr val="tx1"/>
              </a:solidFill>
              <a:round/>
              <a:headEnd type="none" w="sm" len="sm"/>
              <a:tailEnd type="none" w="sm" len="sm"/>
            </a:ln>
            <a:effectLst/>
          </p:spPr>
          <p:txBody>
            <a:bodyPr wrap="none" anchor="ctr"/>
            <a:lstStyle/>
            <a:p>
              <a:endParaRPr lang="tr-TR" b="1">
                <a:solidFill>
                  <a:schemeClr val="tx2">
                    <a:lumMod val="90000"/>
                  </a:schemeClr>
                </a:solidFill>
              </a:endParaRPr>
            </a:p>
          </p:txBody>
        </p:sp>
        <p:sp>
          <p:nvSpPr>
            <p:cNvPr id="94242" name="Rectangle 34" descr="Zig zag"/>
            <p:cNvSpPr>
              <a:spLocks noChangeArrowheads="1"/>
            </p:cNvSpPr>
            <p:nvPr/>
          </p:nvSpPr>
          <p:spPr bwMode="auto">
            <a:xfrm>
              <a:off x="1828" y="1348"/>
              <a:ext cx="376" cy="88"/>
            </a:xfrm>
            <a:prstGeom prst="rect">
              <a:avLst/>
            </a:prstGeom>
            <a:pattFill prst="zigZag">
              <a:fgClr>
                <a:schemeClr val="accent1"/>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sp>
          <p:nvSpPr>
            <p:cNvPr id="94243" name="Rectangle 35" descr="Dark vertical"/>
            <p:cNvSpPr>
              <a:spLocks noChangeArrowheads="1"/>
            </p:cNvSpPr>
            <p:nvPr/>
          </p:nvSpPr>
          <p:spPr bwMode="auto">
            <a:xfrm>
              <a:off x="1828" y="1588"/>
              <a:ext cx="472" cy="88"/>
            </a:xfrm>
            <a:prstGeom prst="rect">
              <a:avLst/>
            </a:prstGeom>
            <a:pattFill prst="dkVert">
              <a:fgClr>
                <a:schemeClr val="hlink"/>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grpSp>
      <p:grpSp>
        <p:nvGrpSpPr>
          <p:cNvPr id="4" name="Group 36"/>
          <p:cNvGrpSpPr>
            <a:grpSpLocks/>
          </p:cNvGrpSpPr>
          <p:nvPr/>
        </p:nvGrpSpPr>
        <p:grpSpPr bwMode="auto">
          <a:xfrm>
            <a:off x="3962400" y="3200400"/>
            <a:ext cx="984250" cy="838200"/>
            <a:chOff x="2496" y="2016"/>
            <a:chExt cx="620" cy="528"/>
          </a:xfrm>
        </p:grpSpPr>
        <p:sp>
          <p:nvSpPr>
            <p:cNvPr id="94245" name="Line 37"/>
            <p:cNvSpPr>
              <a:spLocks noChangeShapeType="1"/>
            </p:cNvSpPr>
            <p:nvPr/>
          </p:nvSpPr>
          <p:spPr bwMode="auto">
            <a:xfrm>
              <a:off x="2496" y="2016"/>
              <a:ext cx="0" cy="528"/>
            </a:xfrm>
            <a:prstGeom prst="line">
              <a:avLst/>
            </a:prstGeom>
            <a:noFill/>
            <a:ln w="12700">
              <a:solidFill>
                <a:schemeClr val="tx1"/>
              </a:solidFill>
              <a:round/>
              <a:headEnd type="none" w="sm" len="sm"/>
              <a:tailEnd type="none" w="sm" len="sm"/>
            </a:ln>
            <a:effectLst/>
          </p:spPr>
          <p:txBody>
            <a:bodyPr wrap="none" anchor="ctr"/>
            <a:lstStyle/>
            <a:p>
              <a:endParaRPr lang="tr-TR" b="1">
                <a:solidFill>
                  <a:schemeClr val="tx2">
                    <a:lumMod val="90000"/>
                  </a:schemeClr>
                </a:solidFill>
              </a:endParaRPr>
            </a:p>
          </p:txBody>
        </p:sp>
        <p:sp>
          <p:nvSpPr>
            <p:cNvPr id="94246" name="Rectangle 38" descr="Zig zag"/>
            <p:cNvSpPr>
              <a:spLocks noChangeArrowheads="1"/>
            </p:cNvSpPr>
            <p:nvPr/>
          </p:nvSpPr>
          <p:spPr bwMode="auto">
            <a:xfrm>
              <a:off x="2500" y="2116"/>
              <a:ext cx="376" cy="88"/>
            </a:xfrm>
            <a:prstGeom prst="rect">
              <a:avLst/>
            </a:prstGeom>
            <a:pattFill prst="zigZag">
              <a:fgClr>
                <a:schemeClr val="accent1"/>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sp>
          <p:nvSpPr>
            <p:cNvPr id="94247" name="Rectangle 39" descr="Dark vertical"/>
            <p:cNvSpPr>
              <a:spLocks noChangeArrowheads="1"/>
            </p:cNvSpPr>
            <p:nvPr/>
          </p:nvSpPr>
          <p:spPr bwMode="auto">
            <a:xfrm>
              <a:off x="2500" y="2356"/>
              <a:ext cx="616" cy="88"/>
            </a:xfrm>
            <a:prstGeom prst="rect">
              <a:avLst/>
            </a:prstGeom>
            <a:pattFill prst="dkVert">
              <a:fgClr>
                <a:schemeClr val="hlink"/>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grpSp>
      <p:sp>
        <p:nvSpPr>
          <p:cNvPr id="94248" name="Line 40"/>
          <p:cNvSpPr>
            <a:spLocks noChangeShapeType="1"/>
          </p:cNvSpPr>
          <p:nvPr/>
        </p:nvSpPr>
        <p:spPr bwMode="auto">
          <a:xfrm>
            <a:off x="5715000" y="4343400"/>
            <a:ext cx="0" cy="838200"/>
          </a:xfrm>
          <a:prstGeom prst="line">
            <a:avLst/>
          </a:prstGeom>
          <a:noFill/>
          <a:ln w="12700">
            <a:solidFill>
              <a:schemeClr val="tx1"/>
            </a:solidFill>
            <a:round/>
            <a:headEnd type="none" w="sm" len="sm"/>
            <a:tailEnd type="none" w="sm" len="sm"/>
          </a:ln>
          <a:effectLst/>
        </p:spPr>
        <p:txBody>
          <a:bodyPr wrap="none" anchor="ctr"/>
          <a:lstStyle/>
          <a:p>
            <a:endParaRPr lang="tr-TR" b="1">
              <a:solidFill>
                <a:schemeClr val="tx2">
                  <a:lumMod val="90000"/>
                </a:schemeClr>
              </a:solidFill>
            </a:endParaRPr>
          </a:p>
        </p:txBody>
      </p:sp>
      <p:grpSp>
        <p:nvGrpSpPr>
          <p:cNvPr id="5" name="Group 41"/>
          <p:cNvGrpSpPr>
            <a:grpSpLocks/>
          </p:cNvGrpSpPr>
          <p:nvPr/>
        </p:nvGrpSpPr>
        <p:grpSpPr bwMode="auto">
          <a:xfrm>
            <a:off x="7848600" y="4572000"/>
            <a:ext cx="374650" cy="838200"/>
            <a:chOff x="4944" y="2880"/>
            <a:chExt cx="236" cy="528"/>
          </a:xfrm>
        </p:grpSpPr>
        <p:sp>
          <p:nvSpPr>
            <p:cNvPr id="94250" name="Line 42"/>
            <p:cNvSpPr>
              <a:spLocks noChangeShapeType="1"/>
            </p:cNvSpPr>
            <p:nvPr/>
          </p:nvSpPr>
          <p:spPr bwMode="auto">
            <a:xfrm>
              <a:off x="4944" y="2880"/>
              <a:ext cx="0" cy="528"/>
            </a:xfrm>
            <a:prstGeom prst="line">
              <a:avLst/>
            </a:prstGeom>
            <a:noFill/>
            <a:ln w="12700">
              <a:solidFill>
                <a:schemeClr val="tx1"/>
              </a:solidFill>
              <a:round/>
              <a:headEnd type="none" w="sm" len="sm"/>
              <a:tailEnd type="none" w="sm" len="sm"/>
            </a:ln>
            <a:effectLst/>
          </p:spPr>
          <p:txBody>
            <a:bodyPr wrap="none" anchor="ctr"/>
            <a:lstStyle/>
            <a:p>
              <a:endParaRPr lang="tr-TR" b="1">
                <a:solidFill>
                  <a:schemeClr val="tx2">
                    <a:lumMod val="90000"/>
                  </a:schemeClr>
                </a:solidFill>
              </a:endParaRPr>
            </a:p>
          </p:txBody>
        </p:sp>
        <p:sp>
          <p:nvSpPr>
            <p:cNvPr id="94251" name="Rectangle 43" descr="Zig zag"/>
            <p:cNvSpPr>
              <a:spLocks noChangeArrowheads="1"/>
            </p:cNvSpPr>
            <p:nvPr/>
          </p:nvSpPr>
          <p:spPr bwMode="auto">
            <a:xfrm>
              <a:off x="4948" y="2980"/>
              <a:ext cx="232" cy="88"/>
            </a:xfrm>
            <a:prstGeom prst="rect">
              <a:avLst/>
            </a:prstGeom>
            <a:pattFill prst="zigZag">
              <a:fgClr>
                <a:schemeClr val="accent1"/>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sp>
          <p:nvSpPr>
            <p:cNvPr id="94252" name="Rectangle 44" descr="Dark vertical"/>
            <p:cNvSpPr>
              <a:spLocks noChangeArrowheads="1"/>
            </p:cNvSpPr>
            <p:nvPr/>
          </p:nvSpPr>
          <p:spPr bwMode="auto">
            <a:xfrm>
              <a:off x="4948" y="3268"/>
              <a:ext cx="232" cy="88"/>
            </a:xfrm>
            <a:prstGeom prst="rect">
              <a:avLst/>
            </a:prstGeom>
            <a:pattFill prst="dkVert">
              <a:fgClr>
                <a:schemeClr val="hlink"/>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grpSp>
      <p:sp>
        <p:nvSpPr>
          <p:cNvPr id="94253" name="Rectangle 45" descr="Zig zag"/>
          <p:cNvSpPr>
            <a:spLocks noChangeArrowheads="1"/>
          </p:cNvSpPr>
          <p:nvPr/>
        </p:nvSpPr>
        <p:spPr bwMode="auto">
          <a:xfrm>
            <a:off x="6026150" y="1682750"/>
            <a:ext cx="368300" cy="139700"/>
          </a:xfrm>
          <a:prstGeom prst="rect">
            <a:avLst/>
          </a:prstGeom>
          <a:pattFill prst="zigZag">
            <a:fgClr>
              <a:schemeClr val="accent1"/>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sp>
        <p:nvSpPr>
          <p:cNvPr id="94254" name="Rectangle 46" descr="Dark vertical"/>
          <p:cNvSpPr>
            <a:spLocks noChangeArrowheads="1"/>
          </p:cNvSpPr>
          <p:nvPr/>
        </p:nvSpPr>
        <p:spPr bwMode="auto">
          <a:xfrm>
            <a:off x="6026150" y="2139950"/>
            <a:ext cx="368300" cy="139700"/>
          </a:xfrm>
          <a:prstGeom prst="rect">
            <a:avLst/>
          </a:prstGeom>
          <a:pattFill prst="dkVert">
            <a:fgClr>
              <a:schemeClr val="hlink"/>
            </a:fgClr>
            <a:bgClr>
              <a:schemeClr val="bg1"/>
            </a:bgClr>
          </a:pattFill>
          <a:ln w="12700">
            <a:solidFill>
              <a:schemeClr val="tx1"/>
            </a:solidFill>
            <a:miter lim="800000"/>
            <a:headEnd/>
            <a:tailEnd/>
          </a:ln>
          <a:effectLst/>
        </p:spPr>
        <p:txBody>
          <a:bodyPr wrap="none" anchor="ctr"/>
          <a:lstStyle/>
          <a:p>
            <a:endParaRPr lang="tr-TR" b="1">
              <a:solidFill>
                <a:schemeClr val="tx2">
                  <a:lumMod val="90000"/>
                </a:schemeClr>
              </a:solidFill>
            </a:endParaRPr>
          </a:p>
        </p:txBody>
      </p:sp>
      <p:sp>
        <p:nvSpPr>
          <p:cNvPr id="94255" name="Rectangle 47"/>
          <p:cNvSpPr>
            <a:spLocks noChangeArrowheads="1"/>
          </p:cNvSpPr>
          <p:nvPr/>
        </p:nvSpPr>
        <p:spPr bwMode="auto">
          <a:xfrm>
            <a:off x="6384925" y="1584325"/>
            <a:ext cx="2706703" cy="462307"/>
          </a:xfrm>
          <a:prstGeom prst="rect">
            <a:avLst/>
          </a:prstGeom>
          <a:noFill/>
          <a:ln w="9525">
            <a:noFill/>
            <a:miter lim="800000"/>
            <a:headEnd/>
            <a:tailEnd/>
          </a:ln>
          <a:effectLst/>
        </p:spPr>
        <p:txBody>
          <a:bodyPr wrap="none" lIns="92075" tIns="46038" rIns="92075" bIns="46038">
            <a:spAutoFit/>
          </a:bodyPr>
          <a:lstStyle/>
          <a:p>
            <a:r>
              <a:rPr lang="en-US" b="1" dirty="0" smtClean="0">
                <a:solidFill>
                  <a:schemeClr val="tx2">
                    <a:lumMod val="90000"/>
                  </a:schemeClr>
                </a:solidFill>
                <a:latin typeface="Times New Roman" pitchFamily="18" charset="0"/>
              </a:rPr>
              <a:t>ELAST</a:t>
            </a:r>
            <a:r>
              <a:rPr lang="tr-TR" b="1" dirty="0">
                <a:solidFill>
                  <a:schemeClr val="tx2">
                    <a:lumMod val="90000"/>
                  </a:schemeClr>
                </a:solidFill>
                <a:latin typeface="Times New Roman" pitchFamily="18" charset="0"/>
              </a:rPr>
              <a:t>I</a:t>
            </a:r>
            <a:r>
              <a:rPr lang="tr-TR" b="1" dirty="0" smtClean="0">
                <a:solidFill>
                  <a:schemeClr val="tx2">
                    <a:lumMod val="90000"/>
                  </a:schemeClr>
                </a:solidFill>
                <a:latin typeface="Times New Roman" pitchFamily="18" charset="0"/>
              </a:rPr>
              <a:t>C TISSUE</a:t>
            </a:r>
            <a:endParaRPr lang="en-US" b="1" dirty="0">
              <a:solidFill>
                <a:schemeClr val="tx2">
                  <a:lumMod val="90000"/>
                </a:schemeClr>
              </a:solidFill>
              <a:latin typeface="Times New Roman" pitchFamily="18" charset="0"/>
            </a:endParaRPr>
          </a:p>
        </p:txBody>
      </p:sp>
      <p:sp>
        <p:nvSpPr>
          <p:cNvPr id="94256" name="Rectangle 48"/>
          <p:cNvSpPr>
            <a:spLocks noChangeArrowheads="1"/>
          </p:cNvSpPr>
          <p:nvPr/>
        </p:nvSpPr>
        <p:spPr bwMode="auto">
          <a:xfrm>
            <a:off x="6384925" y="2041525"/>
            <a:ext cx="1503617" cy="462307"/>
          </a:xfrm>
          <a:prstGeom prst="rect">
            <a:avLst/>
          </a:prstGeom>
          <a:noFill/>
          <a:ln w="9525">
            <a:noFill/>
            <a:miter lim="800000"/>
            <a:headEnd/>
            <a:tailEnd/>
          </a:ln>
          <a:effectLst/>
        </p:spPr>
        <p:txBody>
          <a:bodyPr wrap="none" lIns="92075" tIns="46038" rIns="92075" bIns="46038">
            <a:spAutoFit/>
          </a:bodyPr>
          <a:lstStyle/>
          <a:p>
            <a:r>
              <a:rPr lang="tr-TR" b="1" dirty="0">
                <a:solidFill>
                  <a:schemeClr val="tx2">
                    <a:lumMod val="90000"/>
                  </a:schemeClr>
                </a:solidFill>
                <a:latin typeface="Times New Roman" pitchFamily="18" charset="0"/>
              </a:rPr>
              <a:t>M</a:t>
            </a:r>
            <a:r>
              <a:rPr lang="tr-TR" b="1" dirty="0" smtClean="0">
                <a:solidFill>
                  <a:schemeClr val="tx2">
                    <a:lumMod val="90000"/>
                  </a:schemeClr>
                </a:solidFill>
                <a:latin typeface="Times New Roman" pitchFamily="18" charset="0"/>
              </a:rPr>
              <a:t>USCLE</a:t>
            </a:r>
            <a:endParaRPr lang="en-US" b="1" dirty="0">
              <a:solidFill>
                <a:schemeClr val="tx2">
                  <a:lumMod val="90000"/>
                </a:schemeClr>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out)">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4248"/>
                                        </p:tgtEl>
                                        <p:attrNameLst>
                                          <p:attrName>style.visibility</p:attrName>
                                        </p:attrNameLst>
                                      </p:cBhvr>
                                      <p:to>
                                        <p:strVal val="visible"/>
                                      </p:to>
                                    </p:set>
                                    <p:animEffect transition="in" filter="box(out)">
                                      <p:cBhvr>
                                        <p:cTn id="22" dur="500"/>
                                        <p:tgtEl>
                                          <p:spTgt spid="94248"/>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out)">
                                      <p:cBhvr>
                                        <p:cTn id="27" dur="500"/>
                                        <p:tgtEl>
                                          <p:spTgt spid="5"/>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Homeostasis</a:t>
            </a:r>
          </a:p>
        </p:txBody>
      </p:sp>
      <p:sp>
        <p:nvSpPr>
          <p:cNvPr id="22531" name="Rectangle 3"/>
          <p:cNvSpPr>
            <a:spLocks noGrp="1" noChangeArrowheads="1"/>
          </p:cNvSpPr>
          <p:nvPr>
            <p:ph type="body" idx="1"/>
          </p:nvPr>
        </p:nvSpPr>
        <p:spPr>
          <a:xfrm>
            <a:off x="251520" y="836712"/>
            <a:ext cx="8282880" cy="5688632"/>
          </a:xfrm>
        </p:spPr>
        <p:txBody>
          <a:bodyPr>
            <a:normAutofit fontScale="85000" lnSpcReduction="20000"/>
          </a:bodyPr>
          <a:lstStyle/>
          <a:p>
            <a:pPr>
              <a:lnSpc>
                <a:spcPct val="140000"/>
              </a:lnSpc>
            </a:pPr>
            <a:r>
              <a:rPr lang="en-US" b="1" dirty="0" smtClean="0"/>
              <a:t>Homeostasis</a:t>
            </a:r>
            <a:endParaRPr lang="en-US" dirty="0" smtClean="0"/>
          </a:p>
          <a:p>
            <a:pPr lvl="1">
              <a:lnSpc>
                <a:spcPct val="140000"/>
              </a:lnSpc>
            </a:pPr>
            <a:r>
              <a:rPr lang="en-US" dirty="0" smtClean="0"/>
              <a:t>All body systems working together to maintain a stable internal environment </a:t>
            </a:r>
          </a:p>
          <a:p>
            <a:pPr lvl="2">
              <a:lnSpc>
                <a:spcPct val="140000"/>
              </a:lnSpc>
            </a:pPr>
            <a:r>
              <a:rPr lang="en-US" dirty="0" smtClean="0"/>
              <a:t>Systems respond to external and internal changes to function within a normal range (body temperature, fluid balance) </a:t>
            </a:r>
            <a:endParaRPr lang="tr-TR" dirty="0" smtClean="0"/>
          </a:p>
          <a:p>
            <a:pPr>
              <a:lnSpc>
                <a:spcPct val="135000"/>
              </a:lnSpc>
            </a:pPr>
            <a:r>
              <a:rPr lang="en-US" b="1" dirty="0" smtClean="0"/>
              <a:t>Receptor</a:t>
            </a:r>
            <a:r>
              <a:rPr lang="en-US" dirty="0" smtClean="0"/>
              <a:t> </a:t>
            </a:r>
          </a:p>
          <a:p>
            <a:pPr lvl="1">
              <a:lnSpc>
                <a:spcPct val="135000"/>
              </a:lnSpc>
            </a:pPr>
            <a:r>
              <a:rPr lang="en-US" dirty="0" smtClean="0"/>
              <a:t>Receives the stimulus </a:t>
            </a:r>
          </a:p>
          <a:p>
            <a:pPr>
              <a:lnSpc>
                <a:spcPct val="135000"/>
              </a:lnSpc>
            </a:pPr>
            <a:r>
              <a:rPr lang="en-US" b="1" dirty="0" smtClean="0"/>
              <a:t>Control center</a:t>
            </a:r>
            <a:r>
              <a:rPr lang="en-US" dirty="0" smtClean="0"/>
              <a:t> </a:t>
            </a:r>
          </a:p>
          <a:p>
            <a:pPr lvl="1">
              <a:lnSpc>
                <a:spcPct val="135000"/>
              </a:lnSpc>
            </a:pPr>
            <a:r>
              <a:rPr lang="en-US" dirty="0" smtClean="0"/>
              <a:t>Processes the signal and sends instructions </a:t>
            </a:r>
          </a:p>
          <a:p>
            <a:pPr>
              <a:lnSpc>
                <a:spcPct val="135000"/>
              </a:lnSpc>
            </a:pPr>
            <a:r>
              <a:rPr lang="en-US" b="1" dirty="0" err="1" smtClean="0"/>
              <a:t>Effector</a:t>
            </a:r>
            <a:r>
              <a:rPr lang="en-US" dirty="0" smtClean="0"/>
              <a:t> </a:t>
            </a:r>
          </a:p>
          <a:p>
            <a:pPr lvl="1">
              <a:lnSpc>
                <a:spcPct val="135000"/>
              </a:lnSpc>
            </a:pPr>
            <a:r>
              <a:rPr lang="en-US" dirty="0" smtClean="0"/>
              <a:t>Carries out instructions</a:t>
            </a:r>
          </a:p>
          <a:p>
            <a:pPr lvl="2">
              <a:lnSpc>
                <a:spcPct val="140000"/>
              </a:lnSpc>
            </a:pPr>
            <a:endParaRPr lang="en-US" dirty="0" smtClean="0"/>
          </a:p>
        </p:txBody>
      </p:sp>
      <p:sp>
        <p:nvSpPr>
          <p:cNvPr id="22532" name="Rectangle 2"/>
          <p:cNvSpPr>
            <a:spLocks/>
          </p:cNvSpPr>
          <p:nvPr/>
        </p:nvSpPr>
        <p:spPr bwMode="auto">
          <a:xfrm>
            <a:off x="0" y="0"/>
            <a:ext cx="9144000" cy="152400"/>
          </a:xfrm>
          <a:prstGeom prst="rect">
            <a:avLst/>
          </a:prstGeom>
          <a:solidFill>
            <a:srgbClr val="FF6600"/>
          </a:solidFill>
          <a:ln w="9525">
            <a:noFill/>
            <a:miter lim="800000"/>
            <a:headEnd/>
            <a:tailEnd/>
          </a:ln>
        </p:spPr>
        <p:txBody>
          <a:bodyPr anchor="ctr"/>
          <a:lstStyle/>
          <a:p>
            <a:pPr eaLnBrk="1" hangingPunct="1"/>
            <a:endParaRPr lang="tr-TR" sz="3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a:r>
              <a:rPr lang="en-US" dirty="0"/>
              <a:t>Coronary arteries</a:t>
            </a:r>
          </a:p>
        </p:txBody>
      </p:sp>
      <p:sp>
        <p:nvSpPr>
          <p:cNvPr id="20483" name="Rectangle 3"/>
          <p:cNvSpPr>
            <a:spLocks noGrp="1" noChangeArrowheads="1"/>
          </p:cNvSpPr>
          <p:nvPr>
            <p:ph type="body" idx="1"/>
          </p:nvPr>
        </p:nvSpPr>
        <p:spPr>
          <a:xfrm>
            <a:off x="251520" y="1556792"/>
            <a:ext cx="5122912" cy="4525963"/>
          </a:xfrm>
        </p:spPr>
        <p:txBody>
          <a:bodyPr/>
          <a:lstStyle/>
          <a:p>
            <a:r>
              <a:rPr lang="en-US" dirty="0"/>
              <a:t>Needed for the heart’s own blood supply.</a:t>
            </a:r>
          </a:p>
          <a:p>
            <a:r>
              <a:rPr lang="en-US" dirty="0"/>
              <a:t>They stem from the aorta.</a:t>
            </a:r>
          </a:p>
          <a:p>
            <a:r>
              <a:rPr lang="en-US" dirty="0"/>
              <a:t>Very susceptible to </a:t>
            </a:r>
            <a:r>
              <a:rPr lang="en-US" dirty="0" err="1"/>
              <a:t>artherosclerosis</a:t>
            </a:r>
            <a:r>
              <a:rPr lang="en-US" dirty="0"/>
              <a:t>.</a:t>
            </a:r>
          </a:p>
          <a:p>
            <a:pPr lvl="1"/>
            <a:r>
              <a:rPr lang="en-US" dirty="0"/>
              <a:t>Narrowing of the arteries</a:t>
            </a:r>
          </a:p>
          <a:p>
            <a:pPr lvl="1"/>
            <a:r>
              <a:rPr lang="en-US" dirty="0"/>
              <a:t>leads to coronary artery disease</a:t>
            </a:r>
          </a:p>
        </p:txBody>
      </p:sp>
      <p:pic>
        <p:nvPicPr>
          <p:cNvPr id="4" name="Picture 2"/>
          <p:cNvPicPr>
            <a:picLocks noChangeAspect="1" noChangeArrowheads="1"/>
          </p:cNvPicPr>
          <p:nvPr/>
        </p:nvPicPr>
        <p:blipFill>
          <a:blip r:embed="rId2" cstate="print"/>
          <a:srcRect/>
          <a:stretch>
            <a:fillRect/>
          </a:stretch>
        </p:blipFill>
        <p:spPr bwMode="auto">
          <a:xfrm>
            <a:off x="5436096" y="1556792"/>
            <a:ext cx="3707904" cy="50851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The Blood</a:t>
            </a:r>
          </a:p>
        </p:txBody>
      </p:sp>
      <p:sp>
        <p:nvSpPr>
          <p:cNvPr id="26627" name="Rectangle 3"/>
          <p:cNvSpPr>
            <a:spLocks noGrp="1" noChangeArrowheads="1"/>
          </p:cNvSpPr>
          <p:nvPr>
            <p:ph type="body" idx="1"/>
          </p:nvPr>
        </p:nvSpPr>
        <p:spPr/>
        <p:txBody>
          <a:bodyPr>
            <a:normAutofit/>
          </a:bodyPr>
          <a:lstStyle/>
          <a:p>
            <a:r>
              <a:rPr lang="tr-TR" sz="2400" dirty="0" smtClean="0"/>
              <a:t>T</a:t>
            </a:r>
            <a:r>
              <a:rPr lang="en-US" sz="2400" dirty="0" smtClean="0"/>
              <a:t>he </a:t>
            </a:r>
            <a:r>
              <a:rPr lang="en-US" sz="2400" dirty="0"/>
              <a:t>actual transportation of materials from the heart and tissues.</a:t>
            </a:r>
          </a:p>
          <a:p>
            <a:r>
              <a:rPr lang="en-US" sz="2400" dirty="0"/>
              <a:t>Blood plasma filter out of the capillaries into the tissues becoming interstitial fluid.  It returns to the capillaries after exchange, but less is returned to the capillaries.  This is referred to as lymph cause the fluid enters the lymph capillaries.</a:t>
            </a:r>
          </a:p>
          <a:p>
            <a:pPr lvl="1"/>
            <a:r>
              <a:rPr lang="en-US" sz="2000" dirty="0"/>
              <a:t>Maintains proper body fluid.</a:t>
            </a:r>
          </a:p>
          <a:p>
            <a:pPr lvl="1"/>
            <a:r>
              <a:rPr lang="en-US" sz="2000" dirty="0"/>
              <a:t>During ex, increase in blood flow and pressure lead to more interstitial fluid.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The blood 	</a:t>
            </a:r>
          </a:p>
        </p:txBody>
      </p:sp>
      <p:sp>
        <p:nvSpPr>
          <p:cNvPr id="27651" name="Rectangle 3"/>
          <p:cNvSpPr>
            <a:spLocks noGrp="1" noChangeArrowheads="1"/>
          </p:cNvSpPr>
          <p:nvPr>
            <p:ph type="body" idx="1"/>
          </p:nvPr>
        </p:nvSpPr>
        <p:spPr>
          <a:xfrm>
            <a:off x="395536" y="1124744"/>
            <a:ext cx="8424936" cy="5400600"/>
          </a:xfrm>
        </p:spPr>
        <p:txBody>
          <a:bodyPr>
            <a:normAutofit fontScale="77500" lnSpcReduction="20000"/>
          </a:bodyPr>
          <a:lstStyle/>
          <a:p>
            <a:pPr lvl="1"/>
            <a:r>
              <a:rPr lang="en-US" dirty="0"/>
              <a:t>Transportation</a:t>
            </a:r>
          </a:p>
          <a:p>
            <a:pPr lvl="1"/>
            <a:r>
              <a:rPr lang="en-US" dirty="0"/>
              <a:t>temperature regulation</a:t>
            </a:r>
          </a:p>
          <a:p>
            <a:pPr lvl="1"/>
            <a:r>
              <a:rPr lang="en-US" dirty="0"/>
              <a:t>acid base (pH) balance)</a:t>
            </a:r>
          </a:p>
          <a:p>
            <a:r>
              <a:rPr lang="en-US" sz="3000" dirty="0"/>
              <a:t>We know about the transportation</a:t>
            </a:r>
          </a:p>
          <a:p>
            <a:r>
              <a:rPr lang="en-US" sz="3000" dirty="0"/>
              <a:t>Blood picks up heat from the body core and directs it to the periphery or skin.</a:t>
            </a:r>
          </a:p>
          <a:p>
            <a:r>
              <a:rPr lang="en-US" sz="3000" dirty="0"/>
              <a:t>Blood buffers the acid produced during anaerobic metabolism, maintaining the proper pH for efficient activity in metabolism</a:t>
            </a:r>
            <a:r>
              <a:rPr lang="en-US" sz="3000" dirty="0" smtClean="0"/>
              <a:t>.</a:t>
            </a:r>
            <a:endParaRPr lang="tr-TR" sz="3000" dirty="0" smtClean="0"/>
          </a:p>
          <a:p>
            <a:r>
              <a:rPr lang="en-US" sz="2800" dirty="0" smtClean="0"/>
              <a:t>Depends on the size and training status</a:t>
            </a:r>
          </a:p>
          <a:p>
            <a:r>
              <a:rPr lang="en-US" sz="2800" dirty="0" smtClean="0"/>
              <a:t>Larger volumes assoc. </a:t>
            </a:r>
            <a:r>
              <a:rPr lang="tr-TR" sz="2800" dirty="0" smtClean="0"/>
              <a:t>w</a:t>
            </a:r>
            <a:r>
              <a:rPr lang="en-US" sz="2800" dirty="0" err="1" smtClean="0"/>
              <a:t>ith</a:t>
            </a:r>
            <a:r>
              <a:rPr lang="en-US" sz="2800" dirty="0" smtClean="0"/>
              <a:t> larger individuals and higher endurance</a:t>
            </a:r>
          </a:p>
          <a:p>
            <a:r>
              <a:rPr lang="en-US" sz="2800" dirty="0" smtClean="0"/>
              <a:t>5-6 L in men; 4-5 L in women</a:t>
            </a:r>
          </a:p>
          <a:p>
            <a:r>
              <a:rPr lang="tr-TR" sz="2800" dirty="0" smtClean="0"/>
              <a:t>P</a:t>
            </a:r>
            <a:r>
              <a:rPr lang="en-US" sz="2800" dirty="0" err="1" smtClean="0"/>
              <a:t>lasma</a:t>
            </a:r>
            <a:r>
              <a:rPr lang="en-US" sz="2800" dirty="0" smtClean="0"/>
              <a:t> 55-60% but can decrease 10% due to intense heat and dehydration</a:t>
            </a:r>
            <a:r>
              <a:rPr lang="tr-TR" sz="2800" dirty="0" smtClean="0"/>
              <a:t>, </a:t>
            </a:r>
            <a:r>
              <a:rPr lang="en-US" sz="2800" dirty="0" smtClean="0"/>
              <a:t>exercise</a:t>
            </a:r>
            <a:endParaRPr lang="tr-TR" sz="2800" dirty="0" smtClean="0"/>
          </a:p>
          <a:p>
            <a:r>
              <a:rPr lang="en-US" sz="2800" dirty="0" smtClean="0"/>
              <a:t> 90% of plasma is H20, 7% is plasma proteins, 3% is cellular nutrients (electrolytes, etc)</a:t>
            </a:r>
          </a:p>
          <a:p>
            <a:endParaRPr lang="en-US" sz="3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2" descr="7"/>
          <p:cNvPicPr>
            <a:picLocks noChangeAspect="1" noChangeArrowheads="1"/>
          </p:cNvPicPr>
          <p:nvPr/>
        </p:nvPicPr>
        <p:blipFill>
          <a:blip r:embed="rId2" cstate="print">
            <a:lum contrast="24000"/>
          </a:blip>
          <a:srcRect l="12318" r="10779"/>
          <a:stretch>
            <a:fillRect/>
          </a:stretch>
        </p:blipFill>
        <p:spPr bwMode="auto">
          <a:xfrm>
            <a:off x="4788024" y="737242"/>
            <a:ext cx="3240360" cy="6120758"/>
          </a:xfrm>
          <a:prstGeom prst="rect">
            <a:avLst/>
          </a:prstGeom>
          <a:noFill/>
        </p:spPr>
      </p:pic>
      <p:sp>
        <p:nvSpPr>
          <p:cNvPr id="4" name="Text Box 35"/>
          <p:cNvSpPr txBox="1">
            <a:spLocks noChangeArrowheads="1"/>
          </p:cNvSpPr>
          <p:nvPr/>
        </p:nvSpPr>
        <p:spPr bwMode="auto">
          <a:xfrm>
            <a:off x="395536" y="1268760"/>
            <a:ext cx="4055368" cy="5109091"/>
          </a:xfrm>
          <a:prstGeom prst="rect">
            <a:avLst/>
          </a:prstGeom>
          <a:noFill/>
          <a:ln w="12700">
            <a:noFill/>
            <a:miter lim="800000"/>
            <a:headEnd type="none" w="sm" len="sm"/>
            <a:tailEnd type="none" w="sm" len="sm"/>
          </a:ln>
          <a:effectLst/>
        </p:spPr>
        <p:txBody>
          <a:bodyPr wrap="square">
            <a:spAutoFit/>
          </a:bodyPr>
          <a:lstStyle/>
          <a:p>
            <a:pPr>
              <a:buClr>
                <a:schemeClr val="hlink"/>
              </a:buClr>
              <a:buFont typeface="Wingdings" pitchFamily="2" charset="2"/>
              <a:buChar char="q"/>
              <a:tabLst>
                <a:tab pos="171450" algn="l"/>
                <a:tab pos="2286000" algn="l"/>
                <a:tab pos="2400300" algn="l"/>
              </a:tabLst>
            </a:pPr>
            <a:r>
              <a:rPr lang="en-US" sz="2000" dirty="0">
                <a:solidFill>
                  <a:schemeClr val="folHlink"/>
                </a:solidFill>
              </a:rPr>
              <a:t> </a:t>
            </a:r>
            <a:r>
              <a:rPr lang="en-US" b="1" dirty="0"/>
              <a:t>Whole blood consists of </a:t>
            </a:r>
            <a:r>
              <a:rPr lang="en-US" b="1" dirty="0">
                <a:solidFill>
                  <a:schemeClr val="folHlink"/>
                </a:solidFill>
              </a:rPr>
              <a:t>formed elements</a:t>
            </a:r>
            <a:r>
              <a:rPr lang="en-US" b="1" dirty="0"/>
              <a:t> and </a:t>
            </a:r>
            <a:r>
              <a:rPr lang="en-US" b="1" dirty="0">
                <a:solidFill>
                  <a:schemeClr val="folHlink"/>
                </a:solidFill>
              </a:rPr>
              <a:t>plasma</a:t>
            </a:r>
          </a:p>
          <a:p>
            <a:pPr>
              <a:buClr>
                <a:schemeClr val="hlink"/>
              </a:buClr>
              <a:buFontTx/>
              <a:buChar char="•"/>
              <a:tabLst>
                <a:tab pos="171450" algn="l"/>
                <a:tab pos="2286000" algn="l"/>
                <a:tab pos="2400300" algn="l"/>
              </a:tabLst>
            </a:pPr>
            <a:endParaRPr lang="en-US" b="1" dirty="0">
              <a:solidFill>
                <a:schemeClr val="folHlink"/>
              </a:solidFill>
            </a:endParaRPr>
          </a:p>
          <a:p>
            <a:pPr>
              <a:buClr>
                <a:schemeClr val="hlink"/>
              </a:buClr>
              <a:buFontTx/>
              <a:buChar char="•"/>
              <a:tabLst>
                <a:tab pos="171450" algn="l"/>
                <a:tab pos="2286000" algn="l"/>
                <a:tab pos="2400300" algn="l"/>
              </a:tabLst>
            </a:pPr>
            <a:r>
              <a:rPr lang="en-US" b="1" dirty="0"/>
              <a:t> Formed elements</a:t>
            </a:r>
            <a:r>
              <a:rPr lang="en-US" b="1" dirty="0" smtClean="0"/>
              <a:t>:</a:t>
            </a:r>
            <a:endParaRPr lang="tr-TR" b="1" dirty="0" smtClean="0"/>
          </a:p>
          <a:p>
            <a:pPr>
              <a:buClr>
                <a:schemeClr val="hlink"/>
              </a:buClr>
              <a:buFont typeface="Wingdings" pitchFamily="2" charset="2"/>
              <a:buChar char="v"/>
              <a:tabLst>
                <a:tab pos="171450" algn="l"/>
                <a:tab pos="2286000" algn="l"/>
                <a:tab pos="2400300" algn="l"/>
              </a:tabLst>
            </a:pPr>
            <a:r>
              <a:rPr lang="en-US" b="1" dirty="0" smtClean="0"/>
              <a:t> </a:t>
            </a:r>
            <a:r>
              <a:rPr lang="en-US" b="1" dirty="0"/>
              <a:t>Red blood cells (RBCs) or </a:t>
            </a:r>
            <a:r>
              <a:rPr lang="en-US" b="1" dirty="0" err="1"/>
              <a:t>erhythrocytes</a:t>
            </a:r>
            <a:r>
              <a:rPr lang="en-US" b="1" dirty="0"/>
              <a:t> (99.9</a:t>
            </a:r>
            <a:r>
              <a:rPr lang="en-US" b="1" dirty="0" smtClean="0"/>
              <a:t>%)</a:t>
            </a:r>
            <a:endParaRPr lang="tr-TR" b="1" dirty="0" smtClean="0"/>
          </a:p>
          <a:p>
            <a:pPr>
              <a:buClr>
                <a:schemeClr val="hlink"/>
              </a:buClr>
              <a:buFont typeface="Wingdings" pitchFamily="2" charset="2"/>
              <a:buChar char="v"/>
              <a:tabLst>
                <a:tab pos="171450" algn="l"/>
                <a:tab pos="2286000" algn="l"/>
                <a:tab pos="2400300" algn="l"/>
              </a:tabLst>
            </a:pPr>
            <a:r>
              <a:rPr lang="en-US" b="1" dirty="0" smtClean="0"/>
              <a:t>White </a:t>
            </a:r>
            <a:r>
              <a:rPr lang="en-US" b="1" dirty="0"/>
              <a:t>blood cells (WBCs) </a:t>
            </a:r>
            <a:endParaRPr lang="tr-TR" b="1" dirty="0" smtClean="0"/>
          </a:p>
          <a:p>
            <a:pPr>
              <a:buClr>
                <a:schemeClr val="hlink"/>
              </a:buClr>
              <a:tabLst>
                <a:tab pos="171450" algn="l"/>
                <a:tab pos="2286000" algn="l"/>
                <a:tab pos="2400300" algn="l"/>
              </a:tabLst>
            </a:pPr>
            <a:r>
              <a:rPr lang="tr-TR" b="1" dirty="0"/>
              <a:t> </a:t>
            </a:r>
            <a:r>
              <a:rPr lang="tr-TR" b="1" dirty="0" smtClean="0"/>
              <a:t>    </a:t>
            </a:r>
            <a:r>
              <a:rPr lang="en-US" b="1" dirty="0" smtClean="0"/>
              <a:t>or leukocytes</a:t>
            </a:r>
            <a:endParaRPr lang="tr-TR" b="1" dirty="0" smtClean="0"/>
          </a:p>
          <a:p>
            <a:pPr>
              <a:buClr>
                <a:schemeClr val="hlink"/>
              </a:buClr>
              <a:buFont typeface="Wingdings" pitchFamily="2" charset="2"/>
              <a:buChar char="v"/>
              <a:tabLst>
                <a:tab pos="171450" algn="l"/>
                <a:tab pos="2286000" algn="l"/>
                <a:tab pos="2400300" algn="l"/>
              </a:tabLst>
            </a:pPr>
            <a:r>
              <a:rPr lang="en-US" b="1" dirty="0" smtClean="0"/>
              <a:t>Platelets</a:t>
            </a:r>
            <a:endParaRPr lang="en-US" b="1" dirty="0"/>
          </a:p>
          <a:p>
            <a:pPr marL="914400" lvl="1">
              <a:buClr>
                <a:schemeClr val="hlink"/>
              </a:buClr>
              <a:tabLst>
                <a:tab pos="171450" algn="l"/>
                <a:tab pos="2286000" algn="l"/>
                <a:tab pos="2400300" algn="l"/>
              </a:tabLst>
            </a:pPr>
            <a:endParaRPr lang="en-US" b="1" dirty="0"/>
          </a:p>
          <a:p>
            <a:pPr>
              <a:buClr>
                <a:schemeClr val="hlink"/>
              </a:buClr>
              <a:buFont typeface="Wingdings" pitchFamily="2" charset="2"/>
              <a:buChar char="q"/>
              <a:tabLst>
                <a:tab pos="171450" algn="l"/>
                <a:tab pos="2286000" algn="l"/>
                <a:tab pos="2400300" algn="l"/>
              </a:tabLst>
            </a:pPr>
            <a:r>
              <a:rPr lang="en-US" b="1" dirty="0">
                <a:solidFill>
                  <a:schemeClr val="folHlink"/>
                </a:solidFill>
              </a:rPr>
              <a:t> </a:t>
            </a:r>
            <a:r>
              <a:rPr lang="en-US" b="1" dirty="0"/>
              <a:t>Plasma consists of: </a:t>
            </a:r>
            <a:endParaRPr lang="tr-TR" b="1" dirty="0" smtClean="0"/>
          </a:p>
          <a:p>
            <a:pPr>
              <a:buClr>
                <a:schemeClr val="hlink"/>
              </a:buClr>
              <a:tabLst>
                <a:tab pos="171450" algn="l"/>
                <a:tab pos="2286000" algn="l"/>
                <a:tab pos="2400300" algn="l"/>
              </a:tabLst>
            </a:pPr>
            <a:r>
              <a:rPr lang="tr-TR" b="1" dirty="0"/>
              <a:t>	</a:t>
            </a:r>
            <a:r>
              <a:rPr lang="en-US" b="1" dirty="0" smtClean="0"/>
              <a:t>Water </a:t>
            </a:r>
            <a:r>
              <a:rPr lang="en-US" b="1" dirty="0"/>
              <a:t>(92%)</a:t>
            </a:r>
          </a:p>
          <a:p>
            <a:pPr>
              <a:buClr>
                <a:schemeClr val="hlink"/>
              </a:buClr>
              <a:tabLst>
                <a:tab pos="171450" algn="l"/>
                <a:tab pos="2286000" algn="l"/>
                <a:tab pos="2400300" algn="l"/>
              </a:tabLst>
            </a:pPr>
            <a:r>
              <a:rPr lang="en-US" b="1" dirty="0">
                <a:solidFill>
                  <a:schemeClr val="folHlink"/>
                </a:solidFill>
              </a:rPr>
              <a:t>	</a:t>
            </a:r>
            <a:r>
              <a:rPr lang="en-US" b="1" dirty="0" smtClean="0"/>
              <a:t>Plasma </a:t>
            </a:r>
            <a:r>
              <a:rPr lang="en-US" b="1" dirty="0"/>
              <a:t>proteins (7%)</a:t>
            </a:r>
          </a:p>
          <a:p>
            <a:pPr>
              <a:buClr>
                <a:schemeClr val="hlink"/>
              </a:buClr>
              <a:tabLst>
                <a:tab pos="171450" algn="l"/>
                <a:tab pos="2286000" algn="l"/>
                <a:tab pos="2400300" algn="l"/>
              </a:tabLst>
            </a:pPr>
            <a:r>
              <a:rPr lang="en-US" b="1" dirty="0"/>
              <a:t>	</a:t>
            </a:r>
            <a:r>
              <a:rPr lang="en-US" b="1" dirty="0" smtClean="0"/>
              <a:t>Other </a:t>
            </a:r>
            <a:r>
              <a:rPr lang="en-US" b="1" dirty="0"/>
              <a:t>solutes (1%)</a:t>
            </a:r>
          </a:p>
          <a:p>
            <a:pPr>
              <a:buClr>
                <a:schemeClr val="hlink"/>
              </a:buClr>
              <a:tabLst>
                <a:tab pos="171450" algn="l"/>
                <a:tab pos="2286000" algn="l"/>
                <a:tab pos="2400300" algn="l"/>
              </a:tabLst>
            </a:pPr>
            <a:endParaRPr lang="en-US" b="1" dirty="0"/>
          </a:p>
          <a:p>
            <a:pPr>
              <a:buClr>
                <a:schemeClr val="hlink"/>
              </a:buClr>
              <a:buFont typeface="Wingdings" pitchFamily="2" charset="2"/>
              <a:buChar char="q"/>
              <a:tabLst>
                <a:tab pos="171450" algn="l"/>
                <a:tab pos="2286000" algn="l"/>
                <a:tab pos="2400300" algn="l"/>
              </a:tabLst>
            </a:pPr>
            <a:r>
              <a:rPr lang="en-US" b="1" dirty="0"/>
              <a:t> </a:t>
            </a:r>
            <a:r>
              <a:rPr lang="en-US" b="1" dirty="0" err="1"/>
              <a:t>Hematocrit</a:t>
            </a:r>
            <a:r>
              <a:rPr lang="en-US" b="1" dirty="0"/>
              <a:t> (H) is the percentage of whole blood </a:t>
            </a:r>
            <a:r>
              <a:rPr lang="tr-TR" b="1" dirty="0" smtClean="0"/>
              <a:t>o</a:t>
            </a:r>
            <a:r>
              <a:rPr lang="en-US" b="1" dirty="0" err="1" smtClean="0"/>
              <a:t>ccupied</a:t>
            </a:r>
            <a:r>
              <a:rPr lang="en-US" b="1" dirty="0" smtClean="0"/>
              <a:t> </a:t>
            </a:r>
            <a:r>
              <a:rPr lang="en-US" b="1" dirty="0"/>
              <a:t>by cellular elements</a:t>
            </a:r>
          </a:p>
        </p:txBody>
      </p:sp>
      <p:grpSp>
        <p:nvGrpSpPr>
          <p:cNvPr id="2" name="Group 40"/>
          <p:cNvGrpSpPr>
            <a:grpSpLocks/>
          </p:cNvGrpSpPr>
          <p:nvPr/>
        </p:nvGrpSpPr>
        <p:grpSpPr bwMode="auto">
          <a:xfrm>
            <a:off x="3131840" y="3140968"/>
            <a:ext cx="995363" cy="609600"/>
            <a:chOff x="3069" y="1344"/>
            <a:chExt cx="627" cy="384"/>
          </a:xfrm>
        </p:grpSpPr>
        <p:sp>
          <p:nvSpPr>
            <p:cNvPr id="6" name="AutoShape 38"/>
            <p:cNvSpPr>
              <a:spLocks/>
            </p:cNvSpPr>
            <p:nvPr/>
          </p:nvSpPr>
          <p:spPr bwMode="auto">
            <a:xfrm>
              <a:off x="3069" y="1344"/>
              <a:ext cx="48" cy="384"/>
            </a:xfrm>
            <a:prstGeom prst="rightBrace">
              <a:avLst>
                <a:gd name="adj1" fmla="val 66667"/>
                <a:gd name="adj2" fmla="val 50000"/>
              </a:avLst>
            </a:prstGeom>
            <a:noFill/>
            <a:ln w="31750">
              <a:solidFill>
                <a:schemeClr val="folHlink"/>
              </a:solidFill>
              <a:round/>
              <a:headEnd type="none" w="sm" len="sm"/>
              <a:tailEnd type="none" w="sm" len="sm"/>
            </a:ln>
            <a:effectLst/>
          </p:spPr>
          <p:txBody>
            <a:bodyPr wrap="none" anchor="ctr"/>
            <a:lstStyle/>
            <a:p>
              <a:endParaRPr lang="tr-TR"/>
            </a:p>
          </p:txBody>
        </p:sp>
        <p:sp>
          <p:nvSpPr>
            <p:cNvPr id="7" name="Text Box 39"/>
            <p:cNvSpPr txBox="1">
              <a:spLocks noChangeArrowheads="1"/>
            </p:cNvSpPr>
            <p:nvPr/>
          </p:nvSpPr>
          <p:spPr bwMode="auto">
            <a:xfrm>
              <a:off x="3160" y="1392"/>
              <a:ext cx="536" cy="250"/>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000" dirty="0"/>
                <a:t>0.1%</a:t>
              </a:r>
            </a:p>
          </p:txBody>
        </p:sp>
      </p:grpSp>
      <p:sp>
        <p:nvSpPr>
          <p:cNvPr id="8" name="Rectangle 2"/>
          <p:cNvSpPr>
            <a:spLocks noGrp="1" noChangeArrowheads="1"/>
          </p:cNvSpPr>
          <p:nvPr>
            <p:ph type="title"/>
          </p:nvPr>
        </p:nvSpPr>
        <p:spPr>
          <a:xfrm>
            <a:off x="457200" y="274638"/>
            <a:ext cx="4834880" cy="562074"/>
          </a:xfrm>
          <a:solidFill>
            <a:schemeClr val="accent2">
              <a:lumMod val="20000"/>
              <a:lumOff val="80000"/>
            </a:schemeClr>
          </a:solidFill>
        </p:spPr>
        <p:txBody>
          <a:bodyPr>
            <a:normAutofit fontScale="90000"/>
          </a:bodyPr>
          <a:lstStyle/>
          <a:p>
            <a:pPr algn="l"/>
            <a:r>
              <a:rPr lang="en-US" b="1" dirty="0"/>
              <a:t>Blood Composition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The </a:t>
            </a:r>
            <a:r>
              <a:rPr lang="en-US" dirty="0" smtClean="0"/>
              <a:t>blood</a:t>
            </a:r>
            <a:endParaRPr lang="en-US" dirty="0"/>
          </a:p>
        </p:txBody>
      </p:sp>
      <p:sp>
        <p:nvSpPr>
          <p:cNvPr id="47107" name="Rectangle 3"/>
          <p:cNvSpPr>
            <a:spLocks noGrp="1" noChangeArrowheads="1"/>
          </p:cNvSpPr>
          <p:nvPr>
            <p:ph type="body" idx="1"/>
          </p:nvPr>
        </p:nvSpPr>
        <p:spPr/>
        <p:txBody>
          <a:bodyPr/>
          <a:lstStyle/>
          <a:p>
            <a:r>
              <a:rPr lang="en-US" sz="2600" dirty="0" err="1"/>
              <a:t>Hemoconcentration</a:t>
            </a:r>
            <a:r>
              <a:rPr lang="en-US" sz="2600" dirty="0"/>
              <a:t>-</a:t>
            </a:r>
          </a:p>
          <a:p>
            <a:pPr lvl="1"/>
            <a:r>
              <a:rPr lang="en-US" sz="2400" dirty="0"/>
              <a:t>when </a:t>
            </a:r>
            <a:r>
              <a:rPr lang="en-US" sz="2400" b="1" dirty="0"/>
              <a:t>plasma is reduced, </a:t>
            </a:r>
            <a:r>
              <a:rPr lang="en-US" sz="2400" dirty="0" err="1"/>
              <a:t>hemoconcentration</a:t>
            </a:r>
            <a:r>
              <a:rPr lang="en-US" sz="2400" dirty="0"/>
              <a:t> occurs.  Fluid portion of the blood is decreased, making the cellular and protein portions of the blood a higher fraction of the blood.</a:t>
            </a:r>
          </a:p>
          <a:p>
            <a:pPr lvl="1"/>
            <a:r>
              <a:rPr lang="en-US" sz="2400" b="1" dirty="0"/>
              <a:t>RBC increase </a:t>
            </a:r>
            <a:r>
              <a:rPr lang="en-US" sz="2400" dirty="0"/>
              <a:t>20 to 25%, </a:t>
            </a:r>
            <a:r>
              <a:rPr lang="en-US" sz="2400" dirty="0" err="1"/>
              <a:t>hematocrits</a:t>
            </a:r>
            <a:r>
              <a:rPr lang="en-US" sz="2400" dirty="0"/>
              <a:t> increase 40 to 50%.  </a:t>
            </a:r>
          </a:p>
          <a:p>
            <a:pPr lvl="1"/>
            <a:r>
              <a:rPr lang="en-US" sz="2400" dirty="0"/>
              <a:t>As </a:t>
            </a:r>
            <a:r>
              <a:rPr lang="en-US" sz="2400" dirty="0" err="1"/>
              <a:t>hematocrit</a:t>
            </a:r>
            <a:r>
              <a:rPr lang="en-US" sz="2400" dirty="0"/>
              <a:t> increases, this increases the amt of RBC per unit.  This increases the blood’s O2 carrying capacity.  Will talk more about this during </a:t>
            </a:r>
            <a:r>
              <a:rPr lang="en-US" sz="2400" dirty="0" err="1"/>
              <a:t>ergogenic</a:t>
            </a:r>
            <a:r>
              <a:rPr lang="en-US" sz="2400" dirty="0"/>
              <a:t> aids-presentation day.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p:txBody>
          <a:bodyPr>
            <a:normAutofit lnSpcReduction="10000"/>
          </a:bodyPr>
          <a:lstStyle/>
          <a:p>
            <a:r>
              <a:rPr lang="en-US" sz="2400"/>
              <a:t>Mature RBC have no nucleus and can’t reproduce.</a:t>
            </a:r>
          </a:p>
          <a:p>
            <a:r>
              <a:rPr lang="en-US" sz="2400"/>
              <a:t>Life span is 4 months but reproduction=destruction rate</a:t>
            </a:r>
          </a:p>
          <a:p>
            <a:r>
              <a:rPr lang="en-US" sz="2400"/>
              <a:t>RBC carry O2 in the blood.  Decreases in this cause major O2 function problems.</a:t>
            </a:r>
          </a:p>
          <a:p>
            <a:r>
              <a:rPr lang="en-US" sz="2400"/>
              <a:t>Increased circulation and intense heat causes the cell to become destroyed during exercise.</a:t>
            </a:r>
          </a:p>
          <a:p>
            <a:r>
              <a:rPr lang="en-US" sz="2400"/>
              <a:t>RBC transport O2 via hemoglobin. Globin is a protein. Hemo is pigment.  Heme contains iron which binds O2.</a:t>
            </a:r>
          </a:p>
          <a:p>
            <a:r>
              <a:rPr lang="en-US" sz="2400"/>
              <a:t>Each RBC has 250 million hemoglobin molecules each able to bind 4 O2 molecules. This equal 1 billion O2 molecules for 1 red blood cell.   Carbon monoxide can affect this binding process.</a:t>
            </a:r>
          </a:p>
        </p:txBody>
      </p:sp>
      <p:pic>
        <p:nvPicPr>
          <p:cNvPr id="4" name="Picture 9" descr="RBCs3"/>
          <p:cNvPicPr>
            <a:picLocks noChangeAspect="1" noChangeArrowheads="1"/>
          </p:cNvPicPr>
          <p:nvPr/>
        </p:nvPicPr>
        <p:blipFill>
          <a:blip r:embed="rId2" cstate="print"/>
          <a:srcRect/>
          <a:stretch>
            <a:fillRect/>
          </a:stretch>
        </p:blipFill>
        <p:spPr bwMode="auto">
          <a:xfrm>
            <a:off x="7407275" y="0"/>
            <a:ext cx="1736725" cy="1279525"/>
          </a:xfrm>
          <a:prstGeom prst="rect">
            <a:avLst/>
          </a:prstGeom>
          <a:noFill/>
        </p:spPr>
      </p:pic>
      <p:sp>
        <p:nvSpPr>
          <p:cNvPr id="5" name="Rectangle 2"/>
          <p:cNvSpPr txBox="1">
            <a:spLocks noChangeArrowheads="1"/>
          </p:cNvSpPr>
          <p:nvPr/>
        </p:nvSpPr>
        <p:spPr>
          <a:xfrm>
            <a:off x="457200" y="274638"/>
            <a:ext cx="4762872" cy="706090"/>
          </a:xfrm>
          <a:prstGeom prst="rect">
            <a:avLst/>
          </a:prstGeom>
          <a:solidFill>
            <a:schemeClr val="accent2">
              <a:lumMod val="20000"/>
              <a:lumOff val="80000"/>
            </a:schemeClr>
          </a:solidFill>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rgbClr val="C00000"/>
                </a:solidFill>
                <a:effectLst/>
                <a:uLnTx/>
                <a:uFillTx/>
                <a:latin typeface="+mj-lt"/>
                <a:ea typeface="+mj-ea"/>
                <a:cs typeface="+mj-cs"/>
              </a:rPr>
              <a:t>RED BLOOD CELLS</a:t>
            </a:r>
            <a:endParaRPr kumimoji="0" lang="en-US" sz="44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2962672" cy="1143000"/>
          </a:xfrm>
          <a:solidFill>
            <a:schemeClr val="accent1">
              <a:lumMod val="20000"/>
              <a:lumOff val="80000"/>
            </a:schemeClr>
          </a:solidFill>
        </p:spPr>
        <p:txBody>
          <a:bodyPr/>
          <a:lstStyle/>
          <a:p>
            <a:pPr algn="l"/>
            <a:r>
              <a:rPr lang="en-US" b="1" dirty="0">
                <a:solidFill>
                  <a:schemeClr val="tx1">
                    <a:lumMod val="50000"/>
                  </a:schemeClr>
                </a:solidFill>
              </a:rPr>
              <a:t>Plasma</a:t>
            </a:r>
          </a:p>
        </p:txBody>
      </p:sp>
      <p:sp>
        <p:nvSpPr>
          <p:cNvPr id="49155" name="Text Box 3"/>
          <p:cNvSpPr txBox="1">
            <a:spLocks noChangeArrowheads="1"/>
          </p:cNvSpPr>
          <p:nvPr/>
        </p:nvSpPr>
        <p:spPr bwMode="auto">
          <a:xfrm>
            <a:off x="323528" y="1412776"/>
            <a:ext cx="8640960" cy="5940088"/>
          </a:xfrm>
          <a:prstGeom prst="rect">
            <a:avLst/>
          </a:prstGeom>
          <a:noFill/>
          <a:ln w="12700">
            <a:noFill/>
            <a:miter lim="800000"/>
            <a:headEnd type="none" w="sm" len="sm"/>
            <a:tailEnd type="none" w="sm" len="sm"/>
          </a:ln>
          <a:effectLst/>
        </p:spPr>
        <p:txBody>
          <a:bodyPr wrap="square">
            <a:spAutoFit/>
          </a:bodyPr>
          <a:lstStyle/>
          <a:p>
            <a:pPr>
              <a:buClr>
                <a:schemeClr val="hlink"/>
              </a:buClr>
              <a:buFontTx/>
              <a:buChar char="•"/>
              <a:tabLst>
                <a:tab pos="171450" algn="l"/>
                <a:tab pos="1374775" algn="l"/>
                <a:tab pos="1658938" algn="l"/>
                <a:tab pos="1885950" algn="l"/>
              </a:tabLst>
            </a:pPr>
            <a:r>
              <a:rPr lang="en-US" sz="2000" b="1" dirty="0"/>
              <a:t> Composition: Contains significant quantities of dissolved proteins</a:t>
            </a:r>
          </a:p>
          <a:p>
            <a:pPr>
              <a:buClr>
                <a:schemeClr val="hlink"/>
              </a:buClr>
              <a:tabLst>
                <a:tab pos="171450" algn="l"/>
                <a:tab pos="1343025" algn="l"/>
                <a:tab pos="1374775" algn="l"/>
              </a:tabLst>
            </a:pPr>
            <a:r>
              <a:rPr lang="en-US" sz="2000" b="1" dirty="0"/>
              <a:t>	</a:t>
            </a:r>
            <a:r>
              <a:rPr lang="tr-TR" sz="2000" b="1" dirty="0" smtClean="0"/>
              <a:t>	</a:t>
            </a:r>
            <a:r>
              <a:rPr lang="en-US" sz="2000" b="1" u="sng" dirty="0" smtClean="0"/>
              <a:t>Albumins</a:t>
            </a:r>
            <a:r>
              <a:rPr lang="en-US" sz="2000" b="1" dirty="0" smtClean="0"/>
              <a:t> </a:t>
            </a:r>
            <a:r>
              <a:rPr lang="en-US" sz="2000" b="1" dirty="0"/>
              <a:t>(60%): Important for the transport of fatty acids, 	thyroid hormones  and steroid hormones. Also major </a:t>
            </a:r>
            <a:r>
              <a:rPr lang="tr-TR" sz="2000" b="1" dirty="0" smtClean="0"/>
              <a:t> </a:t>
            </a:r>
            <a:r>
              <a:rPr lang="en-US" sz="2000" b="1" dirty="0" smtClean="0"/>
              <a:t>contributors </a:t>
            </a:r>
            <a:r>
              <a:rPr lang="en-US" sz="2000" b="1" dirty="0"/>
              <a:t>to the osmotic pressure of plasma</a:t>
            </a:r>
          </a:p>
          <a:p>
            <a:pPr>
              <a:buClr>
                <a:schemeClr val="hlink"/>
              </a:buClr>
              <a:tabLst>
                <a:tab pos="171450" algn="l"/>
                <a:tab pos="1374775" algn="l"/>
                <a:tab pos="1658938" algn="l"/>
                <a:tab pos="1885950" algn="l"/>
              </a:tabLst>
            </a:pPr>
            <a:r>
              <a:rPr lang="en-US" sz="2000" b="1" dirty="0"/>
              <a:t>		</a:t>
            </a:r>
            <a:r>
              <a:rPr lang="en-US" sz="2000" b="1" u="sng" dirty="0" smtClean="0"/>
              <a:t>Globulins</a:t>
            </a:r>
            <a:r>
              <a:rPr lang="en-US" sz="2000" b="1" dirty="0" smtClean="0"/>
              <a:t> </a:t>
            </a:r>
            <a:r>
              <a:rPr lang="en-US" sz="2000" b="1" dirty="0"/>
              <a:t>(35%): Antibodies and transport proteins</a:t>
            </a:r>
          </a:p>
          <a:p>
            <a:pPr>
              <a:buClr>
                <a:schemeClr val="hlink"/>
              </a:buClr>
              <a:tabLst>
                <a:tab pos="171450" algn="l"/>
                <a:tab pos="1374775" algn="l"/>
                <a:tab pos="1658938" algn="l"/>
                <a:tab pos="1885950" algn="l"/>
              </a:tabLst>
            </a:pPr>
            <a:r>
              <a:rPr lang="en-US" sz="2000" b="1" dirty="0"/>
              <a:t>		</a:t>
            </a:r>
            <a:r>
              <a:rPr lang="en-US" sz="2000" b="1" u="sng" dirty="0" smtClean="0"/>
              <a:t>Fibrinogen</a:t>
            </a:r>
            <a:r>
              <a:rPr lang="en-US" sz="2000" b="1" u="sng" dirty="0"/>
              <a:t>: </a:t>
            </a:r>
            <a:r>
              <a:rPr lang="en-US" sz="2000" b="1" dirty="0"/>
              <a:t>Important for blood clotting</a:t>
            </a:r>
            <a:r>
              <a:rPr lang="en-US" sz="2000" b="1" dirty="0" smtClean="0"/>
              <a:t>.</a:t>
            </a:r>
            <a:r>
              <a:rPr lang="tr-TR" sz="2000" b="1" dirty="0" smtClean="0"/>
              <a:t>  </a:t>
            </a:r>
            <a:r>
              <a:rPr lang="en-US" sz="2000" b="1" dirty="0" smtClean="0"/>
              <a:t>Fit </a:t>
            </a:r>
            <a:r>
              <a:rPr lang="en-US" sz="2000" b="1" dirty="0"/>
              <a:t>forms fibrin, </a:t>
            </a:r>
            <a:r>
              <a:rPr lang="en-US" sz="2000" b="1" dirty="0" smtClean="0"/>
              <a:t>which </a:t>
            </a:r>
            <a:r>
              <a:rPr lang="en-US" sz="2000" b="1" dirty="0"/>
              <a:t>is the network for a blood clot</a:t>
            </a:r>
          </a:p>
          <a:p>
            <a:pPr>
              <a:buClr>
                <a:schemeClr val="hlink"/>
              </a:buClr>
              <a:tabLst>
                <a:tab pos="171450" algn="l"/>
                <a:tab pos="1374775" algn="l"/>
                <a:tab pos="1658938" algn="l"/>
                <a:tab pos="1885950" algn="l"/>
              </a:tabLst>
            </a:pPr>
            <a:r>
              <a:rPr lang="en-US" sz="2000" b="1" dirty="0" smtClean="0"/>
              <a:t>Also </a:t>
            </a:r>
            <a:r>
              <a:rPr lang="en-US" sz="2000" b="1" dirty="0"/>
              <a:t>contains regulatory proteins, electrolytes, organic </a:t>
            </a:r>
            <a:r>
              <a:rPr lang="en-US" sz="2000" b="1" dirty="0" smtClean="0"/>
              <a:t>nutrients </a:t>
            </a:r>
            <a:r>
              <a:rPr lang="en-US" sz="2000" b="1" dirty="0"/>
              <a:t>and organic </a:t>
            </a:r>
            <a:r>
              <a:rPr lang="en-US" sz="2000" b="1" dirty="0" smtClean="0"/>
              <a:t>waste</a:t>
            </a:r>
            <a:r>
              <a:rPr lang="tr-TR" sz="2000" b="1" dirty="0" smtClean="0"/>
              <a:t> (</a:t>
            </a:r>
            <a:r>
              <a:rPr lang="tr-TR" sz="2000" b="1" dirty="0" err="1" smtClean="0"/>
              <a:t>metabolytes</a:t>
            </a:r>
            <a:r>
              <a:rPr lang="tr-TR" sz="2000" b="1" dirty="0" smtClean="0"/>
              <a:t>)</a:t>
            </a:r>
          </a:p>
          <a:p>
            <a:pPr>
              <a:buClr>
                <a:schemeClr val="hlink"/>
              </a:buClr>
              <a:buFontTx/>
              <a:buChar char="•"/>
              <a:tabLst>
                <a:tab pos="171450" algn="l"/>
                <a:tab pos="2286000" algn="l"/>
                <a:tab pos="2400300" algn="l"/>
              </a:tabLst>
            </a:pPr>
            <a:r>
              <a:rPr lang="en-US" sz="2000" b="1" dirty="0" smtClean="0"/>
              <a:t>Blood viscosity depends on plasma viscosity . The latter depends on the 	protein concentration of plasma</a:t>
            </a:r>
          </a:p>
          <a:p>
            <a:pPr>
              <a:buClr>
                <a:schemeClr val="hlink"/>
              </a:buClr>
              <a:buFontTx/>
              <a:buChar char="•"/>
              <a:tabLst>
                <a:tab pos="171450" algn="l"/>
                <a:tab pos="2286000" algn="l"/>
                <a:tab pos="2400300" algn="l"/>
              </a:tabLst>
            </a:pPr>
            <a:r>
              <a:rPr lang="en-US" sz="2000" b="1" dirty="0" smtClean="0"/>
              <a:t> Protein concentration of plasma also affects the flexibility of the RBCs and 	the interactions between them (adhesiveness, aggregation)</a:t>
            </a:r>
            <a:endParaRPr lang="tr-TR" sz="2000" b="1" dirty="0" smtClean="0"/>
          </a:p>
          <a:p>
            <a:pPr>
              <a:buClr>
                <a:schemeClr val="hlink"/>
              </a:buClr>
              <a:buFontTx/>
              <a:buChar char="•"/>
              <a:tabLst>
                <a:tab pos="171450" algn="l"/>
                <a:tab pos="2286000" algn="l"/>
                <a:tab pos="2400300" algn="l"/>
              </a:tabLst>
            </a:pPr>
            <a:r>
              <a:rPr lang="en-US" sz="2000" b="1" dirty="0" smtClean="0"/>
              <a:t>Blood viscosity also depends on temperature, on the presence of platelets 	(thrombi formation) and on the presence of WBCs (but only at pathological 	conditions) </a:t>
            </a:r>
          </a:p>
          <a:p>
            <a:pPr>
              <a:buClr>
                <a:schemeClr val="hlink"/>
              </a:buClr>
              <a:buFontTx/>
              <a:buChar char="•"/>
              <a:tabLst>
                <a:tab pos="171450" algn="l"/>
                <a:tab pos="2286000" algn="l"/>
                <a:tab pos="2400300" algn="l"/>
              </a:tabLst>
            </a:pPr>
            <a:endParaRPr lang="en-US" sz="2000" b="1" dirty="0" smtClean="0"/>
          </a:p>
          <a:p>
            <a:pPr>
              <a:buClr>
                <a:schemeClr val="hlink"/>
              </a:buClr>
              <a:tabLst>
                <a:tab pos="171450" algn="l"/>
                <a:tab pos="1374775" algn="l"/>
                <a:tab pos="1658938" algn="l"/>
                <a:tab pos="1885950" algn="l"/>
              </a:tabLst>
            </a:pPr>
            <a:endParaRPr lang="en-US" sz="2000" b="1" dirty="0"/>
          </a:p>
          <a:p>
            <a:pPr>
              <a:buClr>
                <a:schemeClr val="hlink"/>
              </a:buClr>
              <a:tabLst>
                <a:tab pos="171450" algn="l"/>
                <a:tab pos="1374775" algn="l"/>
                <a:tab pos="1658938" algn="l"/>
                <a:tab pos="1885950" algn="l"/>
              </a:tabLst>
            </a:pPr>
            <a:r>
              <a:rPr lang="en-US" sz="2000" b="1" dirty="0"/>
              <a:t> </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chemeClr val="bg2"/>
          </a:solidFill>
        </p:spPr>
        <p:txBody>
          <a:bodyPr/>
          <a:lstStyle/>
          <a:p>
            <a:r>
              <a:rPr lang="en-US" b="1" dirty="0"/>
              <a:t>Blood viscosity</a:t>
            </a:r>
          </a:p>
        </p:txBody>
      </p:sp>
      <p:sp>
        <p:nvSpPr>
          <p:cNvPr id="30723" name="Rectangle 3"/>
          <p:cNvSpPr>
            <a:spLocks noGrp="1" noChangeArrowheads="1"/>
          </p:cNvSpPr>
          <p:nvPr>
            <p:ph type="body" idx="1"/>
          </p:nvPr>
        </p:nvSpPr>
        <p:spPr>
          <a:xfrm>
            <a:off x="467544" y="1628800"/>
            <a:ext cx="8204448" cy="4182492"/>
          </a:xfrm>
        </p:spPr>
        <p:txBody>
          <a:bodyPr>
            <a:noAutofit/>
          </a:bodyPr>
          <a:lstStyle/>
          <a:p>
            <a:r>
              <a:rPr lang="en-US" sz="2400" b="1" dirty="0"/>
              <a:t>Thickness of the blood.</a:t>
            </a:r>
          </a:p>
          <a:p>
            <a:r>
              <a:rPr lang="en-US" sz="2400" b="1" dirty="0"/>
              <a:t>More viscous=greater resistance to flow.</a:t>
            </a:r>
          </a:p>
          <a:p>
            <a:r>
              <a:rPr lang="en-US" sz="2400" b="1" dirty="0"/>
              <a:t>Normally 2X greater than water</a:t>
            </a:r>
          </a:p>
          <a:p>
            <a:r>
              <a:rPr lang="en-US" sz="2400" b="1" dirty="0"/>
              <a:t>Higher </a:t>
            </a:r>
            <a:r>
              <a:rPr lang="en-US" sz="2400" b="1" dirty="0" err="1"/>
              <a:t>hematocrits</a:t>
            </a:r>
            <a:r>
              <a:rPr lang="en-US" sz="2400" b="1" dirty="0"/>
              <a:t> = greater resistance to flow.</a:t>
            </a:r>
          </a:p>
          <a:p>
            <a:r>
              <a:rPr lang="en-US" sz="2400" b="1" dirty="0"/>
              <a:t>We would suspect O2 transport to increase with greater RBC, however if plasma doesn’t increase, blood viscosity will decrease O2 transport.</a:t>
            </a:r>
          </a:p>
          <a:p>
            <a:pPr lvl="1"/>
            <a:r>
              <a:rPr lang="en-US" sz="2400" b="1" dirty="0"/>
              <a:t>This only occurs when </a:t>
            </a:r>
            <a:r>
              <a:rPr lang="en-US" sz="2400" b="1" dirty="0" err="1"/>
              <a:t>hematocrit</a:t>
            </a:r>
            <a:r>
              <a:rPr lang="en-US" sz="2400" b="1" dirty="0"/>
              <a:t> is ~60%</a:t>
            </a:r>
          </a:p>
          <a:p>
            <a:r>
              <a:rPr lang="en-US" sz="2400" b="1" dirty="0"/>
              <a:t>When RBC count is down but plasma volume is up, this enhances the ability to transport O2 due to the decrease in viscosity. Unfortunately, anemia disrupts this once the RBC is down to a certain percentage.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Heart rate</a:t>
            </a:r>
          </a:p>
        </p:txBody>
      </p:sp>
      <p:sp>
        <p:nvSpPr>
          <p:cNvPr id="32771" name="Rectangle 3"/>
          <p:cNvSpPr>
            <a:spLocks noGrp="1" noChangeArrowheads="1"/>
          </p:cNvSpPr>
          <p:nvPr>
            <p:ph type="body" idx="1"/>
          </p:nvPr>
        </p:nvSpPr>
        <p:spPr>
          <a:xfrm>
            <a:off x="539552" y="1052736"/>
            <a:ext cx="8147248" cy="5073427"/>
          </a:xfrm>
        </p:spPr>
        <p:txBody>
          <a:bodyPr/>
          <a:lstStyle/>
          <a:p>
            <a:r>
              <a:rPr lang="en-US" sz="2400" dirty="0"/>
              <a:t>Measure at the radial or carotid </a:t>
            </a:r>
            <a:r>
              <a:rPr lang="en-US" sz="2400" dirty="0" smtClean="0"/>
              <a:t>site</a:t>
            </a:r>
            <a:r>
              <a:rPr lang="tr-TR" sz="2400" dirty="0" smtClean="0"/>
              <a:t> (PULSE)</a:t>
            </a:r>
            <a:r>
              <a:rPr lang="en-US" sz="2400" dirty="0" smtClean="0"/>
              <a:t>.</a:t>
            </a:r>
            <a:endParaRPr lang="en-US" sz="2400" dirty="0"/>
          </a:p>
          <a:p>
            <a:r>
              <a:rPr lang="en-US" sz="2400" dirty="0" smtClean="0"/>
              <a:t>Resting </a:t>
            </a:r>
            <a:r>
              <a:rPr lang="en-US" sz="2400" dirty="0"/>
              <a:t>HR</a:t>
            </a:r>
          </a:p>
          <a:p>
            <a:pPr lvl="1"/>
            <a:r>
              <a:rPr lang="en-US" sz="2200" dirty="0"/>
              <a:t>60 to 80 </a:t>
            </a:r>
            <a:r>
              <a:rPr lang="en-US" sz="2200" dirty="0" err="1"/>
              <a:t>bts</a:t>
            </a:r>
            <a:r>
              <a:rPr lang="en-US" sz="2200" dirty="0"/>
              <a:t>/min. Normally</a:t>
            </a:r>
          </a:p>
          <a:p>
            <a:pPr lvl="1"/>
            <a:r>
              <a:rPr lang="en-US" sz="2200" dirty="0"/>
              <a:t>sedentary </a:t>
            </a:r>
            <a:r>
              <a:rPr lang="en-US" sz="2200" dirty="0" smtClean="0"/>
              <a:t>can</a:t>
            </a:r>
            <a:r>
              <a:rPr lang="tr-TR" sz="2200" dirty="0" smtClean="0"/>
              <a:t> </a:t>
            </a:r>
            <a:r>
              <a:rPr lang="en-US" sz="2200" dirty="0" smtClean="0"/>
              <a:t>reach </a:t>
            </a:r>
            <a:r>
              <a:rPr lang="en-US" sz="2200" dirty="0"/>
              <a:t>&gt;100 </a:t>
            </a:r>
            <a:r>
              <a:rPr lang="en-US" sz="2200" dirty="0" err="1"/>
              <a:t>bts</a:t>
            </a:r>
            <a:r>
              <a:rPr lang="en-US" sz="2200" dirty="0"/>
              <a:t>/min</a:t>
            </a:r>
          </a:p>
          <a:p>
            <a:pPr lvl="1"/>
            <a:r>
              <a:rPr lang="en-US" sz="2200" dirty="0"/>
              <a:t>28-40 </a:t>
            </a:r>
            <a:r>
              <a:rPr lang="en-US" sz="2200" dirty="0" err="1"/>
              <a:t>bts</a:t>
            </a:r>
            <a:r>
              <a:rPr lang="en-US" sz="2200" dirty="0"/>
              <a:t>/min in conditioned athletes (endurance</a:t>
            </a:r>
            <a:r>
              <a:rPr lang="en-US" sz="2200" dirty="0" smtClean="0"/>
              <a:t>)</a:t>
            </a:r>
            <a:endParaRPr lang="tr-TR" sz="2200" dirty="0" smtClean="0"/>
          </a:p>
          <a:p>
            <a:pPr lvl="1"/>
            <a:endParaRPr lang="en-US" sz="2200" dirty="0"/>
          </a:p>
          <a:p>
            <a:r>
              <a:rPr lang="en-US" sz="2600" dirty="0"/>
              <a:t>Anticipatory response-prior to starting exercise just knowing that you are going to have to start exercise</a:t>
            </a:r>
            <a:r>
              <a:rPr lang="en-US" sz="2600" dirty="0" smtClean="0"/>
              <a:t>.</a:t>
            </a:r>
            <a:endParaRPr lang="tr-TR" sz="2600" dirty="0" smtClean="0"/>
          </a:p>
          <a:p>
            <a:endParaRPr lang="en-US" sz="2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512" y="260648"/>
            <a:ext cx="8229600" cy="1143000"/>
          </a:xfrm>
        </p:spPr>
        <p:txBody>
          <a:bodyPr/>
          <a:lstStyle/>
          <a:p>
            <a:pPr algn="l"/>
            <a:r>
              <a:rPr lang="en-US" b="1" dirty="0"/>
              <a:t>Stroke volume (SV)</a:t>
            </a:r>
          </a:p>
        </p:txBody>
      </p:sp>
      <p:sp>
        <p:nvSpPr>
          <p:cNvPr id="16387" name="Rectangle 3"/>
          <p:cNvSpPr>
            <a:spLocks noGrp="1" noChangeArrowheads="1"/>
          </p:cNvSpPr>
          <p:nvPr>
            <p:ph type="body" idx="1"/>
          </p:nvPr>
        </p:nvSpPr>
        <p:spPr>
          <a:xfrm>
            <a:off x="179512" y="1196752"/>
            <a:ext cx="5050904" cy="5544616"/>
          </a:xfrm>
        </p:spPr>
        <p:txBody>
          <a:bodyPr>
            <a:normAutofit fontScale="85000" lnSpcReduction="20000"/>
          </a:bodyPr>
          <a:lstStyle/>
          <a:p>
            <a:r>
              <a:rPr lang="en-US" b="1" dirty="0"/>
              <a:t>Occurs during systole</a:t>
            </a:r>
          </a:p>
          <a:p>
            <a:r>
              <a:rPr lang="en-US" b="1" dirty="0"/>
              <a:t>It is the amount of blood ejected from the left ventricle.  It is the amount pumped out of the ventricle per stroke or contraction.</a:t>
            </a:r>
          </a:p>
          <a:p>
            <a:r>
              <a:rPr lang="en-US" b="1" dirty="0"/>
              <a:t>End diastolic volume is the preload or the amount of blood prior to ejection.</a:t>
            </a:r>
          </a:p>
          <a:p>
            <a:r>
              <a:rPr lang="en-US" b="1" dirty="0"/>
              <a:t>End systolic volume is the volume of blood left inside the ventricle after pumping.</a:t>
            </a:r>
          </a:p>
          <a:p>
            <a:r>
              <a:rPr lang="en-US" b="1" dirty="0" smtClean="0"/>
              <a:t>SV=EDV-ESV</a:t>
            </a:r>
            <a:endParaRPr lang="tr-TR" b="1" dirty="0" smtClean="0"/>
          </a:p>
          <a:p>
            <a:r>
              <a:rPr lang="tr-TR" b="1" dirty="0" smtClean="0"/>
              <a:t>60 ml</a:t>
            </a:r>
            <a:r>
              <a:rPr lang="en-US" b="1" dirty="0" smtClean="0"/>
              <a:t>=</a:t>
            </a:r>
            <a:r>
              <a:rPr lang="tr-TR" b="1" dirty="0" smtClean="0"/>
              <a:t>100 ml</a:t>
            </a:r>
            <a:r>
              <a:rPr lang="en-US" b="1" dirty="0" smtClean="0"/>
              <a:t>-</a:t>
            </a:r>
            <a:r>
              <a:rPr lang="tr-TR" b="1" dirty="0" smtClean="0"/>
              <a:t>40 ml</a:t>
            </a:r>
          </a:p>
          <a:p>
            <a:endParaRPr lang="en-US" b="1" dirty="0"/>
          </a:p>
        </p:txBody>
      </p:sp>
      <p:pic>
        <p:nvPicPr>
          <p:cNvPr id="4" name="Picture 2" descr="fig 07"/>
          <p:cNvPicPr>
            <a:picLocks noChangeAspect="1" noChangeArrowheads="1"/>
          </p:cNvPicPr>
          <p:nvPr/>
        </p:nvPicPr>
        <p:blipFill>
          <a:blip r:embed="rId2" cstate="print"/>
          <a:srcRect l="13046" t="8934" r="8861" b="10001"/>
          <a:stretch>
            <a:fillRect/>
          </a:stretch>
        </p:blipFill>
        <p:spPr bwMode="auto">
          <a:xfrm>
            <a:off x="5304656" y="188640"/>
            <a:ext cx="3839344" cy="647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figure_01_02_unlabeled"/>
          <p:cNvPicPr>
            <a:picLocks noChangeAspect="1" noChangeArrowheads="1"/>
          </p:cNvPicPr>
          <p:nvPr/>
        </p:nvPicPr>
        <p:blipFill>
          <a:blip r:embed="rId3" cstate="print"/>
          <a:srcRect b="3568"/>
          <a:stretch>
            <a:fillRect/>
          </a:stretch>
        </p:blipFill>
        <p:spPr bwMode="auto">
          <a:xfrm>
            <a:off x="-35068" y="836712"/>
            <a:ext cx="9179068" cy="5365874"/>
          </a:xfrm>
          <a:prstGeom prst="rect">
            <a:avLst/>
          </a:prstGeom>
          <a:noFill/>
        </p:spPr>
      </p:pic>
      <p:sp>
        <p:nvSpPr>
          <p:cNvPr id="143363" name="Rectangle 2"/>
          <p:cNvSpPr>
            <a:spLocks noGrp="1"/>
          </p:cNvSpPr>
          <p:nvPr>
            <p:ph type="title" idx="4294967295"/>
          </p:nvPr>
        </p:nvSpPr>
        <p:spPr>
          <a:xfrm>
            <a:off x="323528" y="260648"/>
            <a:ext cx="8593138" cy="214313"/>
          </a:xfrm>
          <a:ln/>
        </p:spPr>
        <p:txBody>
          <a:bodyPr>
            <a:normAutofit fontScale="90000"/>
          </a:bodyPr>
          <a:lstStyle/>
          <a:p>
            <a:pPr eaLnBrk="1" hangingPunct="1"/>
            <a:r>
              <a:rPr lang="en-US" sz="1600" b="1" dirty="0" smtClean="0">
                <a:solidFill>
                  <a:srgbClr val="002060"/>
                </a:solidFill>
              </a:rPr>
              <a:t>Figure 1  The Control of Room Temperature</a:t>
            </a:r>
          </a:p>
        </p:txBody>
      </p:sp>
      <p:sp>
        <p:nvSpPr>
          <p:cNvPr id="143364" name="Text Box 4"/>
          <p:cNvSpPr txBox="1">
            <a:spLocks noChangeArrowheads="1"/>
          </p:cNvSpPr>
          <p:nvPr/>
        </p:nvSpPr>
        <p:spPr bwMode="auto">
          <a:xfrm>
            <a:off x="603250" y="1111250"/>
            <a:ext cx="688975" cy="476250"/>
          </a:xfrm>
          <a:prstGeom prst="rect">
            <a:avLst/>
          </a:prstGeom>
          <a:noFill/>
          <a:ln w="9525">
            <a:noFill/>
            <a:miter lim="800000"/>
            <a:headEnd/>
            <a:tailEnd/>
          </a:ln>
          <a:effectLst/>
        </p:spPr>
        <p:txBody>
          <a:bodyPr wrap="none" lIns="0" tIns="0" rIns="0" bIns="0"/>
          <a:lstStyle/>
          <a:p>
            <a:pPr algn="ctr"/>
            <a:r>
              <a:rPr lang="en-US" sz="1100" b="1" i="1">
                <a:solidFill>
                  <a:srgbClr val="002060"/>
                </a:solidFill>
              </a:rPr>
              <a:t>Normal</a:t>
            </a:r>
            <a:br>
              <a:rPr lang="en-US" sz="1100" b="1" i="1">
                <a:solidFill>
                  <a:srgbClr val="002060"/>
                </a:solidFill>
              </a:rPr>
            </a:br>
            <a:r>
              <a:rPr lang="en-US" sz="1100" b="1" i="1">
                <a:solidFill>
                  <a:srgbClr val="002060"/>
                </a:solidFill>
              </a:rPr>
              <a:t>condition</a:t>
            </a:r>
            <a:br>
              <a:rPr lang="en-US" sz="1100" b="1" i="1">
                <a:solidFill>
                  <a:srgbClr val="002060"/>
                </a:solidFill>
              </a:rPr>
            </a:br>
            <a:r>
              <a:rPr lang="en-US" sz="1100" b="1" i="1">
                <a:solidFill>
                  <a:srgbClr val="002060"/>
                </a:solidFill>
              </a:rPr>
              <a:t>disturbed</a:t>
            </a:r>
          </a:p>
        </p:txBody>
      </p:sp>
      <p:sp>
        <p:nvSpPr>
          <p:cNvPr id="143365" name="Text Box 5"/>
          <p:cNvSpPr txBox="1">
            <a:spLocks noChangeArrowheads="1"/>
          </p:cNvSpPr>
          <p:nvPr/>
        </p:nvSpPr>
        <p:spPr bwMode="auto">
          <a:xfrm>
            <a:off x="3584575" y="1016000"/>
            <a:ext cx="854075" cy="298450"/>
          </a:xfrm>
          <a:prstGeom prst="rect">
            <a:avLst/>
          </a:prstGeom>
          <a:noFill/>
          <a:ln w="9525">
            <a:noFill/>
            <a:miter lim="800000"/>
            <a:headEnd/>
            <a:tailEnd/>
          </a:ln>
          <a:effectLst/>
        </p:spPr>
        <p:txBody>
          <a:bodyPr wrap="none" lIns="0" tIns="0" rIns="0" bIns="0"/>
          <a:lstStyle/>
          <a:p>
            <a:pPr algn="ctr"/>
            <a:r>
              <a:rPr lang="en-US" sz="1100" b="1" i="1">
                <a:solidFill>
                  <a:srgbClr val="002060"/>
                </a:solidFill>
              </a:rPr>
              <a:t>Information</a:t>
            </a:r>
            <a:br>
              <a:rPr lang="en-US" sz="1100" b="1" i="1">
                <a:solidFill>
                  <a:srgbClr val="002060"/>
                </a:solidFill>
              </a:rPr>
            </a:br>
            <a:r>
              <a:rPr lang="en-US" sz="1100" b="1" i="1">
                <a:solidFill>
                  <a:srgbClr val="002060"/>
                </a:solidFill>
              </a:rPr>
              <a:t>affects</a:t>
            </a:r>
          </a:p>
        </p:txBody>
      </p:sp>
      <p:sp>
        <p:nvSpPr>
          <p:cNvPr id="143366" name="Text Box 6"/>
          <p:cNvSpPr txBox="1">
            <a:spLocks noChangeArrowheads="1"/>
          </p:cNvSpPr>
          <p:nvPr/>
        </p:nvSpPr>
        <p:spPr bwMode="auto">
          <a:xfrm>
            <a:off x="2051720" y="908720"/>
            <a:ext cx="752475" cy="133350"/>
          </a:xfrm>
          <a:prstGeom prst="rect">
            <a:avLst/>
          </a:prstGeom>
          <a:noFill/>
          <a:ln w="9525">
            <a:noFill/>
            <a:miter lim="800000"/>
            <a:headEnd/>
            <a:tailEnd/>
          </a:ln>
          <a:effectLst/>
        </p:spPr>
        <p:txBody>
          <a:bodyPr wrap="none" lIns="0" tIns="0" rIns="0" bIns="0"/>
          <a:lstStyle/>
          <a:p>
            <a:pPr algn="ctr"/>
            <a:r>
              <a:rPr lang="en-US" sz="1100" b="1" dirty="0">
                <a:solidFill>
                  <a:srgbClr val="002060"/>
                </a:solidFill>
              </a:rPr>
              <a:t>RECEPTOR</a:t>
            </a:r>
          </a:p>
        </p:txBody>
      </p:sp>
      <p:sp>
        <p:nvSpPr>
          <p:cNvPr id="143367" name="Text Box 7"/>
          <p:cNvSpPr txBox="1">
            <a:spLocks noChangeArrowheads="1"/>
          </p:cNvSpPr>
          <p:nvPr/>
        </p:nvSpPr>
        <p:spPr bwMode="auto">
          <a:xfrm>
            <a:off x="1979712" y="1268760"/>
            <a:ext cx="876300" cy="107950"/>
          </a:xfrm>
          <a:prstGeom prst="rect">
            <a:avLst/>
          </a:prstGeom>
          <a:noFill/>
          <a:ln w="9525">
            <a:noFill/>
            <a:miter lim="800000"/>
            <a:headEnd/>
            <a:tailEnd/>
          </a:ln>
          <a:effectLst/>
        </p:spPr>
        <p:txBody>
          <a:bodyPr wrap="none" lIns="0" tIns="0" rIns="0" bIns="0"/>
          <a:lstStyle/>
          <a:p>
            <a:pPr algn="ctr"/>
            <a:r>
              <a:rPr lang="en-US" sz="1100" b="1" dirty="0">
                <a:solidFill>
                  <a:srgbClr val="002060"/>
                </a:solidFill>
              </a:rPr>
              <a:t>Thermometer</a:t>
            </a:r>
          </a:p>
        </p:txBody>
      </p:sp>
      <p:sp>
        <p:nvSpPr>
          <p:cNvPr id="143368" name="Text Box 8"/>
          <p:cNvSpPr txBox="1">
            <a:spLocks noChangeArrowheads="1"/>
          </p:cNvSpPr>
          <p:nvPr/>
        </p:nvSpPr>
        <p:spPr bwMode="auto">
          <a:xfrm>
            <a:off x="431800" y="2635250"/>
            <a:ext cx="965200" cy="133350"/>
          </a:xfrm>
          <a:prstGeom prst="rect">
            <a:avLst/>
          </a:prstGeom>
          <a:noFill/>
          <a:ln w="9525">
            <a:noFill/>
            <a:miter lim="800000"/>
            <a:headEnd/>
            <a:tailEnd/>
          </a:ln>
          <a:effectLst/>
        </p:spPr>
        <p:txBody>
          <a:bodyPr wrap="none" lIns="0" tIns="0" rIns="0" bIns="0"/>
          <a:lstStyle/>
          <a:p>
            <a:pPr algn="ctr"/>
            <a:r>
              <a:rPr lang="en-US" sz="1100" b="1">
                <a:solidFill>
                  <a:srgbClr val="002060"/>
                </a:solidFill>
              </a:rPr>
              <a:t>HOMEOSTASIS</a:t>
            </a:r>
          </a:p>
        </p:txBody>
      </p:sp>
      <p:sp>
        <p:nvSpPr>
          <p:cNvPr id="143369" name="Text Box 9"/>
          <p:cNvSpPr txBox="1">
            <a:spLocks noChangeArrowheads="1"/>
          </p:cNvSpPr>
          <p:nvPr/>
        </p:nvSpPr>
        <p:spPr bwMode="auto">
          <a:xfrm>
            <a:off x="1358900" y="1708150"/>
            <a:ext cx="1187450" cy="450850"/>
          </a:xfrm>
          <a:prstGeom prst="rect">
            <a:avLst/>
          </a:prstGeom>
          <a:noFill/>
          <a:ln w="9525">
            <a:noFill/>
            <a:miter lim="800000"/>
            <a:headEnd/>
            <a:tailEnd/>
          </a:ln>
          <a:effectLst/>
        </p:spPr>
        <p:txBody>
          <a:bodyPr wrap="none" lIns="0" tIns="0" rIns="0" bIns="0"/>
          <a:lstStyle/>
          <a:p>
            <a:pPr algn="ctr"/>
            <a:r>
              <a:rPr lang="en-US" sz="1100" b="1" dirty="0">
                <a:solidFill>
                  <a:srgbClr val="002060"/>
                </a:solidFill>
              </a:rPr>
              <a:t>STIMULUS:</a:t>
            </a:r>
            <a:br>
              <a:rPr lang="en-US" sz="1100" b="1" dirty="0">
                <a:solidFill>
                  <a:srgbClr val="002060"/>
                </a:solidFill>
              </a:rPr>
            </a:br>
            <a:r>
              <a:rPr lang="en-US" sz="1100" b="1" dirty="0">
                <a:solidFill>
                  <a:srgbClr val="002060"/>
                </a:solidFill>
              </a:rPr>
              <a:t>Room temperature</a:t>
            </a:r>
            <a:br>
              <a:rPr lang="en-US" sz="1100" b="1" dirty="0">
                <a:solidFill>
                  <a:srgbClr val="002060"/>
                </a:solidFill>
              </a:rPr>
            </a:br>
            <a:r>
              <a:rPr lang="en-US" sz="1100" b="1" dirty="0">
                <a:solidFill>
                  <a:srgbClr val="002060"/>
                </a:solidFill>
              </a:rPr>
              <a:t>rises</a:t>
            </a:r>
          </a:p>
        </p:txBody>
      </p:sp>
      <p:sp>
        <p:nvSpPr>
          <p:cNvPr id="143370" name="Text Box 10"/>
          <p:cNvSpPr txBox="1">
            <a:spLocks noChangeArrowheads="1"/>
          </p:cNvSpPr>
          <p:nvPr/>
        </p:nvSpPr>
        <p:spPr bwMode="auto">
          <a:xfrm>
            <a:off x="469900" y="2889250"/>
            <a:ext cx="895350" cy="285750"/>
          </a:xfrm>
          <a:prstGeom prst="rect">
            <a:avLst/>
          </a:prstGeom>
          <a:noFill/>
          <a:ln w="9525">
            <a:noFill/>
            <a:miter lim="800000"/>
            <a:headEnd/>
            <a:tailEnd/>
          </a:ln>
          <a:effectLst/>
        </p:spPr>
        <p:txBody>
          <a:bodyPr wrap="none" lIns="0" tIns="0" rIns="0" bIns="0"/>
          <a:lstStyle/>
          <a:p>
            <a:pPr algn="ctr"/>
            <a:r>
              <a:rPr lang="en-US" sz="1100" b="1">
                <a:solidFill>
                  <a:srgbClr val="002060"/>
                </a:solidFill>
              </a:rPr>
              <a:t>Normal room</a:t>
            </a:r>
            <a:br>
              <a:rPr lang="en-US" sz="1100" b="1">
                <a:solidFill>
                  <a:srgbClr val="002060"/>
                </a:solidFill>
              </a:rPr>
            </a:br>
            <a:r>
              <a:rPr lang="en-US" sz="1100" b="1">
                <a:solidFill>
                  <a:srgbClr val="002060"/>
                </a:solidFill>
              </a:rPr>
              <a:t>temperature</a:t>
            </a:r>
          </a:p>
        </p:txBody>
      </p:sp>
      <p:sp>
        <p:nvSpPr>
          <p:cNvPr id="143371" name="Text Box 11"/>
          <p:cNvSpPr txBox="1">
            <a:spLocks noChangeArrowheads="1"/>
          </p:cNvSpPr>
          <p:nvPr/>
        </p:nvSpPr>
        <p:spPr bwMode="auto">
          <a:xfrm>
            <a:off x="1422400" y="3587750"/>
            <a:ext cx="1092200" cy="469900"/>
          </a:xfrm>
          <a:prstGeom prst="rect">
            <a:avLst/>
          </a:prstGeom>
          <a:noFill/>
          <a:ln w="9525">
            <a:noFill/>
            <a:miter lim="800000"/>
            <a:headEnd/>
            <a:tailEnd/>
          </a:ln>
          <a:effectLst/>
        </p:spPr>
        <p:txBody>
          <a:bodyPr wrap="none" lIns="0" tIns="0" rIns="0" bIns="0"/>
          <a:lstStyle/>
          <a:p>
            <a:pPr algn="ctr"/>
            <a:r>
              <a:rPr lang="en-US" sz="1100" b="1">
                <a:solidFill>
                  <a:srgbClr val="002060"/>
                </a:solidFill>
              </a:rPr>
              <a:t>RESPONSE:</a:t>
            </a:r>
            <a:br>
              <a:rPr lang="en-US" sz="1100" b="1">
                <a:solidFill>
                  <a:srgbClr val="002060"/>
                </a:solidFill>
              </a:rPr>
            </a:br>
            <a:r>
              <a:rPr lang="en-US" sz="1100" b="1">
                <a:solidFill>
                  <a:srgbClr val="002060"/>
                </a:solidFill>
              </a:rPr>
              <a:t>Room temperature</a:t>
            </a:r>
            <a:br>
              <a:rPr lang="en-US" sz="1100" b="1">
                <a:solidFill>
                  <a:srgbClr val="002060"/>
                </a:solidFill>
              </a:rPr>
            </a:br>
            <a:r>
              <a:rPr lang="en-US" sz="1100" b="1">
                <a:solidFill>
                  <a:srgbClr val="002060"/>
                </a:solidFill>
              </a:rPr>
              <a:t>drops</a:t>
            </a:r>
          </a:p>
        </p:txBody>
      </p:sp>
      <p:sp>
        <p:nvSpPr>
          <p:cNvPr id="143372" name="Text Box 12"/>
          <p:cNvSpPr txBox="1">
            <a:spLocks noChangeArrowheads="1"/>
          </p:cNvSpPr>
          <p:nvPr/>
        </p:nvSpPr>
        <p:spPr bwMode="auto">
          <a:xfrm>
            <a:off x="4013200" y="2609850"/>
            <a:ext cx="1238250" cy="298450"/>
          </a:xfrm>
          <a:prstGeom prst="rect">
            <a:avLst/>
          </a:prstGeom>
          <a:noFill/>
          <a:ln w="9525">
            <a:noFill/>
            <a:miter lim="800000"/>
            <a:headEnd/>
            <a:tailEnd/>
          </a:ln>
          <a:effectLst/>
        </p:spPr>
        <p:txBody>
          <a:bodyPr wrap="none" lIns="0" tIns="0" rIns="0" bIns="0"/>
          <a:lstStyle/>
          <a:p>
            <a:pPr algn="ctr"/>
            <a:r>
              <a:rPr lang="en-US" sz="1100" b="1">
                <a:solidFill>
                  <a:srgbClr val="002060"/>
                </a:solidFill>
              </a:rPr>
              <a:t>CONTROL CENTER</a:t>
            </a:r>
            <a:br>
              <a:rPr lang="en-US" sz="1100" b="1">
                <a:solidFill>
                  <a:srgbClr val="002060"/>
                </a:solidFill>
              </a:rPr>
            </a:br>
            <a:r>
              <a:rPr lang="en-US" sz="1100" b="1">
                <a:solidFill>
                  <a:srgbClr val="002060"/>
                </a:solidFill>
              </a:rPr>
              <a:t>(Thermostat)</a:t>
            </a:r>
          </a:p>
        </p:txBody>
      </p:sp>
      <p:sp>
        <p:nvSpPr>
          <p:cNvPr id="143373" name="Text Box 13"/>
          <p:cNvSpPr txBox="1">
            <a:spLocks noChangeArrowheads="1"/>
          </p:cNvSpPr>
          <p:nvPr/>
        </p:nvSpPr>
        <p:spPr bwMode="auto">
          <a:xfrm>
            <a:off x="730250" y="4184650"/>
            <a:ext cx="688975" cy="476250"/>
          </a:xfrm>
          <a:prstGeom prst="rect">
            <a:avLst/>
          </a:prstGeom>
          <a:noFill/>
          <a:ln w="9525">
            <a:noFill/>
            <a:miter lim="800000"/>
            <a:headEnd/>
            <a:tailEnd/>
          </a:ln>
          <a:effectLst/>
        </p:spPr>
        <p:txBody>
          <a:bodyPr wrap="none" lIns="0" tIns="0" rIns="0" bIns="0"/>
          <a:lstStyle/>
          <a:p>
            <a:pPr algn="ctr"/>
            <a:r>
              <a:rPr lang="en-US" sz="1100" b="1" i="1">
                <a:solidFill>
                  <a:srgbClr val="002060"/>
                </a:solidFill>
              </a:rPr>
              <a:t>Normal</a:t>
            </a:r>
            <a:br>
              <a:rPr lang="en-US" sz="1100" b="1" i="1">
                <a:solidFill>
                  <a:srgbClr val="002060"/>
                </a:solidFill>
              </a:rPr>
            </a:br>
            <a:r>
              <a:rPr lang="en-US" sz="1100" b="1" i="1">
                <a:solidFill>
                  <a:srgbClr val="002060"/>
                </a:solidFill>
              </a:rPr>
              <a:t>condition</a:t>
            </a:r>
            <a:br>
              <a:rPr lang="en-US" sz="1100" b="1" i="1">
                <a:solidFill>
                  <a:srgbClr val="002060"/>
                </a:solidFill>
              </a:rPr>
            </a:br>
            <a:r>
              <a:rPr lang="en-US" sz="1100" b="1" i="1">
                <a:solidFill>
                  <a:srgbClr val="002060"/>
                </a:solidFill>
              </a:rPr>
              <a:t>restored</a:t>
            </a:r>
          </a:p>
        </p:txBody>
      </p:sp>
      <p:sp>
        <p:nvSpPr>
          <p:cNvPr id="143374" name="Text Box 14"/>
          <p:cNvSpPr txBox="1">
            <a:spLocks noChangeArrowheads="1"/>
          </p:cNvSpPr>
          <p:nvPr/>
        </p:nvSpPr>
        <p:spPr bwMode="auto">
          <a:xfrm>
            <a:off x="2197100" y="4311650"/>
            <a:ext cx="752475" cy="133350"/>
          </a:xfrm>
          <a:prstGeom prst="rect">
            <a:avLst/>
          </a:prstGeom>
          <a:noFill/>
          <a:ln w="9525">
            <a:noFill/>
            <a:miter lim="800000"/>
            <a:headEnd/>
            <a:tailEnd/>
          </a:ln>
          <a:effectLst/>
        </p:spPr>
        <p:txBody>
          <a:bodyPr wrap="none" lIns="0" tIns="0" rIns="0" bIns="0"/>
          <a:lstStyle/>
          <a:p>
            <a:pPr algn="ctr"/>
            <a:r>
              <a:rPr lang="en-US" sz="1100" b="1">
                <a:solidFill>
                  <a:srgbClr val="002060"/>
                </a:solidFill>
              </a:rPr>
              <a:t>EFFECTOR</a:t>
            </a:r>
          </a:p>
        </p:txBody>
      </p:sp>
      <p:sp>
        <p:nvSpPr>
          <p:cNvPr id="143375" name="Text Box 15"/>
          <p:cNvSpPr txBox="1">
            <a:spLocks noChangeArrowheads="1"/>
          </p:cNvSpPr>
          <p:nvPr/>
        </p:nvSpPr>
        <p:spPr bwMode="auto">
          <a:xfrm>
            <a:off x="2127250" y="4552950"/>
            <a:ext cx="876300" cy="330200"/>
          </a:xfrm>
          <a:prstGeom prst="rect">
            <a:avLst/>
          </a:prstGeom>
          <a:noFill/>
          <a:ln w="9525">
            <a:noFill/>
            <a:miter lim="800000"/>
            <a:headEnd/>
            <a:tailEnd/>
          </a:ln>
          <a:effectLst/>
        </p:spPr>
        <p:txBody>
          <a:bodyPr wrap="none" lIns="0" tIns="0" rIns="0" bIns="0"/>
          <a:lstStyle/>
          <a:p>
            <a:pPr algn="ctr"/>
            <a:r>
              <a:rPr lang="en-US" sz="1100" b="1" dirty="0">
                <a:solidFill>
                  <a:srgbClr val="002060"/>
                </a:solidFill>
              </a:rPr>
              <a:t>Air conditioner</a:t>
            </a:r>
            <a:br>
              <a:rPr lang="en-US" sz="1100" b="1" dirty="0">
                <a:solidFill>
                  <a:srgbClr val="002060"/>
                </a:solidFill>
              </a:rPr>
            </a:br>
            <a:r>
              <a:rPr lang="en-US" sz="1100" b="1" dirty="0">
                <a:solidFill>
                  <a:srgbClr val="002060"/>
                </a:solidFill>
              </a:rPr>
              <a:t>turns on</a:t>
            </a:r>
          </a:p>
        </p:txBody>
      </p:sp>
      <p:sp>
        <p:nvSpPr>
          <p:cNvPr id="143376" name="Text Box 16"/>
          <p:cNvSpPr txBox="1">
            <a:spLocks noChangeArrowheads="1"/>
          </p:cNvSpPr>
          <p:nvPr/>
        </p:nvSpPr>
        <p:spPr bwMode="auto">
          <a:xfrm>
            <a:off x="3702050" y="4318000"/>
            <a:ext cx="688975" cy="476250"/>
          </a:xfrm>
          <a:prstGeom prst="rect">
            <a:avLst/>
          </a:prstGeom>
          <a:noFill/>
          <a:ln w="9525">
            <a:noFill/>
            <a:miter lim="800000"/>
            <a:headEnd/>
            <a:tailEnd/>
          </a:ln>
          <a:effectLst/>
        </p:spPr>
        <p:txBody>
          <a:bodyPr wrap="none" lIns="0" tIns="0" rIns="0" bIns="0"/>
          <a:lstStyle/>
          <a:p>
            <a:pPr algn="ctr"/>
            <a:r>
              <a:rPr lang="en-US" sz="1100" b="1" i="1" dirty="0">
                <a:solidFill>
                  <a:srgbClr val="002060"/>
                </a:solidFill>
              </a:rPr>
              <a:t>Sends</a:t>
            </a:r>
            <a:br>
              <a:rPr lang="en-US" sz="1100" b="1" i="1" dirty="0">
                <a:solidFill>
                  <a:srgbClr val="002060"/>
                </a:solidFill>
              </a:rPr>
            </a:br>
            <a:r>
              <a:rPr lang="en-US" sz="1100" b="1" i="1" dirty="0">
                <a:solidFill>
                  <a:srgbClr val="002060"/>
                </a:solidFill>
              </a:rPr>
              <a:t>commands</a:t>
            </a:r>
            <a:br>
              <a:rPr lang="en-US" sz="1100" b="1" i="1" dirty="0">
                <a:solidFill>
                  <a:srgbClr val="002060"/>
                </a:solidFill>
              </a:rPr>
            </a:br>
            <a:r>
              <a:rPr lang="en-US" sz="1100" b="1" i="1" dirty="0">
                <a:solidFill>
                  <a:srgbClr val="002060"/>
                </a:solidFill>
              </a:rPr>
              <a:t>to</a:t>
            </a:r>
          </a:p>
        </p:txBody>
      </p:sp>
      <p:sp>
        <p:nvSpPr>
          <p:cNvPr id="143377" name="Text Box 17"/>
          <p:cNvSpPr txBox="1">
            <a:spLocks noChangeArrowheads="1"/>
          </p:cNvSpPr>
          <p:nvPr/>
        </p:nvSpPr>
        <p:spPr bwMode="auto">
          <a:xfrm>
            <a:off x="4167188" y="3743325"/>
            <a:ext cx="184150" cy="146050"/>
          </a:xfrm>
          <a:prstGeom prst="rect">
            <a:avLst/>
          </a:prstGeom>
          <a:noFill/>
          <a:ln w="9525">
            <a:noFill/>
            <a:miter lim="800000"/>
            <a:headEnd/>
            <a:tailEnd/>
          </a:ln>
          <a:effectLst/>
        </p:spPr>
        <p:txBody>
          <a:bodyPr wrap="none" lIns="0" tIns="0" rIns="0" bIns="0"/>
          <a:lstStyle/>
          <a:p>
            <a:pPr algn="ctr"/>
            <a:r>
              <a:rPr lang="en-US" sz="1100" b="1">
                <a:solidFill>
                  <a:srgbClr val="002060"/>
                </a:solidFill>
              </a:rPr>
              <a:t>20</a:t>
            </a:r>
            <a:r>
              <a:rPr lang="en-US" sz="1100" b="1">
                <a:solidFill>
                  <a:srgbClr val="002060"/>
                </a:solidFill>
                <a:sym typeface="Symbol" pitchFamily="18" charset="2"/>
              </a:rPr>
              <a:t>° </a:t>
            </a:r>
            <a:endParaRPr lang="en-US" sz="1100" b="1">
              <a:solidFill>
                <a:srgbClr val="002060"/>
              </a:solidFill>
            </a:endParaRPr>
          </a:p>
        </p:txBody>
      </p:sp>
      <p:sp>
        <p:nvSpPr>
          <p:cNvPr id="143378" name="Text Box 18"/>
          <p:cNvSpPr txBox="1">
            <a:spLocks noChangeArrowheads="1"/>
          </p:cNvSpPr>
          <p:nvPr/>
        </p:nvSpPr>
        <p:spPr bwMode="auto">
          <a:xfrm>
            <a:off x="4500563" y="3743325"/>
            <a:ext cx="184150" cy="146050"/>
          </a:xfrm>
          <a:prstGeom prst="rect">
            <a:avLst/>
          </a:prstGeom>
          <a:noFill/>
          <a:ln w="9525">
            <a:noFill/>
            <a:miter lim="800000"/>
            <a:headEnd/>
            <a:tailEnd/>
          </a:ln>
          <a:effectLst/>
        </p:spPr>
        <p:txBody>
          <a:bodyPr wrap="none" lIns="0" tIns="0" rIns="0" bIns="0"/>
          <a:lstStyle/>
          <a:p>
            <a:pPr algn="ctr"/>
            <a:r>
              <a:rPr lang="en-US" sz="1100" b="1">
                <a:solidFill>
                  <a:srgbClr val="002060"/>
                </a:solidFill>
              </a:rPr>
              <a:t>30</a:t>
            </a:r>
            <a:r>
              <a:rPr lang="en-US" sz="1100" b="1">
                <a:solidFill>
                  <a:srgbClr val="002060"/>
                </a:solidFill>
                <a:sym typeface="Symbol" pitchFamily="18" charset="2"/>
              </a:rPr>
              <a:t>° </a:t>
            </a:r>
            <a:endParaRPr lang="en-US" sz="1100" b="1">
              <a:solidFill>
                <a:srgbClr val="002060"/>
              </a:solidFill>
            </a:endParaRPr>
          </a:p>
        </p:txBody>
      </p:sp>
      <p:sp>
        <p:nvSpPr>
          <p:cNvPr id="143379" name="Text Box 19"/>
          <p:cNvSpPr txBox="1">
            <a:spLocks noChangeArrowheads="1"/>
          </p:cNvSpPr>
          <p:nvPr/>
        </p:nvSpPr>
        <p:spPr bwMode="auto">
          <a:xfrm>
            <a:off x="4829175" y="3743325"/>
            <a:ext cx="184150" cy="146050"/>
          </a:xfrm>
          <a:prstGeom prst="rect">
            <a:avLst/>
          </a:prstGeom>
          <a:noFill/>
          <a:ln w="9525">
            <a:noFill/>
            <a:miter lim="800000"/>
            <a:headEnd/>
            <a:tailEnd/>
          </a:ln>
          <a:effectLst/>
        </p:spPr>
        <p:txBody>
          <a:bodyPr wrap="none" lIns="0" tIns="0" rIns="0" bIns="0"/>
          <a:lstStyle/>
          <a:p>
            <a:pPr algn="ctr"/>
            <a:r>
              <a:rPr lang="en-US" sz="1100" b="1">
                <a:solidFill>
                  <a:srgbClr val="002060"/>
                </a:solidFill>
              </a:rPr>
              <a:t>40</a:t>
            </a:r>
            <a:r>
              <a:rPr lang="en-US" sz="1100" b="1">
                <a:solidFill>
                  <a:srgbClr val="002060"/>
                </a:solidFill>
                <a:sym typeface="Symbol" pitchFamily="18" charset="2"/>
              </a:rPr>
              <a:t>° </a:t>
            </a:r>
            <a:endParaRPr lang="en-US" sz="1100" b="1">
              <a:solidFill>
                <a:srgbClr val="002060"/>
              </a:solidFill>
            </a:endParaRPr>
          </a:p>
        </p:txBody>
      </p:sp>
      <p:sp>
        <p:nvSpPr>
          <p:cNvPr id="143380" name="Text Box 20"/>
          <p:cNvSpPr txBox="1">
            <a:spLocks noChangeArrowheads="1"/>
          </p:cNvSpPr>
          <p:nvPr/>
        </p:nvSpPr>
        <p:spPr bwMode="auto">
          <a:xfrm>
            <a:off x="179512" y="5330106"/>
            <a:ext cx="5355952" cy="1527894"/>
          </a:xfrm>
          <a:prstGeom prst="rect">
            <a:avLst/>
          </a:prstGeom>
          <a:noFill/>
          <a:ln w="9525">
            <a:noFill/>
            <a:miter lim="800000"/>
            <a:headEnd/>
            <a:tailEnd/>
          </a:ln>
          <a:effectLst/>
        </p:spPr>
        <p:txBody>
          <a:bodyPr wrap="none" lIns="0" tIns="0" rIns="0" bIns="0"/>
          <a:lstStyle/>
          <a:p>
            <a:r>
              <a:rPr lang="en-US" sz="1400" b="1" dirty="0">
                <a:solidFill>
                  <a:srgbClr val="002060"/>
                </a:solidFill>
              </a:rPr>
              <a:t>In response to input from a receptor (a thermometer), a thermostat</a:t>
            </a:r>
            <a:br>
              <a:rPr lang="en-US" sz="1400" b="1" dirty="0">
                <a:solidFill>
                  <a:srgbClr val="002060"/>
                </a:solidFill>
              </a:rPr>
            </a:br>
            <a:r>
              <a:rPr lang="en-US" sz="1400" b="1" dirty="0">
                <a:solidFill>
                  <a:srgbClr val="002060"/>
                </a:solidFill>
              </a:rPr>
              <a:t>(the control center) triggers an </a:t>
            </a:r>
            <a:r>
              <a:rPr lang="en-US" sz="1400" b="1" dirty="0" err="1">
                <a:solidFill>
                  <a:srgbClr val="002060"/>
                </a:solidFill>
              </a:rPr>
              <a:t>effector</a:t>
            </a:r>
            <a:r>
              <a:rPr lang="en-US" sz="1400" b="1" dirty="0">
                <a:solidFill>
                  <a:srgbClr val="002060"/>
                </a:solidFill>
              </a:rPr>
              <a:t> response (either an air </a:t>
            </a:r>
            <a:r>
              <a:rPr lang="en-US" sz="1400" b="1" dirty="0" err="1">
                <a:solidFill>
                  <a:srgbClr val="002060"/>
                </a:solidFill>
              </a:rPr>
              <a:t>condi</a:t>
            </a:r>
            <a:r>
              <a:rPr lang="en-US" sz="1400" b="1" dirty="0">
                <a:solidFill>
                  <a:srgbClr val="002060"/>
                </a:solidFill>
              </a:rPr>
              <a:t>-</a:t>
            </a:r>
            <a:br>
              <a:rPr lang="en-US" sz="1400" b="1" dirty="0">
                <a:solidFill>
                  <a:srgbClr val="002060"/>
                </a:solidFill>
              </a:rPr>
            </a:br>
            <a:r>
              <a:rPr lang="en-US" sz="1400" b="1" dirty="0" err="1">
                <a:solidFill>
                  <a:srgbClr val="002060"/>
                </a:solidFill>
              </a:rPr>
              <a:t>tioner</a:t>
            </a:r>
            <a:r>
              <a:rPr lang="en-US" sz="1400" b="1" dirty="0">
                <a:solidFill>
                  <a:srgbClr val="002060"/>
                </a:solidFill>
              </a:rPr>
              <a:t> or a heater) that restores normal temperature. In this case,</a:t>
            </a:r>
            <a:br>
              <a:rPr lang="en-US" sz="1400" b="1" dirty="0">
                <a:solidFill>
                  <a:srgbClr val="002060"/>
                </a:solidFill>
              </a:rPr>
            </a:br>
            <a:r>
              <a:rPr lang="en-US" sz="1400" b="1" dirty="0">
                <a:solidFill>
                  <a:srgbClr val="002060"/>
                </a:solidFill>
              </a:rPr>
              <a:t>when room temperature rises above the set point, the thermostat</a:t>
            </a:r>
            <a:br>
              <a:rPr lang="en-US" sz="1400" b="1" dirty="0">
                <a:solidFill>
                  <a:srgbClr val="002060"/>
                </a:solidFill>
              </a:rPr>
            </a:br>
            <a:r>
              <a:rPr lang="en-US" sz="1400" b="1" dirty="0">
                <a:solidFill>
                  <a:srgbClr val="002060"/>
                </a:solidFill>
              </a:rPr>
              <a:t>turns on the air conditioner, and the temperature returns to normal.</a:t>
            </a:r>
          </a:p>
        </p:txBody>
      </p:sp>
      <p:sp>
        <p:nvSpPr>
          <p:cNvPr id="143381" name="Text Box 21"/>
          <p:cNvSpPr txBox="1">
            <a:spLocks noChangeArrowheads="1"/>
          </p:cNvSpPr>
          <p:nvPr/>
        </p:nvSpPr>
        <p:spPr bwMode="auto">
          <a:xfrm>
            <a:off x="6228184" y="5373216"/>
            <a:ext cx="2535808" cy="508000"/>
          </a:xfrm>
          <a:prstGeom prst="rect">
            <a:avLst/>
          </a:prstGeom>
          <a:noFill/>
          <a:ln w="9525">
            <a:noFill/>
            <a:miter lim="800000"/>
            <a:headEnd/>
            <a:tailEnd/>
          </a:ln>
          <a:effectLst/>
        </p:spPr>
        <p:txBody>
          <a:bodyPr wrap="none" lIns="0" tIns="0" rIns="0" bIns="0"/>
          <a:lstStyle/>
          <a:p>
            <a:r>
              <a:rPr lang="en-US" sz="1400" b="1" dirty="0">
                <a:solidFill>
                  <a:srgbClr val="002060"/>
                </a:solidFill>
              </a:rPr>
              <a:t>With this regulatory system, room</a:t>
            </a:r>
            <a:br>
              <a:rPr lang="en-US" sz="1400" b="1" dirty="0">
                <a:solidFill>
                  <a:srgbClr val="002060"/>
                </a:solidFill>
              </a:rPr>
            </a:br>
            <a:r>
              <a:rPr lang="en-US" sz="1400" b="1" dirty="0">
                <a:solidFill>
                  <a:srgbClr val="002060"/>
                </a:solidFill>
              </a:rPr>
              <a:t>temperature fluctuates around the</a:t>
            </a:r>
            <a:br>
              <a:rPr lang="en-US" sz="1400" b="1" dirty="0">
                <a:solidFill>
                  <a:srgbClr val="002060"/>
                </a:solidFill>
              </a:rPr>
            </a:br>
            <a:r>
              <a:rPr lang="en-US" sz="1400" b="1" dirty="0">
                <a:solidFill>
                  <a:srgbClr val="002060"/>
                </a:solidFill>
              </a:rPr>
              <a:t>set point. </a:t>
            </a:r>
          </a:p>
        </p:txBody>
      </p:sp>
      <p:sp>
        <p:nvSpPr>
          <p:cNvPr id="143382" name="Text Box 22"/>
          <p:cNvSpPr txBox="1">
            <a:spLocks noChangeArrowheads="1"/>
          </p:cNvSpPr>
          <p:nvPr/>
        </p:nvSpPr>
        <p:spPr bwMode="auto">
          <a:xfrm>
            <a:off x="6464300" y="2806700"/>
            <a:ext cx="844550" cy="501650"/>
          </a:xfrm>
          <a:prstGeom prst="rect">
            <a:avLst/>
          </a:prstGeom>
          <a:noFill/>
          <a:ln w="9525">
            <a:noFill/>
            <a:miter lim="800000"/>
            <a:headEnd/>
            <a:tailEnd/>
          </a:ln>
          <a:effectLst/>
        </p:spPr>
        <p:txBody>
          <a:bodyPr wrap="none" lIns="0" tIns="0" rIns="0" bIns="0"/>
          <a:lstStyle/>
          <a:p>
            <a:pPr algn="ctr"/>
            <a:r>
              <a:rPr lang="en-US" sz="1200" b="1" dirty="0">
                <a:solidFill>
                  <a:srgbClr val="002060"/>
                </a:solidFill>
              </a:rPr>
              <a:t>Air</a:t>
            </a:r>
            <a:br>
              <a:rPr lang="en-US" sz="1200" b="1" dirty="0">
                <a:solidFill>
                  <a:srgbClr val="002060"/>
                </a:solidFill>
              </a:rPr>
            </a:br>
            <a:r>
              <a:rPr lang="en-US" sz="1200" b="1" dirty="0">
                <a:solidFill>
                  <a:srgbClr val="002060"/>
                </a:solidFill>
              </a:rPr>
              <a:t>conditioner</a:t>
            </a:r>
            <a:br>
              <a:rPr lang="en-US" sz="1200" b="1" dirty="0">
                <a:solidFill>
                  <a:srgbClr val="002060"/>
                </a:solidFill>
              </a:rPr>
            </a:br>
            <a:r>
              <a:rPr lang="en-US" sz="1200" b="1" dirty="0">
                <a:solidFill>
                  <a:srgbClr val="002060"/>
                </a:solidFill>
              </a:rPr>
              <a:t>turns on</a:t>
            </a:r>
          </a:p>
        </p:txBody>
      </p:sp>
      <p:sp>
        <p:nvSpPr>
          <p:cNvPr id="143383" name="Text Box 23"/>
          <p:cNvSpPr txBox="1">
            <a:spLocks noChangeArrowheads="1"/>
          </p:cNvSpPr>
          <p:nvPr/>
        </p:nvSpPr>
        <p:spPr bwMode="auto">
          <a:xfrm>
            <a:off x="7346950" y="2806700"/>
            <a:ext cx="844550" cy="501650"/>
          </a:xfrm>
          <a:prstGeom prst="rect">
            <a:avLst/>
          </a:prstGeom>
          <a:noFill/>
          <a:ln w="9525">
            <a:noFill/>
            <a:miter lim="800000"/>
            <a:headEnd/>
            <a:tailEnd/>
          </a:ln>
          <a:effectLst/>
        </p:spPr>
        <p:txBody>
          <a:bodyPr wrap="none" lIns="0" tIns="0" rIns="0" bIns="0"/>
          <a:lstStyle/>
          <a:p>
            <a:pPr algn="ctr"/>
            <a:r>
              <a:rPr lang="en-US" sz="1200" b="1">
                <a:solidFill>
                  <a:srgbClr val="002060"/>
                </a:solidFill>
              </a:rPr>
              <a:t>Air</a:t>
            </a:r>
            <a:br>
              <a:rPr lang="en-US" sz="1200" b="1">
                <a:solidFill>
                  <a:srgbClr val="002060"/>
                </a:solidFill>
              </a:rPr>
            </a:br>
            <a:r>
              <a:rPr lang="en-US" sz="1200" b="1">
                <a:solidFill>
                  <a:srgbClr val="002060"/>
                </a:solidFill>
              </a:rPr>
              <a:t>conditioner</a:t>
            </a:r>
            <a:br>
              <a:rPr lang="en-US" sz="1200" b="1">
                <a:solidFill>
                  <a:srgbClr val="002060"/>
                </a:solidFill>
              </a:rPr>
            </a:br>
            <a:r>
              <a:rPr lang="en-US" sz="1200" b="1">
                <a:solidFill>
                  <a:srgbClr val="002060"/>
                </a:solidFill>
              </a:rPr>
              <a:t>turns off</a:t>
            </a:r>
          </a:p>
        </p:txBody>
      </p:sp>
      <p:sp>
        <p:nvSpPr>
          <p:cNvPr id="143384" name="Text Box 24"/>
          <p:cNvSpPr txBox="1">
            <a:spLocks noChangeArrowheads="1"/>
          </p:cNvSpPr>
          <p:nvPr/>
        </p:nvSpPr>
        <p:spPr bwMode="auto">
          <a:xfrm>
            <a:off x="7327900" y="4775200"/>
            <a:ext cx="355600" cy="146050"/>
          </a:xfrm>
          <a:prstGeom prst="rect">
            <a:avLst/>
          </a:prstGeom>
          <a:noFill/>
          <a:ln w="9525">
            <a:noFill/>
            <a:miter lim="800000"/>
            <a:headEnd/>
            <a:tailEnd/>
          </a:ln>
          <a:effectLst/>
        </p:spPr>
        <p:txBody>
          <a:bodyPr wrap="none" lIns="0" tIns="0" rIns="0" bIns="0"/>
          <a:lstStyle/>
          <a:p>
            <a:r>
              <a:rPr lang="en-US" sz="1200" b="1">
                <a:solidFill>
                  <a:srgbClr val="002060"/>
                </a:solidFill>
              </a:rPr>
              <a:t>Time</a:t>
            </a:r>
          </a:p>
        </p:txBody>
      </p:sp>
      <p:sp>
        <p:nvSpPr>
          <p:cNvPr id="143385" name="Text Box 25"/>
          <p:cNvSpPr txBox="1">
            <a:spLocks noChangeArrowheads="1"/>
          </p:cNvSpPr>
          <p:nvPr/>
        </p:nvSpPr>
        <p:spPr bwMode="auto">
          <a:xfrm rot="-5400000">
            <a:off x="5149850" y="3911600"/>
            <a:ext cx="1682750" cy="171450"/>
          </a:xfrm>
          <a:prstGeom prst="rect">
            <a:avLst/>
          </a:prstGeom>
          <a:noFill/>
          <a:ln w="9525">
            <a:noFill/>
            <a:miter lim="800000"/>
            <a:headEnd/>
            <a:tailEnd/>
          </a:ln>
          <a:effectLst/>
        </p:spPr>
        <p:txBody>
          <a:bodyPr wrap="none" lIns="0" tIns="0" rIns="0" bIns="0"/>
          <a:lstStyle/>
          <a:p>
            <a:r>
              <a:rPr lang="en-US" sz="1200" b="1">
                <a:solidFill>
                  <a:srgbClr val="002060"/>
                </a:solidFill>
              </a:rPr>
              <a:t>Room temperature (</a:t>
            </a:r>
            <a:r>
              <a:rPr lang="en-US" sz="1200" b="1">
                <a:solidFill>
                  <a:srgbClr val="002060"/>
                </a:solidFill>
                <a:sym typeface="Symbol" pitchFamily="18" charset="2"/>
              </a:rPr>
              <a:t>°C)</a:t>
            </a:r>
            <a:endParaRPr lang="en-US" sz="1100" b="1">
              <a:solidFill>
                <a:srgbClr val="002060"/>
              </a:solidFill>
              <a:sym typeface="Symbol" pitchFamily="18" charset="2"/>
            </a:endParaRPr>
          </a:p>
        </p:txBody>
      </p:sp>
      <p:sp>
        <p:nvSpPr>
          <p:cNvPr id="143386" name="Text Box 26"/>
          <p:cNvSpPr txBox="1">
            <a:spLocks noChangeArrowheads="1"/>
          </p:cNvSpPr>
          <p:nvPr/>
        </p:nvSpPr>
        <p:spPr bwMode="auto">
          <a:xfrm>
            <a:off x="6140450" y="3949700"/>
            <a:ext cx="228600" cy="152400"/>
          </a:xfrm>
          <a:prstGeom prst="rect">
            <a:avLst/>
          </a:prstGeom>
          <a:noFill/>
          <a:ln w="9525">
            <a:noFill/>
            <a:miter lim="800000"/>
            <a:headEnd/>
            <a:tailEnd/>
          </a:ln>
          <a:effectLst/>
        </p:spPr>
        <p:txBody>
          <a:bodyPr wrap="none" lIns="0" tIns="0" rIns="0" bIns="0"/>
          <a:lstStyle/>
          <a:p>
            <a:r>
              <a:rPr lang="en-US" sz="1200" b="1">
                <a:solidFill>
                  <a:srgbClr val="002060"/>
                </a:solidFill>
              </a:rPr>
              <a:t>22</a:t>
            </a:r>
          </a:p>
        </p:txBody>
      </p:sp>
      <p:sp>
        <p:nvSpPr>
          <p:cNvPr id="143387" name="Line 27"/>
          <p:cNvSpPr>
            <a:spLocks noChangeShapeType="1"/>
          </p:cNvSpPr>
          <p:nvPr/>
        </p:nvSpPr>
        <p:spPr bwMode="auto">
          <a:xfrm>
            <a:off x="6902450" y="3371850"/>
            <a:ext cx="0" cy="596900"/>
          </a:xfrm>
          <a:prstGeom prst="line">
            <a:avLst/>
          </a:prstGeom>
          <a:noFill/>
          <a:ln w="9525">
            <a:solidFill>
              <a:schemeClr val="tx1"/>
            </a:solidFill>
            <a:round/>
            <a:headEnd/>
            <a:tailEnd type="stealth" w="med" len="med"/>
          </a:ln>
          <a:effectLst/>
        </p:spPr>
        <p:txBody>
          <a:bodyPr wrap="none" anchor="ctr"/>
          <a:lstStyle/>
          <a:p>
            <a:endParaRPr lang="tr-TR" b="1">
              <a:solidFill>
                <a:srgbClr val="002060"/>
              </a:solidFill>
            </a:endParaRPr>
          </a:p>
        </p:txBody>
      </p:sp>
      <p:sp>
        <p:nvSpPr>
          <p:cNvPr id="143388" name="Line 28"/>
          <p:cNvSpPr>
            <a:spLocks noChangeShapeType="1"/>
          </p:cNvSpPr>
          <p:nvPr/>
        </p:nvSpPr>
        <p:spPr bwMode="auto">
          <a:xfrm>
            <a:off x="7658100" y="3371850"/>
            <a:ext cx="0" cy="660400"/>
          </a:xfrm>
          <a:prstGeom prst="line">
            <a:avLst/>
          </a:prstGeom>
          <a:noFill/>
          <a:ln w="9525">
            <a:solidFill>
              <a:schemeClr val="tx1"/>
            </a:solidFill>
            <a:round/>
            <a:headEnd/>
            <a:tailEnd type="stealth" w="med" len="med"/>
          </a:ln>
          <a:effectLst/>
        </p:spPr>
        <p:txBody>
          <a:bodyPr wrap="none" anchor="ctr"/>
          <a:lstStyle/>
          <a:p>
            <a:endParaRPr lang="tr-TR" b="1">
              <a:solidFill>
                <a:srgbClr val="002060"/>
              </a:solidFill>
            </a:endParaRPr>
          </a:p>
        </p:txBody>
      </p:sp>
      <p:sp>
        <p:nvSpPr>
          <p:cNvPr id="143389" name="Text Box 29"/>
          <p:cNvSpPr txBox="1">
            <a:spLocks noChangeArrowheads="1"/>
          </p:cNvSpPr>
          <p:nvPr/>
        </p:nvSpPr>
        <p:spPr bwMode="auto">
          <a:xfrm>
            <a:off x="8242300" y="3873500"/>
            <a:ext cx="463550" cy="266700"/>
          </a:xfrm>
          <a:prstGeom prst="rect">
            <a:avLst/>
          </a:prstGeom>
          <a:noFill/>
          <a:ln w="9525">
            <a:noFill/>
            <a:miter lim="800000"/>
            <a:headEnd/>
            <a:tailEnd/>
          </a:ln>
          <a:effectLst/>
        </p:spPr>
        <p:txBody>
          <a:bodyPr wrap="none" lIns="0" tIns="0" rIns="0" bIns="0"/>
          <a:lstStyle/>
          <a:p>
            <a:pPr algn="ctr">
              <a:lnSpc>
                <a:spcPct val="90000"/>
              </a:lnSpc>
            </a:pPr>
            <a:r>
              <a:rPr lang="en-US" sz="1200" b="1">
                <a:solidFill>
                  <a:srgbClr val="002060"/>
                </a:solidFill>
              </a:rPr>
              <a:t>Normal</a:t>
            </a:r>
            <a:br>
              <a:rPr lang="en-US" sz="1200" b="1">
                <a:solidFill>
                  <a:srgbClr val="002060"/>
                </a:solidFill>
              </a:rPr>
            </a:br>
            <a:r>
              <a:rPr lang="en-US" sz="1200" b="1">
                <a:solidFill>
                  <a:srgbClr val="002060"/>
                </a:solidFill>
              </a:rPr>
              <a:t>range</a:t>
            </a:r>
          </a:p>
        </p:txBody>
      </p:sp>
      <p:sp>
        <p:nvSpPr>
          <p:cNvPr id="143390" name="AutoShape 30"/>
          <p:cNvSpPr>
            <a:spLocks/>
          </p:cNvSpPr>
          <p:nvPr/>
        </p:nvSpPr>
        <p:spPr bwMode="auto">
          <a:xfrm>
            <a:off x="8153400" y="3886200"/>
            <a:ext cx="74613" cy="334963"/>
          </a:xfrm>
          <a:prstGeom prst="rightBrace">
            <a:avLst>
              <a:gd name="adj1" fmla="val 37411"/>
              <a:gd name="adj2" fmla="val 50000"/>
            </a:avLst>
          </a:prstGeom>
          <a:noFill/>
          <a:ln w="9525">
            <a:solidFill>
              <a:schemeClr val="tx1"/>
            </a:solidFill>
            <a:round/>
            <a:headEnd/>
            <a:tailEnd/>
          </a:ln>
          <a:effectLst/>
        </p:spPr>
        <p:txBody>
          <a:bodyPr wrap="none" anchor="ctr"/>
          <a:lstStyle/>
          <a:p>
            <a:endParaRPr lang="tr-TR" b="1">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7544" y="0"/>
            <a:ext cx="8229600" cy="1143000"/>
          </a:xfrm>
          <a:solidFill>
            <a:schemeClr val="accent2">
              <a:lumMod val="20000"/>
              <a:lumOff val="80000"/>
            </a:schemeClr>
          </a:solidFill>
        </p:spPr>
        <p:txBody>
          <a:bodyPr/>
          <a:lstStyle/>
          <a:p>
            <a:r>
              <a:rPr lang="en-US" dirty="0"/>
              <a:t>Stroke volume</a:t>
            </a:r>
          </a:p>
        </p:txBody>
      </p:sp>
      <p:sp>
        <p:nvSpPr>
          <p:cNvPr id="35843" name="Rectangle 3"/>
          <p:cNvSpPr>
            <a:spLocks noGrp="1" noChangeArrowheads="1"/>
          </p:cNvSpPr>
          <p:nvPr>
            <p:ph type="body" idx="1"/>
          </p:nvPr>
        </p:nvSpPr>
        <p:spPr>
          <a:xfrm>
            <a:off x="467544" y="1052736"/>
            <a:ext cx="8291264" cy="5145435"/>
          </a:xfrm>
        </p:spPr>
        <p:txBody>
          <a:bodyPr>
            <a:normAutofit fontScale="92500" lnSpcReduction="10000"/>
          </a:bodyPr>
          <a:lstStyle/>
          <a:p>
            <a:r>
              <a:rPr lang="en-US" dirty="0"/>
              <a:t>Changes to allow the heart to conduct more efficiently.</a:t>
            </a:r>
          </a:p>
          <a:p>
            <a:r>
              <a:rPr lang="en-US" dirty="0"/>
              <a:t>It is determined by 4 factors:</a:t>
            </a:r>
          </a:p>
          <a:p>
            <a:pPr lvl="1"/>
            <a:r>
              <a:rPr lang="en-US" dirty="0"/>
              <a:t>volume of venous blood</a:t>
            </a:r>
          </a:p>
          <a:p>
            <a:pPr lvl="1"/>
            <a:r>
              <a:rPr lang="en-US" dirty="0"/>
              <a:t>ventricular </a:t>
            </a:r>
            <a:r>
              <a:rPr lang="en-US" dirty="0" err="1"/>
              <a:t>distensibility</a:t>
            </a:r>
            <a:endParaRPr lang="en-US" dirty="0"/>
          </a:p>
          <a:p>
            <a:pPr lvl="1"/>
            <a:r>
              <a:rPr lang="en-US" dirty="0"/>
              <a:t>contractility of the ventricle</a:t>
            </a:r>
          </a:p>
          <a:p>
            <a:pPr lvl="1"/>
            <a:r>
              <a:rPr lang="en-US" dirty="0"/>
              <a:t>aortic or pulmonary artery </a:t>
            </a:r>
            <a:r>
              <a:rPr lang="en-US" dirty="0" smtClean="0"/>
              <a:t>pressure</a:t>
            </a:r>
            <a:endParaRPr lang="tr-TR" dirty="0" smtClean="0"/>
          </a:p>
          <a:p>
            <a:r>
              <a:rPr lang="en-US" sz="2400" dirty="0" smtClean="0"/>
              <a:t>First two factors influence the filling capacity of the ventricle-How much blood is available for filling the ventricle and the ease at which it is filled at the available pressure.</a:t>
            </a:r>
          </a:p>
          <a:p>
            <a:r>
              <a:rPr lang="en-US" sz="2400" dirty="0" smtClean="0"/>
              <a:t>The last two deal with the ventricles’ ability to empty determining the force the blood is ejected and the pressure against the walls of the arteries.  </a:t>
            </a:r>
          </a:p>
          <a:p>
            <a:pPr lvl="1"/>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chemeClr val="accent5">
              <a:lumMod val="20000"/>
              <a:lumOff val="80000"/>
            </a:schemeClr>
          </a:solidFill>
        </p:spPr>
        <p:txBody>
          <a:bodyPr/>
          <a:lstStyle/>
          <a:p>
            <a:r>
              <a:rPr lang="en-US" b="1" dirty="0"/>
              <a:t>Cardiac Output</a:t>
            </a:r>
          </a:p>
        </p:txBody>
      </p:sp>
      <p:sp>
        <p:nvSpPr>
          <p:cNvPr id="18435" name="Rectangle 3"/>
          <p:cNvSpPr>
            <a:spLocks noGrp="1" noChangeArrowheads="1"/>
          </p:cNvSpPr>
          <p:nvPr>
            <p:ph type="body" idx="1"/>
          </p:nvPr>
        </p:nvSpPr>
        <p:spPr/>
        <p:txBody>
          <a:bodyPr>
            <a:normAutofit fontScale="92500"/>
          </a:bodyPr>
          <a:lstStyle/>
          <a:p>
            <a:r>
              <a:rPr lang="en-US" b="1" dirty="0"/>
              <a:t>Total amt of blood pumped out each minute.</a:t>
            </a:r>
          </a:p>
          <a:p>
            <a:r>
              <a:rPr lang="en-US" b="1" dirty="0"/>
              <a:t>Q = HR X SV.  </a:t>
            </a:r>
          </a:p>
          <a:p>
            <a:r>
              <a:rPr lang="en-US" b="1" dirty="0"/>
              <a:t>The greater the HR, the greater the Q</a:t>
            </a:r>
          </a:p>
          <a:p>
            <a:r>
              <a:rPr lang="en-US" b="1" dirty="0"/>
              <a:t>The greater the SV, the greater the Q</a:t>
            </a:r>
          </a:p>
          <a:p>
            <a:r>
              <a:rPr lang="en-US" b="1" dirty="0"/>
              <a:t>What is pumped into the heart is pumped out.</a:t>
            </a:r>
          </a:p>
          <a:p>
            <a:r>
              <a:rPr lang="en-US" b="1" dirty="0"/>
              <a:t>We have 5 L </a:t>
            </a:r>
            <a:r>
              <a:rPr lang="tr-TR" b="1" dirty="0" smtClean="0"/>
              <a:t>(5000 ml)/</a:t>
            </a:r>
            <a:r>
              <a:rPr lang="tr-TR" b="1" dirty="0" err="1" smtClean="0"/>
              <a:t>min</a:t>
            </a:r>
            <a:r>
              <a:rPr lang="tr-TR" b="1" dirty="0" smtClean="0"/>
              <a:t> </a:t>
            </a:r>
            <a:r>
              <a:rPr lang="en-US" b="1" dirty="0" smtClean="0"/>
              <a:t>of </a:t>
            </a:r>
            <a:r>
              <a:rPr lang="en-US" b="1" dirty="0"/>
              <a:t>blood</a:t>
            </a:r>
            <a:r>
              <a:rPr lang="en-US" b="1" dirty="0" smtClean="0"/>
              <a:t>.</a:t>
            </a:r>
            <a:endParaRPr lang="tr-TR" b="1" dirty="0" smtClean="0"/>
          </a:p>
          <a:p>
            <a:r>
              <a:rPr lang="en-US" b="1" dirty="0" smtClean="0"/>
              <a:t>An increase in HR and SV increases Q, (separate or together)</a:t>
            </a:r>
          </a:p>
          <a:p>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b="1" dirty="0" smtClean="0">
                <a:solidFill>
                  <a:srgbClr val="FF0000"/>
                </a:solidFill>
                <a:latin typeface="Algerian" pitchFamily="82" charset="0"/>
                <a:cs typeface="Arabic Typesetting" pitchFamily="66" charset="-78"/>
              </a:rPr>
              <a:t>CARDIAC  OUTPUT  MEASUREMENT</a:t>
            </a:r>
            <a:br>
              <a:rPr lang="en-US" b="1" dirty="0" smtClean="0">
                <a:solidFill>
                  <a:srgbClr val="FF0000"/>
                </a:solidFill>
                <a:latin typeface="Algerian" pitchFamily="82" charset="0"/>
                <a:cs typeface="Arabic Typesetting" pitchFamily="66" charset="-78"/>
              </a:rPr>
            </a:br>
            <a:endParaRPr lang="tr-TR" dirty="0"/>
          </a:p>
        </p:txBody>
      </p:sp>
      <p:sp>
        <p:nvSpPr>
          <p:cNvPr id="3" name="2 İçerik Yer Tutucusu"/>
          <p:cNvSpPr>
            <a:spLocks noGrp="1"/>
          </p:cNvSpPr>
          <p:nvPr>
            <p:ph idx="1"/>
          </p:nvPr>
        </p:nvSpPr>
        <p:spPr>
          <a:xfrm>
            <a:off x="0" y="1052736"/>
            <a:ext cx="4618856" cy="1324744"/>
          </a:xfrm>
        </p:spPr>
        <p:txBody>
          <a:bodyPr>
            <a:normAutofit fontScale="85000" lnSpcReduction="10000"/>
          </a:bodyPr>
          <a:lstStyle/>
          <a:p>
            <a:r>
              <a:rPr lang="en-US" dirty="0" smtClean="0">
                <a:cs typeface="Arabic Typesetting" pitchFamily="66" charset="-78"/>
              </a:rPr>
              <a:t>Quantity of blood delivered to the systemic circulation per unit time … L/</a:t>
            </a:r>
            <a:r>
              <a:rPr lang="en-US" dirty="0" err="1" smtClean="0">
                <a:cs typeface="Arabic Typesetting" pitchFamily="66" charset="-78"/>
              </a:rPr>
              <a:t>mt</a:t>
            </a:r>
            <a:endParaRPr lang="en-US" dirty="0" smtClean="0">
              <a:cs typeface="Arabic Typesetting" pitchFamily="66" charset="-78"/>
            </a:endParaRPr>
          </a:p>
          <a:p>
            <a:endParaRPr lang="tr-TR" dirty="0"/>
          </a:p>
        </p:txBody>
      </p:sp>
      <p:pic>
        <p:nvPicPr>
          <p:cNvPr id="52355" name="Picture 131" descr="https://cals.arizona.edu/classes/ans215/cardio_notes/Image107.gif"/>
          <p:cNvPicPr>
            <a:picLocks noChangeAspect="1" noChangeArrowheads="1"/>
          </p:cNvPicPr>
          <p:nvPr/>
        </p:nvPicPr>
        <p:blipFill>
          <a:blip r:embed="rId2" cstate="print"/>
          <a:srcRect/>
          <a:stretch>
            <a:fillRect/>
          </a:stretch>
        </p:blipFill>
        <p:spPr bwMode="auto">
          <a:xfrm>
            <a:off x="539552" y="2852936"/>
            <a:ext cx="3672408" cy="3479847"/>
          </a:xfrm>
          <a:prstGeom prst="rect">
            <a:avLst/>
          </a:prstGeom>
          <a:noFill/>
        </p:spPr>
      </p:pic>
      <p:pic>
        <p:nvPicPr>
          <p:cNvPr id="106" name="Picture 2" descr="Table"/>
          <p:cNvPicPr>
            <a:picLocks noChangeAspect="1" noChangeArrowheads="1"/>
          </p:cNvPicPr>
          <p:nvPr/>
        </p:nvPicPr>
        <p:blipFill>
          <a:blip r:embed="rId3" cstate="print"/>
          <a:srcRect/>
          <a:stretch>
            <a:fillRect/>
          </a:stretch>
        </p:blipFill>
        <p:spPr bwMode="auto">
          <a:xfrm>
            <a:off x="4462990" y="1196752"/>
            <a:ext cx="4475556" cy="554461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en-US" b="1" dirty="0" smtClean="0"/>
              <a:t>Cardiac Output</a:t>
            </a:r>
          </a:p>
          <a:p>
            <a:pPr lvl="1"/>
            <a:r>
              <a:rPr lang="en-US" b="1" dirty="0" smtClean="0"/>
              <a:t>Defined as the amount of blood pumped by the heart in a unit period of time.</a:t>
            </a:r>
          </a:p>
          <a:p>
            <a:pPr lvl="2"/>
            <a:r>
              <a:rPr lang="en-US" b="1" dirty="0" smtClean="0"/>
              <a:t>Usually measured in milliliters or liters per minute.</a:t>
            </a:r>
          </a:p>
          <a:p>
            <a:pPr lvl="2"/>
            <a:r>
              <a:rPr lang="en-US" b="1" dirty="0" smtClean="0"/>
              <a:t>Divided among tissues according to need.</a:t>
            </a:r>
          </a:p>
          <a:p>
            <a:pPr lvl="3"/>
            <a:r>
              <a:rPr lang="en-US" b="1" dirty="0" smtClean="0"/>
              <a:t>Accomplished by regulating arteriole constriction or relaxation altering blood flow to vascular beds.</a:t>
            </a:r>
            <a:endParaRPr lang="tr-TR" b="1" dirty="0" smtClean="0"/>
          </a:p>
          <a:p>
            <a:pPr lvl="3"/>
            <a:endParaRPr lang="en-US" b="1" dirty="0" smtClean="0"/>
          </a:p>
          <a:p>
            <a:endParaRPr lang="tr-TR" dirty="0"/>
          </a:p>
        </p:txBody>
      </p:sp>
      <p:sp>
        <p:nvSpPr>
          <p:cNvPr id="4" name="Rectangle 130"/>
          <p:cNvSpPr>
            <a:spLocks noChangeArrowheads="1"/>
          </p:cNvSpPr>
          <p:nvPr/>
        </p:nvSpPr>
        <p:spPr bwMode="auto">
          <a:xfrm>
            <a:off x="611560" y="4574594"/>
            <a:ext cx="811230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2400" b="1" i="0" u="none" strike="noStrike" cap="none" normalizeH="0" baseline="0" dirty="0" err="1" smtClean="0">
                <a:ln>
                  <a:noFill/>
                </a:ln>
                <a:solidFill>
                  <a:schemeClr val="tx1"/>
                </a:solidFill>
                <a:effectLst/>
                <a:latin typeface="Arial" pitchFamily="34" charset="0"/>
                <a:cs typeface="Arial" pitchFamily="34" charset="0"/>
              </a:rPr>
              <a:t>Larger</a:t>
            </a:r>
            <a:r>
              <a:rPr kumimoji="0" lang="tr-TR" sz="2400" b="1" i="0" u="none" strike="noStrike" cap="none" normalizeH="0" baseline="0" dirty="0" smtClean="0">
                <a:ln>
                  <a:noFill/>
                </a:ln>
                <a:solidFill>
                  <a:schemeClr val="tx1"/>
                </a:solidFill>
                <a:effectLst/>
                <a:latin typeface="Arial" pitchFamily="34" charset="0"/>
                <a:cs typeface="Arial" pitchFamily="34" charset="0"/>
              </a:rPr>
              <a:t> </a:t>
            </a:r>
            <a:r>
              <a:rPr kumimoji="0" lang="tr-TR" sz="2400" b="1" i="0" u="none" strike="noStrike" cap="none" normalizeH="0" baseline="0" dirty="0" err="1" smtClean="0">
                <a:ln>
                  <a:noFill/>
                </a:ln>
                <a:solidFill>
                  <a:schemeClr val="tx1"/>
                </a:solidFill>
                <a:effectLst/>
                <a:latin typeface="Arial" pitchFamily="34" charset="0"/>
                <a:cs typeface="Arial" pitchFamily="34" charset="0"/>
              </a:rPr>
              <a:t>surface</a:t>
            </a:r>
            <a:r>
              <a:rPr kumimoji="0" lang="tr-TR" sz="2400" b="1" i="0" u="none" strike="noStrike" cap="none" normalizeH="0" baseline="0" dirty="0" smtClean="0">
                <a:ln>
                  <a:noFill/>
                </a:ln>
                <a:solidFill>
                  <a:schemeClr val="tx1"/>
                </a:solidFill>
                <a:effectLst/>
                <a:latin typeface="Arial" pitchFamily="34" charset="0"/>
                <a:cs typeface="Arial" pitchFamily="34" charset="0"/>
              </a:rPr>
              <a:t> </a:t>
            </a:r>
            <a:r>
              <a:rPr kumimoji="0" lang="tr-TR" sz="2400" b="1" i="0" u="none" strike="noStrike" cap="none" normalizeH="0" baseline="0" dirty="0" err="1" smtClean="0">
                <a:ln>
                  <a:noFill/>
                </a:ln>
                <a:solidFill>
                  <a:schemeClr val="tx1"/>
                </a:solidFill>
                <a:effectLst/>
                <a:latin typeface="Arial" pitchFamily="34" charset="0"/>
                <a:cs typeface="Arial" pitchFamily="34" charset="0"/>
              </a:rPr>
              <a:t>area</a:t>
            </a:r>
            <a:r>
              <a:rPr kumimoji="0" lang="tr-TR" sz="2400" b="1" i="0" u="none" strike="noStrike" cap="none" normalizeH="0" baseline="0" dirty="0" smtClean="0">
                <a:ln>
                  <a:noFill/>
                </a:ln>
                <a:solidFill>
                  <a:schemeClr val="tx1"/>
                </a:solidFill>
                <a:effectLst/>
                <a:latin typeface="Arial" pitchFamily="34" charset="0"/>
                <a:cs typeface="Arial" pitchFamily="34" charset="0"/>
              </a:rPr>
              <a:t> </a:t>
            </a:r>
            <a:r>
              <a:rPr kumimoji="0" lang="tr-TR" sz="2400" b="1" i="0" u="none" strike="noStrike" cap="none" normalizeH="0" baseline="0" dirty="0" err="1" smtClean="0">
                <a:ln>
                  <a:noFill/>
                </a:ln>
                <a:solidFill>
                  <a:schemeClr val="tx1"/>
                </a:solidFill>
                <a:effectLst/>
                <a:latin typeface="Arial" pitchFamily="34" charset="0"/>
                <a:cs typeface="Arial" pitchFamily="34" charset="0"/>
              </a:rPr>
              <a:t>to</a:t>
            </a:r>
            <a:r>
              <a:rPr kumimoji="0" lang="tr-TR" sz="2400" b="1" i="0" u="none" strike="noStrike" cap="none" normalizeH="0" baseline="0" dirty="0" smtClean="0">
                <a:ln>
                  <a:noFill/>
                </a:ln>
                <a:solidFill>
                  <a:schemeClr val="tx1"/>
                </a:solidFill>
                <a:effectLst/>
                <a:latin typeface="Arial" pitchFamily="34" charset="0"/>
                <a:cs typeface="Arial" pitchFamily="34" charset="0"/>
              </a:rPr>
              <a:t> body </a:t>
            </a:r>
            <a:r>
              <a:rPr kumimoji="0" lang="tr-TR" sz="2400" b="1" i="0" u="none" strike="noStrike" cap="none" normalizeH="0" baseline="0" dirty="0" err="1" smtClean="0">
                <a:ln>
                  <a:noFill/>
                </a:ln>
                <a:solidFill>
                  <a:schemeClr val="tx1"/>
                </a:solidFill>
                <a:effectLst/>
                <a:latin typeface="Arial" pitchFamily="34" charset="0"/>
                <a:cs typeface="Arial" pitchFamily="34" charset="0"/>
              </a:rPr>
              <a:t>mass</a:t>
            </a:r>
            <a:r>
              <a:rPr kumimoji="0" lang="tr-TR" sz="2400" b="1" i="0" u="none" strike="noStrike" cap="none" normalizeH="0" baseline="0" dirty="0" smtClean="0">
                <a:ln>
                  <a:noFill/>
                </a:ln>
                <a:solidFill>
                  <a:schemeClr val="tx1"/>
                </a:solidFill>
                <a:effectLst/>
                <a:latin typeface="Arial" pitchFamily="34" charset="0"/>
                <a:cs typeface="Arial" pitchFamily="34" charset="0"/>
              </a:rPr>
              <a:t> </a:t>
            </a:r>
            <a:r>
              <a:rPr kumimoji="0" lang="tr-TR" sz="2400" b="1" i="0" u="none" strike="noStrike" cap="none" normalizeH="0" baseline="0" dirty="0" err="1" smtClean="0">
                <a:ln>
                  <a:noFill/>
                </a:ln>
                <a:solidFill>
                  <a:schemeClr val="tx1"/>
                </a:solidFill>
                <a:effectLst/>
                <a:latin typeface="Arial" pitchFamily="34" charset="0"/>
                <a:cs typeface="Arial" pitchFamily="34" charset="0"/>
              </a:rPr>
              <a:t>ratio</a:t>
            </a:r>
            <a:r>
              <a:rPr kumimoji="0" lang="tr-TR" sz="2400" b="1" i="0" u="none" strike="noStrike" cap="none" normalizeH="0" baseline="0" dirty="0" smtClean="0">
                <a:ln>
                  <a:noFill/>
                </a:ln>
                <a:solidFill>
                  <a:schemeClr val="tx1"/>
                </a:solidFill>
                <a:effectLst/>
                <a:latin typeface="Arial" pitchFamily="34" charset="0"/>
                <a:cs typeface="Arial" pitchFamily="34" charset="0"/>
              </a:rPr>
              <a:t> in </a:t>
            </a:r>
            <a:r>
              <a:rPr kumimoji="0" lang="tr-TR" sz="2400" b="1" i="0" u="none" strike="noStrike" cap="none" normalizeH="0" baseline="0" dirty="0" err="1" smtClean="0">
                <a:ln>
                  <a:noFill/>
                </a:ln>
                <a:solidFill>
                  <a:schemeClr val="tx1"/>
                </a:solidFill>
                <a:effectLst/>
                <a:latin typeface="Arial" pitchFamily="34" charset="0"/>
                <a:cs typeface="Arial" pitchFamily="34" charset="0"/>
              </a:rPr>
              <a:t>smaller</a:t>
            </a:r>
            <a:r>
              <a:rPr kumimoji="0" lang="tr-TR" sz="2400" b="1" i="0" u="none" strike="noStrike" cap="none" normalizeH="0" baseline="0" dirty="0" smtClean="0">
                <a:ln>
                  <a:noFill/>
                </a:ln>
                <a:solidFill>
                  <a:schemeClr val="tx1"/>
                </a:solidFill>
                <a:effectLst/>
                <a:latin typeface="Arial" pitchFamily="34" charset="0"/>
                <a:cs typeface="Arial" pitchFamily="34" charset="0"/>
              </a:rPr>
              <a:t> </a:t>
            </a:r>
            <a:r>
              <a:rPr kumimoji="0" lang="tr-TR" sz="2400" b="1" i="0" u="none" strike="noStrike" cap="none" normalizeH="0" baseline="0" dirty="0" err="1" smtClean="0">
                <a:ln>
                  <a:noFill/>
                </a:ln>
                <a:solidFill>
                  <a:schemeClr val="tx1"/>
                </a:solidFill>
                <a:effectLst/>
                <a:latin typeface="Arial" pitchFamily="34" charset="0"/>
                <a:cs typeface="Arial" pitchFamily="34" charset="0"/>
              </a:rPr>
              <a:t>animals</a:t>
            </a:r>
            <a:endParaRPr kumimoji="0" lang="tr-TR"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  </a:t>
            </a:r>
            <a:endParaRPr kumimoji="0" lang="tr-TR" sz="151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Grp="1" noChangeArrowheads="1"/>
          </p:cNvSpPr>
          <p:nvPr>
            <p:ph type="title"/>
          </p:nvPr>
        </p:nvSpPr>
        <p:spPr>
          <a:solidFill>
            <a:schemeClr val="accent5">
              <a:lumMod val="20000"/>
              <a:lumOff val="80000"/>
            </a:schemeClr>
          </a:solidFill>
        </p:spPr>
        <p:txBody>
          <a:bodyPr/>
          <a:lstStyle/>
          <a:p>
            <a:r>
              <a:rPr lang="en-US" b="1" dirty="0"/>
              <a:t>Cardiac Output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b="1" dirty="0" smtClean="0">
                <a:latin typeface="Algerian" pitchFamily="82" charset="0"/>
              </a:rPr>
              <a:t>PRINCIPLES of HEMODYNAMICs  </a:t>
            </a:r>
            <a:endParaRPr lang="en-US" dirty="0"/>
          </a:p>
        </p:txBody>
      </p:sp>
      <p:sp>
        <p:nvSpPr>
          <p:cNvPr id="22531" name="Rectangle 3"/>
          <p:cNvSpPr>
            <a:spLocks noGrp="1" noChangeArrowheads="1"/>
          </p:cNvSpPr>
          <p:nvPr>
            <p:ph type="body" idx="1"/>
          </p:nvPr>
        </p:nvSpPr>
        <p:spPr/>
        <p:txBody>
          <a:bodyPr/>
          <a:lstStyle/>
          <a:p>
            <a:pPr>
              <a:lnSpc>
                <a:spcPct val="90000"/>
              </a:lnSpc>
            </a:pPr>
            <a:r>
              <a:rPr lang="en-US" dirty="0"/>
              <a:t>Factors affecting circulation</a:t>
            </a:r>
          </a:p>
          <a:p>
            <a:pPr lvl="1">
              <a:lnSpc>
                <a:spcPct val="90000"/>
              </a:lnSpc>
            </a:pPr>
            <a:r>
              <a:rPr lang="en-US" dirty="0"/>
              <a:t>Velocity of blood flow</a:t>
            </a:r>
          </a:p>
          <a:p>
            <a:pPr lvl="1">
              <a:lnSpc>
                <a:spcPct val="90000"/>
              </a:lnSpc>
            </a:pPr>
            <a:r>
              <a:rPr lang="en-US" dirty="0"/>
              <a:t>pressure differences that drive the blood flow</a:t>
            </a:r>
          </a:p>
          <a:p>
            <a:pPr lvl="1">
              <a:lnSpc>
                <a:spcPct val="90000"/>
              </a:lnSpc>
            </a:pPr>
            <a:r>
              <a:rPr lang="en-US" dirty="0"/>
              <a:t>resistance to flow</a:t>
            </a:r>
          </a:p>
          <a:p>
            <a:pPr lvl="1">
              <a:lnSpc>
                <a:spcPct val="90000"/>
              </a:lnSpc>
            </a:pPr>
            <a:r>
              <a:rPr lang="en-US" dirty="0"/>
              <a:t>venous return</a:t>
            </a:r>
          </a:p>
          <a:p>
            <a:pPr>
              <a:lnSpc>
                <a:spcPct val="90000"/>
              </a:lnSpc>
            </a:pPr>
            <a:r>
              <a:rPr lang="en-US" dirty="0"/>
              <a:t>An interplay of forces result in blood flow</a:t>
            </a:r>
          </a:p>
          <a:p>
            <a:pPr>
              <a:lnSpc>
                <a:spcPct val="90000"/>
              </a:lnSpc>
            </a:pPr>
            <a:r>
              <a:rPr lang="en-US" dirty="0">
                <a:solidFill>
                  <a:srgbClr val="000000"/>
                </a:solidFill>
              </a:rPr>
              <a:t>Circulatory pressure is generated by ventricles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80920" cy="5544616"/>
          </a:xfrm>
        </p:spPr>
        <p:txBody>
          <a:bodyPr>
            <a:normAutofit fontScale="85000" lnSpcReduction="20000"/>
          </a:bodyPr>
          <a:lstStyle/>
          <a:p>
            <a:r>
              <a:rPr lang="en-US" sz="3600" b="1" dirty="0">
                <a:cs typeface="Arabic Typesetting" pitchFamily="66" charset="-78"/>
              </a:rPr>
              <a:t>Properties of blood itself that affect its flow:</a:t>
            </a:r>
          </a:p>
          <a:p>
            <a:pPr>
              <a:buNone/>
            </a:pPr>
            <a:r>
              <a:rPr lang="en-US" b="1" dirty="0">
                <a:cs typeface="Arabic Typesetting" pitchFamily="66" charset="-78"/>
              </a:rPr>
              <a:t>    </a:t>
            </a:r>
            <a:r>
              <a:rPr lang="en-US" b="1" dirty="0" smtClean="0">
                <a:cs typeface="Arabic Typesetting" pitchFamily="66" charset="-78"/>
              </a:rPr>
              <a:t>1</a:t>
            </a:r>
            <a:r>
              <a:rPr lang="en-US" b="1" dirty="0">
                <a:cs typeface="Arabic Typesetting" pitchFamily="66" charset="-78"/>
              </a:rPr>
              <a:t>. Viscosity</a:t>
            </a:r>
          </a:p>
          <a:p>
            <a:pPr>
              <a:buNone/>
            </a:pPr>
            <a:r>
              <a:rPr lang="en-US" b="1" dirty="0">
                <a:cs typeface="Arabic Typesetting" pitchFamily="66" charset="-78"/>
              </a:rPr>
              <a:t>    </a:t>
            </a:r>
            <a:r>
              <a:rPr lang="en-US" b="1" dirty="0" smtClean="0">
                <a:cs typeface="Arabic Typesetting" pitchFamily="66" charset="-78"/>
              </a:rPr>
              <a:t>2</a:t>
            </a:r>
            <a:r>
              <a:rPr lang="en-US" b="1" dirty="0">
                <a:cs typeface="Arabic Typesetting" pitchFamily="66" charset="-78"/>
              </a:rPr>
              <a:t>. Inertial </a:t>
            </a:r>
            <a:r>
              <a:rPr lang="en-US" b="1" dirty="0" smtClean="0">
                <a:cs typeface="Arabic Typesetting" pitchFamily="66" charset="-78"/>
              </a:rPr>
              <a:t>mass</a:t>
            </a:r>
            <a:r>
              <a:rPr lang="tr-TR" b="1" dirty="0" smtClean="0">
                <a:cs typeface="Arabic Typesetting" pitchFamily="66" charset="-78"/>
              </a:rPr>
              <a:t> </a:t>
            </a:r>
            <a:r>
              <a:rPr lang="en-US" sz="2000" b="1" dirty="0" smtClean="0">
                <a:cs typeface="Arabic Typesetting" pitchFamily="66" charset="-78"/>
              </a:rPr>
              <a:t>(mass </a:t>
            </a:r>
            <a:r>
              <a:rPr lang="en-US" sz="2000" b="1" dirty="0">
                <a:cs typeface="Arabic Typesetting" pitchFamily="66" charset="-78"/>
              </a:rPr>
              <a:t>of an object measured by its resistance to </a:t>
            </a:r>
            <a:r>
              <a:rPr lang="en-US" sz="2000" b="1" dirty="0" smtClean="0">
                <a:cs typeface="Arabic Typesetting" pitchFamily="66" charset="-78"/>
              </a:rPr>
              <a:t>acceleration)</a:t>
            </a:r>
            <a:endParaRPr lang="en-US" sz="2000" b="1" dirty="0">
              <a:cs typeface="Arabic Typesetting" pitchFamily="66" charset="-78"/>
            </a:endParaRPr>
          </a:p>
          <a:p>
            <a:pPr>
              <a:buNone/>
            </a:pPr>
            <a:r>
              <a:rPr lang="en-US" b="1" dirty="0">
                <a:cs typeface="Arabic Typesetting" pitchFamily="66" charset="-78"/>
              </a:rPr>
              <a:t>    </a:t>
            </a:r>
            <a:r>
              <a:rPr lang="en-US" b="1" dirty="0" smtClean="0">
                <a:cs typeface="Arabic Typesetting" pitchFamily="66" charset="-78"/>
              </a:rPr>
              <a:t>3</a:t>
            </a:r>
            <a:r>
              <a:rPr lang="en-US" b="1" dirty="0">
                <a:cs typeface="Arabic Typesetting" pitchFamily="66" charset="-78"/>
              </a:rPr>
              <a:t>. Volume of blood to be moved</a:t>
            </a:r>
          </a:p>
          <a:p>
            <a:endParaRPr lang="en-US" sz="3600" b="1" dirty="0">
              <a:cs typeface="Arabic Typesetting" pitchFamily="66" charset="-78"/>
            </a:endParaRPr>
          </a:p>
          <a:p>
            <a:r>
              <a:rPr lang="en-US" sz="3600" b="1" dirty="0">
                <a:cs typeface="Arabic Typesetting" pitchFamily="66" charset="-78"/>
              </a:rPr>
              <a:t>Factors that affect the motion of blood through the vascular conduits include</a:t>
            </a:r>
            <a:r>
              <a:rPr lang="en-US" sz="3600" b="1" dirty="0" smtClean="0">
                <a:cs typeface="Arabic Typesetting" pitchFamily="66" charset="-78"/>
              </a:rPr>
              <a:t>:</a:t>
            </a:r>
            <a:r>
              <a:rPr lang="en-US" b="1" dirty="0" smtClean="0">
                <a:cs typeface="Arabic Typesetting" pitchFamily="66" charset="-78"/>
              </a:rPr>
              <a:t>                           </a:t>
            </a:r>
            <a:endParaRPr lang="en-US" b="1" dirty="0">
              <a:cs typeface="Arabic Typesetting" pitchFamily="66" charset="-78"/>
            </a:endParaRPr>
          </a:p>
          <a:p>
            <a:pPr>
              <a:buNone/>
            </a:pPr>
            <a:r>
              <a:rPr lang="en-US" b="1" dirty="0">
                <a:cs typeface="Arabic Typesetting" pitchFamily="66" charset="-78"/>
              </a:rPr>
              <a:t>                     </a:t>
            </a:r>
            <a:r>
              <a:rPr lang="en-US" b="1" dirty="0" smtClean="0">
                <a:cs typeface="Arabic Typesetting" pitchFamily="66" charset="-78"/>
              </a:rPr>
              <a:t> 1</a:t>
            </a:r>
            <a:r>
              <a:rPr lang="en-US" b="1" dirty="0">
                <a:cs typeface="Arabic Typesetting" pitchFamily="66" charset="-78"/>
              </a:rPr>
              <a:t>. Size of blood vessel</a:t>
            </a:r>
          </a:p>
          <a:p>
            <a:pPr>
              <a:buNone/>
            </a:pPr>
            <a:r>
              <a:rPr lang="en-US" b="1" dirty="0">
                <a:cs typeface="Arabic Typesetting" pitchFamily="66" charset="-78"/>
              </a:rPr>
              <a:t>                     </a:t>
            </a:r>
            <a:r>
              <a:rPr lang="en-US" b="1" dirty="0" smtClean="0">
                <a:cs typeface="Arabic Typesetting" pitchFamily="66" charset="-78"/>
              </a:rPr>
              <a:t> 2</a:t>
            </a:r>
            <a:r>
              <a:rPr lang="en-US" b="1" dirty="0">
                <a:cs typeface="Arabic Typesetting" pitchFamily="66" charset="-78"/>
              </a:rPr>
              <a:t>. Condition of blood vessel</a:t>
            </a:r>
          </a:p>
          <a:p>
            <a:pPr>
              <a:buNone/>
            </a:pPr>
            <a:r>
              <a:rPr lang="en-US" b="1" dirty="0">
                <a:cs typeface="Arabic Typesetting" pitchFamily="66" charset="-78"/>
              </a:rPr>
              <a:t>                      </a:t>
            </a:r>
            <a:r>
              <a:rPr lang="en-US" b="1" dirty="0" smtClean="0">
                <a:cs typeface="Arabic Typesetting" pitchFamily="66" charset="-78"/>
              </a:rPr>
              <a:t>3</a:t>
            </a:r>
            <a:r>
              <a:rPr lang="en-US" b="1" dirty="0">
                <a:cs typeface="Arabic Typesetting" pitchFamily="66" charset="-78"/>
              </a:rPr>
              <a:t>. Smoothness of lumen</a:t>
            </a:r>
          </a:p>
          <a:p>
            <a:pPr>
              <a:buNone/>
            </a:pPr>
            <a:r>
              <a:rPr lang="en-US" b="1" dirty="0">
                <a:cs typeface="Arabic Typesetting" pitchFamily="66" charset="-78"/>
              </a:rPr>
              <a:t>                      </a:t>
            </a:r>
            <a:r>
              <a:rPr lang="en-US" b="1" dirty="0" smtClean="0">
                <a:cs typeface="Arabic Typesetting" pitchFamily="66" charset="-78"/>
              </a:rPr>
              <a:t>4</a:t>
            </a:r>
            <a:r>
              <a:rPr lang="en-US" b="1" dirty="0">
                <a:cs typeface="Arabic Typesetting" pitchFamily="66" charset="-78"/>
              </a:rPr>
              <a:t>. Elasticity of muscular layer (tunica media)</a:t>
            </a:r>
          </a:p>
          <a:p>
            <a:pPr>
              <a:buNone/>
            </a:pPr>
            <a:r>
              <a:rPr lang="en-US" b="1" dirty="0">
                <a:cs typeface="Arabic Typesetting" pitchFamily="66" charset="-78"/>
              </a:rPr>
              <a:t>                     </a:t>
            </a:r>
            <a:r>
              <a:rPr lang="en-US" b="1" dirty="0" smtClean="0">
                <a:cs typeface="Arabic Typesetting" pitchFamily="66" charset="-78"/>
              </a:rPr>
              <a:t> </a:t>
            </a:r>
            <a:r>
              <a:rPr lang="en-US" b="1" dirty="0">
                <a:cs typeface="Arabic Typesetting" pitchFamily="66" charset="-78"/>
              </a:rPr>
              <a:t>5. Destination of blood (distal vascular bed)</a:t>
            </a:r>
          </a:p>
          <a:p>
            <a:pPr marL="0" indent="0">
              <a:buNone/>
            </a:pPr>
            <a:endParaRPr lang="en-US" dirty="0"/>
          </a:p>
        </p:txBody>
      </p:sp>
    </p:spTree>
    <p:extLst>
      <p:ext uri="{BB962C8B-B14F-4D97-AF65-F5344CB8AC3E}">
        <p14:creationId xmlns:p14="http://schemas.microsoft.com/office/powerpoint/2010/main" val="3994864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04800" y="152400"/>
            <a:ext cx="3907160" cy="630238"/>
          </a:xfrm>
          <a:solidFill>
            <a:schemeClr val="accent6">
              <a:lumMod val="20000"/>
              <a:lumOff val="80000"/>
            </a:schemeClr>
          </a:solidFill>
        </p:spPr>
        <p:txBody>
          <a:bodyPr>
            <a:normAutofit fontScale="90000"/>
          </a:bodyPr>
          <a:lstStyle/>
          <a:p>
            <a:pPr algn="l"/>
            <a:r>
              <a:rPr lang="en-US" b="1" dirty="0"/>
              <a:t>Blood viscosity</a:t>
            </a:r>
          </a:p>
        </p:txBody>
      </p:sp>
      <p:sp>
        <p:nvSpPr>
          <p:cNvPr id="54278" name="Text Box 6"/>
          <p:cNvSpPr txBox="1">
            <a:spLocks noChangeArrowheads="1"/>
          </p:cNvSpPr>
          <p:nvPr/>
        </p:nvSpPr>
        <p:spPr bwMode="auto">
          <a:xfrm>
            <a:off x="4499992" y="610136"/>
            <a:ext cx="4644008" cy="6247864"/>
          </a:xfrm>
          <a:prstGeom prst="rect">
            <a:avLst/>
          </a:prstGeom>
          <a:noFill/>
          <a:ln w="12700">
            <a:noFill/>
            <a:miter lim="800000"/>
            <a:headEnd type="none" w="sm" len="sm"/>
            <a:tailEnd type="none" w="sm" len="sm"/>
          </a:ln>
          <a:effectLst/>
        </p:spPr>
        <p:txBody>
          <a:bodyPr wrap="square">
            <a:spAutoFit/>
          </a:bodyPr>
          <a:lstStyle/>
          <a:p>
            <a:pPr>
              <a:buClr>
                <a:schemeClr val="hlink"/>
              </a:buClr>
              <a:buFontTx/>
              <a:buChar char="•"/>
              <a:tabLst>
                <a:tab pos="171450" algn="l"/>
                <a:tab pos="1374775" algn="l"/>
                <a:tab pos="1658938" algn="l"/>
                <a:tab pos="1885950" algn="l"/>
              </a:tabLst>
            </a:pPr>
            <a:r>
              <a:rPr lang="en-US" sz="2000" dirty="0">
                <a:solidFill>
                  <a:schemeClr val="folHlink"/>
                </a:solidFill>
              </a:rPr>
              <a:t> </a:t>
            </a:r>
            <a:r>
              <a:rPr lang="en-US" sz="2000" b="1" dirty="0" smtClean="0"/>
              <a:t>For non-</a:t>
            </a:r>
            <a:r>
              <a:rPr lang="en-US" sz="2000" b="1" dirty="0" err="1" smtClean="0"/>
              <a:t>newtonian</a:t>
            </a:r>
            <a:r>
              <a:rPr lang="en-US" sz="2000" b="1" dirty="0" smtClean="0"/>
              <a:t> fluids </a:t>
            </a:r>
            <a:r>
              <a:rPr lang="en-US" sz="2000" b="1" u="sng" dirty="0" smtClean="0"/>
              <a:t>apparent viscosity </a:t>
            </a:r>
            <a:r>
              <a:rPr lang="en-US" sz="2000" b="1" dirty="0" err="1" smtClean="0">
                <a:cs typeface="Times New Roman" pitchFamily="18" charset="0"/>
              </a:rPr>
              <a:t>μ</a:t>
            </a:r>
            <a:r>
              <a:rPr lang="en-US" sz="2000" b="1" baseline="-25000" dirty="0" err="1" smtClean="0">
                <a:cs typeface="Times New Roman" pitchFamily="18" charset="0"/>
              </a:rPr>
              <a:t>α</a:t>
            </a:r>
            <a:r>
              <a:rPr lang="en-US" sz="2000" b="1" baseline="-25000" dirty="0" smtClean="0">
                <a:cs typeface="Times New Roman" pitchFamily="18" charset="0"/>
              </a:rPr>
              <a:t> </a:t>
            </a:r>
            <a:r>
              <a:rPr lang="en-US" sz="2000" b="1" dirty="0" smtClean="0"/>
              <a:t>is defined as the slope of the rheological curve at a specific shear rate</a:t>
            </a:r>
            <a:endParaRPr lang="tr-TR" sz="2000" b="1" dirty="0" smtClean="0"/>
          </a:p>
          <a:p>
            <a:pPr>
              <a:buClr>
                <a:schemeClr val="hlink"/>
              </a:buClr>
              <a:tabLst>
                <a:tab pos="171450" algn="l"/>
                <a:tab pos="1374775" algn="l"/>
                <a:tab pos="1658938" algn="l"/>
                <a:tab pos="1885950" algn="l"/>
              </a:tabLst>
            </a:pPr>
            <a:endParaRPr lang="en-US" sz="2000" b="1" dirty="0" smtClean="0"/>
          </a:p>
          <a:p>
            <a:pPr>
              <a:buClr>
                <a:schemeClr val="hlink"/>
              </a:buClr>
              <a:buFontTx/>
              <a:buChar char="•"/>
              <a:tabLst>
                <a:tab pos="171450" algn="l"/>
                <a:tab pos="1374775" algn="l"/>
                <a:tab pos="1658938" algn="l"/>
                <a:tab pos="1885950" algn="l"/>
              </a:tabLst>
            </a:pPr>
            <a:r>
              <a:rPr lang="en-US" sz="2000" b="1" dirty="0" smtClean="0"/>
              <a:t> </a:t>
            </a:r>
            <a:r>
              <a:rPr lang="en-US" sz="2000" b="1" u="sng" dirty="0" smtClean="0"/>
              <a:t>Relative apparent viscosity </a:t>
            </a:r>
            <a:r>
              <a:rPr lang="en-US" sz="2000" b="1" dirty="0" smtClean="0"/>
              <a:t>is the ratio of the apparent viscosity of a 	solution divided by the apparent viscosity of the solvent</a:t>
            </a:r>
          </a:p>
          <a:p>
            <a:pPr>
              <a:lnSpc>
                <a:spcPct val="150000"/>
              </a:lnSpc>
              <a:buClr>
                <a:schemeClr val="hlink"/>
              </a:buClr>
              <a:buFontTx/>
              <a:buChar char="•"/>
              <a:tabLst>
                <a:tab pos="171450" algn="l"/>
                <a:tab pos="2286000" algn="l"/>
                <a:tab pos="2400300" algn="l"/>
              </a:tabLst>
            </a:pPr>
            <a:r>
              <a:rPr lang="en-US" sz="2000" b="1" u="sng" dirty="0" smtClean="0"/>
              <a:t>Blood </a:t>
            </a:r>
            <a:r>
              <a:rPr lang="en-US" sz="2000" b="1" u="sng" dirty="0"/>
              <a:t>is a non-Newtonian fluid</a:t>
            </a:r>
          </a:p>
          <a:p>
            <a:pPr>
              <a:lnSpc>
                <a:spcPct val="150000"/>
              </a:lnSpc>
              <a:buClr>
                <a:schemeClr val="hlink"/>
              </a:buClr>
              <a:buFontTx/>
              <a:buChar char="•"/>
              <a:tabLst>
                <a:tab pos="171450" algn="l"/>
                <a:tab pos="2286000" algn="l"/>
                <a:tab pos="2400300" algn="l"/>
              </a:tabLst>
            </a:pPr>
            <a:r>
              <a:rPr lang="en-US" sz="2000" b="1" dirty="0"/>
              <a:t> Apparent blood viscosity depends on shear rate</a:t>
            </a:r>
          </a:p>
          <a:p>
            <a:pPr>
              <a:lnSpc>
                <a:spcPct val="150000"/>
              </a:lnSpc>
              <a:buClr>
                <a:schemeClr val="hlink"/>
              </a:buClr>
              <a:buFontTx/>
              <a:buChar char="•"/>
              <a:tabLst>
                <a:tab pos="171450" algn="l"/>
                <a:tab pos="2286000" algn="l"/>
                <a:tab pos="2400300" algn="l"/>
              </a:tabLst>
            </a:pPr>
            <a:r>
              <a:rPr lang="en-US" sz="2000" b="1" dirty="0"/>
              <a:t> Low shear rate=&gt; </a:t>
            </a:r>
            <a:r>
              <a:rPr lang="en-US" sz="2000" b="1" dirty="0" err="1"/>
              <a:t>Rouleaux</a:t>
            </a:r>
            <a:r>
              <a:rPr lang="en-US" sz="2000" b="1" dirty="0"/>
              <a:t> formations and sedimentation=&gt;high 	apparent viscosity</a:t>
            </a:r>
          </a:p>
          <a:p>
            <a:pPr>
              <a:lnSpc>
                <a:spcPct val="150000"/>
              </a:lnSpc>
              <a:buClr>
                <a:schemeClr val="hlink"/>
              </a:buClr>
              <a:buFontTx/>
              <a:buChar char="•"/>
              <a:tabLst>
                <a:tab pos="171450" algn="l"/>
                <a:tab pos="2286000" algn="l"/>
                <a:tab pos="2400300" algn="l"/>
              </a:tabLst>
            </a:pPr>
            <a:r>
              <a:rPr lang="en-US" sz="2000" b="1" dirty="0"/>
              <a:t> High shear rate=&gt; the stacks break down=&gt; </a:t>
            </a:r>
            <a:r>
              <a:rPr lang="en-US" sz="2000" b="1" dirty="0" err="1"/>
              <a:t>newtonian</a:t>
            </a:r>
            <a:r>
              <a:rPr lang="en-US" sz="2000" b="1" dirty="0"/>
              <a:t> </a:t>
            </a:r>
            <a:r>
              <a:rPr lang="en-US" sz="2000" b="1" dirty="0" err="1"/>
              <a:t>behaviour</a:t>
            </a:r>
            <a:endParaRPr lang="en-US" sz="2000" b="1" dirty="0">
              <a:solidFill>
                <a:schemeClr val="folHlink"/>
              </a:solidFill>
            </a:endParaRPr>
          </a:p>
        </p:txBody>
      </p:sp>
      <p:sp>
        <p:nvSpPr>
          <p:cNvPr id="5" name="4 Metin kutusu"/>
          <p:cNvSpPr txBox="1"/>
          <p:nvPr/>
        </p:nvSpPr>
        <p:spPr>
          <a:xfrm>
            <a:off x="539552" y="1052736"/>
            <a:ext cx="3744416" cy="5355312"/>
          </a:xfrm>
          <a:prstGeom prst="rect">
            <a:avLst/>
          </a:prstGeom>
          <a:solidFill>
            <a:schemeClr val="accent3">
              <a:lumMod val="20000"/>
              <a:lumOff val="80000"/>
            </a:schemeClr>
          </a:solidFill>
        </p:spPr>
        <p:txBody>
          <a:bodyPr wrap="square" rtlCol="0">
            <a:spAutoFit/>
          </a:bodyPr>
          <a:lstStyle/>
          <a:p>
            <a:pPr>
              <a:lnSpc>
                <a:spcPct val="150000"/>
              </a:lnSpc>
              <a:buFont typeface="Wingdings" pitchFamily="2" charset="2"/>
              <a:buChar char="q"/>
            </a:pPr>
            <a:r>
              <a:rPr lang="en-US" b="1" baseline="30000" dirty="0" smtClean="0"/>
              <a:t>[</a:t>
            </a:r>
            <a:r>
              <a:rPr lang="en-US" b="1" dirty="0" smtClean="0"/>
              <a:t>Newtonian fluids are named after </a:t>
            </a:r>
            <a:r>
              <a:rPr lang="en-US" b="1" dirty="0" smtClean="0">
                <a:hlinkClick r:id="rId3" tooltip="Isaac Newton"/>
              </a:rPr>
              <a:t>Isaac Newton</a:t>
            </a:r>
            <a:r>
              <a:rPr lang="en-US" b="1" dirty="0" smtClean="0"/>
              <a:t>, who first postulated the relation between the </a:t>
            </a:r>
            <a:r>
              <a:rPr lang="en-US" b="1" dirty="0" smtClean="0">
                <a:hlinkClick r:id="rId4" tooltip="Shear strain rate (page does not exist)"/>
              </a:rPr>
              <a:t>shear strain rate</a:t>
            </a:r>
            <a:r>
              <a:rPr lang="en-US" b="1" dirty="0" smtClean="0"/>
              <a:t> and </a:t>
            </a:r>
            <a:r>
              <a:rPr lang="en-US" b="1" dirty="0" smtClean="0">
                <a:hlinkClick r:id="rId5" tooltip="Shear stress"/>
              </a:rPr>
              <a:t>shear stress</a:t>
            </a:r>
            <a:r>
              <a:rPr lang="en-US" b="1" dirty="0" smtClean="0"/>
              <a:t> for such fluids in </a:t>
            </a:r>
            <a:r>
              <a:rPr lang="en-US" b="1" dirty="0" smtClean="0">
                <a:hlinkClick r:id="rId6" tooltip="Differential calculus"/>
              </a:rPr>
              <a:t>differential</a:t>
            </a:r>
            <a:r>
              <a:rPr lang="en-US" b="1" dirty="0" smtClean="0"/>
              <a:t> form.</a:t>
            </a:r>
            <a:endParaRPr lang="tr-TR" dirty="0" smtClean="0"/>
          </a:p>
          <a:p>
            <a:pPr>
              <a:lnSpc>
                <a:spcPct val="150000"/>
              </a:lnSpc>
              <a:buFont typeface="Wingdings" pitchFamily="2" charset="2"/>
              <a:buChar char="q"/>
            </a:pPr>
            <a:r>
              <a:rPr lang="tr-TR" b="1" dirty="0" smtClean="0"/>
              <a:t>A</a:t>
            </a:r>
            <a:r>
              <a:rPr lang="en-US" b="1" dirty="0" smtClean="0"/>
              <a:t> Newtonian fluid is a </a:t>
            </a:r>
            <a:r>
              <a:rPr lang="en-US" b="1" dirty="0" smtClean="0">
                <a:hlinkClick r:id="rId7" tooltip="Fluid"/>
              </a:rPr>
              <a:t>fluid</a:t>
            </a:r>
            <a:r>
              <a:rPr lang="en-US" b="1" dirty="0" smtClean="0"/>
              <a:t> in which the </a:t>
            </a:r>
            <a:r>
              <a:rPr lang="en-US" b="1" dirty="0" smtClean="0">
                <a:hlinkClick r:id="rId8" tooltip="Viscous stress tensor"/>
              </a:rPr>
              <a:t>viscous stresses</a:t>
            </a:r>
            <a:r>
              <a:rPr lang="en-US" b="1" dirty="0" smtClean="0"/>
              <a:t> arising from its </a:t>
            </a:r>
            <a:r>
              <a:rPr lang="en-US" b="1" dirty="0" smtClean="0">
                <a:hlinkClick r:id="rId9" tooltip="Fluid dynamics"/>
              </a:rPr>
              <a:t>flow</a:t>
            </a:r>
            <a:r>
              <a:rPr lang="en-US" b="1" dirty="0" smtClean="0"/>
              <a:t>, at every point, are linearly</a:t>
            </a:r>
            <a:r>
              <a:rPr lang="en-US" b="1" baseline="30000" dirty="0" smtClean="0">
                <a:hlinkClick r:id="rId10"/>
              </a:rPr>
              <a:t>[1]</a:t>
            </a:r>
            <a:r>
              <a:rPr lang="en-US" b="1" dirty="0" smtClean="0"/>
              <a:t> proportional to the local </a:t>
            </a:r>
            <a:r>
              <a:rPr lang="en-US" b="1" dirty="0" smtClean="0">
                <a:hlinkClick r:id="rId11" tooltip="Strain rate"/>
              </a:rPr>
              <a:t>strain rate</a:t>
            </a:r>
            <a:r>
              <a:rPr lang="en-US" b="1" dirty="0" smtClean="0"/>
              <a:t>—the </a:t>
            </a:r>
            <a:r>
              <a:rPr lang="en-US" b="1" dirty="0" smtClean="0">
                <a:hlinkClick r:id="rId12" tooltip="Derivative (mathematics)"/>
              </a:rPr>
              <a:t>rate of change</a:t>
            </a:r>
            <a:r>
              <a:rPr lang="en-US" b="1" dirty="0" smtClean="0"/>
              <a:t> of its </a:t>
            </a:r>
            <a:r>
              <a:rPr lang="en-US" b="1" dirty="0" smtClean="0">
                <a:hlinkClick r:id="rId13" tooltip="Deformation (mechanics)"/>
              </a:rPr>
              <a:t>deformation</a:t>
            </a:r>
            <a:r>
              <a:rPr lang="en-US" b="1" dirty="0" smtClean="0"/>
              <a:t> over time.</a:t>
            </a:r>
            <a:endParaRPr lang="tr-TR" b="1" dirty="0" smtClean="0"/>
          </a:p>
          <a:p>
            <a:pPr>
              <a:lnSpc>
                <a:spcPct val="150000"/>
              </a:lnSpc>
              <a:buFont typeface="Wingdings" pitchFamily="2" charset="2"/>
              <a:buChar char="q"/>
            </a:pPr>
            <a:endParaRPr lang="en-US" b="1" dirty="0" smtClean="0">
              <a:solidFill>
                <a:schemeClr val="accent2">
                  <a:lumMod val="50000"/>
                </a:schemeClr>
              </a:solidFill>
            </a:endParaRPr>
          </a:p>
          <a:p>
            <a:endParaRPr lang="tr-TR" dirty="0">
              <a:solidFill>
                <a:schemeClr val="accent2">
                  <a:lumMod val="5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548680"/>
            <a:ext cx="8136904" cy="5904656"/>
          </a:xfrm>
        </p:spPr>
        <p:txBody>
          <a:bodyPr>
            <a:normAutofit fontScale="92500" lnSpcReduction="10000"/>
          </a:bodyPr>
          <a:lstStyle/>
          <a:p>
            <a:pPr>
              <a:buNone/>
            </a:pPr>
            <a:r>
              <a:rPr lang="en-US" sz="2200" b="1" u="sng" dirty="0" smtClean="0">
                <a:cs typeface="Arabic Typesetting" pitchFamily="66" charset="-78"/>
              </a:rPr>
              <a:t>PRESSURE </a:t>
            </a:r>
            <a:r>
              <a:rPr lang="en-US" sz="2200" b="1" dirty="0" smtClean="0">
                <a:cs typeface="Arabic Typesetting" pitchFamily="66" charset="-78"/>
              </a:rPr>
              <a:t>: force </a:t>
            </a:r>
            <a:r>
              <a:rPr lang="en-US" sz="2200" b="1" dirty="0">
                <a:cs typeface="Arabic Typesetting" pitchFamily="66" charset="-78"/>
              </a:rPr>
              <a:t>per unit </a:t>
            </a:r>
            <a:r>
              <a:rPr lang="en-US" sz="2200" b="1" dirty="0" smtClean="0">
                <a:cs typeface="Arabic Typesetting" pitchFamily="66" charset="-78"/>
              </a:rPr>
              <a:t>area.     </a:t>
            </a:r>
          </a:p>
          <a:p>
            <a:pPr marL="0" indent="107950">
              <a:buNone/>
            </a:pPr>
            <a:r>
              <a:rPr lang="en-US" sz="2200" b="1" dirty="0">
                <a:cs typeface="Arabic Typesetting" pitchFamily="66" charset="-78"/>
              </a:rPr>
              <a:t> </a:t>
            </a:r>
            <a:r>
              <a:rPr lang="en-US" sz="2200" b="1" dirty="0" smtClean="0">
                <a:cs typeface="Arabic Typesetting" pitchFamily="66" charset="-78"/>
              </a:rPr>
              <a:t>   Units  </a:t>
            </a:r>
            <a:r>
              <a:rPr lang="en-US" sz="2200" b="1" dirty="0">
                <a:cs typeface="Arabic Typesetting" pitchFamily="66" charset="-78"/>
              </a:rPr>
              <a:t>:  </a:t>
            </a:r>
            <a:r>
              <a:rPr lang="en-US" sz="2200" b="1" dirty="0" err="1">
                <a:cs typeface="Arabic Typesetting" pitchFamily="66" charset="-78"/>
              </a:rPr>
              <a:t>Newtons</a:t>
            </a:r>
            <a:r>
              <a:rPr lang="en-US" sz="2200" b="1" dirty="0">
                <a:cs typeface="Arabic Typesetting" pitchFamily="66" charset="-78"/>
              </a:rPr>
              <a:t>/m²,  </a:t>
            </a:r>
            <a:r>
              <a:rPr lang="en-US" sz="2200" b="1" dirty="0" err="1">
                <a:cs typeface="Arabic Typesetting" pitchFamily="66" charset="-78"/>
              </a:rPr>
              <a:t>pascal</a:t>
            </a:r>
            <a:r>
              <a:rPr lang="en-US" sz="2200" b="1" dirty="0">
                <a:cs typeface="Arabic Typesetting" pitchFamily="66" charset="-78"/>
              </a:rPr>
              <a:t> (</a:t>
            </a:r>
            <a:r>
              <a:rPr lang="en-US" sz="2200" b="1" dirty="0" smtClean="0">
                <a:cs typeface="Arabic Typesetting" pitchFamily="66" charset="-78"/>
              </a:rPr>
              <a:t>Pa), </a:t>
            </a:r>
            <a:r>
              <a:rPr lang="tr-TR" sz="2200" b="1" dirty="0" smtClean="0">
                <a:cs typeface="Arabic Typesetting" pitchFamily="66" charset="-78"/>
              </a:rPr>
              <a:t>a</a:t>
            </a:r>
            <a:r>
              <a:rPr lang="en-US" sz="2200" b="1" dirty="0" err="1" smtClean="0">
                <a:cs typeface="Arabic Typesetting" pitchFamily="66" charset="-78"/>
              </a:rPr>
              <a:t>tmospheres</a:t>
            </a:r>
            <a:r>
              <a:rPr lang="en-US" sz="2200" b="1" dirty="0" smtClean="0">
                <a:cs typeface="Arabic Typesetting" pitchFamily="66" charset="-78"/>
              </a:rPr>
              <a:t>(</a:t>
            </a:r>
            <a:r>
              <a:rPr lang="en-US" sz="2200" b="1" dirty="0" err="1" smtClean="0">
                <a:cs typeface="Arabic Typesetting" pitchFamily="66" charset="-78"/>
              </a:rPr>
              <a:t>atm</a:t>
            </a:r>
            <a:r>
              <a:rPr lang="en-US" sz="2200" b="1" dirty="0" smtClean="0">
                <a:cs typeface="Arabic Typesetting" pitchFamily="66" charset="-78"/>
              </a:rPr>
              <a:t>),</a:t>
            </a:r>
            <a:r>
              <a:rPr lang="tr-TR" sz="2200" b="1" dirty="0" smtClean="0">
                <a:cs typeface="Arabic Typesetting" pitchFamily="66" charset="-78"/>
              </a:rPr>
              <a:t> </a:t>
            </a:r>
            <a:r>
              <a:rPr lang="en-US" sz="2200" b="1" dirty="0" smtClean="0">
                <a:cs typeface="Arabic Typesetting" pitchFamily="66" charset="-78"/>
              </a:rPr>
              <a:t> mmHg.</a:t>
            </a:r>
          </a:p>
          <a:p>
            <a:pPr>
              <a:buNone/>
            </a:pPr>
            <a:r>
              <a:rPr lang="en-US" sz="2200" b="1" dirty="0" smtClean="0">
                <a:cs typeface="Arabic Typesetting" pitchFamily="66" charset="-78"/>
              </a:rPr>
              <a:t> </a:t>
            </a:r>
            <a:endParaRPr lang="en-US" sz="2200" b="1" dirty="0">
              <a:cs typeface="Arabic Typesetting" pitchFamily="66" charset="-78"/>
            </a:endParaRPr>
          </a:p>
          <a:p>
            <a:pPr>
              <a:buNone/>
            </a:pPr>
            <a:r>
              <a:rPr lang="en-US" sz="2200" b="1" u="sng" dirty="0">
                <a:cs typeface="Arabic Typesetting" pitchFamily="66" charset="-78"/>
              </a:rPr>
              <a:t>FLOW RATE</a:t>
            </a:r>
            <a:r>
              <a:rPr lang="en-US" sz="2200" b="1" dirty="0">
                <a:cs typeface="Arabic Typesetting" pitchFamily="66" charset="-78"/>
              </a:rPr>
              <a:t>: Amount of fluid passing a given point over a given period of  </a:t>
            </a:r>
            <a:r>
              <a:rPr lang="en-US" sz="2200" b="1" dirty="0" smtClean="0">
                <a:cs typeface="Arabic Typesetting" pitchFamily="66" charset="-78"/>
              </a:rPr>
              <a:t>time</a:t>
            </a:r>
            <a:endParaRPr lang="en-US" sz="2200" b="1" dirty="0">
              <a:cs typeface="Arabic Typesetting" pitchFamily="66" charset="-78"/>
            </a:endParaRPr>
          </a:p>
          <a:p>
            <a:pPr>
              <a:buNone/>
            </a:pPr>
            <a:r>
              <a:rPr lang="en-US" sz="2200" b="1" dirty="0">
                <a:cs typeface="Arabic Typesetting" pitchFamily="66" charset="-78"/>
              </a:rPr>
              <a:t>                      </a:t>
            </a:r>
          </a:p>
          <a:p>
            <a:pPr>
              <a:buNone/>
            </a:pPr>
            <a:r>
              <a:rPr lang="en-US" sz="2200" b="1" u="sng" dirty="0" smtClean="0">
                <a:cs typeface="Arabic Typesetting" pitchFamily="66" charset="-78"/>
              </a:rPr>
              <a:t>VISCOSITY</a:t>
            </a:r>
            <a:r>
              <a:rPr lang="en-US" sz="2200" b="1" u="sng" dirty="0">
                <a:cs typeface="Arabic Typesetting" pitchFamily="66" charset="-78"/>
              </a:rPr>
              <a:t>: </a:t>
            </a:r>
            <a:r>
              <a:rPr lang="en-US" sz="2200" b="1" dirty="0">
                <a:cs typeface="Arabic Typesetting" pitchFamily="66" charset="-78"/>
              </a:rPr>
              <a:t>The internal friction between adjacent layers of fluid.</a:t>
            </a:r>
          </a:p>
          <a:p>
            <a:pPr>
              <a:buNone/>
            </a:pPr>
            <a:r>
              <a:rPr lang="en-US" sz="2200" b="1" dirty="0">
                <a:cs typeface="Arabic Typesetting" pitchFamily="66" charset="-78"/>
              </a:rPr>
              <a:t>    </a:t>
            </a:r>
            <a:r>
              <a:rPr lang="en-US" sz="2200" b="1" dirty="0" smtClean="0">
                <a:cs typeface="Arabic Typesetting" pitchFamily="66" charset="-78"/>
              </a:rPr>
              <a:t>Blood </a:t>
            </a:r>
            <a:r>
              <a:rPr lang="en-US" sz="2200" b="1" dirty="0">
                <a:cs typeface="Arabic Typesetting" pitchFamily="66" charset="-78"/>
              </a:rPr>
              <a:t>is 1.5 times as viscous as water and its viscosity is </a:t>
            </a:r>
            <a:r>
              <a:rPr lang="en-US" sz="2200" b="1" dirty="0" smtClean="0">
                <a:cs typeface="Arabic Typesetting" pitchFamily="66" charset="-78"/>
              </a:rPr>
              <a:t>directly related </a:t>
            </a:r>
            <a:r>
              <a:rPr lang="en-US" sz="2200" b="1" dirty="0">
                <a:cs typeface="Arabic Typesetting" pitchFamily="66" charset="-78"/>
              </a:rPr>
              <a:t>to  </a:t>
            </a:r>
            <a:r>
              <a:rPr lang="en-US" sz="2200" b="1" dirty="0" smtClean="0">
                <a:cs typeface="Arabic Typesetting" pitchFamily="66" charset="-78"/>
              </a:rPr>
              <a:t>h</a:t>
            </a:r>
            <a:r>
              <a:rPr lang="tr-TR" sz="2200" b="1" dirty="0" err="1" smtClean="0">
                <a:cs typeface="Arabic Typesetting" pitchFamily="66" charset="-78"/>
              </a:rPr>
              <a:t>ematocrite</a:t>
            </a:r>
            <a:r>
              <a:rPr lang="en-US" sz="2200" b="1" dirty="0" smtClean="0">
                <a:cs typeface="Arabic Typesetting" pitchFamily="66" charset="-78"/>
              </a:rPr>
              <a:t> level</a:t>
            </a:r>
            <a:endParaRPr lang="tr-TR" sz="2200" b="1" dirty="0" smtClean="0">
              <a:cs typeface="Arabic Typesetting" pitchFamily="66" charset="-78"/>
            </a:endParaRPr>
          </a:p>
          <a:p>
            <a:pPr>
              <a:buNone/>
            </a:pPr>
            <a:r>
              <a:rPr lang="en-US" sz="2400" b="1" u="sng" dirty="0" smtClean="0">
                <a:cs typeface="Arabic Typesetting" pitchFamily="66" charset="-78"/>
              </a:rPr>
              <a:t>KINETIC ENERGY</a:t>
            </a:r>
            <a:r>
              <a:rPr lang="en-US" sz="2400" b="1" dirty="0" smtClean="0">
                <a:cs typeface="Arabic Typesetting" pitchFamily="66" charset="-78"/>
              </a:rPr>
              <a:t>:  active energy ,  the energy of motion. </a:t>
            </a:r>
          </a:p>
          <a:p>
            <a:pPr>
              <a:buNone/>
            </a:pPr>
            <a:r>
              <a:rPr lang="en-US" sz="2400" b="1" dirty="0" smtClean="0">
                <a:cs typeface="Arabic Typesetting" pitchFamily="66" charset="-78"/>
              </a:rPr>
              <a:t>In </a:t>
            </a:r>
            <a:r>
              <a:rPr lang="en-US" sz="2400" b="1" dirty="0" err="1" smtClean="0">
                <a:cs typeface="Arabic Typesetting" pitchFamily="66" charset="-78"/>
              </a:rPr>
              <a:t>hemodynamics</a:t>
            </a:r>
            <a:r>
              <a:rPr lang="en-US" sz="2400" b="1" dirty="0" smtClean="0">
                <a:cs typeface="Arabic Typesetting" pitchFamily="66" charset="-78"/>
              </a:rPr>
              <a:t>- described as the forward movement of blood.</a:t>
            </a:r>
          </a:p>
          <a:p>
            <a:pPr>
              <a:buNone/>
            </a:pPr>
            <a:endParaRPr lang="en-US" sz="2400" b="1" u="sng" dirty="0" smtClean="0">
              <a:cs typeface="Arabic Typesetting" pitchFamily="66" charset="-78"/>
            </a:endParaRPr>
          </a:p>
          <a:p>
            <a:pPr>
              <a:buNone/>
            </a:pPr>
            <a:r>
              <a:rPr lang="en-US" sz="2400" b="1" u="sng" dirty="0" smtClean="0">
                <a:cs typeface="Arabic Typesetting" pitchFamily="66" charset="-78"/>
              </a:rPr>
              <a:t>POTENTIAL ENERGY</a:t>
            </a:r>
            <a:r>
              <a:rPr lang="en-US" sz="2400" b="1" dirty="0" smtClean="0">
                <a:cs typeface="Arabic Typesetting" pitchFamily="66" charset="-78"/>
              </a:rPr>
              <a:t>:  stored energy. </a:t>
            </a:r>
          </a:p>
          <a:p>
            <a:pPr>
              <a:buNone/>
            </a:pPr>
            <a:r>
              <a:rPr lang="en-US" sz="2400" b="1" dirty="0" smtClean="0">
                <a:cs typeface="Arabic Typesetting" pitchFamily="66" charset="-78"/>
              </a:rPr>
              <a:t>Kinetic energy is transferred into potential energy when it produces a lateral pressure or stretching of vessel walls during systole.</a:t>
            </a:r>
          </a:p>
          <a:p>
            <a:pPr>
              <a:buNone/>
            </a:pPr>
            <a:r>
              <a:rPr lang="en-US" sz="2400" b="1" dirty="0" smtClean="0">
                <a:cs typeface="Arabic Typesetting" pitchFamily="66" charset="-78"/>
              </a:rPr>
              <a:t>The potential energy is converted back into kinetic energy when the arterial walls rebound during diastole.</a:t>
            </a:r>
          </a:p>
          <a:p>
            <a:pPr>
              <a:buNone/>
            </a:pPr>
            <a:endParaRPr lang="en-US" sz="2200" b="1" dirty="0">
              <a:cs typeface="Arabic Typesetting" pitchFamily="66" charset="-78"/>
            </a:endParaRPr>
          </a:p>
          <a:p>
            <a:pPr marL="0" indent="0">
              <a:buNone/>
            </a:pPr>
            <a:endParaRPr lang="en-US" dirty="0"/>
          </a:p>
        </p:txBody>
      </p:sp>
    </p:spTree>
    <p:extLst>
      <p:ext uri="{BB962C8B-B14F-4D97-AF65-F5344CB8AC3E}">
        <p14:creationId xmlns:p14="http://schemas.microsoft.com/office/powerpoint/2010/main" val="3583260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1560" y="0"/>
            <a:ext cx="7772400" cy="1143000"/>
          </a:xfrm>
          <a:solidFill>
            <a:schemeClr val="accent3">
              <a:lumMod val="40000"/>
              <a:lumOff val="60000"/>
            </a:schemeClr>
          </a:solidFill>
        </p:spPr>
        <p:txBody>
          <a:bodyPr/>
          <a:lstStyle/>
          <a:p>
            <a:r>
              <a:rPr lang="en-US" b="1" dirty="0"/>
              <a:t>Resistance</a:t>
            </a:r>
          </a:p>
        </p:txBody>
      </p:sp>
      <p:sp>
        <p:nvSpPr>
          <p:cNvPr id="26627" name="Rectangle 3"/>
          <p:cNvSpPr>
            <a:spLocks noGrp="1" noChangeArrowheads="1"/>
          </p:cNvSpPr>
          <p:nvPr>
            <p:ph type="body" idx="1"/>
          </p:nvPr>
        </p:nvSpPr>
        <p:spPr>
          <a:xfrm>
            <a:off x="251520" y="1340768"/>
            <a:ext cx="9425880" cy="5517232"/>
          </a:xfrm>
        </p:spPr>
        <p:txBody>
          <a:bodyPr/>
          <a:lstStyle/>
          <a:p>
            <a:r>
              <a:rPr lang="en-US" dirty="0"/>
              <a:t>Friction between blood and the walls of vessels</a:t>
            </a:r>
          </a:p>
          <a:p>
            <a:pPr lvl="1"/>
            <a:r>
              <a:rPr lang="en-US" dirty="0"/>
              <a:t>average blood vessel radius</a:t>
            </a:r>
          </a:p>
          <a:p>
            <a:pPr lvl="2"/>
            <a:r>
              <a:rPr lang="en-US" dirty="0"/>
              <a:t>smaller vessels offer more resistance to blood flow</a:t>
            </a:r>
          </a:p>
          <a:p>
            <a:pPr lvl="2"/>
            <a:r>
              <a:rPr lang="en-US" dirty="0"/>
              <a:t>cause moment to moment fluctuations in pressure</a:t>
            </a:r>
          </a:p>
          <a:p>
            <a:pPr lvl="1"/>
            <a:r>
              <a:rPr lang="en-US" dirty="0"/>
              <a:t>blood viscosity (thickness)</a:t>
            </a:r>
          </a:p>
          <a:p>
            <a:pPr lvl="2"/>
            <a:r>
              <a:rPr lang="en-US" dirty="0"/>
              <a:t>ratio of red blood cells to plasma volume</a:t>
            </a:r>
          </a:p>
          <a:p>
            <a:pPr lvl="2"/>
            <a:r>
              <a:rPr lang="en-US" dirty="0"/>
              <a:t>increases in viscosity increase resistance</a:t>
            </a:r>
          </a:p>
          <a:p>
            <a:pPr lvl="3"/>
            <a:r>
              <a:rPr lang="en-US" dirty="0"/>
              <a:t>dehydration or </a:t>
            </a:r>
            <a:r>
              <a:rPr lang="en-US" dirty="0" err="1"/>
              <a:t>polycythemia</a:t>
            </a:r>
            <a:endParaRPr lang="en-US" dirty="0"/>
          </a:p>
          <a:p>
            <a:pPr lvl="1"/>
            <a:r>
              <a:rPr lang="en-US" dirty="0"/>
              <a:t>total blood vessel length</a:t>
            </a:r>
          </a:p>
          <a:p>
            <a:pPr lvl="2"/>
            <a:r>
              <a:rPr lang="en-US" dirty="0"/>
              <a:t>the longer the vessel, the greater the resistance to flow</a:t>
            </a:r>
          </a:p>
          <a:p>
            <a:pPr lvl="2"/>
            <a:r>
              <a:rPr lang="en-US" dirty="0"/>
              <a:t>200 miles of blood vessels for every pound of fat</a:t>
            </a:r>
          </a:p>
          <a:p>
            <a:pPr lvl="3"/>
            <a:r>
              <a:rPr lang="en-US" dirty="0"/>
              <a:t>obesity causes high blood pressure</a:t>
            </a:r>
          </a:p>
          <a:p>
            <a:pPr lvl="2"/>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1454150" y="642938"/>
            <a:ext cx="0" cy="5710237"/>
          </a:xfrm>
          <a:prstGeom prst="line">
            <a:avLst/>
          </a:prstGeom>
          <a:noFill/>
          <a:ln w="19050">
            <a:solidFill>
              <a:schemeClr val="tx1"/>
            </a:solidFill>
            <a:round/>
            <a:headEnd/>
            <a:tailEnd/>
          </a:ln>
          <a:effectLst/>
        </p:spPr>
        <p:txBody>
          <a:bodyPr wrap="none" anchor="ctr"/>
          <a:lstStyle/>
          <a:p>
            <a:endParaRPr lang="tr-TR"/>
          </a:p>
        </p:txBody>
      </p:sp>
      <p:sp>
        <p:nvSpPr>
          <p:cNvPr id="22531" name="Line 3"/>
          <p:cNvSpPr>
            <a:spLocks noChangeShapeType="1"/>
          </p:cNvSpPr>
          <p:nvPr/>
        </p:nvSpPr>
        <p:spPr bwMode="auto">
          <a:xfrm>
            <a:off x="1447800" y="6353175"/>
            <a:ext cx="7137400" cy="0"/>
          </a:xfrm>
          <a:prstGeom prst="line">
            <a:avLst/>
          </a:prstGeom>
          <a:noFill/>
          <a:ln w="19050">
            <a:solidFill>
              <a:schemeClr val="tx1"/>
            </a:solidFill>
            <a:round/>
            <a:headEnd/>
            <a:tailEnd/>
          </a:ln>
          <a:effectLst/>
        </p:spPr>
        <p:txBody>
          <a:bodyPr wrap="none" anchor="ctr"/>
          <a:lstStyle/>
          <a:p>
            <a:endParaRPr lang="tr-TR"/>
          </a:p>
        </p:txBody>
      </p:sp>
      <p:sp>
        <p:nvSpPr>
          <p:cNvPr id="22532" name="Text Box 4"/>
          <p:cNvSpPr txBox="1">
            <a:spLocks noChangeArrowheads="1"/>
          </p:cNvSpPr>
          <p:nvPr/>
        </p:nvSpPr>
        <p:spPr bwMode="auto">
          <a:xfrm>
            <a:off x="63500" y="160338"/>
            <a:ext cx="1118640" cy="1200329"/>
          </a:xfrm>
          <a:prstGeom prst="rect">
            <a:avLst/>
          </a:prstGeom>
          <a:noFill/>
          <a:ln w="9525">
            <a:noFill/>
            <a:miter lim="800000"/>
            <a:headEnd/>
            <a:tailEnd/>
          </a:ln>
          <a:effectLst/>
        </p:spPr>
        <p:txBody>
          <a:bodyPr wrap="none">
            <a:spAutoFit/>
          </a:bodyPr>
          <a:lstStyle/>
          <a:p>
            <a:pPr eaLnBrk="0" hangingPunct="0"/>
            <a:r>
              <a:rPr lang="cs-CZ" sz="2400" b="1" dirty="0"/>
              <a:t>Minut</a:t>
            </a:r>
            <a:r>
              <a:rPr lang="en-US" sz="2400" b="1" dirty="0"/>
              <a:t>e</a:t>
            </a:r>
            <a:endParaRPr lang="cs-CZ" sz="2400" b="1" dirty="0"/>
          </a:p>
          <a:p>
            <a:pPr eaLnBrk="0" hangingPunct="0"/>
            <a:r>
              <a:rPr lang="en-US" sz="2400" b="1" dirty="0"/>
              <a:t>cardiac</a:t>
            </a:r>
            <a:endParaRPr lang="cs-CZ" sz="2400" b="1" dirty="0"/>
          </a:p>
          <a:p>
            <a:pPr eaLnBrk="0" hangingPunct="0"/>
            <a:r>
              <a:rPr lang="en-US" sz="2400" b="1" dirty="0"/>
              <a:t>output</a:t>
            </a:r>
            <a:endParaRPr lang="cs-CZ" sz="2400" b="1" dirty="0"/>
          </a:p>
        </p:txBody>
      </p:sp>
      <p:sp>
        <p:nvSpPr>
          <p:cNvPr id="22533" name="Text Box 5"/>
          <p:cNvSpPr txBox="1">
            <a:spLocks noChangeArrowheads="1"/>
          </p:cNvSpPr>
          <p:nvPr/>
        </p:nvSpPr>
        <p:spPr bwMode="auto">
          <a:xfrm>
            <a:off x="6135688" y="6375400"/>
            <a:ext cx="2989344" cy="461665"/>
          </a:xfrm>
          <a:prstGeom prst="rect">
            <a:avLst/>
          </a:prstGeom>
          <a:noFill/>
          <a:ln w="9525">
            <a:noFill/>
            <a:miter lim="800000"/>
            <a:headEnd/>
            <a:tailEnd/>
          </a:ln>
          <a:effectLst/>
        </p:spPr>
        <p:txBody>
          <a:bodyPr wrap="none">
            <a:spAutoFit/>
          </a:bodyPr>
          <a:lstStyle/>
          <a:p>
            <a:pPr eaLnBrk="0" hangingPunct="0"/>
            <a:r>
              <a:rPr lang="en-US" sz="2400" b="1" dirty="0"/>
              <a:t>End-diastolic pressure</a:t>
            </a:r>
            <a:endParaRPr lang="cs-CZ" sz="2400" b="1" dirty="0"/>
          </a:p>
        </p:txBody>
      </p:sp>
      <p:sp>
        <p:nvSpPr>
          <p:cNvPr id="22534" name="Freeform 6"/>
          <p:cNvSpPr>
            <a:spLocks/>
          </p:cNvSpPr>
          <p:nvPr/>
        </p:nvSpPr>
        <p:spPr bwMode="auto">
          <a:xfrm>
            <a:off x="1447800" y="912813"/>
            <a:ext cx="7264400" cy="5440362"/>
          </a:xfrm>
          <a:custGeom>
            <a:avLst/>
            <a:gdLst/>
            <a:ahLst/>
            <a:cxnLst>
              <a:cxn ang="0">
                <a:pos x="0" y="3427"/>
              </a:cxn>
              <a:cxn ang="0">
                <a:pos x="660" y="2295"/>
              </a:cxn>
              <a:cxn ang="0">
                <a:pos x="1448" y="1350"/>
              </a:cxn>
              <a:cxn ang="0">
                <a:pos x="2438" y="585"/>
              </a:cxn>
              <a:cxn ang="0">
                <a:pos x="3488" y="150"/>
              </a:cxn>
              <a:cxn ang="0">
                <a:pos x="4576" y="0"/>
              </a:cxn>
            </a:cxnLst>
            <a:rect l="0" t="0" r="r" b="b"/>
            <a:pathLst>
              <a:path w="4576" h="3427">
                <a:moveTo>
                  <a:pt x="0" y="3427"/>
                </a:moveTo>
                <a:cubicBezTo>
                  <a:pt x="110" y="3238"/>
                  <a:pt x="419" y="2641"/>
                  <a:pt x="660" y="2295"/>
                </a:cubicBezTo>
                <a:cubicBezTo>
                  <a:pt x="901" y="1949"/>
                  <a:pt x="1152" y="1635"/>
                  <a:pt x="1448" y="1350"/>
                </a:cubicBezTo>
                <a:cubicBezTo>
                  <a:pt x="1744" y="1065"/>
                  <a:pt x="2098" y="785"/>
                  <a:pt x="2438" y="585"/>
                </a:cubicBezTo>
                <a:cubicBezTo>
                  <a:pt x="2778" y="385"/>
                  <a:pt x="3132" y="247"/>
                  <a:pt x="3488" y="150"/>
                </a:cubicBezTo>
                <a:cubicBezTo>
                  <a:pt x="3844" y="53"/>
                  <a:pt x="4349" y="31"/>
                  <a:pt x="4576" y="0"/>
                </a:cubicBezTo>
              </a:path>
            </a:pathLst>
          </a:custGeom>
          <a:noFill/>
          <a:ln w="19050" cmpd="sng">
            <a:solidFill>
              <a:schemeClr val="tx1"/>
            </a:solidFill>
            <a:round/>
            <a:headEnd/>
            <a:tailEnd/>
          </a:ln>
          <a:effectLst/>
        </p:spPr>
        <p:txBody>
          <a:bodyPr wrap="none" anchor="ctr"/>
          <a:lstStyle/>
          <a:p>
            <a:endParaRPr lang="tr-TR"/>
          </a:p>
        </p:txBody>
      </p:sp>
      <p:sp>
        <p:nvSpPr>
          <p:cNvPr id="22535" name="Line 7"/>
          <p:cNvSpPr>
            <a:spLocks noChangeShapeType="1"/>
          </p:cNvSpPr>
          <p:nvPr/>
        </p:nvSpPr>
        <p:spPr bwMode="auto">
          <a:xfrm flipV="1">
            <a:off x="4095750" y="2714625"/>
            <a:ext cx="0" cy="3638550"/>
          </a:xfrm>
          <a:prstGeom prst="line">
            <a:avLst/>
          </a:prstGeom>
          <a:noFill/>
          <a:ln w="9525">
            <a:solidFill>
              <a:schemeClr val="tx1"/>
            </a:solidFill>
            <a:round/>
            <a:headEnd/>
            <a:tailEnd type="triangle" w="med" len="med"/>
          </a:ln>
          <a:effectLst/>
        </p:spPr>
        <p:txBody>
          <a:bodyPr wrap="none" anchor="ctr"/>
          <a:lstStyle/>
          <a:p>
            <a:endParaRPr lang="tr-TR"/>
          </a:p>
        </p:txBody>
      </p:sp>
      <p:sp>
        <p:nvSpPr>
          <p:cNvPr id="22536" name="Line 8"/>
          <p:cNvSpPr>
            <a:spLocks noChangeShapeType="1"/>
          </p:cNvSpPr>
          <p:nvPr/>
        </p:nvSpPr>
        <p:spPr bwMode="auto">
          <a:xfrm flipH="1">
            <a:off x="1447800" y="2736850"/>
            <a:ext cx="2636838" cy="0"/>
          </a:xfrm>
          <a:prstGeom prst="line">
            <a:avLst/>
          </a:prstGeom>
          <a:noFill/>
          <a:ln w="9525">
            <a:solidFill>
              <a:schemeClr val="tx1"/>
            </a:solidFill>
            <a:round/>
            <a:headEnd/>
            <a:tailEnd type="triangle" w="med" len="med"/>
          </a:ln>
          <a:effectLst/>
        </p:spPr>
        <p:txBody>
          <a:bodyPr wrap="none" anchor="ctr"/>
          <a:lstStyle/>
          <a:p>
            <a:endParaRPr lang="tr-TR"/>
          </a:p>
        </p:txBody>
      </p:sp>
      <p:sp>
        <p:nvSpPr>
          <p:cNvPr id="22537" name="Text Box 9"/>
          <p:cNvSpPr txBox="1">
            <a:spLocks noChangeArrowheads="1"/>
          </p:cNvSpPr>
          <p:nvPr/>
        </p:nvSpPr>
        <p:spPr bwMode="auto">
          <a:xfrm>
            <a:off x="1619672" y="1052736"/>
            <a:ext cx="3816424" cy="1015663"/>
          </a:xfrm>
          <a:prstGeom prst="rect">
            <a:avLst/>
          </a:prstGeom>
          <a:noFill/>
          <a:ln w="9525">
            <a:noFill/>
            <a:miter lim="800000"/>
            <a:headEnd/>
            <a:tailEnd/>
          </a:ln>
          <a:effectLst/>
        </p:spPr>
        <p:txBody>
          <a:bodyPr wrap="square">
            <a:spAutoFit/>
          </a:bodyPr>
          <a:lstStyle/>
          <a:p>
            <a:pPr algn="ctr" eaLnBrk="0" hangingPunct="0"/>
            <a:r>
              <a:rPr lang="en-US" sz="2000" b="1" dirty="0"/>
              <a:t>Heart is a pump whose volume of the output is governed by its influx</a:t>
            </a:r>
            <a:r>
              <a:rPr lang="cs-CZ" sz="2000" b="1" dirty="0"/>
              <a:t> (</a:t>
            </a:r>
            <a:r>
              <a:rPr lang="en-US" sz="2000" b="1" dirty="0"/>
              <a:t>i.e. pressure on the influx</a:t>
            </a:r>
            <a:r>
              <a:rPr lang="cs-CZ" sz="2000" b="1" dirty="0"/>
              <a:t>)</a:t>
            </a:r>
            <a:endParaRPr lang="en-US" sz="2000" b="1" dirty="0"/>
          </a:p>
        </p:txBody>
      </p:sp>
      <p:sp>
        <p:nvSpPr>
          <p:cNvPr id="22538" name="AutoShape 10"/>
          <p:cNvSpPr>
            <a:spLocks noChangeArrowheads="1"/>
          </p:cNvSpPr>
          <p:nvPr/>
        </p:nvSpPr>
        <p:spPr bwMode="auto">
          <a:xfrm>
            <a:off x="5280025" y="1905000"/>
            <a:ext cx="2171700" cy="4429125"/>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9525">
            <a:solidFill>
              <a:schemeClr val="tx1"/>
            </a:solidFill>
            <a:miter lim="800000"/>
            <a:headEnd/>
            <a:tailEnd/>
          </a:ln>
          <a:effectLst/>
        </p:spPr>
        <p:txBody>
          <a:bodyPr wrap="none" anchor="ctr"/>
          <a:lstStyle/>
          <a:p>
            <a:endParaRPr lang="tr-TR"/>
          </a:p>
        </p:txBody>
      </p:sp>
      <p:pic>
        <p:nvPicPr>
          <p:cNvPr id="22539" name="Picture 11" descr="j0290010"/>
          <p:cNvPicPr>
            <a:picLocks noChangeAspect="1" noChangeArrowheads="1"/>
          </p:cNvPicPr>
          <p:nvPr/>
        </p:nvPicPr>
        <p:blipFill>
          <a:blip r:embed="rId2" cstate="print"/>
          <a:srcRect/>
          <a:stretch>
            <a:fillRect/>
          </a:stretch>
        </p:blipFill>
        <p:spPr bwMode="auto">
          <a:xfrm>
            <a:off x="6216650" y="4437063"/>
            <a:ext cx="1631950" cy="1863725"/>
          </a:xfrm>
          <a:prstGeom prst="rect">
            <a:avLst/>
          </a:prstGeom>
          <a:noFill/>
        </p:spPr>
      </p:pic>
      <p:sp>
        <p:nvSpPr>
          <p:cNvPr id="22540" name="Text Box 12"/>
          <p:cNvSpPr txBox="1">
            <a:spLocks noChangeArrowheads="1"/>
          </p:cNvSpPr>
          <p:nvPr/>
        </p:nvSpPr>
        <p:spPr bwMode="auto">
          <a:xfrm>
            <a:off x="2771775" y="188913"/>
            <a:ext cx="3744913" cy="646331"/>
          </a:xfrm>
          <a:prstGeom prst="rect">
            <a:avLst/>
          </a:prstGeom>
          <a:solidFill>
            <a:schemeClr val="accent6">
              <a:lumMod val="60000"/>
              <a:lumOff val="40000"/>
            </a:schemeClr>
          </a:solidFill>
          <a:ln w="9525">
            <a:noFill/>
            <a:miter lim="800000"/>
            <a:headEnd/>
            <a:tailEnd/>
          </a:ln>
          <a:effectLst/>
        </p:spPr>
        <p:txBody>
          <a:bodyPr>
            <a:spAutoFit/>
          </a:bodyPr>
          <a:lstStyle/>
          <a:p>
            <a:pPr>
              <a:spcBef>
                <a:spcPct val="50000"/>
              </a:spcBef>
            </a:pPr>
            <a:r>
              <a:rPr lang="cs-CZ" sz="3600" b="1" u="sng" dirty="0"/>
              <a:t>Frank-Starling </a:t>
            </a:r>
            <a:r>
              <a:rPr lang="en-US" sz="3600" b="1" u="sng" dirty="0"/>
              <a:t>law</a:t>
            </a:r>
            <a:endParaRPr lang="cs-CZ" sz="3600" b="1" u="sn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Negative and Positive Feedback</a:t>
            </a:r>
          </a:p>
        </p:txBody>
      </p:sp>
      <p:sp>
        <p:nvSpPr>
          <p:cNvPr id="25603" name="Rectangle 3"/>
          <p:cNvSpPr>
            <a:spLocks noGrp="1" noChangeArrowheads="1"/>
          </p:cNvSpPr>
          <p:nvPr>
            <p:ph type="body" idx="1"/>
          </p:nvPr>
        </p:nvSpPr>
        <p:spPr>
          <a:xfrm>
            <a:off x="304800" y="1092200"/>
            <a:ext cx="8299648" cy="5001096"/>
          </a:xfrm>
        </p:spPr>
        <p:txBody>
          <a:bodyPr>
            <a:normAutofit fontScale="77500" lnSpcReduction="20000"/>
          </a:bodyPr>
          <a:lstStyle/>
          <a:p>
            <a:pPr>
              <a:lnSpc>
                <a:spcPct val="150000"/>
              </a:lnSpc>
            </a:pPr>
            <a:r>
              <a:rPr lang="en-US" dirty="0" smtClean="0"/>
              <a:t>The Role of </a:t>
            </a:r>
            <a:r>
              <a:rPr lang="en-US" b="1" dirty="0" smtClean="0"/>
              <a:t>Negative Feedback</a:t>
            </a:r>
          </a:p>
          <a:p>
            <a:pPr lvl="1">
              <a:lnSpc>
                <a:spcPct val="150000"/>
              </a:lnSpc>
            </a:pPr>
            <a:r>
              <a:rPr lang="en-US" dirty="0" smtClean="0"/>
              <a:t>The response of the </a:t>
            </a:r>
            <a:r>
              <a:rPr lang="en-US" dirty="0" err="1" smtClean="0"/>
              <a:t>effector</a:t>
            </a:r>
            <a:r>
              <a:rPr lang="en-US" dirty="0" smtClean="0"/>
              <a:t> negates the stimulus</a:t>
            </a:r>
          </a:p>
          <a:p>
            <a:pPr lvl="1">
              <a:lnSpc>
                <a:spcPct val="150000"/>
              </a:lnSpc>
            </a:pPr>
            <a:r>
              <a:rPr lang="en-US" dirty="0" smtClean="0"/>
              <a:t>Body is brought back into homeostasis</a:t>
            </a:r>
          </a:p>
          <a:p>
            <a:pPr lvl="2">
              <a:lnSpc>
                <a:spcPct val="150000"/>
              </a:lnSpc>
            </a:pPr>
            <a:r>
              <a:rPr lang="en-US" dirty="0" smtClean="0"/>
              <a:t>Normal</a:t>
            </a:r>
            <a:r>
              <a:rPr lang="en-US" i="1" dirty="0" smtClean="0"/>
              <a:t> range </a:t>
            </a:r>
            <a:r>
              <a:rPr lang="en-US" dirty="0" smtClean="0"/>
              <a:t>is achieved </a:t>
            </a:r>
            <a:endParaRPr lang="tr-TR" dirty="0" smtClean="0"/>
          </a:p>
          <a:p>
            <a:pPr>
              <a:lnSpc>
                <a:spcPct val="140000"/>
              </a:lnSpc>
            </a:pPr>
            <a:r>
              <a:rPr lang="en-US" dirty="0" smtClean="0"/>
              <a:t>The Role of</a:t>
            </a:r>
            <a:r>
              <a:rPr lang="en-US" b="1" dirty="0" smtClean="0"/>
              <a:t> Positive Feedback</a:t>
            </a:r>
          </a:p>
          <a:p>
            <a:pPr lvl="1">
              <a:lnSpc>
                <a:spcPct val="140000"/>
              </a:lnSpc>
            </a:pPr>
            <a:r>
              <a:rPr lang="en-US" dirty="0" smtClean="0"/>
              <a:t>The response of the </a:t>
            </a:r>
            <a:r>
              <a:rPr lang="en-US" dirty="0" err="1" smtClean="0"/>
              <a:t>effector</a:t>
            </a:r>
            <a:r>
              <a:rPr lang="en-US" dirty="0" smtClean="0"/>
              <a:t> increases change of the stimulus</a:t>
            </a:r>
          </a:p>
          <a:p>
            <a:pPr lvl="1">
              <a:lnSpc>
                <a:spcPct val="140000"/>
              </a:lnSpc>
            </a:pPr>
            <a:r>
              <a:rPr lang="en-US" dirty="0" smtClean="0"/>
              <a:t>Body is moved away from homeostasis</a:t>
            </a:r>
          </a:p>
          <a:p>
            <a:pPr lvl="2">
              <a:lnSpc>
                <a:spcPct val="140000"/>
              </a:lnSpc>
            </a:pPr>
            <a:r>
              <a:rPr lang="en-US" dirty="0" smtClean="0"/>
              <a:t>Normal range is lost</a:t>
            </a:r>
          </a:p>
          <a:p>
            <a:pPr lvl="1">
              <a:lnSpc>
                <a:spcPct val="140000"/>
              </a:lnSpc>
            </a:pPr>
            <a:r>
              <a:rPr lang="en-US" dirty="0" smtClean="0"/>
              <a:t>Used to speed up processes</a:t>
            </a:r>
          </a:p>
          <a:p>
            <a:pPr lvl="2">
              <a:lnSpc>
                <a:spcPct val="150000"/>
              </a:lnSpc>
            </a:pPr>
            <a:endParaRPr lang="en-US" dirty="0" smtClean="0"/>
          </a:p>
        </p:txBody>
      </p:sp>
      <p:sp>
        <p:nvSpPr>
          <p:cNvPr id="25604" name="Rectangle 2"/>
          <p:cNvSpPr>
            <a:spLocks/>
          </p:cNvSpPr>
          <p:nvPr/>
        </p:nvSpPr>
        <p:spPr bwMode="auto">
          <a:xfrm>
            <a:off x="0" y="0"/>
            <a:ext cx="9144000" cy="152400"/>
          </a:xfrm>
          <a:prstGeom prst="rect">
            <a:avLst/>
          </a:prstGeom>
          <a:solidFill>
            <a:srgbClr val="FF6600"/>
          </a:solidFill>
          <a:ln w="9525">
            <a:noFill/>
            <a:miter lim="800000"/>
            <a:headEnd/>
            <a:tailEnd/>
          </a:ln>
        </p:spPr>
        <p:txBody>
          <a:bodyPr anchor="ctr"/>
          <a:lstStyle/>
          <a:p>
            <a:pPr eaLnBrk="1" hangingPunct="1"/>
            <a:endParaRPr lang="tr-TR" sz="32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976438" y="2297113"/>
            <a:ext cx="1757362" cy="701675"/>
          </a:xfrm>
          <a:prstGeom prst="rect">
            <a:avLst/>
          </a:prstGeom>
          <a:solidFill>
            <a:schemeClr val="accent2">
              <a:lumMod val="20000"/>
              <a:lumOff val="80000"/>
            </a:schemeClr>
          </a:solidFill>
          <a:ln w="9525">
            <a:noFill/>
            <a:miter lim="800000"/>
            <a:headEnd/>
            <a:tailEnd/>
          </a:ln>
          <a:effectLst/>
        </p:spPr>
        <p:txBody>
          <a:bodyPr wrap="none">
            <a:spAutoFit/>
          </a:bodyPr>
          <a:lstStyle/>
          <a:p>
            <a:pPr eaLnBrk="0" hangingPunct="0"/>
            <a:r>
              <a:rPr lang="cs-CZ" sz="2000" b="1">
                <a:solidFill>
                  <a:srgbClr val="000000"/>
                </a:solidFill>
              </a:rPr>
              <a:t>Venous return</a:t>
            </a:r>
            <a:endParaRPr lang="en-US" sz="2000" b="1">
              <a:solidFill>
                <a:srgbClr val="000000"/>
              </a:solidFill>
            </a:endParaRPr>
          </a:p>
          <a:p>
            <a:pPr eaLnBrk="0" hangingPunct="0"/>
            <a:r>
              <a:rPr lang="en-US" sz="2000" b="1">
                <a:solidFill>
                  <a:srgbClr val="000000"/>
                </a:solidFill>
              </a:rPr>
              <a:t>(Preload)</a:t>
            </a:r>
          </a:p>
        </p:txBody>
      </p:sp>
      <p:sp>
        <p:nvSpPr>
          <p:cNvPr id="30723" name="Text Box 3"/>
          <p:cNvSpPr txBox="1">
            <a:spLocks noChangeArrowheads="1"/>
          </p:cNvSpPr>
          <p:nvPr/>
        </p:nvSpPr>
        <p:spPr bwMode="auto">
          <a:xfrm>
            <a:off x="6807200" y="2492375"/>
            <a:ext cx="1509131" cy="400110"/>
          </a:xfrm>
          <a:prstGeom prst="rect">
            <a:avLst/>
          </a:prstGeom>
          <a:noFill/>
          <a:ln w="9525">
            <a:solidFill>
              <a:schemeClr val="tx1"/>
            </a:solidFill>
            <a:miter lim="800000"/>
            <a:headEnd/>
            <a:tailEnd/>
          </a:ln>
          <a:effectLst/>
        </p:spPr>
        <p:txBody>
          <a:bodyPr wrap="none">
            <a:spAutoFit/>
          </a:bodyPr>
          <a:lstStyle/>
          <a:p>
            <a:pPr eaLnBrk="0" hangingPunct="0"/>
            <a:r>
              <a:rPr lang="en-US" sz="2000" b="1" i="1" dirty="0" err="1"/>
              <a:t>myo</a:t>
            </a:r>
            <a:r>
              <a:rPr lang="cs-CZ" sz="2000" b="1" i="1" dirty="0"/>
              <a:t>c</a:t>
            </a:r>
            <a:r>
              <a:rPr lang="en-US" sz="2000" b="1" i="1" dirty="0" err="1"/>
              <a:t>ard</a:t>
            </a:r>
            <a:r>
              <a:rPr lang="cs-CZ" sz="2000" b="1" i="1" dirty="0"/>
              <a:t>ium</a:t>
            </a:r>
            <a:endParaRPr lang="en-US" sz="2000" b="1" i="1" dirty="0"/>
          </a:p>
        </p:txBody>
      </p:sp>
      <p:sp>
        <p:nvSpPr>
          <p:cNvPr id="30724" name="Text Box 4"/>
          <p:cNvSpPr txBox="1">
            <a:spLocks noChangeArrowheads="1"/>
          </p:cNvSpPr>
          <p:nvPr/>
        </p:nvSpPr>
        <p:spPr bwMode="auto">
          <a:xfrm>
            <a:off x="990600" y="1739900"/>
            <a:ext cx="1409700" cy="366713"/>
          </a:xfrm>
          <a:prstGeom prst="rect">
            <a:avLst/>
          </a:prstGeom>
          <a:noFill/>
          <a:ln w="9525">
            <a:solidFill>
              <a:schemeClr val="tx1"/>
            </a:solidFill>
            <a:miter lim="800000"/>
            <a:headEnd/>
            <a:tailEnd/>
          </a:ln>
          <a:effectLst/>
        </p:spPr>
        <p:txBody>
          <a:bodyPr wrap="none">
            <a:spAutoFit/>
          </a:bodyPr>
          <a:lstStyle/>
          <a:p>
            <a:pPr eaLnBrk="0" hangingPunct="0"/>
            <a:r>
              <a:rPr lang="cs-CZ" b="1" dirty="0"/>
              <a:t>Fluid volume</a:t>
            </a:r>
            <a:endParaRPr lang="en-US" sz="2400" b="1" dirty="0"/>
          </a:p>
        </p:txBody>
      </p:sp>
      <p:sp>
        <p:nvSpPr>
          <p:cNvPr id="30725" name="Text Box 5"/>
          <p:cNvSpPr txBox="1">
            <a:spLocks noChangeArrowheads="1"/>
          </p:cNvSpPr>
          <p:nvPr/>
        </p:nvSpPr>
        <p:spPr bwMode="auto">
          <a:xfrm>
            <a:off x="4211960" y="1628800"/>
            <a:ext cx="1479892" cy="923330"/>
          </a:xfrm>
          <a:prstGeom prst="rect">
            <a:avLst/>
          </a:prstGeom>
          <a:noFill/>
          <a:ln w="9525">
            <a:solidFill>
              <a:schemeClr val="tx1"/>
            </a:solidFill>
            <a:miter lim="800000"/>
            <a:headEnd/>
            <a:tailEnd/>
          </a:ln>
          <a:effectLst/>
        </p:spPr>
        <p:txBody>
          <a:bodyPr wrap="none">
            <a:spAutoFit/>
          </a:bodyPr>
          <a:lstStyle/>
          <a:p>
            <a:pPr eaLnBrk="0" hangingPunct="0"/>
            <a:r>
              <a:rPr lang="cs-CZ" b="1" dirty="0"/>
              <a:t>venous</a:t>
            </a:r>
            <a:r>
              <a:rPr lang="en-US" b="1" dirty="0"/>
              <a:t> tonus</a:t>
            </a:r>
          </a:p>
          <a:p>
            <a:pPr eaLnBrk="0" hangingPunct="0"/>
            <a:r>
              <a:rPr lang="cs-CZ" b="1" dirty="0"/>
              <a:t>breathing</a:t>
            </a:r>
            <a:endParaRPr lang="en-US" b="1" dirty="0"/>
          </a:p>
          <a:p>
            <a:pPr eaLnBrk="0" hangingPunct="0"/>
            <a:r>
              <a:rPr lang="cs-CZ" b="1" dirty="0"/>
              <a:t>Muscle </a:t>
            </a:r>
            <a:r>
              <a:rPr lang="en-US" b="1" dirty="0"/>
              <a:t>pump</a:t>
            </a:r>
            <a:endParaRPr lang="en-US" sz="2400" b="1" dirty="0"/>
          </a:p>
        </p:txBody>
      </p:sp>
      <p:sp>
        <p:nvSpPr>
          <p:cNvPr id="30726" name="Text Box 6"/>
          <p:cNvSpPr txBox="1">
            <a:spLocks noChangeArrowheads="1"/>
          </p:cNvSpPr>
          <p:nvPr/>
        </p:nvSpPr>
        <p:spPr bwMode="auto">
          <a:xfrm>
            <a:off x="2209800" y="3125788"/>
            <a:ext cx="575607" cy="369332"/>
          </a:xfrm>
          <a:prstGeom prst="rect">
            <a:avLst/>
          </a:prstGeom>
          <a:noFill/>
          <a:ln w="9525">
            <a:noFill/>
            <a:miter lim="800000"/>
            <a:headEnd/>
            <a:tailEnd/>
          </a:ln>
          <a:effectLst/>
        </p:spPr>
        <p:txBody>
          <a:bodyPr wrap="none">
            <a:spAutoFit/>
          </a:bodyPr>
          <a:lstStyle/>
          <a:p>
            <a:pPr eaLnBrk="0" hangingPunct="0"/>
            <a:r>
              <a:rPr lang="en-US" b="1" dirty="0"/>
              <a:t>EDV</a:t>
            </a:r>
            <a:endParaRPr lang="en-US" sz="2400" b="1" dirty="0"/>
          </a:p>
        </p:txBody>
      </p:sp>
      <p:sp>
        <p:nvSpPr>
          <p:cNvPr id="30727" name="Text Box 7"/>
          <p:cNvSpPr txBox="1">
            <a:spLocks noChangeArrowheads="1"/>
          </p:cNvSpPr>
          <p:nvPr/>
        </p:nvSpPr>
        <p:spPr bwMode="auto">
          <a:xfrm>
            <a:off x="3155950" y="3111500"/>
            <a:ext cx="537519" cy="369332"/>
          </a:xfrm>
          <a:prstGeom prst="rect">
            <a:avLst/>
          </a:prstGeom>
          <a:noFill/>
          <a:ln w="9525">
            <a:noFill/>
            <a:miter lim="800000"/>
            <a:headEnd/>
            <a:tailEnd/>
          </a:ln>
          <a:effectLst/>
        </p:spPr>
        <p:txBody>
          <a:bodyPr wrap="none">
            <a:spAutoFit/>
          </a:bodyPr>
          <a:lstStyle/>
          <a:p>
            <a:pPr eaLnBrk="0" hangingPunct="0"/>
            <a:r>
              <a:rPr lang="en-US" b="1"/>
              <a:t>ESV</a:t>
            </a:r>
            <a:endParaRPr lang="en-US" sz="2400" b="1"/>
          </a:p>
        </p:txBody>
      </p:sp>
      <p:sp>
        <p:nvSpPr>
          <p:cNvPr id="30728" name="Text Box 8"/>
          <p:cNvSpPr txBox="1">
            <a:spLocks noChangeArrowheads="1"/>
          </p:cNvSpPr>
          <p:nvPr/>
        </p:nvSpPr>
        <p:spPr bwMode="auto">
          <a:xfrm>
            <a:off x="2082800" y="4562475"/>
            <a:ext cx="724429" cy="707886"/>
          </a:xfrm>
          <a:prstGeom prst="rect">
            <a:avLst/>
          </a:prstGeom>
          <a:solidFill>
            <a:schemeClr val="accent3">
              <a:lumMod val="20000"/>
              <a:lumOff val="80000"/>
            </a:schemeClr>
          </a:solidFill>
          <a:ln w="19050" cmpd="dbl">
            <a:solidFill>
              <a:schemeClr val="tx1"/>
            </a:solidFill>
            <a:prstDash val="dashDot"/>
            <a:miter lim="800000"/>
            <a:headEnd/>
            <a:tailEnd/>
          </a:ln>
          <a:effectLst/>
        </p:spPr>
        <p:txBody>
          <a:bodyPr wrap="none">
            <a:spAutoFit/>
          </a:bodyPr>
          <a:lstStyle/>
          <a:p>
            <a:pPr eaLnBrk="0" hangingPunct="0"/>
            <a:r>
              <a:rPr lang="cs-CZ" sz="4000" b="1" dirty="0"/>
              <a:t>S</a:t>
            </a:r>
            <a:r>
              <a:rPr lang="en-US" sz="4000" b="1" dirty="0"/>
              <a:t>V</a:t>
            </a:r>
          </a:p>
        </p:txBody>
      </p:sp>
      <p:sp>
        <p:nvSpPr>
          <p:cNvPr id="30729" name="Text Box 9"/>
          <p:cNvSpPr txBox="1">
            <a:spLocks noChangeArrowheads="1"/>
          </p:cNvSpPr>
          <p:nvPr/>
        </p:nvSpPr>
        <p:spPr bwMode="auto">
          <a:xfrm>
            <a:off x="798513" y="5540375"/>
            <a:ext cx="1993900" cy="701675"/>
          </a:xfrm>
          <a:prstGeom prst="rect">
            <a:avLst/>
          </a:prstGeom>
          <a:solidFill>
            <a:schemeClr val="accent2">
              <a:lumMod val="20000"/>
              <a:lumOff val="80000"/>
            </a:schemeClr>
          </a:solidFill>
          <a:ln w="9525">
            <a:noFill/>
            <a:miter lim="800000"/>
            <a:headEnd/>
            <a:tailEnd/>
          </a:ln>
          <a:effectLst/>
        </p:spPr>
        <p:txBody>
          <a:bodyPr wrap="none">
            <a:spAutoFit/>
          </a:bodyPr>
          <a:lstStyle/>
          <a:p>
            <a:pPr algn="ctr" eaLnBrk="0" hangingPunct="0"/>
            <a:r>
              <a:rPr lang="en-US" sz="2000" b="1" dirty="0">
                <a:solidFill>
                  <a:srgbClr val="000000"/>
                </a:solidFill>
              </a:rPr>
              <a:t>Vessel </a:t>
            </a:r>
            <a:r>
              <a:rPr lang="cs-CZ" sz="2000" b="1" dirty="0">
                <a:solidFill>
                  <a:srgbClr val="000000"/>
                </a:solidFill>
              </a:rPr>
              <a:t>resistance</a:t>
            </a:r>
            <a:endParaRPr lang="en-US" sz="2000" b="1" dirty="0">
              <a:solidFill>
                <a:srgbClr val="000000"/>
              </a:solidFill>
            </a:endParaRPr>
          </a:p>
          <a:p>
            <a:pPr algn="ctr" eaLnBrk="0" hangingPunct="0"/>
            <a:r>
              <a:rPr lang="en-US" sz="2000" b="1" dirty="0">
                <a:solidFill>
                  <a:srgbClr val="000000"/>
                </a:solidFill>
              </a:rPr>
              <a:t>(</a:t>
            </a:r>
            <a:r>
              <a:rPr lang="en-US" sz="2000" b="1" dirty="0" err="1">
                <a:solidFill>
                  <a:srgbClr val="000000"/>
                </a:solidFill>
              </a:rPr>
              <a:t>Afterload</a:t>
            </a:r>
            <a:r>
              <a:rPr lang="en-US" sz="2000" b="1" dirty="0">
                <a:solidFill>
                  <a:srgbClr val="000000"/>
                </a:solidFill>
              </a:rPr>
              <a:t>)</a:t>
            </a:r>
          </a:p>
        </p:txBody>
      </p:sp>
      <p:sp>
        <p:nvSpPr>
          <p:cNvPr id="30730" name="Line 10"/>
          <p:cNvSpPr>
            <a:spLocks noChangeShapeType="1"/>
          </p:cNvSpPr>
          <p:nvPr/>
        </p:nvSpPr>
        <p:spPr bwMode="auto">
          <a:xfrm>
            <a:off x="1981200" y="2120900"/>
            <a:ext cx="304800" cy="176213"/>
          </a:xfrm>
          <a:prstGeom prst="line">
            <a:avLst/>
          </a:prstGeom>
          <a:noFill/>
          <a:ln w="9525">
            <a:solidFill>
              <a:schemeClr val="tx1"/>
            </a:solidFill>
            <a:round/>
            <a:headEnd/>
            <a:tailEnd type="triangle" w="med" len="med"/>
          </a:ln>
          <a:effectLst/>
        </p:spPr>
        <p:txBody>
          <a:bodyPr wrap="none" anchor="ctr"/>
          <a:lstStyle/>
          <a:p>
            <a:endParaRPr lang="tr-TR" b="1"/>
          </a:p>
        </p:txBody>
      </p:sp>
      <p:sp>
        <p:nvSpPr>
          <p:cNvPr id="30731" name="Line 11"/>
          <p:cNvSpPr>
            <a:spLocks noChangeShapeType="1"/>
          </p:cNvSpPr>
          <p:nvPr/>
        </p:nvSpPr>
        <p:spPr bwMode="auto">
          <a:xfrm flipH="1">
            <a:off x="2743200" y="1988840"/>
            <a:ext cx="1468760" cy="308273"/>
          </a:xfrm>
          <a:prstGeom prst="line">
            <a:avLst/>
          </a:prstGeom>
          <a:noFill/>
          <a:ln w="9525">
            <a:solidFill>
              <a:schemeClr val="tx1"/>
            </a:solidFill>
            <a:round/>
            <a:headEnd/>
            <a:tailEnd type="triangle" w="med" len="med"/>
          </a:ln>
          <a:effectLst/>
        </p:spPr>
        <p:txBody>
          <a:bodyPr wrap="none" anchor="ctr"/>
          <a:lstStyle/>
          <a:p>
            <a:endParaRPr lang="tr-TR"/>
          </a:p>
        </p:txBody>
      </p:sp>
      <p:sp>
        <p:nvSpPr>
          <p:cNvPr id="30732" name="Line 12"/>
          <p:cNvSpPr>
            <a:spLocks noChangeShapeType="1"/>
          </p:cNvSpPr>
          <p:nvPr/>
        </p:nvSpPr>
        <p:spPr bwMode="auto">
          <a:xfrm>
            <a:off x="2590800" y="2998788"/>
            <a:ext cx="0" cy="188912"/>
          </a:xfrm>
          <a:prstGeom prst="line">
            <a:avLst/>
          </a:prstGeom>
          <a:noFill/>
          <a:ln w="9525">
            <a:solidFill>
              <a:schemeClr val="tx1"/>
            </a:solidFill>
            <a:round/>
            <a:headEnd/>
            <a:tailEnd type="triangle" w="med" len="med"/>
          </a:ln>
          <a:effectLst/>
        </p:spPr>
        <p:txBody>
          <a:bodyPr wrap="none" anchor="ctr"/>
          <a:lstStyle/>
          <a:p>
            <a:endParaRPr lang="tr-TR" b="1"/>
          </a:p>
        </p:txBody>
      </p:sp>
      <p:sp>
        <p:nvSpPr>
          <p:cNvPr id="30733" name="Line 13"/>
          <p:cNvSpPr>
            <a:spLocks noChangeShapeType="1"/>
          </p:cNvSpPr>
          <p:nvPr/>
        </p:nvSpPr>
        <p:spPr bwMode="auto">
          <a:xfrm>
            <a:off x="2514600" y="3416300"/>
            <a:ext cx="0" cy="1146175"/>
          </a:xfrm>
          <a:prstGeom prst="line">
            <a:avLst/>
          </a:prstGeom>
          <a:noFill/>
          <a:ln w="9525">
            <a:solidFill>
              <a:schemeClr val="tx1"/>
            </a:solidFill>
            <a:round/>
            <a:headEnd/>
            <a:tailEnd type="triangle" w="med" len="med"/>
          </a:ln>
          <a:effectLst/>
        </p:spPr>
        <p:txBody>
          <a:bodyPr wrap="none" anchor="ctr"/>
          <a:lstStyle/>
          <a:p>
            <a:endParaRPr lang="tr-TR" b="1"/>
          </a:p>
        </p:txBody>
      </p:sp>
      <p:sp>
        <p:nvSpPr>
          <p:cNvPr id="30734" name="Line 14"/>
          <p:cNvSpPr>
            <a:spLocks noChangeShapeType="1"/>
          </p:cNvSpPr>
          <p:nvPr/>
        </p:nvSpPr>
        <p:spPr bwMode="auto">
          <a:xfrm>
            <a:off x="2514600" y="4025900"/>
            <a:ext cx="838200" cy="0"/>
          </a:xfrm>
          <a:prstGeom prst="line">
            <a:avLst/>
          </a:prstGeom>
          <a:noFill/>
          <a:ln w="9525">
            <a:solidFill>
              <a:schemeClr val="tx1"/>
            </a:solidFill>
            <a:round/>
            <a:headEnd/>
            <a:tailEnd/>
          </a:ln>
          <a:effectLst/>
        </p:spPr>
        <p:txBody>
          <a:bodyPr wrap="none" anchor="ctr"/>
          <a:lstStyle/>
          <a:p>
            <a:endParaRPr lang="tr-TR" b="1"/>
          </a:p>
        </p:txBody>
      </p:sp>
      <p:sp>
        <p:nvSpPr>
          <p:cNvPr id="30735" name="Line 15"/>
          <p:cNvSpPr>
            <a:spLocks noChangeShapeType="1"/>
          </p:cNvSpPr>
          <p:nvPr/>
        </p:nvSpPr>
        <p:spPr bwMode="auto">
          <a:xfrm flipV="1">
            <a:off x="3352800" y="3416300"/>
            <a:ext cx="0" cy="609600"/>
          </a:xfrm>
          <a:prstGeom prst="line">
            <a:avLst/>
          </a:prstGeom>
          <a:noFill/>
          <a:ln w="9525">
            <a:solidFill>
              <a:schemeClr val="tx1"/>
            </a:solidFill>
            <a:round/>
            <a:headEnd/>
            <a:tailEnd type="triangle" w="med" len="med"/>
          </a:ln>
          <a:effectLst/>
        </p:spPr>
        <p:txBody>
          <a:bodyPr wrap="none" anchor="ctr"/>
          <a:lstStyle/>
          <a:p>
            <a:endParaRPr lang="tr-TR" b="1"/>
          </a:p>
        </p:txBody>
      </p:sp>
      <p:sp>
        <p:nvSpPr>
          <p:cNvPr id="30736" name="Line 16"/>
          <p:cNvSpPr>
            <a:spLocks noChangeShapeType="1"/>
          </p:cNvSpPr>
          <p:nvPr/>
        </p:nvSpPr>
        <p:spPr bwMode="auto">
          <a:xfrm flipH="1">
            <a:off x="2743200" y="3263900"/>
            <a:ext cx="457200" cy="0"/>
          </a:xfrm>
          <a:prstGeom prst="line">
            <a:avLst/>
          </a:prstGeom>
          <a:noFill/>
          <a:ln w="9525">
            <a:solidFill>
              <a:schemeClr val="tx1"/>
            </a:solidFill>
            <a:round/>
            <a:headEnd/>
            <a:tailEnd type="triangle" w="med" len="med"/>
          </a:ln>
          <a:effectLst/>
        </p:spPr>
        <p:txBody>
          <a:bodyPr wrap="none" anchor="ctr"/>
          <a:lstStyle/>
          <a:p>
            <a:endParaRPr lang="tr-TR" b="1"/>
          </a:p>
        </p:txBody>
      </p:sp>
      <p:sp>
        <p:nvSpPr>
          <p:cNvPr id="30737" name="Line 17"/>
          <p:cNvSpPr>
            <a:spLocks noChangeShapeType="1"/>
          </p:cNvSpPr>
          <p:nvPr/>
        </p:nvSpPr>
        <p:spPr bwMode="auto">
          <a:xfrm flipV="1">
            <a:off x="1943100" y="5264150"/>
            <a:ext cx="342900" cy="285750"/>
          </a:xfrm>
          <a:prstGeom prst="line">
            <a:avLst/>
          </a:prstGeom>
          <a:noFill/>
          <a:ln w="25400">
            <a:solidFill>
              <a:schemeClr val="tx1"/>
            </a:solidFill>
            <a:round/>
            <a:headEnd/>
            <a:tailEnd type="triangle" w="med" len="med"/>
          </a:ln>
          <a:effectLst/>
        </p:spPr>
        <p:txBody>
          <a:bodyPr wrap="none" anchor="ctr"/>
          <a:lstStyle/>
          <a:p>
            <a:endParaRPr lang="tr-TR" b="1"/>
          </a:p>
        </p:txBody>
      </p:sp>
      <p:sp>
        <p:nvSpPr>
          <p:cNvPr id="30738" name="Line 18"/>
          <p:cNvSpPr>
            <a:spLocks noChangeShapeType="1"/>
          </p:cNvSpPr>
          <p:nvPr/>
        </p:nvSpPr>
        <p:spPr bwMode="auto">
          <a:xfrm flipH="1">
            <a:off x="2863850" y="3492500"/>
            <a:ext cx="1878013" cy="1143000"/>
          </a:xfrm>
          <a:prstGeom prst="line">
            <a:avLst/>
          </a:prstGeom>
          <a:noFill/>
          <a:ln w="9525">
            <a:solidFill>
              <a:schemeClr val="tx1"/>
            </a:solidFill>
            <a:round/>
            <a:headEnd/>
            <a:tailEnd type="triangle" w="med" len="med"/>
          </a:ln>
          <a:effectLst/>
        </p:spPr>
        <p:txBody>
          <a:bodyPr wrap="none" anchor="ctr"/>
          <a:lstStyle/>
          <a:p>
            <a:endParaRPr lang="tr-TR"/>
          </a:p>
        </p:txBody>
      </p:sp>
      <p:sp>
        <p:nvSpPr>
          <p:cNvPr id="30739" name="Text Box 19"/>
          <p:cNvSpPr txBox="1">
            <a:spLocks noChangeArrowheads="1"/>
          </p:cNvSpPr>
          <p:nvPr/>
        </p:nvSpPr>
        <p:spPr bwMode="auto">
          <a:xfrm>
            <a:off x="4183063" y="3065463"/>
            <a:ext cx="1506537" cy="396875"/>
          </a:xfrm>
          <a:prstGeom prst="rect">
            <a:avLst/>
          </a:prstGeom>
          <a:solidFill>
            <a:schemeClr val="accent2">
              <a:lumMod val="20000"/>
              <a:lumOff val="80000"/>
            </a:schemeClr>
          </a:solidFill>
          <a:ln w="9525">
            <a:noFill/>
            <a:miter lim="800000"/>
            <a:headEnd/>
            <a:tailEnd/>
          </a:ln>
          <a:effectLst/>
        </p:spPr>
        <p:txBody>
          <a:bodyPr wrap="none">
            <a:spAutoFit/>
          </a:bodyPr>
          <a:lstStyle/>
          <a:p>
            <a:pPr eaLnBrk="0" hangingPunct="0"/>
            <a:r>
              <a:rPr lang="cs-CZ" sz="2000" b="1" dirty="0">
                <a:solidFill>
                  <a:srgbClr val="000000"/>
                </a:solidFill>
              </a:rPr>
              <a:t>c</a:t>
            </a:r>
            <a:r>
              <a:rPr lang="en-US" sz="2000" b="1" dirty="0" err="1">
                <a:solidFill>
                  <a:srgbClr val="000000"/>
                </a:solidFill>
              </a:rPr>
              <a:t>ontra</a:t>
            </a:r>
            <a:r>
              <a:rPr lang="cs-CZ" sz="2000" b="1" dirty="0">
                <a:solidFill>
                  <a:srgbClr val="000000"/>
                </a:solidFill>
              </a:rPr>
              <a:t>c</a:t>
            </a:r>
            <a:r>
              <a:rPr lang="en-US" sz="2000" b="1" dirty="0" err="1">
                <a:solidFill>
                  <a:srgbClr val="000000"/>
                </a:solidFill>
              </a:rPr>
              <a:t>tilit</a:t>
            </a:r>
            <a:r>
              <a:rPr lang="cs-CZ" sz="2000" b="1" dirty="0">
                <a:solidFill>
                  <a:srgbClr val="000000"/>
                </a:solidFill>
              </a:rPr>
              <a:t>y</a:t>
            </a:r>
            <a:endParaRPr lang="en-US" sz="2000" b="1" dirty="0">
              <a:solidFill>
                <a:srgbClr val="000000"/>
              </a:solidFill>
            </a:endParaRPr>
          </a:p>
        </p:txBody>
      </p:sp>
      <p:sp>
        <p:nvSpPr>
          <p:cNvPr id="30741" name="Line 21"/>
          <p:cNvSpPr>
            <a:spLocks noChangeShapeType="1"/>
          </p:cNvSpPr>
          <p:nvPr/>
        </p:nvSpPr>
        <p:spPr bwMode="auto">
          <a:xfrm flipH="1">
            <a:off x="5689600" y="2882900"/>
            <a:ext cx="1117600" cy="381000"/>
          </a:xfrm>
          <a:prstGeom prst="line">
            <a:avLst/>
          </a:prstGeom>
          <a:noFill/>
          <a:ln w="9525">
            <a:solidFill>
              <a:schemeClr val="tx1"/>
            </a:solidFill>
            <a:round/>
            <a:headEnd/>
            <a:tailEnd type="triangle" w="med" len="med"/>
          </a:ln>
          <a:effectLst/>
        </p:spPr>
        <p:txBody>
          <a:bodyPr wrap="none" anchor="ctr"/>
          <a:lstStyle/>
          <a:p>
            <a:endParaRPr lang="tr-TR"/>
          </a:p>
        </p:txBody>
      </p:sp>
      <p:sp>
        <p:nvSpPr>
          <p:cNvPr id="30742" name="Rectangle 22"/>
          <p:cNvSpPr>
            <a:spLocks noChangeArrowheads="1"/>
          </p:cNvSpPr>
          <p:nvPr/>
        </p:nvSpPr>
        <p:spPr bwMode="auto">
          <a:xfrm>
            <a:off x="4644008" y="3573016"/>
            <a:ext cx="4860032" cy="3385542"/>
          </a:xfrm>
          <a:prstGeom prst="rect">
            <a:avLst/>
          </a:prstGeom>
          <a:noFill/>
          <a:ln w="9525">
            <a:noFill/>
            <a:miter lim="800000"/>
            <a:headEnd/>
            <a:tailEnd/>
          </a:ln>
          <a:effectLst/>
        </p:spPr>
        <p:txBody>
          <a:bodyPr wrap="square">
            <a:spAutoFit/>
          </a:bodyPr>
          <a:lstStyle/>
          <a:p>
            <a:pPr eaLnBrk="0" hangingPunct="0">
              <a:spcBef>
                <a:spcPct val="50000"/>
              </a:spcBef>
              <a:buFontTx/>
              <a:buChar char="•"/>
            </a:pPr>
            <a:r>
              <a:rPr lang="en-US" sz="3200" b="1" dirty="0"/>
              <a:t> Depends on</a:t>
            </a:r>
            <a:r>
              <a:rPr lang="cs-CZ" sz="3200" b="1" dirty="0"/>
              <a:t>: </a:t>
            </a:r>
            <a:endParaRPr lang="tr-TR" sz="3200" b="1" dirty="0" smtClean="0"/>
          </a:p>
          <a:p>
            <a:pPr marL="720000" eaLnBrk="0" hangingPunct="0">
              <a:buFontTx/>
              <a:buChar char="•"/>
            </a:pPr>
            <a:r>
              <a:rPr lang="cs-CZ" sz="2800" b="1" dirty="0" smtClean="0"/>
              <a:t>preload</a:t>
            </a:r>
            <a:r>
              <a:rPr lang="cs-CZ" sz="2800" b="1" dirty="0"/>
              <a:t>, </a:t>
            </a:r>
            <a:endParaRPr lang="tr-TR" sz="2800" b="1" dirty="0" smtClean="0"/>
          </a:p>
          <a:p>
            <a:pPr marL="720000" eaLnBrk="0" hangingPunct="0">
              <a:buFontTx/>
              <a:buChar char="•"/>
            </a:pPr>
            <a:r>
              <a:rPr lang="cs-CZ" sz="2800" b="1" dirty="0" smtClean="0"/>
              <a:t>afterload</a:t>
            </a:r>
            <a:r>
              <a:rPr lang="cs-CZ" sz="2800" b="1" dirty="0"/>
              <a:t>, </a:t>
            </a:r>
            <a:endParaRPr lang="tr-TR" sz="2800" b="1" dirty="0" smtClean="0"/>
          </a:p>
          <a:p>
            <a:pPr marL="720000" eaLnBrk="0" hangingPunct="0">
              <a:buFontTx/>
              <a:buChar char="•"/>
            </a:pPr>
            <a:r>
              <a:rPr lang="cs-CZ" sz="2800" b="1" dirty="0" smtClean="0"/>
              <a:t>Contractility</a:t>
            </a:r>
            <a:endParaRPr lang="tr-TR" sz="2800" b="1" dirty="0" smtClean="0"/>
          </a:p>
          <a:p>
            <a:pPr marL="357188" eaLnBrk="0" hangingPunct="0"/>
            <a:r>
              <a:rPr lang="cs-CZ" sz="3600" b="1" dirty="0" smtClean="0"/>
              <a:t>SV </a:t>
            </a:r>
            <a:r>
              <a:rPr lang="cs-CZ" sz="3600" b="1" dirty="0"/>
              <a:t>= </a:t>
            </a:r>
            <a:r>
              <a:rPr lang="cs-CZ" sz="3600" b="1" dirty="0" smtClean="0"/>
              <a:t>ED</a:t>
            </a:r>
            <a:r>
              <a:rPr lang="tr-TR" sz="3600" b="1" dirty="0" smtClean="0"/>
              <a:t>V</a:t>
            </a:r>
            <a:r>
              <a:rPr lang="cs-CZ" sz="3600" b="1" dirty="0" smtClean="0"/>
              <a:t>– ESV</a:t>
            </a:r>
            <a:endParaRPr lang="tr-TR" sz="3600" b="1" dirty="0" smtClean="0"/>
          </a:p>
          <a:p>
            <a:pPr eaLnBrk="0" hangingPunct="0">
              <a:spcBef>
                <a:spcPct val="50000"/>
              </a:spcBef>
              <a:buFontTx/>
              <a:buChar char="•"/>
            </a:pPr>
            <a:r>
              <a:rPr lang="cs-CZ" b="1" dirty="0" smtClean="0"/>
              <a:t>EDV</a:t>
            </a:r>
            <a:r>
              <a:rPr lang="tr-TR" b="1" dirty="0" smtClean="0"/>
              <a:t>=</a:t>
            </a:r>
            <a:r>
              <a:rPr lang="cs-CZ" b="1" dirty="0" smtClean="0"/>
              <a:t> (end</a:t>
            </a:r>
            <a:r>
              <a:rPr lang="tr-TR" b="1" dirty="0" smtClean="0"/>
              <a:t>-</a:t>
            </a:r>
            <a:r>
              <a:rPr lang="cs-CZ" b="1" dirty="0" smtClean="0"/>
              <a:t>diastolic volume)</a:t>
            </a:r>
            <a:endParaRPr lang="tr-TR" b="1" dirty="0" smtClean="0"/>
          </a:p>
          <a:p>
            <a:pPr eaLnBrk="0" hangingPunct="0">
              <a:spcBef>
                <a:spcPct val="50000"/>
              </a:spcBef>
              <a:buFontTx/>
              <a:buChar char="•"/>
            </a:pPr>
            <a:r>
              <a:rPr lang="cs-CZ" b="1" dirty="0" smtClean="0"/>
              <a:t>ESV (end</a:t>
            </a:r>
            <a:r>
              <a:rPr lang="tr-TR" b="1" dirty="0" smtClean="0"/>
              <a:t>-</a:t>
            </a:r>
            <a:r>
              <a:rPr lang="cs-CZ" b="1" dirty="0" smtClean="0"/>
              <a:t>systolic volume)</a:t>
            </a:r>
            <a:endParaRPr lang="cs-CZ" b="1" dirty="0"/>
          </a:p>
        </p:txBody>
      </p:sp>
      <p:sp>
        <p:nvSpPr>
          <p:cNvPr id="23" name="Rectangle 2"/>
          <p:cNvSpPr txBox="1">
            <a:spLocks noChangeArrowheads="1"/>
          </p:cNvSpPr>
          <p:nvPr/>
        </p:nvSpPr>
        <p:spPr>
          <a:xfrm>
            <a:off x="457200" y="274638"/>
            <a:ext cx="8147248" cy="634082"/>
          </a:xfrm>
          <a:prstGeom prst="rect">
            <a:avLst/>
          </a:prstGeom>
          <a:solidFill>
            <a:schemeClr val="accent5">
              <a:lumMod val="20000"/>
              <a:lumOff val="80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1" i="0" u="none" strike="noStrike" kern="1200" cap="none" spc="0" normalizeH="0" baseline="0" noProof="0" smtClean="0">
                <a:ln>
                  <a:noFill/>
                </a:ln>
                <a:solidFill>
                  <a:schemeClr val="tx1"/>
                </a:solidFill>
                <a:effectLst/>
                <a:uLnTx/>
                <a:uFillTx/>
                <a:latin typeface="+mj-lt"/>
                <a:ea typeface="+mj-ea"/>
                <a:cs typeface="+mj-cs"/>
              </a:rPr>
              <a:t>Stroke (systolic) volume (SV)</a:t>
            </a:r>
            <a:endParaRPr kumimoji="0" lang="cs-CZ" sz="4400" b="1" i="0" u="sng" strike="noStrike" kern="1200" cap="none" spc="0" normalizeH="0" baseline="0" noProof="0" dirty="0">
              <a:ln>
                <a:noFill/>
              </a:ln>
              <a:solidFill>
                <a:schemeClr val="tx1"/>
              </a:solidFill>
              <a:effectLst/>
              <a:uLnTx/>
              <a:uFillTx/>
              <a:latin typeface="+mj-lt"/>
              <a:ea typeface="+mj-ea"/>
              <a:cs typeface="+mj-cs"/>
            </a:endParaRPr>
          </a:p>
        </p:txBody>
      </p:sp>
      <p:sp>
        <p:nvSpPr>
          <p:cNvPr id="24" name="23 Dikdörtgen"/>
          <p:cNvSpPr/>
          <p:nvPr/>
        </p:nvSpPr>
        <p:spPr>
          <a:xfrm>
            <a:off x="323528" y="908720"/>
            <a:ext cx="7848872" cy="461665"/>
          </a:xfrm>
          <a:prstGeom prst="rect">
            <a:avLst/>
          </a:prstGeom>
        </p:spPr>
        <p:txBody>
          <a:bodyPr wrap="square">
            <a:spAutoFit/>
          </a:bodyPr>
          <a:lstStyle/>
          <a:p>
            <a:r>
              <a:rPr lang="tr-TR" sz="2400" b="1" dirty="0" smtClean="0"/>
              <a:t>B</a:t>
            </a:r>
            <a:r>
              <a:rPr lang="cs-CZ" sz="2400" b="1" dirty="0" smtClean="0"/>
              <a:t>lood volume ejected from ventricle during systole</a:t>
            </a:r>
            <a:endParaRPr lang="cs-CZ"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03200"/>
            <a:ext cx="7772400" cy="1143000"/>
          </a:xfrm>
          <a:solidFill>
            <a:schemeClr val="accent1">
              <a:lumMod val="20000"/>
              <a:lumOff val="80000"/>
            </a:schemeClr>
          </a:solidFill>
        </p:spPr>
        <p:txBody>
          <a:bodyPr/>
          <a:lstStyle/>
          <a:p>
            <a:r>
              <a:rPr lang="en-US" b="1" dirty="0"/>
              <a:t>Cardiac output, cardiac index</a:t>
            </a:r>
            <a:endParaRPr lang="cs-CZ" b="1" dirty="0"/>
          </a:p>
        </p:txBody>
      </p:sp>
      <p:sp>
        <p:nvSpPr>
          <p:cNvPr id="47107" name="Text Box 3"/>
          <p:cNvSpPr txBox="1">
            <a:spLocks noGrp="1" noChangeArrowheads="1"/>
          </p:cNvSpPr>
          <p:nvPr>
            <p:ph type="body" idx="1"/>
          </p:nvPr>
        </p:nvSpPr>
        <p:spPr>
          <a:xfrm>
            <a:off x="467544" y="1412776"/>
            <a:ext cx="8606606" cy="5216624"/>
          </a:xfrm>
          <a:noFill/>
          <a:ln/>
        </p:spPr>
        <p:txBody>
          <a:bodyPr/>
          <a:lstStyle/>
          <a:p>
            <a:pPr>
              <a:lnSpc>
                <a:spcPct val="90000"/>
              </a:lnSpc>
              <a:buFontTx/>
              <a:buNone/>
            </a:pPr>
            <a:r>
              <a:rPr lang="en-US" sz="2800" b="1" dirty="0"/>
              <a:t>CO </a:t>
            </a:r>
            <a:r>
              <a:rPr lang="tr-TR" sz="2800" b="1" dirty="0" smtClean="0"/>
              <a:t>(</a:t>
            </a:r>
            <a:r>
              <a:rPr lang="tr-TR" sz="2800" b="1" dirty="0" err="1" smtClean="0"/>
              <a:t>Cardiac</a:t>
            </a:r>
            <a:r>
              <a:rPr lang="tr-TR" sz="2800" b="1" dirty="0" smtClean="0"/>
              <a:t> </a:t>
            </a:r>
            <a:r>
              <a:rPr lang="tr-TR" sz="2800" b="1" dirty="0" err="1" smtClean="0"/>
              <a:t>Output</a:t>
            </a:r>
            <a:r>
              <a:rPr lang="tr-TR" sz="2800" b="1" dirty="0" smtClean="0"/>
              <a:t>) </a:t>
            </a:r>
            <a:r>
              <a:rPr lang="en-US" sz="2800" b="1" dirty="0" smtClean="0"/>
              <a:t>= </a:t>
            </a:r>
            <a:r>
              <a:rPr lang="en-US" sz="2800" b="1" dirty="0"/>
              <a:t>HR × SV </a:t>
            </a:r>
          </a:p>
          <a:p>
            <a:pPr>
              <a:lnSpc>
                <a:spcPct val="90000"/>
              </a:lnSpc>
              <a:buFontTx/>
              <a:buNone/>
            </a:pPr>
            <a:r>
              <a:rPr lang="en-US" sz="2800" b="1" dirty="0"/>
              <a:t>(HR = heart rate, SV = stroke volume)</a:t>
            </a:r>
          </a:p>
          <a:p>
            <a:pPr>
              <a:lnSpc>
                <a:spcPct val="90000"/>
              </a:lnSpc>
            </a:pPr>
            <a:r>
              <a:rPr lang="en-US" sz="2800" b="1" u="sng" dirty="0"/>
              <a:t>Normal values</a:t>
            </a:r>
            <a:r>
              <a:rPr lang="en-US" sz="2800" b="1" dirty="0"/>
              <a:t>: </a:t>
            </a:r>
            <a:r>
              <a:rPr lang="en-US" sz="2800" b="1" dirty="0" smtClean="0"/>
              <a:t>4–</a:t>
            </a:r>
            <a:r>
              <a:rPr lang="tr-TR" sz="2800" b="1" dirty="0" smtClean="0"/>
              <a:t>5</a:t>
            </a:r>
            <a:r>
              <a:rPr lang="en-US" sz="2800" b="1" dirty="0" smtClean="0"/>
              <a:t> </a:t>
            </a:r>
            <a:r>
              <a:rPr lang="en-US" sz="2800" b="1" dirty="0"/>
              <a:t>L/min</a:t>
            </a:r>
          </a:p>
          <a:p>
            <a:pPr>
              <a:lnSpc>
                <a:spcPct val="90000"/>
              </a:lnSpc>
            </a:pPr>
            <a:endParaRPr lang="en-US" sz="2800" b="1" dirty="0"/>
          </a:p>
          <a:p>
            <a:pPr>
              <a:lnSpc>
                <a:spcPct val="90000"/>
              </a:lnSpc>
              <a:buFontTx/>
              <a:buNone/>
            </a:pPr>
            <a:r>
              <a:rPr lang="en-US" sz="2800" b="1" dirty="0" smtClean="0"/>
              <a:t>CI</a:t>
            </a:r>
            <a:r>
              <a:rPr lang="tr-TR" sz="2800" b="1" dirty="0" smtClean="0"/>
              <a:t> (</a:t>
            </a:r>
            <a:r>
              <a:rPr lang="tr-TR" sz="2800" b="1" dirty="0" err="1" smtClean="0"/>
              <a:t>Cardiac</a:t>
            </a:r>
            <a:r>
              <a:rPr lang="tr-TR" sz="2800" b="1" dirty="0" smtClean="0"/>
              <a:t> </a:t>
            </a:r>
            <a:r>
              <a:rPr lang="tr-TR" sz="2800" b="1" dirty="0" err="1" smtClean="0"/>
              <a:t>Index</a:t>
            </a:r>
            <a:r>
              <a:rPr lang="tr-TR" sz="2800" b="1" dirty="0" smtClean="0"/>
              <a:t>)</a:t>
            </a:r>
            <a:r>
              <a:rPr lang="en-US" sz="2800" b="1" dirty="0" smtClean="0"/>
              <a:t> </a:t>
            </a:r>
            <a:r>
              <a:rPr lang="en-US" sz="2800" b="1" dirty="0"/>
              <a:t>= CO/body surface</a:t>
            </a:r>
          </a:p>
          <a:p>
            <a:pPr>
              <a:lnSpc>
                <a:spcPct val="90000"/>
              </a:lnSpc>
            </a:pPr>
            <a:r>
              <a:rPr lang="en-US" sz="2800" b="1" dirty="0"/>
              <a:t>Normal values: 2.8 – 4.2 </a:t>
            </a:r>
            <a:r>
              <a:rPr lang="en-US" sz="2800" b="1" dirty="0" smtClean="0"/>
              <a:t>L/m</a:t>
            </a:r>
            <a:r>
              <a:rPr lang="en-US" sz="2800" b="1" baseline="30000" dirty="0" smtClean="0"/>
              <a:t>2</a:t>
            </a:r>
            <a:endParaRPr lang="tr-TR" sz="2800" b="1" baseline="30000" dirty="0" smtClean="0"/>
          </a:p>
          <a:p>
            <a:pPr>
              <a:lnSpc>
                <a:spcPct val="90000"/>
              </a:lnSpc>
            </a:pPr>
            <a:endParaRPr lang="tr-TR" sz="2800" b="1" baseline="30000" dirty="0" smtClean="0"/>
          </a:p>
          <a:p>
            <a:pPr>
              <a:lnSpc>
                <a:spcPct val="90000"/>
              </a:lnSpc>
            </a:pPr>
            <a:r>
              <a:rPr lang="tr-TR" sz="2800" b="1" dirty="0" err="1" smtClean="0"/>
              <a:t>Larger</a:t>
            </a:r>
            <a:r>
              <a:rPr lang="tr-TR" sz="2800" b="1" dirty="0" smtClean="0"/>
              <a:t> body </a:t>
            </a:r>
            <a:r>
              <a:rPr lang="tr-TR" sz="2800" b="1" dirty="0" err="1" smtClean="0"/>
              <a:t>surface</a:t>
            </a:r>
            <a:r>
              <a:rPr lang="tr-TR" sz="2800" b="1" dirty="0" smtClean="0"/>
              <a:t> </a:t>
            </a:r>
            <a:r>
              <a:rPr lang="tr-TR" sz="2800" b="1" dirty="0" err="1" smtClean="0"/>
              <a:t>decreases</a:t>
            </a:r>
            <a:r>
              <a:rPr lang="tr-TR" sz="2800" b="1" dirty="0" smtClean="0"/>
              <a:t> </a:t>
            </a:r>
            <a:r>
              <a:rPr lang="tr-TR" sz="2800" b="1" dirty="0" err="1" smtClean="0"/>
              <a:t>cardiac</a:t>
            </a:r>
            <a:r>
              <a:rPr lang="tr-TR" sz="2800" b="1" dirty="0" smtClean="0"/>
              <a:t> </a:t>
            </a:r>
            <a:r>
              <a:rPr lang="tr-TR" sz="2800" b="1" dirty="0" err="1" smtClean="0"/>
              <a:t>index</a:t>
            </a:r>
            <a:r>
              <a:rPr lang="tr-TR" sz="2800" b="1" dirty="0" smtClean="0"/>
              <a:t>  </a:t>
            </a:r>
            <a:r>
              <a:rPr lang="tr-TR" sz="2800" b="1" dirty="0" err="1" smtClean="0"/>
              <a:t>value</a:t>
            </a:r>
            <a:endParaRPr lang="tr-TR" sz="2800" b="1" dirty="0" smtClean="0"/>
          </a:p>
          <a:p>
            <a:pPr>
              <a:lnSpc>
                <a:spcPct val="90000"/>
              </a:lnSpc>
            </a:pPr>
            <a:r>
              <a:rPr lang="tr-TR" sz="2800" b="1" dirty="0" err="1" smtClean="0"/>
              <a:t>Larger</a:t>
            </a:r>
            <a:r>
              <a:rPr lang="tr-TR" sz="2800" b="1" dirty="0" smtClean="0"/>
              <a:t> </a:t>
            </a:r>
            <a:r>
              <a:rPr lang="tr-TR" sz="2800" b="1" dirty="0" err="1" smtClean="0"/>
              <a:t>dog</a:t>
            </a:r>
            <a:r>
              <a:rPr lang="tr-TR" sz="2800" b="1" dirty="0" smtClean="0"/>
              <a:t> </a:t>
            </a:r>
            <a:r>
              <a:rPr lang="tr-TR" sz="2800" b="1" dirty="0" err="1" smtClean="0"/>
              <a:t>breeds</a:t>
            </a:r>
            <a:r>
              <a:rPr lang="tr-TR" sz="2800" b="1" dirty="0" smtClean="0"/>
              <a:t> </a:t>
            </a:r>
            <a:r>
              <a:rPr lang="tr-TR" sz="2800" b="1" dirty="0" err="1" smtClean="0"/>
              <a:t>have</a:t>
            </a:r>
            <a:r>
              <a:rPr lang="tr-TR" sz="2800" b="1" dirty="0" smtClean="0"/>
              <a:t> </a:t>
            </a:r>
            <a:r>
              <a:rPr lang="tr-TR" sz="2800" b="1" dirty="0" err="1" smtClean="0"/>
              <a:t>lower</a:t>
            </a:r>
            <a:r>
              <a:rPr lang="tr-TR" sz="2800" b="1" dirty="0" smtClean="0"/>
              <a:t> HR </a:t>
            </a:r>
            <a:r>
              <a:rPr lang="tr-TR" sz="2800" b="1" dirty="0" err="1" smtClean="0"/>
              <a:t>than</a:t>
            </a:r>
            <a:r>
              <a:rPr lang="tr-TR" sz="2800" b="1" dirty="0" smtClean="0"/>
              <a:t> </a:t>
            </a:r>
            <a:r>
              <a:rPr lang="tr-TR" sz="2800" b="1" dirty="0" err="1" smtClean="0"/>
              <a:t>the</a:t>
            </a:r>
            <a:r>
              <a:rPr lang="tr-TR" sz="2800" b="1" dirty="0" smtClean="0"/>
              <a:t> </a:t>
            </a:r>
            <a:r>
              <a:rPr lang="tr-TR" sz="2800" b="1" dirty="0" err="1" smtClean="0"/>
              <a:t>smaller</a:t>
            </a:r>
            <a:r>
              <a:rPr lang="tr-TR" sz="2800" b="1" dirty="0" smtClean="0"/>
              <a:t> </a:t>
            </a:r>
            <a:r>
              <a:rPr lang="tr-TR" sz="2800" b="1" dirty="0" err="1" smtClean="0"/>
              <a:t>breeds</a:t>
            </a:r>
            <a:r>
              <a:rPr lang="tr-TR" sz="2800" b="1" dirty="0" smtClean="0"/>
              <a:t>.</a:t>
            </a:r>
            <a:endParaRPr lang="en-US" sz="2800" b="1" baseline="30000" dirty="0"/>
          </a:p>
          <a:p>
            <a:pPr>
              <a:lnSpc>
                <a:spcPct val="90000"/>
              </a:lnSpc>
            </a:pPr>
            <a:endParaRPr lang="en-US"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figure_01_03_unlabeled"/>
          <p:cNvPicPr>
            <a:picLocks noChangeAspect="1" noChangeArrowheads="1"/>
          </p:cNvPicPr>
          <p:nvPr/>
        </p:nvPicPr>
        <p:blipFill>
          <a:blip r:embed="rId3" cstate="print"/>
          <a:srcRect b="2719"/>
          <a:stretch>
            <a:fillRect/>
          </a:stretch>
        </p:blipFill>
        <p:spPr bwMode="auto">
          <a:xfrm>
            <a:off x="296863" y="627063"/>
            <a:ext cx="8548687" cy="5451475"/>
          </a:xfrm>
          <a:prstGeom prst="rect">
            <a:avLst/>
          </a:prstGeom>
          <a:noFill/>
        </p:spPr>
      </p:pic>
      <p:sp>
        <p:nvSpPr>
          <p:cNvPr id="149507" name="Rectangle 2"/>
          <p:cNvSpPr>
            <a:spLocks noGrp="1"/>
          </p:cNvSpPr>
          <p:nvPr>
            <p:ph type="title" idx="4294967295"/>
          </p:nvPr>
        </p:nvSpPr>
        <p:spPr>
          <a:xfrm>
            <a:off x="152400" y="0"/>
            <a:ext cx="8593138" cy="214313"/>
          </a:xfrm>
          <a:ln/>
        </p:spPr>
        <p:txBody>
          <a:bodyPr>
            <a:normAutofit fontScale="90000"/>
          </a:bodyPr>
          <a:lstStyle/>
          <a:p>
            <a:pPr eaLnBrk="1" hangingPunct="1"/>
            <a:r>
              <a:rPr lang="en-US" sz="1200" b="1" smtClean="0">
                <a:solidFill>
                  <a:srgbClr val="002060"/>
                </a:solidFill>
              </a:rPr>
              <a:t>Figure 1-3  Negative Feedback in the Control of Body Temperature</a:t>
            </a:r>
          </a:p>
        </p:txBody>
      </p:sp>
      <p:sp>
        <p:nvSpPr>
          <p:cNvPr id="149508" name="Text Box 4"/>
          <p:cNvSpPr txBox="1">
            <a:spLocks noChangeArrowheads="1"/>
          </p:cNvSpPr>
          <p:nvPr/>
        </p:nvSpPr>
        <p:spPr bwMode="auto">
          <a:xfrm>
            <a:off x="450850" y="1308100"/>
            <a:ext cx="688975" cy="476250"/>
          </a:xfrm>
          <a:prstGeom prst="rect">
            <a:avLst/>
          </a:prstGeom>
          <a:noFill/>
          <a:ln w="9525">
            <a:noFill/>
            <a:miter lim="800000"/>
            <a:headEnd/>
            <a:tailEnd/>
          </a:ln>
          <a:effectLst/>
        </p:spPr>
        <p:txBody>
          <a:bodyPr wrap="none" lIns="0" tIns="0" rIns="0" bIns="0"/>
          <a:lstStyle/>
          <a:p>
            <a:pPr algn="ctr"/>
            <a:r>
              <a:rPr lang="en-US" sz="1100" b="1" i="1">
                <a:solidFill>
                  <a:srgbClr val="002060"/>
                </a:solidFill>
              </a:rPr>
              <a:t>Normal</a:t>
            </a:r>
            <a:br>
              <a:rPr lang="en-US" sz="1100" b="1" i="1">
                <a:solidFill>
                  <a:srgbClr val="002060"/>
                </a:solidFill>
              </a:rPr>
            </a:br>
            <a:r>
              <a:rPr lang="en-US" sz="1100" b="1" i="1">
                <a:solidFill>
                  <a:srgbClr val="002060"/>
                </a:solidFill>
              </a:rPr>
              <a:t>temperature</a:t>
            </a:r>
            <a:br>
              <a:rPr lang="en-US" sz="1100" b="1" i="1">
                <a:solidFill>
                  <a:srgbClr val="002060"/>
                </a:solidFill>
              </a:rPr>
            </a:br>
            <a:r>
              <a:rPr lang="en-US" sz="1100" b="1" i="1">
                <a:solidFill>
                  <a:srgbClr val="002060"/>
                </a:solidFill>
              </a:rPr>
              <a:t>disturbed</a:t>
            </a:r>
          </a:p>
        </p:txBody>
      </p:sp>
      <p:sp>
        <p:nvSpPr>
          <p:cNvPr id="149509" name="Text Box 5"/>
          <p:cNvSpPr txBox="1">
            <a:spLocks noChangeArrowheads="1"/>
          </p:cNvSpPr>
          <p:nvPr/>
        </p:nvSpPr>
        <p:spPr bwMode="auto">
          <a:xfrm>
            <a:off x="3317875" y="958850"/>
            <a:ext cx="854075" cy="298450"/>
          </a:xfrm>
          <a:prstGeom prst="rect">
            <a:avLst/>
          </a:prstGeom>
          <a:noFill/>
          <a:ln w="9525">
            <a:noFill/>
            <a:miter lim="800000"/>
            <a:headEnd/>
            <a:tailEnd/>
          </a:ln>
          <a:effectLst/>
        </p:spPr>
        <p:txBody>
          <a:bodyPr wrap="none" lIns="0" tIns="0" rIns="0" bIns="0"/>
          <a:lstStyle/>
          <a:p>
            <a:pPr algn="ctr"/>
            <a:r>
              <a:rPr lang="en-US" sz="1100" b="1" i="1">
                <a:solidFill>
                  <a:srgbClr val="002060"/>
                </a:solidFill>
              </a:rPr>
              <a:t>Information</a:t>
            </a:r>
            <a:br>
              <a:rPr lang="en-US" sz="1100" b="1" i="1">
                <a:solidFill>
                  <a:srgbClr val="002060"/>
                </a:solidFill>
              </a:rPr>
            </a:br>
            <a:r>
              <a:rPr lang="en-US" sz="1100" b="1" i="1">
                <a:solidFill>
                  <a:srgbClr val="002060"/>
                </a:solidFill>
              </a:rPr>
              <a:t>affects</a:t>
            </a:r>
          </a:p>
        </p:txBody>
      </p:sp>
      <p:sp>
        <p:nvSpPr>
          <p:cNvPr id="149510" name="Text Box 6"/>
          <p:cNvSpPr txBox="1">
            <a:spLocks noChangeArrowheads="1"/>
          </p:cNvSpPr>
          <p:nvPr/>
        </p:nvSpPr>
        <p:spPr bwMode="auto">
          <a:xfrm>
            <a:off x="2127250" y="711200"/>
            <a:ext cx="752475" cy="133350"/>
          </a:xfrm>
          <a:prstGeom prst="rect">
            <a:avLst/>
          </a:prstGeom>
          <a:noFill/>
          <a:ln w="9525">
            <a:noFill/>
            <a:miter lim="800000"/>
            <a:headEnd/>
            <a:tailEnd/>
          </a:ln>
          <a:effectLst/>
        </p:spPr>
        <p:txBody>
          <a:bodyPr wrap="none" lIns="0" tIns="0" rIns="0" bIns="0"/>
          <a:lstStyle/>
          <a:p>
            <a:pPr algn="ctr"/>
            <a:r>
              <a:rPr lang="en-US" sz="1100" b="1">
                <a:solidFill>
                  <a:srgbClr val="002060"/>
                </a:solidFill>
              </a:rPr>
              <a:t>RECEPTORS</a:t>
            </a:r>
          </a:p>
        </p:txBody>
      </p:sp>
      <p:sp>
        <p:nvSpPr>
          <p:cNvPr id="149511" name="Text Box 7"/>
          <p:cNvSpPr txBox="1">
            <a:spLocks noChangeArrowheads="1"/>
          </p:cNvSpPr>
          <p:nvPr/>
        </p:nvSpPr>
        <p:spPr bwMode="auto">
          <a:xfrm>
            <a:off x="2025650" y="996950"/>
            <a:ext cx="952500" cy="590550"/>
          </a:xfrm>
          <a:prstGeom prst="rect">
            <a:avLst/>
          </a:prstGeom>
          <a:noFill/>
          <a:ln w="9525">
            <a:noFill/>
            <a:miter lim="800000"/>
            <a:headEnd/>
            <a:tailEnd/>
          </a:ln>
          <a:effectLst/>
        </p:spPr>
        <p:txBody>
          <a:bodyPr wrap="none" lIns="0" tIns="0" rIns="0" bIns="0"/>
          <a:lstStyle/>
          <a:p>
            <a:pPr algn="ctr">
              <a:lnSpc>
                <a:spcPct val="90000"/>
              </a:lnSpc>
            </a:pPr>
            <a:r>
              <a:rPr lang="en-US" sz="1100" b="1">
                <a:solidFill>
                  <a:srgbClr val="002060"/>
                </a:solidFill>
              </a:rPr>
              <a:t>Temperature</a:t>
            </a:r>
            <a:br>
              <a:rPr lang="en-US" sz="1100" b="1">
                <a:solidFill>
                  <a:srgbClr val="002060"/>
                </a:solidFill>
              </a:rPr>
            </a:br>
            <a:r>
              <a:rPr lang="en-US" sz="1100" b="1">
                <a:solidFill>
                  <a:srgbClr val="002060"/>
                </a:solidFill>
              </a:rPr>
              <a:t>sensors in skin</a:t>
            </a:r>
            <a:br>
              <a:rPr lang="en-US" sz="1100" b="1">
                <a:solidFill>
                  <a:srgbClr val="002060"/>
                </a:solidFill>
              </a:rPr>
            </a:br>
            <a:r>
              <a:rPr lang="en-US" sz="1100" b="1">
                <a:solidFill>
                  <a:srgbClr val="002060"/>
                </a:solidFill>
              </a:rPr>
              <a:t>and</a:t>
            </a:r>
            <a:br>
              <a:rPr lang="en-US" sz="1100" b="1">
                <a:solidFill>
                  <a:srgbClr val="002060"/>
                </a:solidFill>
              </a:rPr>
            </a:br>
            <a:r>
              <a:rPr lang="en-US" sz="1100" b="1">
                <a:solidFill>
                  <a:srgbClr val="002060"/>
                </a:solidFill>
              </a:rPr>
              <a:t>hypothalamus</a:t>
            </a:r>
          </a:p>
        </p:txBody>
      </p:sp>
      <p:sp>
        <p:nvSpPr>
          <p:cNvPr id="149512" name="Text Box 8"/>
          <p:cNvSpPr txBox="1">
            <a:spLocks noChangeArrowheads="1"/>
          </p:cNvSpPr>
          <p:nvPr/>
        </p:nvSpPr>
        <p:spPr bwMode="auto">
          <a:xfrm>
            <a:off x="406400" y="2520950"/>
            <a:ext cx="965200" cy="133350"/>
          </a:xfrm>
          <a:prstGeom prst="rect">
            <a:avLst/>
          </a:prstGeom>
          <a:noFill/>
          <a:ln w="9525">
            <a:noFill/>
            <a:miter lim="800000"/>
            <a:headEnd/>
            <a:tailEnd/>
          </a:ln>
          <a:effectLst/>
        </p:spPr>
        <p:txBody>
          <a:bodyPr wrap="none" lIns="0" tIns="0" rIns="0" bIns="0"/>
          <a:lstStyle/>
          <a:p>
            <a:pPr algn="ctr"/>
            <a:r>
              <a:rPr lang="en-US" sz="1100" b="1">
                <a:solidFill>
                  <a:srgbClr val="002060"/>
                </a:solidFill>
              </a:rPr>
              <a:t>HOMEOSTASIS</a:t>
            </a:r>
          </a:p>
        </p:txBody>
      </p:sp>
      <p:sp>
        <p:nvSpPr>
          <p:cNvPr id="149513" name="Text Box 9"/>
          <p:cNvSpPr txBox="1">
            <a:spLocks noChangeArrowheads="1"/>
          </p:cNvSpPr>
          <p:nvPr/>
        </p:nvSpPr>
        <p:spPr bwMode="auto">
          <a:xfrm>
            <a:off x="1187450" y="1828800"/>
            <a:ext cx="1187450" cy="450850"/>
          </a:xfrm>
          <a:prstGeom prst="rect">
            <a:avLst/>
          </a:prstGeom>
          <a:noFill/>
          <a:ln w="9525">
            <a:noFill/>
            <a:miter lim="800000"/>
            <a:headEnd/>
            <a:tailEnd/>
          </a:ln>
          <a:effectLst/>
        </p:spPr>
        <p:txBody>
          <a:bodyPr wrap="none" lIns="0" tIns="0" rIns="0" bIns="0"/>
          <a:lstStyle/>
          <a:p>
            <a:pPr algn="ctr"/>
            <a:r>
              <a:rPr lang="en-US" sz="1100" b="1">
                <a:solidFill>
                  <a:srgbClr val="002060"/>
                </a:solidFill>
              </a:rPr>
              <a:t>STIMULUS:</a:t>
            </a:r>
            <a:br>
              <a:rPr lang="en-US" sz="1100" b="1">
                <a:solidFill>
                  <a:srgbClr val="002060"/>
                </a:solidFill>
              </a:rPr>
            </a:br>
            <a:r>
              <a:rPr lang="en-US" sz="1100" b="1">
                <a:solidFill>
                  <a:srgbClr val="002060"/>
                </a:solidFill>
              </a:rPr>
              <a:t>Body temperature</a:t>
            </a:r>
            <a:br>
              <a:rPr lang="en-US" sz="1100" b="1">
                <a:solidFill>
                  <a:srgbClr val="002060"/>
                </a:solidFill>
              </a:rPr>
            </a:br>
            <a:r>
              <a:rPr lang="en-US" sz="1100" b="1">
                <a:solidFill>
                  <a:srgbClr val="002060"/>
                </a:solidFill>
              </a:rPr>
              <a:t>rises</a:t>
            </a:r>
          </a:p>
        </p:txBody>
      </p:sp>
      <p:sp>
        <p:nvSpPr>
          <p:cNvPr id="149514" name="Text Box 10"/>
          <p:cNvSpPr txBox="1">
            <a:spLocks noChangeArrowheads="1"/>
          </p:cNvSpPr>
          <p:nvPr/>
        </p:nvSpPr>
        <p:spPr bwMode="auto">
          <a:xfrm>
            <a:off x="444500" y="2755900"/>
            <a:ext cx="895350" cy="285750"/>
          </a:xfrm>
          <a:prstGeom prst="rect">
            <a:avLst/>
          </a:prstGeom>
          <a:noFill/>
          <a:ln w="9525">
            <a:noFill/>
            <a:miter lim="800000"/>
            <a:headEnd/>
            <a:tailEnd/>
          </a:ln>
          <a:effectLst/>
        </p:spPr>
        <p:txBody>
          <a:bodyPr wrap="none" lIns="0" tIns="0" rIns="0" bIns="0"/>
          <a:lstStyle/>
          <a:p>
            <a:pPr algn="ctr"/>
            <a:r>
              <a:rPr lang="en-US" sz="1100" b="1">
                <a:solidFill>
                  <a:srgbClr val="002060"/>
                </a:solidFill>
              </a:rPr>
              <a:t>Normal body</a:t>
            </a:r>
            <a:br>
              <a:rPr lang="en-US" sz="1100" b="1">
                <a:solidFill>
                  <a:srgbClr val="002060"/>
                </a:solidFill>
              </a:rPr>
            </a:br>
            <a:r>
              <a:rPr lang="en-US" sz="1100" b="1">
                <a:solidFill>
                  <a:srgbClr val="002060"/>
                </a:solidFill>
              </a:rPr>
              <a:t>temperature</a:t>
            </a:r>
          </a:p>
        </p:txBody>
      </p:sp>
      <p:sp>
        <p:nvSpPr>
          <p:cNvPr id="149515" name="Text Box 11"/>
          <p:cNvSpPr txBox="1">
            <a:spLocks noChangeArrowheads="1"/>
          </p:cNvSpPr>
          <p:nvPr/>
        </p:nvSpPr>
        <p:spPr bwMode="auto">
          <a:xfrm>
            <a:off x="1314450" y="3028950"/>
            <a:ext cx="1219200" cy="641350"/>
          </a:xfrm>
          <a:prstGeom prst="rect">
            <a:avLst/>
          </a:prstGeom>
          <a:noFill/>
          <a:ln w="9525">
            <a:noFill/>
            <a:miter lim="800000"/>
            <a:headEnd/>
            <a:tailEnd/>
          </a:ln>
          <a:effectLst/>
        </p:spPr>
        <p:txBody>
          <a:bodyPr wrap="none" lIns="0" tIns="0" rIns="0" bIns="0"/>
          <a:lstStyle/>
          <a:p>
            <a:pPr algn="ctr"/>
            <a:r>
              <a:rPr lang="en-US" sz="1100" b="1">
                <a:solidFill>
                  <a:srgbClr val="002060"/>
                </a:solidFill>
              </a:rPr>
              <a:t>RESPONSE:</a:t>
            </a:r>
            <a:br>
              <a:rPr lang="en-US" sz="1100" b="1">
                <a:solidFill>
                  <a:srgbClr val="002060"/>
                </a:solidFill>
              </a:rPr>
            </a:br>
            <a:r>
              <a:rPr lang="en-US" sz="1100" b="1">
                <a:solidFill>
                  <a:srgbClr val="002060"/>
                </a:solidFill>
              </a:rPr>
              <a:t>Increased heat loss,</a:t>
            </a:r>
            <a:br>
              <a:rPr lang="en-US" sz="1100" b="1">
                <a:solidFill>
                  <a:srgbClr val="002060"/>
                </a:solidFill>
              </a:rPr>
            </a:br>
            <a:r>
              <a:rPr lang="en-US" sz="1100" b="1">
                <a:solidFill>
                  <a:srgbClr val="002060"/>
                </a:solidFill>
              </a:rPr>
              <a:t>body temperature</a:t>
            </a:r>
            <a:br>
              <a:rPr lang="en-US" sz="1100" b="1">
                <a:solidFill>
                  <a:srgbClr val="002060"/>
                </a:solidFill>
              </a:rPr>
            </a:br>
            <a:r>
              <a:rPr lang="en-US" sz="1100" b="1">
                <a:solidFill>
                  <a:srgbClr val="002060"/>
                </a:solidFill>
              </a:rPr>
              <a:t>drops</a:t>
            </a:r>
          </a:p>
        </p:txBody>
      </p:sp>
      <p:sp>
        <p:nvSpPr>
          <p:cNvPr id="149516" name="Text Box 12"/>
          <p:cNvSpPr txBox="1">
            <a:spLocks noChangeArrowheads="1"/>
          </p:cNvSpPr>
          <p:nvPr/>
        </p:nvSpPr>
        <p:spPr bwMode="auto">
          <a:xfrm>
            <a:off x="4051300" y="1492250"/>
            <a:ext cx="819150" cy="266700"/>
          </a:xfrm>
          <a:prstGeom prst="rect">
            <a:avLst/>
          </a:prstGeom>
          <a:noFill/>
          <a:ln w="9525">
            <a:noFill/>
            <a:miter lim="800000"/>
            <a:headEnd/>
            <a:tailEnd/>
          </a:ln>
          <a:effectLst/>
        </p:spPr>
        <p:txBody>
          <a:bodyPr wrap="none" lIns="0" tIns="0" rIns="0" bIns="0"/>
          <a:lstStyle/>
          <a:p>
            <a:pPr algn="ctr"/>
            <a:r>
              <a:rPr lang="en-US" sz="1100" b="1">
                <a:solidFill>
                  <a:srgbClr val="002060"/>
                </a:solidFill>
              </a:rPr>
              <a:t>CONTROL </a:t>
            </a:r>
            <a:br>
              <a:rPr lang="en-US" sz="1100" b="1">
                <a:solidFill>
                  <a:srgbClr val="002060"/>
                </a:solidFill>
              </a:rPr>
            </a:br>
            <a:r>
              <a:rPr lang="en-US" sz="1100" b="1">
                <a:solidFill>
                  <a:srgbClr val="002060"/>
                </a:solidFill>
              </a:rPr>
              <a:t>CENTER</a:t>
            </a:r>
          </a:p>
        </p:txBody>
      </p:sp>
      <p:sp>
        <p:nvSpPr>
          <p:cNvPr id="149517" name="Text Box 13"/>
          <p:cNvSpPr txBox="1">
            <a:spLocks noChangeArrowheads="1"/>
          </p:cNvSpPr>
          <p:nvPr/>
        </p:nvSpPr>
        <p:spPr bwMode="auto">
          <a:xfrm>
            <a:off x="654050" y="3892550"/>
            <a:ext cx="688975" cy="476250"/>
          </a:xfrm>
          <a:prstGeom prst="rect">
            <a:avLst/>
          </a:prstGeom>
          <a:noFill/>
          <a:ln w="9525">
            <a:noFill/>
            <a:miter lim="800000"/>
            <a:headEnd/>
            <a:tailEnd/>
          </a:ln>
          <a:effectLst/>
        </p:spPr>
        <p:txBody>
          <a:bodyPr wrap="none" lIns="0" tIns="0" rIns="0" bIns="0"/>
          <a:lstStyle/>
          <a:p>
            <a:pPr algn="ctr"/>
            <a:r>
              <a:rPr lang="en-US" sz="1100" b="1" i="1">
                <a:solidFill>
                  <a:srgbClr val="002060"/>
                </a:solidFill>
              </a:rPr>
              <a:t>Normal</a:t>
            </a:r>
            <a:br>
              <a:rPr lang="en-US" sz="1100" b="1" i="1">
                <a:solidFill>
                  <a:srgbClr val="002060"/>
                </a:solidFill>
              </a:rPr>
            </a:br>
            <a:r>
              <a:rPr lang="en-US" sz="1100" b="1" i="1">
                <a:solidFill>
                  <a:srgbClr val="002060"/>
                </a:solidFill>
              </a:rPr>
              <a:t>temperature</a:t>
            </a:r>
            <a:br>
              <a:rPr lang="en-US" sz="1100" b="1" i="1">
                <a:solidFill>
                  <a:srgbClr val="002060"/>
                </a:solidFill>
              </a:rPr>
            </a:br>
            <a:r>
              <a:rPr lang="en-US" sz="1100" b="1" i="1">
                <a:solidFill>
                  <a:srgbClr val="002060"/>
                </a:solidFill>
              </a:rPr>
              <a:t>restored</a:t>
            </a:r>
          </a:p>
        </p:txBody>
      </p:sp>
      <p:sp>
        <p:nvSpPr>
          <p:cNvPr id="149518" name="Text Box 14"/>
          <p:cNvSpPr txBox="1">
            <a:spLocks noChangeArrowheads="1"/>
          </p:cNvSpPr>
          <p:nvPr/>
        </p:nvSpPr>
        <p:spPr bwMode="auto">
          <a:xfrm>
            <a:off x="1998663" y="3886200"/>
            <a:ext cx="752475" cy="133350"/>
          </a:xfrm>
          <a:prstGeom prst="rect">
            <a:avLst/>
          </a:prstGeom>
          <a:noFill/>
          <a:ln w="9525">
            <a:noFill/>
            <a:miter lim="800000"/>
            <a:headEnd/>
            <a:tailEnd/>
          </a:ln>
          <a:effectLst/>
        </p:spPr>
        <p:txBody>
          <a:bodyPr wrap="none" lIns="0" tIns="0" rIns="0" bIns="0"/>
          <a:lstStyle/>
          <a:p>
            <a:pPr algn="ctr"/>
            <a:r>
              <a:rPr lang="en-US" sz="1100" b="1">
                <a:solidFill>
                  <a:srgbClr val="002060"/>
                </a:solidFill>
              </a:rPr>
              <a:t>EFFECTORS</a:t>
            </a:r>
          </a:p>
        </p:txBody>
      </p:sp>
      <p:sp>
        <p:nvSpPr>
          <p:cNvPr id="149519" name="Text Box 15"/>
          <p:cNvSpPr txBox="1">
            <a:spLocks noChangeArrowheads="1"/>
          </p:cNvSpPr>
          <p:nvPr/>
        </p:nvSpPr>
        <p:spPr bwMode="auto">
          <a:xfrm>
            <a:off x="1860550" y="4108450"/>
            <a:ext cx="1073150" cy="812800"/>
          </a:xfrm>
          <a:prstGeom prst="rect">
            <a:avLst/>
          </a:prstGeom>
          <a:noFill/>
          <a:ln w="9525">
            <a:noFill/>
            <a:miter lim="800000"/>
            <a:headEnd/>
            <a:tailEnd/>
          </a:ln>
          <a:effectLst/>
        </p:spPr>
        <p:txBody>
          <a:bodyPr wrap="none" lIns="0" tIns="0" rIns="0" bIns="0"/>
          <a:lstStyle/>
          <a:p>
            <a:pPr>
              <a:lnSpc>
                <a:spcPct val="90000"/>
              </a:lnSpc>
            </a:pPr>
            <a:r>
              <a:rPr lang="en-US" sz="1100" b="1">
                <a:solidFill>
                  <a:srgbClr val="002060"/>
                </a:solidFill>
              </a:rPr>
              <a:t>• Sweat glands</a:t>
            </a:r>
            <a:br>
              <a:rPr lang="en-US" sz="1100" b="1">
                <a:solidFill>
                  <a:srgbClr val="002060"/>
                </a:solidFill>
              </a:rPr>
            </a:br>
            <a:r>
              <a:rPr lang="en-US" sz="1100" b="1">
                <a:solidFill>
                  <a:srgbClr val="002060"/>
                </a:solidFill>
              </a:rPr>
              <a:t>  in skin increase</a:t>
            </a:r>
            <a:br>
              <a:rPr lang="en-US" sz="1100" b="1">
                <a:solidFill>
                  <a:srgbClr val="002060"/>
                </a:solidFill>
              </a:rPr>
            </a:br>
            <a:r>
              <a:rPr lang="en-US" sz="1100" b="1">
                <a:solidFill>
                  <a:srgbClr val="002060"/>
                </a:solidFill>
              </a:rPr>
              <a:t>  secretion</a:t>
            </a:r>
            <a:br>
              <a:rPr lang="en-US" sz="1100" b="1">
                <a:solidFill>
                  <a:srgbClr val="002060"/>
                </a:solidFill>
              </a:rPr>
            </a:br>
            <a:r>
              <a:rPr lang="en-US" sz="1100" b="1">
                <a:solidFill>
                  <a:srgbClr val="002060"/>
                </a:solidFill>
              </a:rPr>
              <a:t>• Blood vessels</a:t>
            </a:r>
            <a:br>
              <a:rPr lang="en-US" sz="1100" b="1">
                <a:solidFill>
                  <a:srgbClr val="002060"/>
                </a:solidFill>
              </a:rPr>
            </a:br>
            <a:r>
              <a:rPr lang="en-US" sz="1100" b="1">
                <a:solidFill>
                  <a:srgbClr val="002060"/>
                </a:solidFill>
              </a:rPr>
              <a:t>  in skin dilate</a:t>
            </a:r>
          </a:p>
        </p:txBody>
      </p:sp>
      <p:sp>
        <p:nvSpPr>
          <p:cNvPr id="149520" name="Text Box 16"/>
          <p:cNvSpPr txBox="1">
            <a:spLocks noChangeArrowheads="1"/>
          </p:cNvSpPr>
          <p:nvPr/>
        </p:nvSpPr>
        <p:spPr bwMode="auto">
          <a:xfrm>
            <a:off x="3733800" y="3981450"/>
            <a:ext cx="982216" cy="527670"/>
          </a:xfrm>
          <a:prstGeom prst="rect">
            <a:avLst/>
          </a:prstGeom>
          <a:noFill/>
          <a:ln w="9525">
            <a:noFill/>
            <a:miter lim="800000"/>
            <a:headEnd/>
            <a:tailEnd/>
          </a:ln>
          <a:effectLst/>
        </p:spPr>
        <p:txBody>
          <a:bodyPr wrap="none" lIns="0" tIns="0" rIns="0" bIns="0"/>
          <a:lstStyle/>
          <a:p>
            <a:pPr algn="ctr"/>
            <a:r>
              <a:rPr lang="en-US" sz="1100" b="1" i="1" dirty="0">
                <a:solidFill>
                  <a:srgbClr val="002060"/>
                </a:solidFill>
              </a:rPr>
              <a:t>Sends</a:t>
            </a:r>
            <a:br>
              <a:rPr lang="en-US" sz="1100" b="1" i="1" dirty="0">
                <a:solidFill>
                  <a:srgbClr val="002060"/>
                </a:solidFill>
              </a:rPr>
            </a:br>
            <a:r>
              <a:rPr lang="en-US" sz="1100" b="1" i="1" dirty="0">
                <a:solidFill>
                  <a:srgbClr val="002060"/>
                </a:solidFill>
              </a:rPr>
              <a:t>commands</a:t>
            </a:r>
            <a:br>
              <a:rPr lang="en-US" sz="1100" b="1" i="1" dirty="0">
                <a:solidFill>
                  <a:srgbClr val="002060"/>
                </a:solidFill>
              </a:rPr>
            </a:br>
            <a:r>
              <a:rPr lang="en-US" sz="1100" b="1" i="1" dirty="0">
                <a:solidFill>
                  <a:srgbClr val="002060"/>
                </a:solidFill>
              </a:rPr>
              <a:t>to</a:t>
            </a:r>
          </a:p>
        </p:txBody>
      </p:sp>
      <p:sp>
        <p:nvSpPr>
          <p:cNvPr id="149521" name="Text Box 17"/>
          <p:cNvSpPr txBox="1">
            <a:spLocks noChangeArrowheads="1"/>
          </p:cNvSpPr>
          <p:nvPr/>
        </p:nvSpPr>
        <p:spPr bwMode="auto">
          <a:xfrm>
            <a:off x="577850" y="4984750"/>
            <a:ext cx="4375150" cy="1066800"/>
          </a:xfrm>
          <a:prstGeom prst="rect">
            <a:avLst/>
          </a:prstGeom>
          <a:noFill/>
          <a:ln w="9525">
            <a:noFill/>
            <a:miter lim="800000"/>
            <a:headEnd/>
            <a:tailEnd/>
          </a:ln>
          <a:effectLst/>
        </p:spPr>
        <p:txBody>
          <a:bodyPr wrap="none" lIns="0" tIns="0" rIns="0" bIns="0"/>
          <a:lstStyle/>
          <a:p>
            <a:r>
              <a:rPr lang="en-US" sz="1200" b="1">
                <a:solidFill>
                  <a:srgbClr val="002060"/>
                </a:solidFill>
              </a:rPr>
              <a:t>Events in the regulation of body temperature, which are</a:t>
            </a:r>
            <a:br>
              <a:rPr lang="en-US" sz="1200" b="1">
                <a:solidFill>
                  <a:srgbClr val="002060"/>
                </a:solidFill>
              </a:rPr>
            </a:br>
            <a:r>
              <a:rPr lang="en-US" sz="1200" b="1">
                <a:solidFill>
                  <a:srgbClr val="002060"/>
                </a:solidFill>
              </a:rPr>
              <a:t>comparable to those shown in </a:t>
            </a:r>
            <a:r>
              <a:rPr lang="en-US" sz="1200" b="1" i="1">
                <a:solidFill>
                  <a:srgbClr val="002060"/>
                </a:solidFill>
              </a:rPr>
              <a:t>Figure 1</a:t>
            </a:r>
            <a:r>
              <a:rPr lang="en-US" sz="1200" b="1" i="1">
                <a:solidFill>
                  <a:srgbClr val="002060"/>
                </a:solidFill>
                <a:sym typeface="Symbol" pitchFamily="18" charset="2"/>
              </a:rPr>
              <a:t></a:t>
            </a:r>
            <a:r>
              <a:rPr lang="en-US" sz="1200" b="1" i="1">
                <a:solidFill>
                  <a:srgbClr val="002060"/>
                </a:solidFill>
              </a:rPr>
              <a:t>2.</a:t>
            </a:r>
            <a:r>
              <a:rPr lang="en-US" sz="1200" b="1">
                <a:solidFill>
                  <a:srgbClr val="002060"/>
                </a:solidFill>
              </a:rPr>
              <a:t> A control center</a:t>
            </a:r>
            <a:br>
              <a:rPr lang="en-US" sz="1200" b="1">
                <a:solidFill>
                  <a:srgbClr val="002060"/>
                </a:solidFill>
              </a:rPr>
            </a:br>
            <a:r>
              <a:rPr lang="en-US" sz="1200" b="1">
                <a:solidFill>
                  <a:srgbClr val="002060"/>
                </a:solidFill>
              </a:rPr>
              <a:t>in the brain (the hypothalamus) functions as a thermostat</a:t>
            </a:r>
            <a:br>
              <a:rPr lang="en-US" sz="1200" b="1">
                <a:solidFill>
                  <a:srgbClr val="002060"/>
                </a:solidFill>
              </a:rPr>
            </a:br>
            <a:r>
              <a:rPr lang="en-US" sz="1200" b="1">
                <a:solidFill>
                  <a:srgbClr val="002060"/>
                </a:solidFill>
              </a:rPr>
              <a:t>with a set point of 37</a:t>
            </a:r>
            <a:r>
              <a:rPr lang="en-US" sz="1200" b="1">
                <a:solidFill>
                  <a:srgbClr val="002060"/>
                </a:solidFill>
                <a:sym typeface="Symbol" pitchFamily="18" charset="2"/>
              </a:rPr>
              <a:t>°C. If body temperature exceeds</a:t>
            </a:r>
            <a:br>
              <a:rPr lang="en-US" sz="1200" b="1">
                <a:solidFill>
                  <a:srgbClr val="002060"/>
                </a:solidFill>
                <a:sym typeface="Symbol" pitchFamily="18" charset="2"/>
              </a:rPr>
            </a:br>
            <a:r>
              <a:rPr lang="en-US" sz="1200" b="1">
                <a:solidFill>
                  <a:srgbClr val="002060"/>
                </a:solidFill>
                <a:sym typeface="Symbol" pitchFamily="18" charset="2"/>
              </a:rPr>
              <a:t>37.2°C, heat loss is increased through enhanced blood flow</a:t>
            </a:r>
            <a:br>
              <a:rPr lang="en-US" sz="1200" b="1">
                <a:solidFill>
                  <a:srgbClr val="002060"/>
                </a:solidFill>
                <a:sym typeface="Symbol" pitchFamily="18" charset="2"/>
              </a:rPr>
            </a:br>
            <a:r>
              <a:rPr lang="en-US" sz="1200" b="1">
                <a:solidFill>
                  <a:srgbClr val="002060"/>
                </a:solidFill>
                <a:sym typeface="Symbol" pitchFamily="18" charset="2"/>
              </a:rPr>
              <a:t>to the skin and increased sweating.</a:t>
            </a:r>
          </a:p>
        </p:txBody>
      </p:sp>
      <p:sp>
        <p:nvSpPr>
          <p:cNvPr id="149522" name="Text Box 18"/>
          <p:cNvSpPr txBox="1">
            <a:spLocks noChangeArrowheads="1"/>
          </p:cNvSpPr>
          <p:nvPr/>
        </p:nvSpPr>
        <p:spPr bwMode="auto">
          <a:xfrm>
            <a:off x="6197600" y="4984750"/>
            <a:ext cx="2546350" cy="723900"/>
          </a:xfrm>
          <a:prstGeom prst="rect">
            <a:avLst/>
          </a:prstGeom>
          <a:noFill/>
          <a:ln w="9525">
            <a:noFill/>
            <a:miter lim="800000"/>
            <a:headEnd/>
            <a:tailEnd/>
          </a:ln>
          <a:effectLst/>
        </p:spPr>
        <p:txBody>
          <a:bodyPr wrap="none" lIns="0" tIns="0" rIns="0" bIns="0"/>
          <a:lstStyle/>
          <a:p>
            <a:r>
              <a:rPr lang="en-US" sz="1200" b="1">
                <a:solidFill>
                  <a:srgbClr val="002060"/>
                </a:solidFill>
              </a:rPr>
              <a:t>The thermoregulatory center keeps</a:t>
            </a:r>
            <a:br>
              <a:rPr lang="en-US" sz="1200" b="1">
                <a:solidFill>
                  <a:srgbClr val="002060"/>
                </a:solidFill>
              </a:rPr>
            </a:br>
            <a:r>
              <a:rPr lang="en-US" sz="1200" b="1">
                <a:solidFill>
                  <a:srgbClr val="002060"/>
                </a:solidFill>
              </a:rPr>
              <a:t>body temperature fluctuating</a:t>
            </a:r>
            <a:br>
              <a:rPr lang="en-US" sz="1200" b="1">
                <a:solidFill>
                  <a:srgbClr val="002060"/>
                </a:solidFill>
              </a:rPr>
            </a:br>
            <a:r>
              <a:rPr lang="en-US" sz="1200" b="1">
                <a:solidFill>
                  <a:srgbClr val="002060"/>
                </a:solidFill>
              </a:rPr>
              <a:t>within an acceptable range, usually</a:t>
            </a:r>
            <a:br>
              <a:rPr lang="en-US" sz="1200" b="1">
                <a:solidFill>
                  <a:srgbClr val="002060"/>
                </a:solidFill>
              </a:rPr>
            </a:br>
            <a:r>
              <a:rPr lang="en-US" sz="1200" b="1">
                <a:solidFill>
                  <a:srgbClr val="002060"/>
                </a:solidFill>
              </a:rPr>
              <a:t>between 36.7 and 37.2</a:t>
            </a:r>
            <a:r>
              <a:rPr lang="en-US" sz="1200" b="1">
                <a:solidFill>
                  <a:srgbClr val="002060"/>
                </a:solidFill>
                <a:sym typeface="Symbol" pitchFamily="18" charset="2"/>
              </a:rPr>
              <a:t>°C.</a:t>
            </a:r>
          </a:p>
        </p:txBody>
      </p:sp>
      <p:sp>
        <p:nvSpPr>
          <p:cNvPr id="149523" name="Text Box 19"/>
          <p:cNvSpPr txBox="1">
            <a:spLocks noChangeArrowheads="1"/>
          </p:cNvSpPr>
          <p:nvPr/>
        </p:nvSpPr>
        <p:spPr bwMode="auto">
          <a:xfrm>
            <a:off x="6654800" y="2724150"/>
            <a:ext cx="704850" cy="660400"/>
          </a:xfrm>
          <a:prstGeom prst="rect">
            <a:avLst/>
          </a:prstGeom>
          <a:noFill/>
          <a:ln w="9525">
            <a:noFill/>
            <a:miter lim="800000"/>
            <a:headEnd/>
            <a:tailEnd/>
          </a:ln>
          <a:effectLst/>
        </p:spPr>
        <p:txBody>
          <a:bodyPr wrap="none" lIns="0" tIns="0" rIns="0" bIns="0"/>
          <a:lstStyle/>
          <a:p>
            <a:pPr algn="ctr"/>
            <a:r>
              <a:rPr lang="en-US" sz="1100" b="1">
                <a:solidFill>
                  <a:srgbClr val="002060"/>
                </a:solidFill>
              </a:rPr>
              <a:t>Vessels</a:t>
            </a:r>
            <a:br>
              <a:rPr lang="en-US" sz="1100" b="1">
                <a:solidFill>
                  <a:srgbClr val="002060"/>
                </a:solidFill>
              </a:rPr>
            </a:br>
            <a:r>
              <a:rPr lang="en-US" sz="1100" b="1">
                <a:solidFill>
                  <a:srgbClr val="002060"/>
                </a:solidFill>
              </a:rPr>
              <a:t>dilate,</a:t>
            </a:r>
            <a:br>
              <a:rPr lang="en-US" sz="1100" b="1">
                <a:solidFill>
                  <a:srgbClr val="002060"/>
                </a:solidFill>
              </a:rPr>
            </a:br>
            <a:r>
              <a:rPr lang="en-US" sz="1100" b="1">
                <a:solidFill>
                  <a:srgbClr val="002060"/>
                </a:solidFill>
              </a:rPr>
              <a:t>sweating</a:t>
            </a:r>
            <a:br>
              <a:rPr lang="en-US" sz="1100" b="1">
                <a:solidFill>
                  <a:srgbClr val="002060"/>
                </a:solidFill>
              </a:rPr>
            </a:br>
            <a:r>
              <a:rPr lang="en-US" sz="1100" b="1">
                <a:solidFill>
                  <a:srgbClr val="002060"/>
                </a:solidFill>
              </a:rPr>
              <a:t>increases</a:t>
            </a:r>
          </a:p>
        </p:txBody>
      </p:sp>
      <p:sp>
        <p:nvSpPr>
          <p:cNvPr id="149524" name="Text Box 20"/>
          <p:cNvSpPr txBox="1">
            <a:spLocks noChangeArrowheads="1"/>
          </p:cNvSpPr>
          <p:nvPr/>
        </p:nvSpPr>
        <p:spPr bwMode="auto">
          <a:xfrm>
            <a:off x="7423150" y="2730500"/>
            <a:ext cx="762000" cy="685800"/>
          </a:xfrm>
          <a:prstGeom prst="rect">
            <a:avLst/>
          </a:prstGeom>
          <a:noFill/>
          <a:ln w="9525">
            <a:noFill/>
            <a:miter lim="800000"/>
            <a:headEnd/>
            <a:tailEnd/>
          </a:ln>
          <a:effectLst/>
        </p:spPr>
        <p:txBody>
          <a:bodyPr wrap="none" lIns="0" tIns="0" rIns="0" bIns="0"/>
          <a:lstStyle/>
          <a:p>
            <a:pPr algn="ctr"/>
            <a:r>
              <a:rPr lang="en-US" sz="1100" b="1">
                <a:solidFill>
                  <a:srgbClr val="002060"/>
                </a:solidFill>
              </a:rPr>
              <a:t>Vessels</a:t>
            </a:r>
            <a:br>
              <a:rPr lang="en-US" sz="1100" b="1">
                <a:solidFill>
                  <a:srgbClr val="002060"/>
                </a:solidFill>
              </a:rPr>
            </a:br>
            <a:r>
              <a:rPr lang="en-US" sz="1100" b="1">
                <a:solidFill>
                  <a:srgbClr val="002060"/>
                </a:solidFill>
              </a:rPr>
              <a:t>constrict,</a:t>
            </a:r>
            <a:br>
              <a:rPr lang="en-US" sz="1100" b="1">
                <a:solidFill>
                  <a:srgbClr val="002060"/>
                </a:solidFill>
              </a:rPr>
            </a:br>
            <a:r>
              <a:rPr lang="en-US" sz="1100" b="1">
                <a:solidFill>
                  <a:srgbClr val="002060"/>
                </a:solidFill>
              </a:rPr>
              <a:t>sweating</a:t>
            </a:r>
            <a:br>
              <a:rPr lang="en-US" sz="1100" b="1">
                <a:solidFill>
                  <a:srgbClr val="002060"/>
                </a:solidFill>
              </a:rPr>
            </a:br>
            <a:r>
              <a:rPr lang="en-US" sz="1100" b="1">
                <a:solidFill>
                  <a:srgbClr val="002060"/>
                </a:solidFill>
              </a:rPr>
              <a:t>decreases</a:t>
            </a:r>
          </a:p>
        </p:txBody>
      </p:sp>
      <p:sp>
        <p:nvSpPr>
          <p:cNvPr id="149525" name="Text Box 21"/>
          <p:cNvSpPr txBox="1">
            <a:spLocks noChangeArrowheads="1"/>
          </p:cNvSpPr>
          <p:nvPr/>
        </p:nvSpPr>
        <p:spPr bwMode="auto">
          <a:xfrm>
            <a:off x="7124700" y="4781550"/>
            <a:ext cx="355600" cy="146050"/>
          </a:xfrm>
          <a:prstGeom prst="rect">
            <a:avLst/>
          </a:prstGeom>
          <a:noFill/>
          <a:ln w="9525">
            <a:noFill/>
            <a:miter lim="800000"/>
            <a:headEnd/>
            <a:tailEnd/>
          </a:ln>
          <a:effectLst/>
        </p:spPr>
        <p:txBody>
          <a:bodyPr wrap="none" lIns="0" tIns="0" rIns="0" bIns="0"/>
          <a:lstStyle/>
          <a:p>
            <a:r>
              <a:rPr lang="en-US" sz="1200" b="1">
                <a:solidFill>
                  <a:srgbClr val="002060"/>
                </a:solidFill>
              </a:rPr>
              <a:t>Time</a:t>
            </a:r>
          </a:p>
        </p:txBody>
      </p:sp>
      <p:sp>
        <p:nvSpPr>
          <p:cNvPr id="149526" name="Text Box 22"/>
          <p:cNvSpPr txBox="1">
            <a:spLocks noChangeArrowheads="1"/>
          </p:cNvSpPr>
          <p:nvPr/>
        </p:nvSpPr>
        <p:spPr bwMode="auto">
          <a:xfrm rot="-5400000">
            <a:off x="5175250" y="3949700"/>
            <a:ext cx="1682750" cy="171450"/>
          </a:xfrm>
          <a:prstGeom prst="rect">
            <a:avLst/>
          </a:prstGeom>
          <a:noFill/>
          <a:ln w="9525">
            <a:noFill/>
            <a:miter lim="800000"/>
            <a:headEnd/>
            <a:tailEnd/>
          </a:ln>
          <a:effectLst/>
        </p:spPr>
        <p:txBody>
          <a:bodyPr wrap="none" lIns="0" tIns="0" rIns="0" bIns="0"/>
          <a:lstStyle/>
          <a:p>
            <a:r>
              <a:rPr lang="en-US" sz="1100" b="1">
                <a:solidFill>
                  <a:srgbClr val="002060"/>
                </a:solidFill>
              </a:rPr>
              <a:t>Body temperature (</a:t>
            </a:r>
            <a:r>
              <a:rPr lang="en-US" sz="1100" b="1">
                <a:solidFill>
                  <a:srgbClr val="002060"/>
                </a:solidFill>
                <a:sym typeface="Symbol" pitchFamily="18" charset="2"/>
              </a:rPr>
              <a:t>°C)</a:t>
            </a:r>
          </a:p>
        </p:txBody>
      </p:sp>
      <p:sp>
        <p:nvSpPr>
          <p:cNvPr id="149527" name="Text Box 23"/>
          <p:cNvSpPr txBox="1">
            <a:spLocks noChangeArrowheads="1"/>
          </p:cNvSpPr>
          <p:nvPr/>
        </p:nvSpPr>
        <p:spPr bwMode="auto">
          <a:xfrm>
            <a:off x="6140450" y="3822700"/>
            <a:ext cx="228600" cy="152400"/>
          </a:xfrm>
          <a:prstGeom prst="rect">
            <a:avLst/>
          </a:prstGeom>
          <a:noFill/>
          <a:ln w="9525">
            <a:noFill/>
            <a:miter lim="800000"/>
            <a:headEnd/>
            <a:tailEnd/>
          </a:ln>
          <a:effectLst/>
        </p:spPr>
        <p:txBody>
          <a:bodyPr wrap="none" lIns="0" tIns="0" rIns="0" bIns="0"/>
          <a:lstStyle/>
          <a:p>
            <a:r>
              <a:rPr lang="en-US" sz="1200" b="1">
                <a:solidFill>
                  <a:srgbClr val="002060"/>
                </a:solidFill>
              </a:rPr>
              <a:t>37.2</a:t>
            </a:r>
          </a:p>
        </p:txBody>
      </p:sp>
      <p:sp>
        <p:nvSpPr>
          <p:cNvPr id="149528" name="Line 24"/>
          <p:cNvSpPr>
            <a:spLocks noChangeShapeType="1"/>
          </p:cNvSpPr>
          <p:nvPr/>
        </p:nvSpPr>
        <p:spPr bwMode="auto">
          <a:xfrm>
            <a:off x="7016750" y="3365500"/>
            <a:ext cx="6350" cy="660400"/>
          </a:xfrm>
          <a:prstGeom prst="line">
            <a:avLst/>
          </a:prstGeom>
          <a:noFill/>
          <a:ln w="12700">
            <a:solidFill>
              <a:schemeClr val="accent6"/>
            </a:solidFill>
            <a:round/>
            <a:headEnd/>
            <a:tailEnd type="stealth" w="med" len="med"/>
          </a:ln>
          <a:effectLst/>
        </p:spPr>
        <p:txBody>
          <a:bodyPr wrap="none" anchor="ctr"/>
          <a:lstStyle/>
          <a:p>
            <a:endParaRPr lang="tr-TR" b="1">
              <a:solidFill>
                <a:srgbClr val="002060"/>
              </a:solidFill>
            </a:endParaRPr>
          </a:p>
        </p:txBody>
      </p:sp>
      <p:sp>
        <p:nvSpPr>
          <p:cNvPr id="149529" name="Line 25"/>
          <p:cNvSpPr>
            <a:spLocks noChangeShapeType="1"/>
          </p:cNvSpPr>
          <p:nvPr/>
        </p:nvSpPr>
        <p:spPr bwMode="auto">
          <a:xfrm>
            <a:off x="7702550" y="3359150"/>
            <a:ext cx="0" cy="730250"/>
          </a:xfrm>
          <a:prstGeom prst="line">
            <a:avLst/>
          </a:prstGeom>
          <a:noFill/>
          <a:ln w="12700">
            <a:solidFill>
              <a:schemeClr val="accent6"/>
            </a:solidFill>
            <a:round/>
            <a:headEnd/>
            <a:tailEnd type="stealth" w="med" len="med"/>
          </a:ln>
          <a:effectLst/>
        </p:spPr>
        <p:txBody>
          <a:bodyPr wrap="none" anchor="ctr"/>
          <a:lstStyle/>
          <a:p>
            <a:endParaRPr lang="tr-TR" b="1">
              <a:solidFill>
                <a:srgbClr val="002060"/>
              </a:solidFill>
            </a:endParaRPr>
          </a:p>
        </p:txBody>
      </p:sp>
      <p:sp>
        <p:nvSpPr>
          <p:cNvPr id="149530" name="Text Box 26"/>
          <p:cNvSpPr txBox="1">
            <a:spLocks noChangeArrowheads="1"/>
          </p:cNvSpPr>
          <p:nvPr/>
        </p:nvSpPr>
        <p:spPr bwMode="auto">
          <a:xfrm>
            <a:off x="8255000" y="3937000"/>
            <a:ext cx="463550" cy="266700"/>
          </a:xfrm>
          <a:prstGeom prst="rect">
            <a:avLst/>
          </a:prstGeom>
          <a:noFill/>
          <a:ln w="9525">
            <a:noFill/>
            <a:miter lim="800000"/>
            <a:headEnd/>
            <a:tailEnd/>
          </a:ln>
          <a:effectLst/>
        </p:spPr>
        <p:txBody>
          <a:bodyPr wrap="none" lIns="0" tIns="0" rIns="0" bIns="0"/>
          <a:lstStyle/>
          <a:p>
            <a:pPr algn="ctr">
              <a:lnSpc>
                <a:spcPct val="90000"/>
              </a:lnSpc>
            </a:pPr>
            <a:r>
              <a:rPr lang="en-US" sz="1100" b="1">
                <a:solidFill>
                  <a:srgbClr val="002060"/>
                </a:solidFill>
              </a:rPr>
              <a:t>Normal</a:t>
            </a:r>
            <a:br>
              <a:rPr lang="en-US" sz="1100" b="1">
                <a:solidFill>
                  <a:srgbClr val="002060"/>
                </a:solidFill>
              </a:rPr>
            </a:br>
            <a:r>
              <a:rPr lang="en-US" sz="1100" b="1">
                <a:solidFill>
                  <a:srgbClr val="002060"/>
                </a:solidFill>
              </a:rPr>
              <a:t>range</a:t>
            </a:r>
          </a:p>
        </p:txBody>
      </p:sp>
      <p:sp>
        <p:nvSpPr>
          <p:cNvPr id="149531" name="AutoShape 27"/>
          <p:cNvSpPr>
            <a:spLocks/>
          </p:cNvSpPr>
          <p:nvPr/>
        </p:nvSpPr>
        <p:spPr bwMode="auto">
          <a:xfrm>
            <a:off x="8178800" y="3924300"/>
            <a:ext cx="74613" cy="334963"/>
          </a:xfrm>
          <a:prstGeom prst="rightBrace">
            <a:avLst>
              <a:gd name="adj1" fmla="val 37411"/>
              <a:gd name="adj2" fmla="val 50000"/>
            </a:avLst>
          </a:prstGeom>
          <a:noFill/>
          <a:ln w="9525">
            <a:solidFill>
              <a:schemeClr val="tx1"/>
            </a:solidFill>
            <a:round/>
            <a:headEnd/>
            <a:tailEnd/>
          </a:ln>
          <a:effectLst/>
        </p:spPr>
        <p:txBody>
          <a:bodyPr wrap="none" anchor="ctr"/>
          <a:lstStyle/>
          <a:p>
            <a:endParaRPr lang="tr-TR" b="1">
              <a:solidFill>
                <a:srgbClr val="002060"/>
              </a:solidFill>
            </a:endParaRPr>
          </a:p>
        </p:txBody>
      </p:sp>
      <p:sp>
        <p:nvSpPr>
          <p:cNvPr id="149532" name="Text Box 28"/>
          <p:cNvSpPr txBox="1">
            <a:spLocks noChangeArrowheads="1"/>
          </p:cNvSpPr>
          <p:nvPr/>
        </p:nvSpPr>
        <p:spPr bwMode="auto">
          <a:xfrm>
            <a:off x="6242050" y="4000500"/>
            <a:ext cx="171450" cy="146050"/>
          </a:xfrm>
          <a:prstGeom prst="rect">
            <a:avLst/>
          </a:prstGeom>
          <a:noFill/>
          <a:ln w="9525">
            <a:noFill/>
            <a:miter lim="800000"/>
            <a:headEnd/>
            <a:tailEnd/>
          </a:ln>
          <a:effectLst/>
        </p:spPr>
        <p:txBody>
          <a:bodyPr wrap="none" lIns="0" tIns="0" rIns="0" bIns="0"/>
          <a:lstStyle/>
          <a:p>
            <a:r>
              <a:rPr lang="en-US" sz="1200" b="1">
                <a:solidFill>
                  <a:srgbClr val="002060"/>
                </a:solidFill>
              </a:rPr>
              <a:t>37</a:t>
            </a:r>
          </a:p>
        </p:txBody>
      </p:sp>
      <p:sp>
        <p:nvSpPr>
          <p:cNvPr id="149533" name="Text Box 29"/>
          <p:cNvSpPr txBox="1">
            <a:spLocks noChangeArrowheads="1"/>
          </p:cNvSpPr>
          <p:nvPr/>
        </p:nvSpPr>
        <p:spPr bwMode="auto">
          <a:xfrm>
            <a:off x="6146800" y="4152900"/>
            <a:ext cx="228600" cy="152400"/>
          </a:xfrm>
          <a:prstGeom prst="rect">
            <a:avLst/>
          </a:prstGeom>
          <a:noFill/>
          <a:ln w="9525">
            <a:noFill/>
            <a:miter lim="800000"/>
            <a:headEnd/>
            <a:tailEnd/>
          </a:ln>
          <a:effectLst/>
        </p:spPr>
        <p:txBody>
          <a:bodyPr wrap="none" lIns="0" tIns="0" rIns="0" bIns="0"/>
          <a:lstStyle/>
          <a:p>
            <a:r>
              <a:rPr lang="en-US" sz="1200" b="1">
                <a:solidFill>
                  <a:srgbClr val="002060"/>
                </a:solidFill>
              </a:rPr>
              <a:t>36.7</a:t>
            </a:r>
          </a:p>
        </p:txBody>
      </p:sp>
      <p:sp>
        <p:nvSpPr>
          <p:cNvPr id="149534" name="Text Box 30"/>
          <p:cNvSpPr txBox="1">
            <a:spLocks noChangeArrowheads="1"/>
          </p:cNvSpPr>
          <p:nvPr/>
        </p:nvSpPr>
        <p:spPr bwMode="auto">
          <a:xfrm>
            <a:off x="5334000" y="2590800"/>
            <a:ext cx="1225550" cy="317500"/>
          </a:xfrm>
          <a:prstGeom prst="rect">
            <a:avLst/>
          </a:prstGeom>
          <a:noFill/>
          <a:ln w="9525">
            <a:noFill/>
            <a:miter lim="800000"/>
            <a:headEnd/>
            <a:tailEnd/>
          </a:ln>
          <a:effectLst/>
        </p:spPr>
        <p:txBody>
          <a:bodyPr wrap="none" lIns="0" tIns="0" rIns="0" bIns="0"/>
          <a:lstStyle/>
          <a:p>
            <a:r>
              <a:rPr lang="en-US" sz="1100" b="1">
                <a:solidFill>
                  <a:srgbClr val="002060"/>
                </a:solidFill>
              </a:rPr>
              <a:t>Thermoregulatory</a:t>
            </a:r>
            <a:br>
              <a:rPr lang="en-US" sz="1100" b="1">
                <a:solidFill>
                  <a:srgbClr val="002060"/>
                </a:solidFill>
              </a:rPr>
            </a:br>
            <a:r>
              <a:rPr lang="en-US" sz="1100" b="1">
                <a:solidFill>
                  <a:srgbClr val="002060"/>
                </a:solidFill>
              </a:rPr>
              <a:t>center in brain</a:t>
            </a:r>
          </a:p>
        </p:txBody>
      </p:sp>
      <p:sp>
        <p:nvSpPr>
          <p:cNvPr id="149535" name="Line 31"/>
          <p:cNvSpPr>
            <a:spLocks noChangeShapeType="1"/>
          </p:cNvSpPr>
          <p:nvPr/>
        </p:nvSpPr>
        <p:spPr bwMode="auto">
          <a:xfrm>
            <a:off x="4381500" y="2667000"/>
            <a:ext cx="920750" cy="0"/>
          </a:xfrm>
          <a:prstGeom prst="line">
            <a:avLst/>
          </a:prstGeom>
          <a:noFill/>
          <a:ln w="12700">
            <a:solidFill>
              <a:schemeClr val="accent6"/>
            </a:solidFill>
            <a:round/>
            <a:headEnd/>
            <a:tailEnd/>
          </a:ln>
          <a:effectLst/>
        </p:spPr>
        <p:txBody>
          <a:bodyPr wrap="none" anchor="ctr"/>
          <a:lstStyle/>
          <a:p>
            <a:endParaRPr lang="tr-TR" b="1">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figure_01_04_unlabeled"/>
          <p:cNvPicPr>
            <a:picLocks noChangeAspect="1" noChangeArrowheads="1"/>
          </p:cNvPicPr>
          <p:nvPr/>
        </p:nvPicPr>
        <p:blipFill>
          <a:blip r:embed="rId3" cstate="print"/>
          <a:srcRect b="2869"/>
          <a:stretch>
            <a:fillRect/>
          </a:stretch>
        </p:blipFill>
        <p:spPr bwMode="auto">
          <a:xfrm>
            <a:off x="323528" y="620688"/>
            <a:ext cx="8548687" cy="5591175"/>
          </a:xfrm>
          <a:prstGeom prst="rect">
            <a:avLst/>
          </a:prstGeom>
          <a:noFill/>
        </p:spPr>
      </p:pic>
      <p:sp>
        <p:nvSpPr>
          <p:cNvPr id="155651" name="Rectangle 2"/>
          <p:cNvSpPr>
            <a:spLocks noGrp="1"/>
          </p:cNvSpPr>
          <p:nvPr>
            <p:ph type="title" idx="4294967295"/>
          </p:nvPr>
        </p:nvSpPr>
        <p:spPr>
          <a:xfrm>
            <a:off x="179512" y="188640"/>
            <a:ext cx="8568952" cy="576064"/>
          </a:xfrm>
          <a:ln/>
        </p:spPr>
        <p:txBody>
          <a:bodyPr>
            <a:normAutofit/>
          </a:bodyPr>
          <a:lstStyle/>
          <a:p>
            <a:pPr eaLnBrk="1" hangingPunct="1"/>
            <a:r>
              <a:rPr lang="en-US" sz="2000" b="1" dirty="0" smtClean="0">
                <a:solidFill>
                  <a:schemeClr val="tx1"/>
                </a:solidFill>
              </a:rPr>
              <a:t>  </a:t>
            </a:r>
            <a:r>
              <a:rPr lang="en-US" sz="2800" b="1" dirty="0" smtClean="0">
                <a:solidFill>
                  <a:schemeClr val="tx1"/>
                </a:solidFill>
              </a:rPr>
              <a:t>Positive Feedback: Blood Clotting</a:t>
            </a:r>
            <a:endParaRPr lang="en-US" sz="2800" b="1" dirty="0" smtClean="0">
              <a:solidFill>
                <a:srgbClr val="000000"/>
              </a:solidFill>
            </a:endParaRPr>
          </a:p>
        </p:txBody>
      </p:sp>
      <p:sp>
        <p:nvSpPr>
          <p:cNvPr id="155652" name="Text Box 4"/>
          <p:cNvSpPr txBox="1">
            <a:spLocks noChangeArrowheads="1"/>
          </p:cNvSpPr>
          <p:nvPr/>
        </p:nvSpPr>
        <p:spPr bwMode="auto">
          <a:xfrm>
            <a:off x="5327650" y="2254250"/>
            <a:ext cx="733425" cy="273050"/>
          </a:xfrm>
          <a:prstGeom prst="rect">
            <a:avLst/>
          </a:prstGeom>
          <a:noFill/>
          <a:ln w="9525">
            <a:noFill/>
            <a:miter lim="800000"/>
            <a:headEnd/>
            <a:tailEnd/>
          </a:ln>
          <a:effectLst/>
        </p:spPr>
        <p:txBody>
          <a:bodyPr wrap="none" lIns="0" tIns="0" rIns="0" bIns="0"/>
          <a:lstStyle/>
          <a:p>
            <a:pPr algn="ctr"/>
            <a:r>
              <a:rPr lang="en-US" sz="1000" b="1" dirty="0">
                <a:solidFill>
                  <a:schemeClr val="bg1">
                    <a:lumMod val="10000"/>
                  </a:schemeClr>
                </a:solidFill>
              </a:rPr>
              <a:t>Clotting</a:t>
            </a:r>
            <a:br>
              <a:rPr lang="en-US" sz="1000" b="1" dirty="0">
                <a:solidFill>
                  <a:schemeClr val="bg1">
                    <a:lumMod val="10000"/>
                  </a:schemeClr>
                </a:solidFill>
              </a:rPr>
            </a:br>
            <a:r>
              <a:rPr lang="en-US" sz="1000" b="1" dirty="0">
                <a:solidFill>
                  <a:schemeClr val="bg1">
                    <a:lumMod val="10000"/>
                  </a:schemeClr>
                </a:solidFill>
              </a:rPr>
              <a:t>accelerates</a:t>
            </a:r>
          </a:p>
        </p:txBody>
      </p:sp>
      <p:sp>
        <p:nvSpPr>
          <p:cNvPr id="155653" name="Text Box 5"/>
          <p:cNvSpPr txBox="1">
            <a:spLocks noChangeArrowheads="1"/>
          </p:cNvSpPr>
          <p:nvPr/>
        </p:nvSpPr>
        <p:spPr bwMode="auto">
          <a:xfrm>
            <a:off x="6019800" y="2819400"/>
            <a:ext cx="523875" cy="438150"/>
          </a:xfrm>
          <a:prstGeom prst="rect">
            <a:avLst/>
          </a:prstGeom>
          <a:noFill/>
          <a:ln w="9525">
            <a:noFill/>
            <a:miter lim="800000"/>
            <a:headEnd/>
            <a:tailEnd/>
          </a:ln>
          <a:effectLst/>
        </p:spPr>
        <p:txBody>
          <a:bodyPr wrap="none" lIns="0" tIns="0" rIns="0" bIns="0"/>
          <a:lstStyle/>
          <a:p>
            <a:pPr algn="ctr"/>
            <a:endParaRPr lang="tr-TR" sz="1000" b="1" i="1"/>
          </a:p>
        </p:txBody>
      </p:sp>
      <p:sp>
        <p:nvSpPr>
          <p:cNvPr id="155654" name="Rectangle 6"/>
          <p:cNvSpPr>
            <a:spLocks noChangeArrowheads="1"/>
          </p:cNvSpPr>
          <p:nvPr/>
        </p:nvSpPr>
        <p:spPr bwMode="auto">
          <a:xfrm>
            <a:off x="5280025" y="2781300"/>
            <a:ext cx="811213" cy="549275"/>
          </a:xfrm>
          <a:prstGeom prst="rect">
            <a:avLst/>
          </a:prstGeom>
          <a:noFill/>
          <a:ln w="9525">
            <a:noFill/>
            <a:miter lim="800000"/>
            <a:headEnd/>
            <a:tailEnd/>
          </a:ln>
          <a:effectLst/>
        </p:spPr>
        <p:txBody>
          <a:bodyPr>
            <a:spAutoFit/>
          </a:bodyPr>
          <a:lstStyle/>
          <a:p>
            <a:pPr algn="ctr"/>
            <a:r>
              <a:rPr lang="en-US" sz="1000" b="1" i="1" dirty="0">
                <a:solidFill>
                  <a:schemeClr val="bg1">
                    <a:lumMod val="10000"/>
                  </a:schemeClr>
                </a:solidFill>
              </a:rPr>
              <a:t>Positive</a:t>
            </a:r>
            <a:br>
              <a:rPr lang="en-US" sz="1000" b="1" i="1" dirty="0">
                <a:solidFill>
                  <a:schemeClr val="bg1">
                    <a:lumMod val="10000"/>
                  </a:schemeClr>
                </a:solidFill>
              </a:rPr>
            </a:br>
            <a:r>
              <a:rPr lang="en-US" sz="1000" b="1" i="1" dirty="0">
                <a:solidFill>
                  <a:schemeClr val="bg1">
                    <a:lumMod val="10000"/>
                  </a:schemeClr>
                </a:solidFill>
              </a:rPr>
              <a:t>feedback</a:t>
            </a:r>
            <a:br>
              <a:rPr lang="en-US" sz="1000" b="1" i="1" dirty="0">
                <a:solidFill>
                  <a:schemeClr val="bg1">
                    <a:lumMod val="10000"/>
                  </a:schemeClr>
                </a:solidFill>
              </a:rPr>
            </a:br>
            <a:r>
              <a:rPr lang="en-US" sz="1000" b="1" i="1" dirty="0">
                <a:solidFill>
                  <a:schemeClr val="bg1">
                    <a:lumMod val="10000"/>
                  </a:schemeClr>
                </a:solidFill>
              </a:rPr>
              <a:t>loop</a:t>
            </a:r>
          </a:p>
        </p:txBody>
      </p:sp>
      <p:sp>
        <p:nvSpPr>
          <p:cNvPr id="155655" name="Text Box 7"/>
          <p:cNvSpPr txBox="1">
            <a:spLocks noChangeArrowheads="1"/>
          </p:cNvSpPr>
          <p:nvPr/>
        </p:nvSpPr>
        <p:spPr bwMode="auto">
          <a:xfrm>
            <a:off x="7467600" y="3797300"/>
            <a:ext cx="752475" cy="133350"/>
          </a:xfrm>
          <a:prstGeom prst="rect">
            <a:avLst/>
          </a:prstGeom>
          <a:noFill/>
          <a:ln w="9525">
            <a:noFill/>
            <a:miter lim="800000"/>
            <a:headEnd/>
            <a:tailEnd/>
          </a:ln>
          <a:effectLst/>
        </p:spPr>
        <p:txBody>
          <a:bodyPr wrap="none" lIns="0" tIns="0" rIns="0" bIns="0"/>
          <a:lstStyle/>
          <a:p>
            <a:pPr algn="ctr"/>
            <a:r>
              <a:rPr lang="en-US" sz="1000" b="1" dirty="0">
                <a:solidFill>
                  <a:schemeClr val="bg1">
                    <a:lumMod val="10000"/>
                  </a:schemeClr>
                </a:solidFill>
              </a:rPr>
              <a:t>Blood clot</a:t>
            </a:r>
          </a:p>
        </p:txBody>
      </p:sp>
      <p:sp>
        <p:nvSpPr>
          <p:cNvPr id="155656" name="Text Box 8"/>
          <p:cNvSpPr txBox="1">
            <a:spLocks noChangeArrowheads="1"/>
          </p:cNvSpPr>
          <p:nvPr/>
        </p:nvSpPr>
        <p:spPr bwMode="auto">
          <a:xfrm>
            <a:off x="5308600" y="3829050"/>
            <a:ext cx="752475" cy="133350"/>
          </a:xfrm>
          <a:prstGeom prst="rect">
            <a:avLst/>
          </a:prstGeom>
          <a:noFill/>
          <a:ln w="9525">
            <a:noFill/>
            <a:miter lim="800000"/>
            <a:headEnd/>
            <a:tailEnd/>
          </a:ln>
          <a:effectLst/>
        </p:spPr>
        <p:txBody>
          <a:bodyPr wrap="none" lIns="0" tIns="0" rIns="0" bIns="0"/>
          <a:lstStyle/>
          <a:p>
            <a:pPr algn="ctr"/>
            <a:r>
              <a:rPr lang="en-US" sz="1000" b="1">
                <a:solidFill>
                  <a:schemeClr val="bg1">
                    <a:lumMod val="10000"/>
                  </a:schemeClr>
                </a:solidFill>
              </a:rPr>
              <a:t>Chemicals</a:t>
            </a:r>
          </a:p>
        </p:txBody>
      </p:sp>
      <p:sp>
        <p:nvSpPr>
          <p:cNvPr id="155657" name="Text Box 9"/>
          <p:cNvSpPr txBox="1">
            <a:spLocks noChangeArrowheads="1"/>
          </p:cNvSpPr>
          <p:nvPr/>
        </p:nvSpPr>
        <p:spPr bwMode="auto">
          <a:xfrm>
            <a:off x="7054850" y="4984750"/>
            <a:ext cx="1698625" cy="1009650"/>
          </a:xfrm>
          <a:prstGeom prst="rect">
            <a:avLst/>
          </a:prstGeom>
          <a:noFill/>
          <a:ln w="9525">
            <a:noFill/>
            <a:miter lim="800000"/>
            <a:headEnd/>
            <a:tailEnd/>
          </a:ln>
          <a:effectLst/>
        </p:spPr>
        <p:txBody>
          <a:bodyPr wrap="none" lIns="0" tIns="0" rIns="0" bIns="0"/>
          <a:lstStyle/>
          <a:p>
            <a:pPr>
              <a:lnSpc>
                <a:spcPct val="110000"/>
              </a:lnSpc>
            </a:pPr>
            <a:r>
              <a:rPr lang="en-US" sz="1000" b="1" dirty="0">
                <a:solidFill>
                  <a:schemeClr val="bg1">
                    <a:lumMod val="10000"/>
                  </a:schemeClr>
                </a:solidFill>
              </a:rPr>
              <a:t>This escalating process</a:t>
            </a:r>
            <a:br>
              <a:rPr lang="en-US" sz="1000" b="1" dirty="0">
                <a:solidFill>
                  <a:schemeClr val="bg1">
                    <a:lumMod val="10000"/>
                  </a:schemeClr>
                </a:solidFill>
              </a:rPr>
            </a:br>
            <a:r>
              <a:rPr lang="en-US" sz="1000" b="1" dirty="0">
                <a:solidFill>
                  <a:schemeClr val="bg1">
                    <a:lumMod val="10000"/>
                  </a:schemeClr>
                </a:solidFill>
              </a:rPr>
              <a:t>is a positive feedback</a:t>
            </a:r>
            <a:br>
              <a:rPr lang="en-US" sz="1000" b="1" dirty="0">
                <a:solidFill>
                  <a:schemeClr val="bg1">
                    <a:lumMod val="10000"/>
                  </a:schemeClr>
                </a:solidFill>
              </a:rPr>
            </a:br>
            <a:r>
              <a:rPr lang="en-US" sz="1000" b="1" dirty="0">
                <a:solidFill>
                  <a:schemeClr val="bg1">
                    <a:lumMod val="10000"/>
                  </a:schemeClr>
                </a:solidFill>
              </a:rPr>
              <a:t>loop that ends with the</a:t>
            </a:r>
            <a:br>
              <a:rPr lang="en-US" sz="1000" b="1" dirty="0">
                <a:solidFill>
                  <a:schemeClr val="bg1">
                    <a:lumMod val="10000"/>
                  </a:schemeClr>
                </a:solidFill>
              </a:rPr>
            </a:br>
            <a:r>
              <a:rPr lang="en-US" sz="1000" b="1" dirty="0">
                <a:solidFill>
                  <a:schemeClr val="bg1">
                    <a:lumMod val="10000"/>
                  </a:schemeClr>
                </a:solidFill>
              </a:rPr>
              <a:t>formation of a blood clot,</a:t>
            </a:r>
            <a:br>
              <a:rPr lang="en-US" sz="1000" b="1" dirty="0">
                <a:solidFill>
                  <a:schemeClr val="bg1">
                    <a:lumMod val="10000"/>
                  </a:schemeClr>
                </a:solidFill>
              </a:rPr>
            </a:br>
            <a:r>
              <a:rPr lang="en-US" sz="1000" b="1" dirty="0">
                <a:solidFill>
                  <a:schemeClr val="bg1">
                    <a:lumMod val="10000"/>
                  </a:schemeClr>
                </a:solidFill>
              </a:rPr>
              <a:t>which patches the vessel</a:t>
            </a:r>
            <a:br>
              <a:rPr lang="en-US" sz="1000" b="1" dirty="0">
                <a:solidFill>
                  <a:schemeClr val="bg1">
                    <a:lumMod val="10000"/>
                  </a:schemeClr>
                </a:solidFill>
              </a:rPr>
            </a:br>
            <a:r>
              <a:rPr lang="en-US" sz="1000" b="1" dirty="0">
                <a:solidFill>
                  <a:schemeClr val="bg1">
                    <a:lumMod val="10000"/>
                  </a:schemeClr>
                </a:solidFill>
              </a:rPr>
              <a:t>wall and stops the bleeding.</a:t>
            </a:r>
          </a:p>
        </p:txBody>
      </p:sp>
      <p:sp>
        <p:nvSpPr>
          <p:cNvPr id="155658" name="Text Box 10"/>
          <p:cNvSpPr txBox="1">
            <a:spLocks noChangeArrowheads="1"/>
          </p:cNvSpPr>
          <p:nvPr/>
        </p:nvSpPr>
        <p:spPr bwMode="auto">
          <a:xfrm>
            <a:off x="4870450" y="4984750"/>
            <a:ext cx="1419225" cy="685800"/>
          </a:xfrm>
          <a:prstGeom prst="rect">
            <a:avLst/>
          </a:prstGeom>
          <a:noFill/>
          <a:ln w="9525">
            <a:noFill/>
            <a:miter lim="800000"/>
            <a:headEnd/>
            <a:tailEnd/>
          </a:ln>
          <a:effectLst/>
        </p:spPr>
        <p:txBody>
          <a:bodyPr wrap="none" lIns="0" tIns="0" rIns="0" bIns="0"/>
          <a:lstStyle/>
          <a:p>
            <a:pPr>
              <a:lnSpc>
                <a:spcPct val="110000"/>
              </a:lnSpc>
            </a:pPr>
            <a:r>
              <a:rPr lang="en-US" sz="1000" b="1" dirty="0">
                <a:solidFill>
                  <a:schemeClr val="bg1">
                    <a:lumMod val="10000"/>
                  </a:schemeClr>
                </a:solidFill>
              </a:rPr>
              <a:t>As clotting continues,</a:t>
            </a:r>
            <a:br>
              <a:rPr lang="en-US" sz="1000" b="1" dirty="0">
                <a:solidFill>
                  <a:schemeClr val="bg1">
                    <a:lumMod val="10000"/>
                  </a:schemeClr>
                </a:solidFill>
              </a:rPr>
            </a:br>
            <a:r>
              <a:rPr lang="en-US" sz="1000" b="1" dirty="0">
                <a:solidFill>
                  <a:schemeClr val="bg1">
                    <a:lumMod val="10000"/>
                  </a:schemeClr>
                </a:solidFill>
              </a:rPr>
              <a:t>each step releases</a:t>
            </a:r>
            <a:br>
              <a:rPr lang="en-US" sz="1000" b="1" dirty="0">
                <a:solidFill>
                  <a:schemeClr val="bg1">
                    <a:lumMod val="10000"/>
                  </a:schemeClr>
                </a:solidFill>
              </a:rPr>
            </a:br>
            <a:r>
              <a:rPr lang="en-US" sz="1000" b="1" dirty="0">
                <a:solidFill>
                  <a:schemeClr val="bg1">
                    <a:lumMod val="10000"/>
                  </a:schemeClr>
                </a:solidFill>
              </a:rPr>
              <a:t>chemicals that further</a:t>
            </a:r>
            <a:br>
              <a:rPr lang="en-US" sz="1000" b="1" dirty="0">
                <a:solidFill>
                  <a:schemeClr val="bg1">
                    <a:lumMod val="10000"/>
                  </a:schemeClr>
                </a:solidFill>
              </a:rPr>
            </a:br>
            <a:r>
              <a:rPr lang="en-US" sz="1000" b="1" dirty="0">
                <a:solidFill>
                  <a:schemeClr val="bg1">
                    <a:lumMod val="10000"/>
                  </a:schemeClr>
                </a:solidFill>
              </a:rPr>
              <a:t>accelerate the process.</a:t>
            </a:r>
          </a:p>
        </p:txBody>
      </p:sp>
      <p:sp>
        <p:nvSpPr>
          <p:cNvPr id="155659" name="Text Box 11"/>
          <p:cNvSpPr txBox="1">
            <a:spLocks noChangeArrowheads="1"/>
          </p:cNvSpPr>
          <p:nvPr/>
        </p:nvSpPr>
        <p:spPr bwMode="auto">
          <a:xfrm>
            <a:off x="2686050" y="4978400"/>
            <a:ext cx="1657350" cy="857250"/>
          </a:xfrm>
          <a:prstGeom prst="rect">
            <a:avLst/>
          </a:prstGeom>
          <a:noFill/>
          <a:ln w="9525">
            <a:noFill/>
            <a:miter lim="800000"/>
            <a:headEnd/>
            <a:tailEnd/>
          </a:ln>
          <a:effectLst/>
        </p:spPr>
        <p:txBody>
          <a:bodyPr wrap="none" lIns="0" tIns="0" rIns="0" bIns="0"/>
          <a:lstStyle/>
          <a:p>
            <a:pPr>
              <a:lnSpc>
                <a:spcPct val="110000"/>
              </a:lnSpc>
            </a:pPr>
            <a:r>
              <a:rPr lang="en-US" sz="1000" b="1" dirty="0">
                <a:solidFill>
                  <a:schemeClr val="bg1">
                    <a:lumMod val="10000"/>
                  </a:schemeClr>
                </a:solidFill>
              </a:rPr>
              <a:t>The chemicals start chain</a:t>
            </a:r>
            <a:br>
              <a:rPr lang="en-US" sz="1000" b="1" dirty="0">
                <a:solidFill>
                  <a:schemeClr val="bg1">
                    <a:lumMod val="10000"/>
                  </a:schemeClr>
                </a:solidFill>
              </a:rPr>
            </a:br>
            <a:r>
              <a:rPr lang="en-US" sz="1000" b="1" dirty="0">
                <a:solidFill>
                  <a:schemeClr val="bg1">
                    <a:lumMod val="10000"/>
                  </a:schemeClr>
                </a:solidFill>
              </a:rPr>
              <a:t>reactions in which cells,</a:t>
            </a:r>
            <a:br>
              <a:rPr lang="en-US" sz="1000" b="1" dirty="0">
                <a:solidFill>
                  <a:schemeClr val="bg1">
                    <a:lumMod val="10000"/>
                  </a:schemeClr>
                </a:solidFill>
              </a:rPr>
            </a:br>
            <a:r>
              <a:rPr lang="en-US" sz="1000" b="1" dirty="0">
                <a:solidFill>
                  <a:schemeClr val="bg1">
                    <a:lumMod val="10000"/>
                  </a:schemeClr>
                </a:solidFill>
              </a:rPr>
              <a:t>cell fragments, and</a:t>
            </a:r>
            <a:br>
              <a:rPr lang="en-US" sz="1000" b="1" dirty="0">
                <a:solidFill>
                  <a:schemeClr val="bg1">
                    <a:lumMod val="10000"/>
                  </a:schemeClr>
                </a:solidFill>
              </a:rPr>
            </a:br>
            <a:r>
              <a:rPr lang="en-US" sz="1000" b="1" dirty="0">
                <a:solidFill>
                  <a:schemeClr val="bg1">
                    <a:lumMod val="10000"/>
                  </a:schemeClr>
                </a:solidFill>
              </a:rPr>
              <a:t>soluble proteins in the </a:t>
            </a:r>
            <a:br>
              <a:rPr lang="en-US" sz="1000" b="1" dirty="0">
                <a:solidFill>
                  <a:schemeClr val="bg1">
                    <a:lumMod val="10000"/>
                  </a:schemeClr>
                </a:solidFill>
              </a:rPr>
            </a:br>
            <a:r>
              <a:rPr lang="en-US" sz="1000" b="1" dirty="0">
                <a:solidFill>
                  <a:schemeClr val="bg1">
                    <a:lumMod val="10000"/>
                  </a:schemeClr>
                </a:solidFill>
              </a:rPr>
              <a:t>blood begin to form a clot.</a:t>
            </a:r>
          </a:p>
        </p:txBody>
      </p:sp>
      <p:sp>
        <p:nvSpPr>
          <p:cNvPr id="155660" name="Text Box 12"/>
          <p:cNvSpPr txBox="1">
            <a:spLocks noChangeArrowheads="1"/>
          </p:cNvSpPr>
          <p:nvPr/>
        </p:nvSpPr>
        <p:spPr bwMode="auto">
          <a:xfrm>
            <a:off x="482600" y="4984750"/>
            <a:ext cx="1600200" cy="660400"/>
          </a:xfrm>
          <a:prstGeom prst="rect">
            <a:avLst/>
          </a:prstGeom>
          <a:noFill/>
          <a:ln w="9525">
            <a:noFill/>
            <a:miter lim="800000"/>
            <a:headEnd/>
            <a:tailEnd/>
          </a:ln>
          <a:effectLst/>
        </p:spPr>
        <p:txBody>
          <a:bodyPr wrap="none" lIns="0" tIns="0" rIns="0" bIns="0"/>
          <a:lstStyle/>
          <a:p>
            <a:pPr>
              <a:lnSpc>
                <a:spcPct val="110000"/>
              </a:lnSpc>
            </a:pPr>
            <a:r>
              <a:rPr lang="en-US" sz="1000" b="1" dirty="0">
                <a:solidFill>
                  <a:schemeClr val="bg1">
                    <a:lumMod val="10000"/>
                  </a:schemeClr>
                </a:solidFill>
              </a:rPr>
              <a:t>Damage to cells in the</a:t>
            </a:r>
            <a:br>
              <a:rPr lang="en-US" sz="1000" b="1" dirty="0">
                <a:solidFill>
                  <a:schemeClr val="bg1">
                    <a:lumMod val="10000"/>
                  </a:schemeClr>
                </a:solidFill>
              </a:rPr>
            </a:br>
            <a:r>
              <a:rPr lang="en-US" sz="1000" b="1" dirty="0">
                <a:solidFill>
                  <a:schemeClr val="bg1">
                    <a:lumMod val="10000"/>
                  </a:schemeClr>
                </a:solidFill>
              </a:rPr>
              <a:t>blood vessel wall releases</a:t>
            </a:r>
            <a:br>
              <a:rPr lang="en-US" sz="1000" b="1" dirty="0">
                <a:solidFill>
                  <a:schemeClr val="bg1">
                    <a:lumMod val="10000"/>
                  </a:schemeClr>
                </a:solidFill>
              </a:rPr>
            </a:br>
            <a:r>
              <a:rPr lang="en-US" sz="1000" b="1" dirty="0">
                <a:solidFill>
                  <a:schemeClr val="bg1">
                    <a:lumMod val="10000"/>
                  </a:schemeClr>
                </a:solidFill>
              </a:rPr>
              <a:t>chemicals that begin the</a:t>
            </a:r>
            <a:br>
              <a:rPr lang="en-US" sz="1000" b="1" dirty="0">
                <a:solidFill>
                  <a:schemeClr val="bg1">
                    <a:lumMod val="10000"/>
                  </a:schemeClr>
                </a:solidFill>
              </a:rPr>
            </a:br>
            <a:r>
              <a:rPr lang="en-US" sz="1000" b="1" dirty="0">
                <a:solidFill>
                  <a:schemeClr val="bg1">
                    <a:lumMod val="10000"/>
                  </a:schemeClr>
                </a:solidFill>
              </a:rPr>
              <a:t>process of blood clotting.</a:t>
            </a:r>
          </a:p>
        </p:txBody>
      </p:sp>
      <p:sp>
        <p:nvSpPr>
          <p:cNvPr id="155661" name="Text Box 13"/>
          <p:cNvSpPr txBox="1">
            <a:spLocks noChangeArrowheads="1"/>
          </p:cNvSpPr>
          <p:nvPr/>
        </p:nvSpPr>
        <p:spPr bwMode="auto">
          <a:xfrm>
            <a:off x="971600" y="3933056"/>
            <a:ext cx="752475" cy="133350"/>
          </a:xfrm>
          <a:prstGeom prst="rect">
            <a:avLst/>
          </a:prstGeom>
          <a:noFill/>
          <a:ln w="9525">
            <a:noFill/>
            <a:miter lim="800000"/>
            <a:headEnd/>
            <a:tailEnd/>
          </a:ln>
          <a:effectLst/>
        </p:spPr>
        <p:txBody>
          <a:bodyPr wrap="none" lIns="0" tIns="0" rIns="0" bIns="0"/>
          <a:lstStyle/>
          <a:p>
            <a:pPr algn="ctr"/>
            <a:r>
              <a:rPr lang="en-US" sz="1000" b="1" dirty="0">
                <a:solidFill>
                  <a:schemeClr val="bg1">
                    <a:lumMod val="10000"/>
                  </a:schemeClr>
                </a:solidFill>
              </a:rPr>
              <a:t>Chemicals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Negative and Positive Feedback</a:t>
            </a:r>
          </a:p>
        </p:txBody>
      </p:sp>
      <p:sp>
        <p:nvSpPr>
          <p:cNvPr id="29699" name="Rectangle 3"/>
          <p:cNvSpPr>
            <a:spLocks noGrp="1" noChangeArrowheads="1"/>
          </p:cNvSpPr>
          <p:nvPr>
            <p:ph type="body" idx="1"/>
          </p:nvPr>
        </p:nvSpPr>
        <p:spPr>
          <a:xfrm>
            <a:off x="304800" y="1206500"/>
            <a:ext cx="8229600" cy="4830763"/>
          </a:xfrm>
        </p:spPr>
        <p:txBody>
          <a:bodyPr/>
          <a:lstStyle/>
          <a:p>
            <a:pPr>
              <a:lnSpc>
                <a:spcPct val="115000"/>
              </a:lnSpc>
            </a:pPr>
            <a:r>
              <a:rPr lang="en-US" smtClean="0"/>
              <a:t>Systems Integration </a:t>
            </a:r>
          </a:p>
          <a:p>
            <a:pPr lvl="1">
              <a:lnSpc>
                <a:spcPct val="115000"/>
              </a:lnSpc>
            </a:pPr>
            <a:r>
              <a:rPr lang="en-US" smtClean="0"/>
              <a:t>Systems work together to maintain homeostasis</a:t>
            </a:r>
          </a:p>
          <a:p>
            <a:pPr>
              <a:lnSpc>
                <a:spcPct val="115000"/>
              </a:lnSpc>
            </a:pPr>
            <a:r>
              <a:rPr lang="en-US" smtClean="0"/>
              <a:t>Homeostasis is a </a:t>
            </a:r>
            <a:r>
              <a:rPr lang="en-US" b="1" smtClean="0"/>
              <a:t>state of equilibrium</a:t>
            </a:r>
          </a:p>
          <a:p>
            <a:pPr lvl="1">
              <a:lnSpc>
                <a:spcPct val="115000"/>
              </a:lnSpc>
            </a:pPr>
            <a:r>
              <a:rPr lang="en-US" smtClean="0"/>
              <a:t>Opposing forces are in balance</a:t>
            </a:r>
          </a:p>
          <a:p>
            <a:pPr lvl="1">
              <a:lnSpc>
                <a:spcPct val="115000"/>
              </a:lnSpc>
            </a:pPr>
            <a:r>
              <a:rPr lang="en-US" b="1" smtClean="0"/>
              <a:t>Dynamic equilibrium </a:t>
            </a:r>
            <a:r>
              <a:rPr lang="en-US" smtClean="0"/>
              <a:t>—</a:t>
            </a:r>
            <a:r>
              <a:rPr lang="en-US" b="1" smtClean="0"/>
              <a:t> </a:t>
            </a:r>
            <a:r>
              <a:rPr lang="en-US" smtClean="0"/>
              <a:t>continual adaptation</a:t>
            </a:r>
            <a:endParaRPr lang="en-US" b="1" smtClean="0"/>
          </a:p>
          <a:p>
            <a:pPr>
              <a:lnSpc>
                <a:spcPct val="115000"/>
              </a:lnSpc>
            </a:pPr>
            <a:r>
              <a:rPr lang="en-US" smtClean="0"/>
              <a:t>Physiological systems work to restore balance</a:t>
            </a:r>
          </a:p>
          <a:p>
            <a:pPr lvl="1">
              <a:lnSpc>
                <a:spcPct val="115000"/>
              </a:lnSpc>
            </a:pPr>
            <a:r>
              <a:rPr lang="en-US" smtClean="0"/>
              <a:t>Failure results in </a:t>
            </a:r>
            <a:r>
              <a:rPr lang="en-US" b="1" smtClean="0"/>
              <a:t>disease</a:t>
            </a:r>
            <a:r>
              <a:rPr lang="en-US" smtClean="0"/>
              <a:t> or death</a:t>
            </a:r>
          </a:p>
        </p:txBody>
      </p:sp>
      <p:sp>
        <p:nvSpPr>
          <p:cNvPr id="29700" name="Rectangle 2"/>
          <p:cNvSpPr>
            <a:spLocks/>
          </p:cNvSpPr>
          <p:nvPr/>
        </p:nvSpPr>
        <p:spPr bwMode="auto">
          <a:xfrm>
            <a:off x="0" y="0"/>
            <a:ext cx="9144000" cy="152400"/>
          </a:xfrm>
          <a:prstGeom prst="rect">
            <a:avLst/>
          </a:prstGeom>
          <a:solidFill>
            <a:srgbClr val="FF6600"/>
          </a:solidFill>
          <a:ln w="9525">
            <a:noFill/>
            <a:miter lim="800000"/>
            <a:headEnd/>
            <a:tailEnd/>
          </a:ln>
        </p:spPr>
        <p:txBody>
          <a:bodyPr anchor="ctr"/>
          <a:lstStyle/>
          <a:p>
            <a:pPr eaLnBrk="1" hangingPunct="1"/>
            <a:endParaRPr lang="tr-TR" sz="3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88640"/>
            <a:ext cx="4618856" cy="1143000"/>
          </a:xfrm>
          <a:solidFill>
            <a:schemeClr val="accent6">
              <a:lumMod val="40000"/>
              <a:lumOff val="60000"/>
            </a:schemeClr>
          </a:solidFill>
        </p:spPr>
        <p:txBody>
          <a:bodyPr>
            <a:normAutofit fontScale="90000"/>
          </a:bodyPr>
          <a:lstStyle/>
          <a:p>
            <a:r>
              <a:rPr lang="en-US" dirty="0"/>
              <a:t>Cardiovascular Function</a:t>
            </a:r>
          </a:p>
        </p:txBody>
      </p:sp>
      <p:sp>
        <p:nvSpPr>
          <p:cNvPr id="5123" name="Rectangle 3"/>
          <p:cNvSpPr>
            <a:spLocks noGrp="1" noChangeArrowheads="1"/>
          </p:cNvSpPr>
          <p:nvPr>
            <p:ph type="body" idx="1"/>
          </p:nvPr>
        </p:nvSpPr>
        <p:spPr>
          <a:xfrm>
            <a:off x="179512" y="1556792"/>
            <a:ext cx="5266928" cy="4565104"/>
          </a:xfrm>
        </p:spPr>
        <p:txBody>
          <a:bodyPr>
            <a:normAutofit fontScale="85000" lnSpcReduction="20000"/>
          </a:bodyPr>
          <a:lstStyle/>
          <a:p>
            <a:r>
              <a:rPr lang="en-US" b="1" dirty="0"/>
              <a:t>Delivers oxygen to muscles and tissues</a:t>
            </a:r>
          </a:p>
          <a:p>
            <a:r>
              <a:rPr lang="en-US" b="1" dirty="0"/>
              <a:t>Removes CO2 and metabolic waste </a:t>
            </a:r>
          </a:p>
          <a:p>
            <a:r>
              <a:rPr lang="en-US" b="1" dirty="0"/>
              <a:t>Transports hormones from endocrine glands to their primary receptors</a:t>
            </a:r>
          </a:p>
          <a:p>
            <a:r>
              <a:rPr lang="en-US" b="1" dirty="0"/>
              <a:t>Maintains body temp and blood pH</a:t>
            </a:r>
          </a:p>
          <a:p>
            <a:r>
              <a:rPr lang="en-US" b="1" dirty="0"/>
              <a:t>Prevents dehydration by maintaining fluid levels in addition to preventing infection</a:t>
            </a:r>
          </a:p>
        </p:txBody>
      </p:sp>
      <p:sp>
        <p:nvSpPr>
          <p:cNvPr id="4" name="3 Metin kutusu"/>
          <p:cNvSpPr txBox="1"/>
          <p:nvPr/>
        </p:nvSpPr>
        <p:spPr>
          <a:xfrm>
            <a:off x="5292080" y="1484784"/>
            <a:ext cx="3744416" cy="2585323"/>
          </a:xfrm>
          <a:prstGeom prst="rect">
            <a:avLst/>
          </a:prstGeom>
          <a:noFill/>
        </p:spPr>
        <p:txBody>
          <a:bodyPr wrap="square" rtlCol="0">
            <a:spAutoFit/>
          </a:bodyPr>
          <a:lstStyle/>
          <a:p>
            <a:r>
              <a:rPr lang="en-US" sz="2400" b="1" dirty="0" smtClean="0"/>
              <a:t>Has a pump (the heart itself) - water pump</a:t>
            </a:r>
          </a:p>
          <a:p>
            <a:r>
              <a:rPr lang="en-US" sz="2400" b="1" dirty="0" smtClean="0"/>
              <a:t>Has a system of channels (vessels)- </a:t>
            </a:r>
            <a:r>
              <a:rPr lang="en-US" sz="2400" b="1" dirty="0" err="1" smtClean="0"/>
              <a:t>pvc</a:t>
            </a:r>
            <a:r>
              <a:rPr lang="en-US" sz="2400" b="1" dirty="0" smtClean="0"/>
              <a:t> pipe</a:t>
            </a:r>
          </a:p>
          <a:p>
            <a:r>
              <a:rPr lang="en-US" sz="2400" b="1" dirty="0" smtClean="0"/>
              <a:t>Has a fluid medium (blood)- water</a:t>
            </a:r>
          </a:p>
          <a:p>
            <a:endParaRPr lang="tr-TR" dirty="0"/>
          </a:p>
        </p:txBody>
      </p:sp>
      <p:sp>
        <p:nvSpPr>
          <p:cNvPr id="5" name="4 Dikdörtgen"/>
          <p:cNvSpPr/>
          <p:nvPr/>
        </p:nvSpPr>
        <p:spPr>
          <a:xfrm>
            <a:off x="4860032" y="188641"/>
            <a:ext cx="4032448" cy="1200329"/>
          </a:xfrm>
          <a:prstGeom prst="rect">
            <a:avLst/>
          </a:prstGeom>
          <a:solidFill>
            <a:schemeClr val="accent1">
              <a:lumMod val="40000"/>
              <a:lumOff val="60000"/>
            </a:schemeClr>
          </a:solidFill>
        </p:spPr>
        <p:txBody>
          <a:bodyPr wrap="square">
            <a:spAutoFit/>
          </a:bodyPr>
          <a:lstStyle/>
          <a:p>
            <a:r>
              <a:rPr lang="en-US" sz="3600" dirty="0" smtClean="0"/>
              <a:t>Structure of the CV system</a:t>
            </a:r>
            <a:endParaRPr lang="tr-TR"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1520" y="188640"/>
            <a:ext cx="3682752" cy="1143000"/>
          </a:xfrm>
        </p:spPr>
        <p:txBody>
          <a:bodyPr/>
          <a:lstStyle/>
          <a:p>
            <a:pPr algn="l"/>
            <a:r>
              <a:rPr lang="en-US" b="1" dirty="0"/>
              <a:t>The Heart</a:t>
            </a:r>
          </a:p>
        </p:txBody>
      </p:sp>
      <p:sp>
        <p:nvSpPr>
          <p:cNvPr id="7171" name="Rectangle 3"/>
          <p:cNvSpPr>
            <a:spLocks noGrp="1" noChangeArrowheads="1"/>
          </p:cNvSpPr>
          <p:nvPr>
            <p:ph type="body" idx="1"/>
          </p:nvPr>
        </p:nvSpPr>
        <p:spPr>
          <a:xfrm>
            <a:off x="179512" y="1124744"/>
            <a:ext cx="3034680" cy="4713387"/>
          </a:xfrm>
        </p:spPr>
        <p:txBody>
          <a:bodyPr>
            <a:normAutofit fontScale="77500" lnSpcReduction="20000"/>
          </a:bodyPr>
          <a:lstStyle/>
          <a:p>
            <a:r>
              <a:rPr lang="en-US" b="1" dirty="0"/>
              <a:t>Has two atria</a:t>
            </a:r>
          </a:p>
          <a:p>
            <a:pPr lvl="1"/>
            <a:r>
              <a:rPr lang="en-US" b="1" dirty="0"/>
              <a:t>act as receivers of blood </a:t>
            </a:r>
          </a:p>
          <a:p>
            <a:pPr lvl="1"/>
            <a:r>
              <a:rPr lang="en-US" b="1" dirty="0"/>
              <a:t>pumps into ventricles</a:t>
            </a:r>
          </a:p>
          <a:p>
            <a:r>
              <a:rPr lang="en-US" b="1" dirty="0"/>
              <a:t>Has two ventricles</a:t>
            </a:r>
          </a:p>
          <a:p>
            <a:pPr lvl="1"/>
            <a:r>
              <a:rPr lang="en-US" b="1" dirty="0"/>
              <a:t>sends or pumps blood out</a:t>
            </a:r>
          </a:p>
          <a:p>
            <a:pPr lvl="2"/>
            <a:r>
              <a:rPr lang="en-US" b="1" dirty="0"/>
              <a:t>left ventricle sends O2 rich blood to the periphery</a:t>
            </a:r>
          </a:p>
          <a:p>
            <a:pPr lvl="2"/>
            <a:r>
              <a:rPr lang="en-US" b="1" dirty="0"/>
              <a:t>right ventricle sends O2 poor blood to the lungs</a:t>
            </a:r>
          </a:p>
        </p:txBody>
      </p:sp>
      <p:pic>
        <p:nvPicPr>
          <p:cNvPr id="4" name="Picture 2" descr="PSE07"/>
          <p:cNvPicPr>
            <a:picLocks noChangeAspect="1" noChangeArrowheads="1"/>
          </p:cNvPicPr>
          <p:nvPr/>
        </p:nvPicPr>
        <p:blipFill>
          <a:blip r:embed="rId2" cstate="print"/>
          <a:srcRect/>
          <a:stretch>
            <a:fillRect/>
          </a:stretch>
        </p:blipFill>
        <p:spPr bwMode="auto">
          <a:xfrm>
            <a:off x="3203848" y="476672"/>
            <a:ext cx="5940152" cy="59214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1064</TotalTime>
  <Words>3137</Words>
  <Application>Microsoft Office PowerPoint</Application>
  <PresentationFormat>Ekran Gösterisi (4:3)</PresentationFormat>
  <Paragraphs>421</Paragraphs>
  <Slides>41</Slides>
  <Notes>14</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41</vt:i4>
      </vt:variant>
    </vt:vector>
  </HeadingPairs>
  <TitlesOfParts>
    <vt:vector size="52" baseType="lpstr">
      <vt:lpstr>Algerian</vt:lpstr>
      <vt:lpstr>Arabic Typesetting</vt:lpstr>
      <vt:lpstr>Arial</vt:lpstr>
      <vt:lpstr>Calibri</vt:lpstr>
      <vt:lpstr>Monotype Sorts</vt:lpstr>
      <vt:lpstr>Symbol</vt:lpstr>
      <vt:lpstr>Tahoma</vt:lpstr>
      <vt:lpstr>Times</vt:lpstr>
      <vt:lpstr>Times New Roman</vt:lpstr>
      <vt:lpstr>Wingdings</vt:lpstr>
      <vt:lpstr>Ofis Teması</vt:lpstr>
      <vt:lpstr>MEDICAL PHYSICS:     HEMODYNAMICS</vt:lpstr>
      <vt:lpstr>Homeostasis</vt:lpstr>
      <vt:lpstr>Figure 1  The Control of Room Temperature</vt:lpstr>
      <vt:lpstr>Negative and Positive Feedback</vt:lpstr>
      <vt:lpstr>Figure 1-3  Negative Feedback in the Control of Body Temperature</vt:lpstr>
      <vt:lpstr>  Positive Feedback: Blood Clotting</vt:lpstr>
      <vt:lpstr>Negative and Positive Feedback</vt:lpstr>
      <vt:lpstr>Cardiovascular Function</vt:lpstr>
      <vt:lpstr>The Heart</vt:lpstr>
      <vt:lpstr>Blood flow</vt:lpstr>
      <vt:lpstr>PowerPoint Sunusu</vt:lpstr>
      <vt:lpstr>Myocardium</vt:lpstr>
      <vt:lpstr>Terms for cardiac function</vt:lpstr>
      <vt:lpstr>Blood distribution</vt:lpstr>
      <vt:lpstr>Distribution  of Blood in Circulatory system </vt:lpstr>
      <vt:lpstr>Dolaşımdaki Kanın Dağılımı</vt:lpstr>
      <vt:lpstr>Autoregulation</vt:lpstr>
      <vt:lpstr>The blood vascular system</vt:lpstr>
      <vt:lpstr>Pressure in vascular system</vt:lpstr>
      <vt:lpstr>Coronary arteries</vt:lpstr>
      <vt:lpstr>The Blood</vt:lpstr>
      <vt:lpstr>The blood  </vt:lpstr>
      <vt:lpstr>Blood Composition</vt:lpstr>
      <vt:lpstr>The blood</vt:lpstr>
      <vt:lpstr>PowerPoint Sunusu</vt:lpstr>
      <vt:lpstr>Plasma</vt:lpstr>
      <vt:lpstr>Blood viscosity</vt:lpstr>
      <vt:lpstr>Heart rate</vt:lpstr>
      <vt:lpstr>Stroke volume (SV)</vt:lpstr>
      <vt:lpstr>Stroke volume</vt:lpstr>
      <vt:lpstr>Cardiac Output</vt:lpstr>
      <vt:lpstr>CARDIAC  OUTPUT  MEASUREMENT </vt:lpstr>
      <vt:lpstr>Cardiac Output</vt:lpstr>
      <vt:lpstr>PRINCIPLES of HEMODYNAMICs  </vt:lpstr>
      <vt:lpstr>PowerPoint Sunusu</vt:lpstr>
      <vt:lpstr>Blood viscosity</vt:lpstr>
      <vt:lpstr>PowerPoint Sunusu</vt:lpstr>
      <vt:lpstr>Resistance</vt:lpstr>
      <vt:lpstr>PowerPoint Sunusu</vt:lpstr>
      <vt:lpstr>PowerPoint Sunusu</vt:lpstr>
      <vt:lpstr>Cardiac output, cardiac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PHYSICS:      HEMODYNAMICS</dc:title>
  <dc:creator>User</dc:creator>
  <cp:lastModifiedBy>Etkin</cp:lastModifiedBy>
  <cp:revision>98</cp:revision>
  <dcterms:created xsi:type="dcterms:W3CDTF">2017-04-21T08:01:01Z</dcterms:created>
  <dcterms:modified xsi:type="dcterms:W3CDTF">2020-12-03T10:57:17Z</dcterms:modified>
</cp:coreProperties>
</file>